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4"/>
  </p:notesMasterIdLst>
  <p:sldIdLst>
    <p:sldId id="487" r:id="rId2"/>
    <p:sldId id="583" r:id="rId3"/>
    <p:sldId id="586" r:id="rId4"/>
    <p:sldId id="587" r:id="rId5"/>
    <p:sldId id="584" r:id="rId6"/>
    <p:sldId id="575" r:id="rId7"/>
    <p:sldId id="588" r:id="rId8"/>
    <p:sldId id="480" r:id="rId9"/>
    <p:sldId id="589" r:id="rId10"/>
    <p:sldId id="594" r:id="rId11"/>
    <p:sldId id="562" r:id="rId12"/>
    <p:sldId id="598" r:id="rId13"/>
    <p:sldId id="597" r:id="rId14"/>
    <p:sldId id="599" r:id="rId15"/>
    <p:sldId id="590" r:id="rId16"/>
    <p:sldId id="596" r:id="rId17"/>
    <p:sldId id="592" r:id="rId18"/>
    <p:sldId id="591" r:id="rId19"/>
    <p:sldId id="468" r:id="rId20"/>
    <p:sldId id="593" r:id="rId21"/>
    <p:sldId id="600" r:id="rId22"/>
    <p:sldId id="585" r:id="rId23"/>
  </p:sldIdLst>
  <p:sldSz cx="9144000" cy="5145088"/>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415661"/>
    <a:srgbClr val="DA8D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6" autoAdjust="0"/>
    <p:restoredTop sz="90695" autoAdjust="0"/>
  </p:normalViewPr>
  <p:slideViewPr>
    <p:cSldViewPr snapToGrid="0">
      <p:cViewPr varScale="1">
        <p:scale>
          <a:sx n="102" d="100"/>
          <a:sy n="102" d="100"/>
        </p:scale>
        <p:origin x="931" y="72"/>
      </p:cViewPr>
      <p:guideLst>
        <p:guide orient="horz" pos="1620"/>
        <p:guide pos="2880"/>
      </p:guideLst>
    </p:cSldViewPr>
  </p:slideViewPr>
  <p:notesTextViewPr>
    <p:cViewPr>
      <p:scale>
        <a:sx n="1" d="1"/>
        <a:sy n="1" d="1"/>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B2D6-7D2D-4045-A876-D8AE1F9EACE2}" type="datetimeFigureOut">
              <a:rPr lang="zh-CN" altLang="en-US" smtClean="0"/>
              <a:t>2020/7/16</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B0147-15CD-4249-B4BC-D92A282CE29B}" type="slidenum">
              <a:rPr lang="zh-CN" altLang="en-US" smtClean="0"/>
              <a:t>‹#›</a:t>
            </a:fld>
            <a:endParaRPr lang="zh-CN" altLang="en-US"/>
          </a:p>
        </p:txBody>
      </p:sp>
    </p:spTree>
    <p:extLst>
      <p:ext uri="{BB962C8B-B14F-4D97-AF65-F5344CB8AC3E}">
        <p14:creationId xmlns:p14="http://schemas.microsoft.com/office/powerpoint/2010/main" val="75282469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1</a:t>
            </a:fld>
            <a:endParaRPr lang="zh-CN" altLang="en-US"/>
          </a:p>
        </p:txBody>
      </p:sp>
    </p:spTree>
    <p:extLst>
      <p:ext uri="{BB962C8B-B14F-4D97-AF65-F5344CB8AC3E}">
        <p14:creationId xmlns:p14="http://schemas.microsoft.com/office/powerpoint/2010/main" val="281909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pPr/>
              <a:t>10</a:t>
            </a:fld>
            <a:endParaRPr lang="zh-CN" altLang="en-US"/>
          </a:p>
        </p:txBody>
      </p:sp>
    </p:spTree>
    <p:extLst>
      <p:ext uri="{BB962C8B-B14F-4D97-AF65-F5344CB8AC3E}">
        <p14:creationId xmlns:p14="http://schemas.microsoft.com/office/powerpoint/2010/main" val="110293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11</a:t>
            </a:fld>
            <a:endParaRPr lang="zh-CN" altLang="en-US" dirty="0">
              <a:solidFill>
                <a:prstClr val="black"/>
              </a:solidFill>
            </a:endParaRPr>
          </a:p>
        </p:txBody>
      </p:sp>
    </p:spTree>
    <p:extLst>
      <p:ext uri="{BB962C8B-B14F-4D97-AF65-F5344CB8AC3E}">
        <p14:creationId xmlns:p14="http://schemas.microsoft.com/office/powerpoint/2010/main" val="1590980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12</a:t>
            </a:fld>
            <a:endParaRPr lang="zh-CN" altLang="en-US"/>
          </a:p>
        </p:txBody>
      </p:sp>
    </p:spTree>
    <p:extLst>
      <p:ext uri="{BB962C8B-B14F-4D97-AF65-F5344CB8AC3E}">
        <p14:creationId xmlns:p14="http://schemas.microsoft.com/office/powerpoint/2010/main" val="394808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13</a:t>
            </a:fld>
            <a:endParaRPr lang="zh-CN" altLang="en-US"/>
          </a:p>
        </p:txBody>
      </p:sp>
    </p:spTree>
    <p:extLst>
      <p:ext uri="{BB962C8B-B14F-4D97-AF65-F5344CB8AC3E}">
        <p14:creationId xmlns:p14="http://schemas.microsoft.com/office/powerpoint/2010/main" val="94443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14</a:t>
            </a:fld>
            <a:endParaRPr lang="zh-CN" altLang="en-US"/>
          </a:p>
        </p:txBody>
      </p:sp>
    </p:spTree>
    <p:extLst>
      <p:ext uri="{BB962C8B-B14F-4D97-AF65-F5344CB8AC3E}">
        <p14:creationId xmlns:p14="http://schemas.microsoft.com/office/powerpoint/2010/main" val="1636726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15</a:t>
            </a:fld>
            <a:endParaRPr lang="zh-CN" altLang="en-US"/>
          </a:p>
        </p:txBody>
      </p:sp>
    </p:spTree>
    <p:extLst>
      <p:ext uri="{BB962C8B-B14F-4D97-AF65-F5344CB8AC3E}">
        <p14:creationId xmlns:p14="http://schemas.microsoft.com/office/powerpoint/2010/main" val="50225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17</a:t>
            </a:fld>
            <a:endParaRPr lang="zh-CN" altLang="en-US"/>
          </a:p>
        </p:txBody>
      </p:sp>
    </p:spTree>
    <p:extLst>
      <p:ext uri="{BB962C8B-B14F-4D97-AF65-F5344CB8AC3E}">
        <p14:creationId xmlns:p14="http://schemas.microsoft.com/office/powerpoint/2010/main" val="352257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19</a:t>
            </a:fld>
            <a:endParaRPr lang="zh-CN" altLang="en-US"/>
          </a:p>
        </p:txBody>
      </p:sp>
    </p:spTree>
    <p:extLst>
      <p:ext uri="{BB962C8B-B14F-4D97-AF65-F5344CB8AC3E}">
        <p14:creationId xmlns:p14="http://schemas.microsoft.com/office/powerpoint/2010/main" val="149984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20</a:t>
            </a:fld>
            <a:endParaRPr lang="zh-CN" altLang="en-US"/>
          </a:p>
        </p:txBody>
      </p:sp>
    </p:spTree>
    <p:extLst>
      <p:ext uri="{BB962C8B-B14F-4D97-AF65-F5344CB8AC3E}">
        <p14:creationId xmlns:p14="http://schemas.microsoft.com/office/powerpoint/2010/main" val="352257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21</a:t>
            </a:fld>
            <a:endParaRPr lang="zh-CN" altLang="en-US"/>
          </a:p>
        </p:txBody>
      </p:sp>
    </p:spTree>
    <p:extLst>
      <p:ext uri="{BB962C8B-B14F-4D97-AF65-F5344CB8AC3E}">
        <p14:creationId xmlns:p14="http://schemas.microsoft.com/office/powerpoint/2010/main" val="237415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615897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22</a:t>
            </a:fld>
            <a:endParaRPr lang="zh-CN" altLang="en-US"/>
          </a:p>
        </p:txBody>
      </p:sp>
    </p:spTree>
    <p:extLst>
      <p:ext uri="{BB962C8B-B14F-4D97-AF65-F5344CB8AC3E}">
        <p14:creationId xmlns:p14="http://schemas.microsoft.com/office/powerpoint/2010/main" val="146827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3</a:t>
            </a:fld>
            <a:endParaRPr lang="zh-CN" altLang="en-US"/>
          </a:p>
        </p:txBody>
      </p:sp>
    </p:spTree>
    <p:extLst>
      <p:ext uri="{BB962C8B-B14F-4D97-AF65-F5344CB8AC3E}">
        <p14:creationId xmlns:p14="http://schemas.microsoft.com/office/powerpoint/2010/main" val="50999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4</a:t>
            </a:fld>
            <a:endParaRPr lang="zh-CN" altLang="en-US"/>
          </a:p>
        </p:txBody>
      </p:sp>
    </p:spTree>
    <p:extLst>
      <p:ext uri="{BB962C8B-B14F-4D97-AF65-F5344CB8AC3E}">
        <p14:creationId xmlns:p14="http://schemas.microsoft.com/office/powerpoint/2010/main" val="502252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5</a:t>
            </a:fld>
            <a:endParaRPr lang="zh-CN" altLang="en-US"/>
          </a:p>
        </p:txBody>
      </p:sp>
    </p:spTree>
    <p:extLst>
      <p:ext uri="{BB962C8B-B14F-4D97-AF65-F5344CB8AC3E}">
        <p14:creationId xmlns:p14="http://schemas.microsoft.com/office/powerpoint/2010/main" val="509997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EB0147-15CD-4249-B4BC-D92A282CE29B}" type="slidenum">
              <a:rPr lang="zh-CN" altLang="en-US" smtClean="0"/>
              <a:t>6</a:t>
            </a:fld>
            <a:endParaRPr lang="zh-CN" altLang="en-US"/>
          </a:p>
        </p:txBody>
      </p:sp>
    </p:spTree>
    <p:extLst>
      <p:ext uri="{BB962C8B-B14F-4D97-AF65-F5344CB8AC3E}">
        <p14:creationId xmlns:p14="http://schemas.microsoft.com/office/powerpoint/2010/main" val="372786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7</a:t>
            </a:fld>
            <a:endParaRPr lang="zh-CN" altLang="en-US"/>
          </a:p>
        </p:txBody>
      </p:sp>
    </p:spTree>
    <p:extLst>
      <p:ext uri="{BB962C8B-B14F-4D97-AF65-F5344CB8AC3E}">
        <p14:creationId xmlns:p14="http://schemas.microsoft.com/office/powerpoint/2010/main" val="3522570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FD5AA25-83E5-4DE0-929C-E48B54D0E038}" type="slidenum">
              <a:rPr lang="zh-CN" altLang="en-US" smtClean="0"/>
              <a:pPr>
                <a:defRPr/>
              </a:pPr>
              <a:t>8</a:t>
            </a:fld>
            <a:endParaRPr lang="zh-CN" altLang="en-US"/>
          </a:p>
        </p:txBody>
      </p:sp>
    </p:spTree>
    <p:extLst>
      <p:ext uri="{BB962C8B-B14F-4D97-AF65-F5344CB8AC3E}">
        <p14:creationId xmlns:p14="http://schemas.microsoft.com/office/powerpoint/2010/main" val="428246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EB0147-15CD-4249-B4BC-D92A282CE29B}" type="slidenum">
              <a:rPr lang="zh-CN" altLang="en-US" smtClean="0"/>
              <a:t>9</a:t>
            </a:fld>
            <a:endParaRPr lang="zh-CN" altLang="en-US"/>
          </a:p>
        </p:txBody>
      </p:sp>
    </p:spTree>
    <p:extLst>
      <p:ext uri="{BB962C8B-B14F-4D97-AF65-F5344CB8AC3E}">
        <p14:creationId xmlns:p14="http://schemas.microsoft.com/office/powerpoint/2010/main" val="352257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3822321957"/>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1262709499"/>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1560950922"/>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 name="文本框 37"/>
          <p:cNvSpPr txBox="1"/>
          <p:nvPr userDrawn="1"/>
        </p:nvSpPr>
        <p:spPr>
          <a:xfrm>
            <a:off x="4085308" y="203130"/>
            <a:ext cx="1061796" cy="346232"/>
          </a:xfrm>
          <a:prstGeom prst="rect">
            <a:avLst/>
          </a:prstGeom>
          <a:noFill/>
        </p:spPr>
        <p:txBody>
          <a:bodyPr wrap="none" lIns="68563" tIns="34282" rIns="68563" bIns="34282" rtlCol="0">
            <a:spAutoFit/>
          </a:bodyPr>
          <a:lstStyle/>
          <a:p>
            <a:pPr algn="r"/>
            <a:r>
              <a:rPr lang="zh-CN" altLang="en-US" sz="1800" dirty="0">
                <a:solidFill>
                  <a:schemeClr val="accent1"/>
                </a:solidFill>
                <a:ea typeface="微软雅黑" panose="020B0503020204020204" pitchFamily="34" charset="-122"/>
              </a:rPr>
              <a:t>工作回顾</a:t>
            </a:r>
          </a:p>
        </p:txBody>
      </p:sp>
      <p:cxnSp>
        <p:nvCxnSpPr>
          <p:cNvPr id="6" name="直接连接符 5">
            <a:extLst>
              <a:ext uri="{FF2B5EF4-FFF2-40B4-BE49-F238E27FC236}">
                <a16:creationId xmlns:a16="http://schemas.microsoft.com/office/drawing/2014/main"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48807"/>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r>
              <a:rPr lang="zh-CN" altLang="en-US" sz="1800" dirty="0">
                <a:solidFill>
                  <a:schemeClr val="accent1"/>
                </a:solidFill>
                <a:ea typeface="微软雅黑" panose="020B0503020204020204" pitchFamily="34" charset="-122"/>
              </a:rPr>
              <a:t>自我评价</a:t>
            </a:r>
          </a:p>
        </p:txBody>
      </p:sp>
      <p:cxnSp>
        <p:nvCxnSpPr>
          <p:cNvPr id="6" name="直接连接符 5">
            <a:extLst>
              <a:ext uri="{FF2B5EF4-FFF2-40B4-BE49-F238E27FC236}">
                <a16:creationId xmlns:a16="http://schemas.microsoft.com/office/drawing/2014/main"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111878"/>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3" name="文本框 37"/>
          <p:cNvSpPr txBox="1"/>
          <p:nvPr userDrawn="1"/>
        </p:nvSpPr>
        <p:spPr>
          <a:xfrm>
            <a:off x="4094833" y="203130"/>
            <a:ext cx="1061796" cy="346232"/>
          </a:xfrm>
          <a:prstGeom prst="rect">
            <a:avLst/>
          </a:prstGeom>
          <a:noFill/>
        </p:spPr>
        <p:txBody>
          <a:bodyPr wrap="none" lIns="68563" tIns="34282" rIns="68563" bIns="34282" rtlCol="0">
            <a:spAutoFit/>
          </a:bodyPr>
          <a:lstStyle/>
          <a:p>
            <a:pPr algn="r"/>
            <a:r>
              <a:rPr lang="zh-CN" altLang="en-US" sz="1800" dirty="0">
                <a:solidFill>
                  <a:schemeClr val="accent1"/>
                </a:solidFill>
                <a:ea typeface="微软雅黑" panose="020B0503020204020204" pitchFamily="34" charset="-122"/>
              </a:rPr>
              <a:t>工作体会</a:t>
            </a:r>
          </a:p>
        </p:txBody>
      </p:sp>
      <p:cxnSp>
        <p:nvCxnSpPr>
          <p:cNvPr id="6" name="直接连接符 5">
            <a:extLst>
              <a:ext uri="{FF2B5EF4-FFF2-40B4-BE49-F238E27FC236}">
                <a16:creationId xmlns:a16="http://schemas.microsoft.com/office/drawing/2014/main"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809237"/>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754292" cy="346232"/>
          </a:xfrm>
          <a:prstGeom prst="rect">
            <a:avLst/>
          </a:prstGeom>
          <a:noFill/>
        </p:spPr>
        <p:txBody>
          <a:bodyPr wrap="none" lIns="68563" tIns="34282" rIns="68563" bIns="34282" rtlCol="0">
            <a:spAutoFit/>
          </a:bodyPr>
          <a:lstStyle/>
          <a:p>
            <a:r>
              <a:rPr lang="zh-CN" altLang="en-US" sz="1800" dirty="0">
                <a:solidFill>
                  <a:schemeClr val="accent1"/>
                </a:solidFill>
                <a:ea typeface="微软雅黑" panose="020B0503020204020204" pitchFamily="34" charset="-122"/>
              </a:rPr>
              <a:t>工作规划和展望</a:t>
            </a:r>
          </a:p>
        </p:txBody>
      </p:sp>
      <p:cxnSp>
        <p:nvCxnSpPr>
          <p:cNvPr id="6" name="直接连接符 5">
            <a:extLst>
              <a:ext uri="{FF2B5EF4-FFF2-40B4-BE49-F238E27FC236}">
                <a16:creationId xmlns:a16="http://schemas.microsoft.com/office/drawing/2014/main"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2716"/>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388815"/>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457201" y="285839"/>
            <a:ext cx="8229600" cy="857515"/>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extLst>
      <p:ext uri="{BB962C8B-B14F-4D97-AF65-F5344CB8AC3E}">
        <p14:creationId xmlns:p14="http://schemas.microsoft.com/office/powerpoint/2010/main" val="780081788"/>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TextBox 1"/>
          <p:cNvSpPr txBox="1"/>
          <p:nvPr userDrawn="1"/>
        </p:nvSpPr>
        <p:spPr>
          <a:xfrm>
            <a:off x="3865651" y="368823"/>
            <a:ext cx="1292662" cy="300175"/>
          </a:xfrm>
          <a:prstGeom prst="rect">
            <a:avLst/>
          </a:prstGeom>
          <a:noFill/>
        </p:spPr>
        <p:txBody>
          <a:bodyPr wrap="none" lIns="68589" tIns="34295" rIns="68589" bIns="3429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89" tIns="34295" rIns="68589" bIns="3429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244272275"/>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04418"/>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4139776918"/>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92" y="0"/>
            <a:ext cx="9141619"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1"/>
            <a:ext cx="9143999" cy="442251"/>
          </a:xfrm>
          <a:prstGeom prst="rect">
            <a:avLst/>
          </a:prstGeom>
        </p:spPr>
      </p:pic>
      <p:sp>
        <p:nvSpPr>
          <p:cNvPr id="2" name="标题 1"/>
          <p:cNvSpPr>
            <a:spLocks noGrp="1"/>
          </p:cNvSpPr>
          <p:nvPr>
            <p:ph type="title"/>
          </p:nvPr>
        </p:nvSpPr>
        <p:spPr>
          <a:xfrm>
            <a:off x="628650" y="86840"/>
            <a:ext cx="3379272" cy="358628"/>
          </a:xfrm>
          <a:prstGeom prst="rect">
            <a:avLst/>
          </a:prstGeom>
        </p:spPr>
        <p:txBody>
          <a:bodyPr/>
          <a:lstStyle>
            <a:lvl1pP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1" name="燕尾形 10"/>
          <p:cNvSpPr/>
          <p:nvPr userDrawn="1"/>
        </p:nvSpPr>
        <p:spPr>
          <a:xfrm>
            <a:off x="174374" y="101212"/>
            <a:ext cx="266546" cy="287585"/>
          </a:xfrm>
          <a:prstGeom prst="chevron">
            <a:avLst/>
          </a:prstGeom>
          <a:solidFill>
            <a:srgbClr val="678DA8"/>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12" name="燕尾形 11"/>
          <p:cNvSpPr/>
          <p:nvPr userDrawn="1"/>
        </p:nvSpPr>
        <p:spPr>
          <a:xfrm>
            <a:off x="363017" y="101212"/>
            <a:ext cx="266546" cy="287585"/>
          </a:xfrm>
          <a:prstGeom prst="chevron">
            <a:avLst/>
          </a:prstGeom>
          <a:solidFill>
            <a:srgbClr val="F7D83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189" y="4720656"/>
            <a:ext cx="9143999" cy="442251"/>
          </a:xfrm>
          <a:prstGeom prst="rect">
            <a:avLst/>
          </a:prstGeom>
        </p:spPr>
      </p:pic>
    </p:spTree>
    <p:extLst>
      <p:ext uri="{BB962C8B-B14F-4D97-AF65-F5344CB8AC3E}">
        <p14:creationId xmlns:p14="http://schemas.microsoft.com/office/powerpoint/2010/main" val="2205165467"/>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pPr>
                <a:defRPr/>
              </a:pPr>
              <a:t>2020/7/16</a:t>
            </a:fld>
            <a:endParaRPr lang="zh-CN" altLang="en-US" sz="1400" dirty="0">
              <a:solidFill>
                <a:prstClr val="black"/>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pPr/>
              <a:t>‹#›</a:t>
            </a:fld>
            <a:endParaRPr lang="zh-CN" altLang="en-US" sz="14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90658795"/>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3343284030"/>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4017942357"/>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2145267514"/>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3640639046"/>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668425485"/>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507668304"/>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452C926-1AF6-4C84-925A-B6B02113653E}" type="datetimeFigureOut">
              <a:rPr lang="zh-CN" altLang="en-US" smtClean="0"/>
              <a:t>2020/7/16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2435161798"/>
      </p:ext>
    </p:extLst>
  </p:cSld>
  <p:clrMapOvr>
    <a:masterClrMapping/>
  </p:clrMapOvr>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452C926-1AF6-4C84-925A-B6B02113653E}" type="datetimeFigureOut">
              <a:rPr lang="zh-CN" altLang="en-US" smtClean="0"/>
              <a:t>2020/7/16</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9DBAA99D-0B2A-4248-B920-D9E6984CC9CA}" type="slidenum">
              <a:rPr lang="zh-CN" altLang="en-US" smtClean="0"/>
              <a:t>‹#›</a:t>
            </a:fld>
            <a:endParaRPr lang="zh-CN" altLang="en-US"/>
          </a:p>
        </p:txBody>
      </p:sp>
    </p:spTree>
    <p:extLst>
      <p:ext uri="{BB962C8B-B14F-4D97-AF65-F5344CB8AC3E}">
        <p14:creationId xmlns:p14="http://schemas.microsoft.com/office/powerpoint/2010/main" val="40000466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66" r:id="rId12"/>
    <p:sldLayoutId id="2147483667" r:id="rId13"/>
    <p:sldLayoutId id="2147483668" r:id="rId14"/>
    <p:sldLayoutId id="2147483669" r:id="rId15"/>
    <p:sldLayoutId id="2147483661" r:id="rId16"/>
    <p:sldLayoutId id="2147483686" r:id="rId17"/>
    <p:sldLayoutId id="2147483687" r:id="rId18"/>
    <p:sldLayoutId id="2147483688" r:id="rId19"/>
    <p:sldLayoutId id="2147483689" r:id="rId20"/>
    <p:sldLayoutId id="2147483691" r:id="rId21"/>
  </p:sldLayoutIdLst>
  <mc:AlternateContent xmlns:mc="http://schemas.openxmlformats.org/markup-compatibility/2006" xmlns:p14="http://schemas.microsoft.com/office/powerpoint/2010/main">
    <mc:Choice Requires="p14">
      <p:transition spd="slow" p14:dur="800" advClick="0" advTm="3000">
        <p:circle/>
      </p:transition>
    </mc:Choice>
    <mc:Fallback xmlns="">
      <p:transition spd="slow" advClick="0" advTm="3000">
        <p:circl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354A71CB-DF2A-4314-B80E-53C877D01022}"/>
              </a:ext>
            </a:extLst>
          </p:cNvPr>
          <p:cNvSpPr txBox="1">
            <a:spLocks noChangeArrowheads="1"/>
          </p:cNvSpPr>
          <p:nvPr/>
        </p:nvSpPr>
        <p:spPr bwMode="auto">
          <a:xfrm>
            <a:off x="3600127" y="4395910"/>
            <a:ext cx="4284476" cy="307777"/>
          </a:xfrm>
          <a:prstGeom prst="rect">
            <a:avLst/>
          </a:prstGeom>
          <a:noFill/>
          <a:ln w="9525">
            <a:noFill/>
            <a:miter lim="800000"/>
            <a:headEnd/>
            <a:tailEnd/>
          </a:ln>
        </p:spPr>
        <p:txBody>
          <a:bodyPr wrap="square">
            <a:spAutoFit/>
          </a:bodyPr>
          <a:lstStyle>
            <a:lvl1pPr>
              <a:defRPr sz="1400">
                <a:solidFill>
                  <a:schemeClr val="tx1"/>
                </a:solidFill>
                <a:latin typeface="微软雅黑" pitchFamily="34" charset="-122"/>
                <a:ea typeface="微软雅黑" pitchFamily="34" charset="-122"/>
              </a:defRPr>
            </a:lvl1pPr>
            <a:lvl2pPr marL="742950" indent="-285750">
              <a:defRPr sz="1400">
                <a:solidFill>
                  <a:schemeClr val="tx1"/>
                </a:solidFill>
                <a:latin typeface="微软雅黑" pitchFamily="34" charset="-122"/>
                <a:ea typeface="微软雅黑" pitchFamily="34" charset="-122"/>
              </a:defRPr>
            </a:lvl2pPr>
            <a:lvl3pPr marL="1143000" indent="-228600">
              <a:defRPr sz="1400">
                <a:solidFill>
                  <a:schemeClr val="tx1"/>
                </a:solidFill>
                <a:latin typeface="微软雅黑" pitchFamily="34" charset="-122"/>
                <a:ea typeface="微软雅黑" pitchFamily="34" charset="-122"/>
              </a:defRPr>
            </a:lvl3pPr>
            <a:lvl4pPr marL="1600200" indent="-228600">
              <a:defRPr sz="1400">
                <a:solidFill>
                  <a:schemeClr val="tx1"/>
                </a:solidFill>
                <a:latin typeface="微软雅黑" pitchFamily="34" charset="-122"/>
                <a:ea typeface="微软雅黑" pitchFamily="34" charset="-122"/>
              </a:defRPr>
            </a:lvl4pPr>
            <a:lvl5pPr marL="2057400" indent="-228600">
              <a:defRPr sz="1400">
                <a:solidFill>
                  <a:schemeClr val="tx1"/>
                </a:solidFill>
                <a:latin typeface="微软雅黑" pitchFamily="34" charset="-122"/>
                <a:ea typeface="微软雅黑" pitchFamily="34" charset="-122"/>
              </a:defRPr>
            </a:lvl5pPr>
            <a:lvl6pPr marL="25146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6pPr>
            <a:lvl7pPr marL="29718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7pPr>
            <a:lvl8pPr marL="34290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8pPr>
            <a:lvl9pPr marL="38862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9pPr>
          </a:lstStyle>
          <a:p>
            <a:pPr algn="l" eaLnBrk="1" fontAlgn="base" hangingPunct="1">
              <a:buClrTx/>
              <a:buSzTx/>
              <a:buFontTx/>
              <a:buNone/>
            </a:pPr>
            <a:r>
              <a:rPr lang="zh-CN" altLang="en-US" dirty="0">
                <a:solidFill>
                  <a:srgbClr val="FF0000"/>
                </a:solidFill>
                <a:latin typeface="Verdana" pitchFamily="34" charset="0"/>
              </a:rPr>
              <a:t>出行分析</a:t>
            </a:r>
            <a:r>
              <a:rPr lang="en-US" altLang="zh-CN" dirty="0">
                <a:solidFill>
                  <a:srgbClr val="FF0000"/>
                </a:solidFill>
                <a:latin typeface="Verdana" pitchFamily="34" charset="0"/>
              </a:rPr>
              <a:t>/</a:t>
            </a:r>
            <a:r>
              <a:rPr lang="zh-CN" altLang="en-US" dirty="0">
                <a:solidFill>
                  <a:srgbClr val="FF0000"/>
                </a:solidFill>
                <a:latin typeface="Verdana" pitchFamily="34" charset="0"/>
              </a:rPr>
              <a:t>驻留分析</a:t>
            </a:r>
            <a:r>
              <a:rPr lang="en-US" altLang="zh-CN" dirty="0">
                <a:solidFill>
                  <a:srgbClr val="FF0000"/>
                </a:solidFill>
                <a:latin typeface="Verdana" pitchFamily="34" charset="0"/>
              </a:rPr>
              <a:t>/</a:t>
            </a:r>
            <a:r>
              <a:rPr lang="zh-CN" altLang="en-US" dirty="0">
                <a:solidFill>
                  <a:srgbClr val="FF0000"/>
                </a:solidFill>
                <a:latin typeface="Verdana" pitchFamily="34" charset="0"/>
              </a:rPr>
              <a:t>信息可视化</a:t>
            </a:r>
            <a:r>
              <a:rPr lang="en-US" altLang="zh-CN" dirty="0">
                <a:solidFill>
                  <a:srgbClr val="FF0000"/>
                </a:solidFill>
                <a:latin typeface="Verdana" pitchFamily="34" charset="0"/>
              </a:rPr>
              <a:t>/</a:t>
            </a:r>
            <a:r>
              <a:rPr lang="zh-CN" altLang="en-US" dirty="0">
                <a:solidFill>
                  <a:srgbClr val="FF0000"/>
                </a:solidFill>
                <a:latin typeface="Verdana" pitchFamily="34" charset="0"/>
              </a:rPr>
              <a:t>智慧交通</a:t>
            </a:r>
            <a:endParaRPr lang="en-US" altLang="zh-CN" dirty="0">
              <a:solidFill>
                <a:srgbClr val="FF0000"/>
              </a:solidFill>
              <a:latin typeface="Verdana" pitchFamily="34" charset="0"/>
            </a:endParaRPr>
          </a:p>
        </p:txBody>
      </p:sp>
      <p:sp>
        <p:nvSpPr>
          <p:cNvPr id="10" name="TextBox 5">
            <a:extLst>
              <a:ext uri="{FF2B5EF4-FFF2-40B4-BE49-F238E27FC236}">
                <a16:creationId xmlns:a16="http://schemas.microsoft.com/office/drawing/2014/main" id="{A904323E-99F8-4F74-AB89-C959258D9873}"/>
              </a:ext>
            </a:extLst>
          </p:cNvPr>
          <p:cNvSpPr txBox="1"/>
          <p:nvPr/>
        </p:nvSpPr>
        <p:spPr>
          <a:xfrm>
            <a:off x="3600127" y="3104787"/>
            <a:ext cx="5609187" cy="1291123"/>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交通时空大数据</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11" name="TextBox 5">
            <a:extLst>
              <a:ext uri="{FF2B5EF4-FFF2-40B4-BE49-F238E27FC236}">
                <a16:creationId xmlns:a16="http://schemas.microsoft.com/office/drawing/2014/main" id="{68DE363D-6CD5-4F5D-BDDB-691E07CAD959}"/>
              </a:ext>
            </a:extLst>
          </p:cNvPr>
          <p:cNvSpPr txBox="1"/>
          <p:nvPr/>
        </p:nvSpPr>
        <p:spPr>
          <a:xfrm>
            <a:off x="6143462" y="2532864"/>
            <a:ext cx="3781665" cy="800155"/>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3600" dirty="0">
                <a:solidFill>
                  <a:schemeClr val="accent1"/>
                </a:solidFill>
                <a:latin typeface="Agency FB" panose="020B0503020202020204" pitchFamily="34" charset="0"/>
                <a:ea typeface="微软雅黑" panose="020B0503020204020204" pitchFamily="34" charset="-122"/>
                <a:cs typeface="Clear Sans Light" pitchFamily="34" charset="0"/>
              </a:rPr>
              <a:t>小鸡炖蘑菇</a:t>
            </a:r>
            <a:endParaRPr lang="id-ID" altLang="zh-CN" sz="3600" dirty="0">
              <a:solidFill>
                <a:schemeClr val="accent1"/>
              </a:solidFill>
              <a:latin typeface="Agency FB" panose="020B0503020202020204" pitchFamily="34" charset="0"/>
              <a:ea typeface="微软雅黑" panose="020B0503020204020204" pitchFamily="34" charset="-122"/>
              <a:cs typeface="Clear Sans Light" pitchFamily="34" charset="0"/>
            </a:endParaRPr>
          </a:p>
        </p:txBody>
      </p:sp>
      <p:pic>
        <p:nvPicPr>
          <p:cNvPr id="14" name="图片 13">
            <a:extLst>
              <a:ext uri="{FF2B5EF4-FFF2-40B4-BE49-F238E27FC236}">
                <a16:creationId xmlns:a16="http://schemas.microsoft.com/office/drawing/2014/main" id="{B742BE92-845D-4434-A759-32BE56056A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961" y="0"/>
            <a:ext cx="5145088" cy="5145088"/>
          </a:xfrm>
          <a:prstGeom prst="rect">
            <a:avLst/>
          </a:prstGeom>
        </p:spPr>
      </p:pic>
      <p:pic>
        <p:nvPicPr>
          <p:cNvPr id="2" name="图片 1">
            <a:extLst>
              <a:ext uri="{FF2B5EF4-FFF2-40B4-BE49-F238E27FC236}">
                <a16:creationId xmlns:a16="http://schemas.microsoft.com/office/drawing/2014/main" id="{FB0EA89F-0CB8-4D44-9B3D-0293D1D7A2C4}"/>
              </a:ext>
            </a:extLst>
          </p:cNvPr>
          <p:cNvPicPr>
            <a:picLocks noChangeAspect="1"/>
          </p:cNvPicPr>
          <p:nvPr/>
        </p:nvPicPr>
        <p:blipFill>
          <a:blip r:embed="rId4"/>
          <a:stretch>
            <a:fillRect/>
          </a:stretch>
        </p:blipFill>
        <p:spPr>
          <a:xfrm flipH="1">
            <a:off x="3338869" y="441401"/>
            <a:ext cx="2647558" cy="3070337"/>
          </a:xfrm>
          <a:prstGeom prst="rect">
            <a:avLst/>
          </a:prstGeom>
        </p:spPr>
      </p:pic>
    </p:spTree>
    <p:extLst>
      <p:ext uri="{BB962C8B-B14F-4D97-AF65-F5344CB8AC3E}">
        <p14:creationId xmlns:p14="http://schemas.microsoft.com/office/powerpoint/2010/main" val="2559745710"/>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800100" y="3529711"/>
            <a:ext cx="7641383" cy="944605"/>
          </a:xfrm>
          <a:prstGeom prst="roundRect">
            <a:avLst/>
          </a:prstGeom>
          <a:noFill/>
          <a:ln w="603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anchor="ctr"/>
          <a:lstStyle/>
          <a:p>
            <a:pPr algn="ctr">
              <a:defRPr/>
            </a:pPr>
            <a:endParaRPr lang="zh-CN" altLang="en-US"/>
          </a:p>
        </p:txBody>
      </p:sp>
      <p:sp>
        <p:nvSpPr>
          <p:cNvPr id="18" name="圆角矩形 17"/>
          <p:cNvSpPr/>
          <p:nvPr/>
        </p:nvSpPr>
        <p:spPr>
          <a:xfrm>
            <a:off x="190600" y="2361252"/>
            <a:ext cx="8447387" cy="1075594"/>
          </a:xfrm>
          <a:prstGeom prst="roundRect">
            <a:avLst/>
          </a:prstGeom>
          <a:no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anchor="ctr"/>
          <a:lstStyle/>
          <a:p>
            <a:pPr algn="ctr">
              <a:defRPr/>
            </a:pPr>
            <a:endParaRPr lang="zh-CN" altLang="en-US"/>
          </a:p>
        </p:txBody>
      </p:sp>
      <p:sp>
        <p:nvSpPr>
          <p:cNvPr id="19" name="圆角矩形 18"/>
          <p:cNvSpPr/>
          <p:nvPr/>
        </p:nvSpPr>
        <p:spPr>
          <a:xfrm>
            <a:off x="800100" y="1361050"/>
            <a:ext cx="7641383" cy="944605"/>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anchor="ctr"/>
          <a:lstStyle/>
          <a:p>
            <a:pPr algn="ctr">
              <a:defRPr/>
            </a:pPr>
            <a:endParaRPr lang="zh-CN" altLang="en-US"/>
          </a:p>
        </p:txBody>
      </p:sp>
      <p:grpSp>
        <p:nvGrpSpPr>
          <p:cNvPr id="2" name="Group 5"/>
          <p:cNvGrpSpPr>
            <a:grpSpLocks/>
          </p:cNvGrpSpPr>
          <p:nvPr/>
        </p:nvGrpSpPr>
        <p:grpSpPr bwMode="auto">
          <a:xfrm>
            <a:off x="1675506" y="1038232"/>
            <a:ext cx="1213412" cy="1362680"/>
            <a:chOff x="802" y="845"/>
            <a:chExt cx="827" cy="826"/>
          </a:xfrm>
        </p:grpSpPr>
        <p:sp>
          <p:nvSpPr>
            <p:cNvPr id="21" name="Oval 6"/>
            <p:cNvSpPr>
              <a:spLocks noChangeArrowheads="1"/>
            </p:cNvSpPr>
            <p:nvPr/>
          </p:nvSpPr>
          <p:spPr bwMode="ltGray">
            <a:xfrm>
              <a:off x="802" y="845"/>
              <a:ext cx="827" cy="826"/>
            </a:xfrm>
            <a:prstGeom prst="ellipse">
              <a:avLst/>
            </a:prstGeom>
            <a:solidFill>
              <a:schemeClr val="accent1"/>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3" name="Group 12"/>
          <p:cNvGrpSpPr>
            <a:grpSpLocks/>
          </p:cNvGrpSpPr>
          <p:nvPr/>
        </p:nvGrpSpPr>
        <p:grpSpPr bwMode="auto">
          <a:xfrm>
            <a:off x="7451347" y="2096388"/>
            <a:ext cx="1361075" cy="1487776"/>
            <a:chOff x="802" y="845"/>
            <a:chExt cx="827" cy="826"/>
          </a:xfrm>
        </p:grpSpPr>
        <p:sp>
          <p:nvSpPr>
            <p:cNvPr id="25"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endParaRPr lang="zh-CN" altLang="en-US">
                <a:latin typeface="Calibri" pitchFamily="34" charset="0"/>
                <a:cs typeface="Arial" charset="0"/>
              </a:endParaRPr>
            </a:p>
          </p:txBody>
        </p:sp>
        <p:sp>
          <p:nvSpPr>
            <p:cNvPr id="26" name="Oval 14"/>
            <p:cNvSpPr>
              <a:spLocks noChangeArrowheads="1"/>
            </p:cNvSpPr>
            <p:nvPr/>
          </p:nvSpPr>
          <p:spPr bwMode="gray">
            <a:xfrm>
              <a:off x="836" y="879"/>
              <a:ext cx="758" cy="758"/>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27" name="Oval 15"/>
            <p:cNvSpPr>
              <a:spLocks noChangeArrowheads="1"/>
            </p:cNvSpPr>
            <p:nvPr/>
          </p:nvSpPr>
          <p:spPr bwMode="gray">
            <a:xfrm>
              <a:off x="870" y="915"/>
              <a:ext cx="690" cy="69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4" name="Group 19"/>
          <p:cNvGrpSpPr>
            <a:grpSpLocks/>
          </p:cNvGrpSpPr>
          <p:nvPr/>
        </p:nvGrpSpPr>
        <p:grpSpPr bwMode="auto">
          <a:xfrm>
            <a:off x="1668366" y="3275954"/>
            <a:ext cx="1213412" cy="1362681"/>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3"/>
              </a:solidFill>
              <a:round/>
              <a:headEnd/>
              <a:tailEnd/>
            </a:ln>
          </p:spPr>
          <p:txBody>
            <a:bodyPr wrap="none" anchor="ctr"/>
            <a:lstStyle/>
            <a:p>
              <a:endParaRPr lang="zh-CN" altLang="en-US">
                <a:latin typeface="Calibri" pitchFamily="34" charset="0"/>
                <a:cs typeface="Arial" charset="0"/>
              </a:endParaRPr>
            </a:p>
          </p:txBody>
        </p:sp>
        <p:sp>
          <p:nvSpPr>
            <p:cNvPr id="30" name="Oval 21"/>
            <p:cNvSpPr>
              <a:spLocks noChangeArrowheads="1"/>
            </p:cNvSpPr>
            <p:nvPr/>
          </p:nvSpPr>
          <p:spPr bwMode="ltGray">
            <a:xfrm>
              <a:off x="836" y="879"/>
              <a:ext cx="758" cy="758"/>
            </a:xfrm>
            <a:prstGeom prst="ellipse">
              <a:avLst/>
            </a:prstGeom>
            <a:noFill/>
            <a:ln w="38100">
              <a:solidFill>
                <a:schemeClr val="accent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31" name="Oval 22"/>
            <p:cNvSpPr>
              <a:spLocks noChangeArrowheads="1"/>
            </p:cNvSpPr>
            <p:nvPr/>
          </p:nvSpPr>
          <p:spPr bwMode="ltGray">
            <a:xfrm>
              <a:off x="870" y="915"/>
              <a:ext cx="690" cy="690"/>
            </a:xfrm>
            <a:prstGeom prst="ellipse">
              <a:avLst/>
            </a:prstGeom>
            <a:noFill/>
            <a:ln w="38100">
              <a:solidFill>
                <a:schemeClr val="accent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sp>
        <p:nvSpPr>
          <p:cNvPr id="32" name="TextBox 69"/>
          <p:cNvSpPr txBox="1"/>
          <p:nvPr/>
        </p:nvSpPr>
        <p:spPr>
          <a:xfrm>
            <a:off x="1680371" y="1534372"/>
            <a:ext cx="1190076" cy="376998"/>
          </a:xfrm>
          <a:prstGeom prst="rect">
            <a:avLst/>
          </a:prstGeom>
          <a:noFill/>
        </p:spPr>
        <p:txBody>
          <a:bodyPr wrap="square" lIns="68553" tIns="34276" rIns="68553" bIns="34276">
            <a:spAutoFit/>
          </a:bodyPr>
          <a:lstStyle/>
          <a:p>
            <a:pPr algn="ctr">
              <a:defRPr/>
            </a:pPr>
            <a:r>
              <a:rPr lang="zh-CN" altLang="en-US" sz="2000" dirty="0">
                <a:solidFill>
                  <a:schemeClr val="tx1">
                    <a:lumMod val="85000"/>
                    <a:lumOff val="15000"/>
                  </a:schemeClr>
                </a:solidFill>
                <a:latin typeface="微软雅黑" pitchFamily="34" charset="-122"/>
                <a:ea typeface="微软雅黑" pitchFamily="34" charset="-122"/>
              </a:rPr>
              <a:t>功能</a:t>
            </a:r>
          </a:p>
        </p:txBody>
      </p:sp>
      <p:sp>
        <p:nvSpPr>
          <p:cNvPr id="33" name="TextBox 70"/>
          <p:cNvSpPr txBox="1"/>
          <p:nvPr/>
        </p:nvSpPr>
        <p:spPr>
          <a:xfrm>
            <a:off x="7599533" y="2683710"/>
            <a:ext cx="1099329" cy="376998"/>
          </a:xfrm>
          <a:prstGeom prst="rect">
            <a:avLst/>
          </a:prstGeom>
          <a:noFill/>
        </p:spPr>
        <p:txBody>
          <a:bodyPr wrap="square" lIns="68553" tIns="34276" rIns="68553" bIns="34276">
            <a:spAutoFit/>
          </a:bodyPr>
          <a:lstStyle/>
          <a:p>
            <a:pPr algn="ctr">
              <a:defRPr/>
            </a:pPr>
            <a:r>
              <a:rPr lang="zh-CN" altLang="en-US" sz="2000" dirty="0">
                <a:solidFill>
                  <a:schemeClr val="tx1">
                    <a:lumMod val="85000"/>
                    <a:lumOff val="15000"/>
                  </a:schemeClr>
                </a:solidFill>
                <a:latin typeface="微软雅黑" pitchFamily="34" charset="-122"/>
                <a:ea typeface="微软雅黑" pitchFamily="34" charset="-122"/>
              </a:rPr>
              <a:t>工具</a:t>
            </a:r>
          </a:p>
        </p:txBody>
      </p:sp>
      <p:sp>
        <p:nvSpPr>
          <p:cNvPr id="34" name="TextBox 71"/>
          <p:cNvSpPr txBox="1"/>
          <p:nvPr/>
        </p:nvSpPr>
        <p:spPr>
          <a:xfrm>
            <a:off x="1725392" y="3813514"/>
            <a:ext cx="1120073" cy="376998"/>
          </a:xfrm>
          <a:prstGeom prst="rect">
            <a:avLst/>
          </a:prstGeom>
          <a:noFill/>
        </p:spPr>
        <p:txBody>
          <a:bodyPr wrap="square" lIns="68553" tIns="34276" rIns="68553" bIns="34276">
            <a:spAutoFit/>
          </a:bodyPr>
          <a:lstStyle/>
          <a:p>
            <a:pPr algn="ctr">
              <a:defRPr/>
            </a:pPr>
            <a:r>
              <a:rPr lang="zh-CN" altLang="en-US" sz="2000" dirty="0">
                <a:solidFill>
                  <a:schemeClr val="tx1">
                    <a:lumMod val="85000"/>
                    <a:lumOff val="15000"/>
                  </a:schemeClr>
                </a:solidFill>
                <a:latin typeface="微软雅黑" pitchFamily="34" charset="-122"/>
                <a:ea typeface="微软雅黑" pitchFamily="34" charset="-122"/>
              </a:rPr>
              <a:t>对象</a:t>
            </a:r>
          </a:p>
        </p:txBody>
      </p:sp>
      <p:sp>
        <p:nvSpPr>
          <p:cNvPr id="35" name="TextBox 73"/>
          <p:cNvSpPr txBox="1"/>
          <p:nvPr/>
        </p:nvSpPr>
        <p:spPr>
          <a:xfrm>
            <a:off x="2830685" y="1412198"/>
            <a:ext cx="5610798" cy="909451"/>
          </a:xfrm>
          <a:prstGeom prst="rect">
            <a:avLst/>
          </a:prstGeom>
          <a:noFill/>
        </p:spPr>
        <p:txBody>
          <a:bodyPr wrap="square" lIns="68553" tIns="34276" rIns="68553" bIns="34276">
            <a:spAutoFit/>
          </a:bodyPr>
          <a:lstStyle/>
          <a:p>
            <a:pPr>
              <a:lnSpc>
                <a:spcPct val="130000"/>
              </a:lnSpc>
            </a:pPr>
            <a:r>
              <a:rPr lang="zh-CN" altLang="en-US" sz="1400" dirty="0">
                <a:latin typeface="微软雅黑" pitchFamily="34" charset="-122"/>
                <a:ea typeface="微软雅黑" pitchFamily="34" charset="-122"/>
              </a:rPr>
              <a:t>       本系统的</a:t>
            </a:r>
            <a:r>
              <a:rPr lang="zh-CN" altLang="en-US" sz="1400" b="1" u="sng" dirty="0">
                <a:latin typeface="微软雅黑" pitchFamily="34" charset="-122"/>
                <a:ea typeface="微软雅黑" pitchFamily="34" charset="-122"/>
              </a:rPr>
              <a:t>核心功能</a:t>
            </a:r>
            <a:r>
              <a:rPr lang="zh-CN" altLang="en-US" sz="1400" dirty="0">
                <a:latin typeface="微软雅黑" pitchFamily="34" charset="-122"/>
                <a:ea typeface="微软雅黑" pitchFamily="34" charset="-122"/>
              </a:rPr>
              <a:t>是通过获取的</a:t>
            </a:r>
            <a:r>
              <a:rPr lang="zh-CN" altLang="en-US" sz="1400" b="1" u="sng" dirty="0">
                <a:latin typeface="微软雅黑" pitchFamily="34" charset="-122"/>
                <a:ea typeface="微软雅黑" pitchFamily="34" charset="-122"/>
              </a:rPr>
              <a:t>用户手机信令</a:t>
            </a:r>
            <a:r>
              <a:rPr lang="zh-CN" altLang="en-US" sz="1400" dirty="0">
                <a:latin typeface="微软雅黑" pitchFamily="34" charset="-122"/>
                <a:ea typeface="微软雅黑" pitchFamily="34" charset="-122"/>
              </a:rPr>
              <a:t>中位置距离等信息，</a:t>
            </a:r>
            <a:r>
              <a:rPr lang="zh-CN" altLang="en-US" sz="1400" b="1" u="sng" dirty="0">
                <a:latin typeface="微软雅黑" pitchFamily="34" charset="-122"/>
                <a:ea typeface="微软雅黑" pitchFamily="34" charset="-122"/>
              </a:rPr>
              <a:t>利用系统大数据挖掘和分析</a:t>
            </a:r>
            <a:r>
              <a:rPr lang="zh-CN" altLang="en-US" sz="1400" dirty="0">
                <a:latin typeface="微软雅黑" pitchFamily="34" charset="-122"/>
                <a:ea typeface="微软雅黑" pitchFamily="34" charset="-122"/>
              </a:rPr>
              <a:t>，通过智能计算向用户</a:t>
            </a:r>
            <a:r>
              <a:rPr lang="zh-CN" altLang="en-US" sz="1400" b="1" u="sng" dirty="0">
                <a:latin typeface="微软雅黑" pitchFamily="34" charset="-122"/>
                <a:ea typeface="微软雅黑" pitchFamily="34" charset="-122"/>
              </a:rPr>
              <a:t>展示</a:t>
            </a:r>
            <a:r>
              <a:rPr lang="zh-CN" altLang="en-US" sz="1400" dirty="0">
                <a:latin typeface="微软雅黑" pitchFamily="34" charset="-122"/>
                <a:ea typeface="微软雅黑" pitchFamily="34" charset="-122"/>
              </a:rPr>
              <a:t>当前时间段</a:t>
            </a:r>
            <a:r>
              <a:rPr lang="zh-CN" altLang="en-US" sz="1400" b="1" u="sng" dirty="0">
                <a:latin typeface="微软雅黑" pitchFamily="34" charset="-122"/>
                <a:ea typeface="微软雅黑" pitchFamily="34" charset="-122"/>
              </a:rPr>
              <a:t>交通时空大数据的可视化信息。 </a:t>
            </a:r>
          </a:p>
        </p:txBody>
      </p:sp>
      <p:sp>
        <p:nvSpPr>
          <p:cNvPr id="36" name="TextBox 74"/>
          <p:cNvSpPr txBox="1"/>
          <p:nvPr/>
        </p:nvSpPr>
        <p:spPr>
          <a:xfrm>
            <a:off x="304800" y="2357468"/>
            <a:ext cx="7146548" cy="1029484"/>
          </a:xfrm>
          <a:prstGeom prst="rect">
            <a:avLst/>
          </a:prstGeom>
          <a:noFill/>
          <a:ln>
            <a:noFill/>
          </a:ln>
        </p:spPr>
        <p:txBody>
          <a:bodyPr wrap="square" lIns="68553" tIns="34276" rIns="68553" bIns="34276">
            <a:spAutoFit/>
          </a:bodyPr>
          <a:lstStyle/>
          <a:p>
            <a:pPr>
              <a:lnSpc>
                <a:spcPct val="130000"/>
              </a:lnSpc>
            </a:pPr>
            <a:r>
              <a:rPr lang="zh-CN" altLang="en-US" sz="1200" dirty="0">
                <a:latin typeface="微软雅黑" pitchFamily="34" charset="-122"/>
                <a:ea typeface="微软雅黑" pitchFamily="34" charset="-122"/>
              </a:rPr>
              <a:t>       本系统结合 </a:t>
            </a:r>
            <a:r>
              <a:rPr lang="en-US" altLang="zh-CN" sz="1200" b="1" dirty="0">
                <a:latin typeface="微软雅黑" pitchFamily="34" charset="-122"/>
                <a:ea typeface="微软雅黑" pitchFamily="34" charset="-122"/>
              </a:rPr>
              <a:t>Java</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HTML</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Shell </a:t>
            </a:r>
            <a:r>
              <a:rPr lang="zh-CN" altLang="en-US" sz="1200" dirty="0">
                <a:latin typeface="微软雅黑" pitchFamily="34" charset="-122"/>
                <a:ea typeface="微软雅黑" pitchFamily="34" charset="-122"/>
              </a:rPr>
              <a:t>脚本等基本语言完成数据的挖掘分析和数据可视化的呈现，包括 </a:t>
            </a:r>
            <a:r>
              <a:rPr lang="en-US" altLang="zh-CN" sz="1200" b="1" dirty="0" err="1">
                <a:latin typeface="微软雅黑" pitchFamily="34" charset="-122"/>
                <a:ea typeface="微软雅黑" pitchFamily="34" charset="-122"/>
              </a:rPr>
              <a:t>Hadoop</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Flume</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Kafka</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Spring Boot</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Spark</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SSM </a:t>
            </a:r>
            <a:r>
              <a:rPr lang="zh-CN" altLang="en-US" sz="1200" dirty="0">
                <a:latin typeface="微软雅黑" pitchFamily="34" charset="-122"/>
                <a:ea typeface="微软雅黑" pitchFamily="34" charset="-122"/>
              </a:rPr>
              <a:t>等框架。采用 </a:t>
            </a:r>
            <a:r>
              <a:rPr lang="en-US" altLang="zh-CN" sz="1200" b="1" dirty="0" err="1">
                <a:latin typeface="微软雅黑" pitchFamily="34" charset="-122"/>
                <a:ea typeface="微软雅黑" pitchFamily="34" charset="-122"/>
              </a:rPr>
              <a:t>Flink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聚类算法</a:t>
            </a:r>
            <a:r>
              <a:rPr lang="zh-CN" altLang="en-US" sz="1200" dirty="0">
                <a:latin typeface="微软雅黑" pitchFamily="34" charset="-122"/>
                <a:ea typeface="微软雅黑" pitchFamily="34" charset="-122"/>
              </a:rPr>
              <a:t>以及</a:t>
            </a:r>
            <a:r>
              <a:rPr lang="zh-CN" altLang="en-US" sz="1200" b="1" dirty="0">
                <a:latin typeface="微软雅黑" pitchFamily="34" charset="-122"/>
                <a:ea typeface="微软雅黑" pitchFamily="34" charset="-122"/>
              </a:rPr>
              <a:t>坐标匹配算法</a:t>
            </a:r>
            <a:r>
              <a:rPr lang="zh-CN" altLang="en-US" sz="1200" dirty="0">
                <a:latin typeface="微软雅黑" pitchFamily="34" charset="-122"/>
                <a:ea typeface="微软雅黑" pitchFamily="34" charset="-122"/>
              </a:rPr>
              <a:t>对出行方式进行标签化，再通过</a:t>
            </a: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Spring Boot </a:t>
            </a:r>
            <a:r>
              <a:rPr lang="zh-CN" altLang="en-US" sz="1200" b="1" dirty="0">
                <a:latin typeface="微软雅黑" pitchFamily="34" charset="-122"/>
                <a:ea typeface="微软雅黑" pitchFamily="34" charset="-122"/>
              </a:rPr>
              <a:t>框架</a:t>
            </a:r>
            <a:r>
              <a:rPr lang="zh-CN" altLang="en-US" sz="1200" dirty="0">
                <a:latin typeface="微软雅黑" pitchFamily="34" charset="-122"/>
                <a:ea typeface="微软雅黑" pitchFamily="34" charset="-122"/>
              </a:rPr>
              <a:t>集成 </a:t>
            </a:r>
            <a:r>
              <a:rPr lang="en-US" altLang="zh-CN" sz="1200" dirty="0">
                <a:latin typeface="微软雅黑" pitchFamily="34" charset="-122"/>
                <a:ea typeface="微软雅黑" pitchFamily="34" charset="-122"/>
              </a:rPr>
              <a:t>Kafka </a:t>
            </a:r>
            <a:r>
              <a:rPr lang="zh-CN" altLang="en-US" sz="1200" dirty="0">
                <a:latin typeface="微软雅黑" pitchFamily="34" charset="-122"/>
                <a:ea typeface="微软雅黑" pitchFamily="34" charset="-122"/>
              </a:rPr>
              <a:t>对以上三个模块的数据 进行实时接收，将分析计算的结果以可视化的方式呈现</a:t>
            </a:r>
          </a:p>
        </p:txBody>
      </p:sp>
      <p:sp>
        <p:nvSpPr>
          <p:cNvPr id="37" name="TextBox 75"/>
          <p:cNvSpPr txBox="1">
            <a:spLocks noChangeArrowheads="1"/>
          </p:cNvSpPr>
          <p:nvPr/>
        </p:nvSpPr>
        <p:spPr bwMode="auto">
          <a:xfrm>
            <a:off x="2870447" y="3607633"/>
            <a:ext cx="5571036" cy="9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3" tIns="34276" rIns="68553" bIns="34276">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zh-CN" altLang="en-US" sz="1400" dirty="0">
                <a:latin typeface="微软雅黑" pitchFamily="34" charset="-122"/>
                <a:ea typeface="微软雅黑" pitchFamily="34" charset="-122"/>
              </a:rPr>
              <a:t>服务器选择的是符合赛提要求的服务器配置，包括 </a:t>
            </a:r>
            <a:r>
              <a:rPr lang="en-US" altLang="zh-CN" sz="1400" b="1" dirty="0">
                <a:latin typeface="微软雅黑" pitchFamily="34" charset="-122"/>
                <a:ea typeface="微软雅黑" pitchFamily="34" charset="-122"/>
              </a:rPr>
              <a:t>Intel(R) Xeon(R) Silver 4116 CPU @ 2.10GHz</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32GB </a:t>
            </a:r>
            <a:r>
              <a:rPr lang="zh-CN" altLang="en-US" sz="1400" dirty="0">
                <a:latin typeface="微软雅黑" pitchFamily="34" charset="-122"/>
                <a:ea typeface="微软雅黑" pitchFamily="34" charset="-122"/>
              </a:rPr>
              <a:t>内存的硬件环境以及 </a:t>
            </a:r>
            <a:r>
              <a:rPr lang="en-US" altLang="zh-CN" sz="1400" b="1" dirty="0">
                <a:latin typeface="微软雅黑" pitchFamily="34" charset="-122"/>
                <a:ea typeface="微软雅黑" pitchFamily="34" charset="-122"/>
              </a:rPr>
              <a:t>Ubuntu 5.4.0</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JDK1.8+Tomcat</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MySQL8.0 </a:t>
            </a:r>
            <a:r>
              <a:rPr lang="zh-CN" altLang="en-US" sz="1400" dirty="0">
                <a:latin typeface="微软雅黑" pitchFamily="34" charset="-122"/>
                <a:ea typeface="微软雅黑" pitchFamily="34" charset="-122"/>
              </a:rPr>
              <a:t>等软件环境。 </a:t>
            </a:r>
          </a:p>
        </p:txBody>
      </p:sp>
      <p:sp>
        <p:nvSpPr>
          <p:cNvPr id="24" name="TextBox 24">
            <a:extLst>
              <a:ext uri="{FF2B5EF4-FFF2-40B4-BE49-F238E27FC236}">
                <a16:creationId xmlns:a16="http://schemas.microsoft.com/office/drawing/2014/main" id="{B6A74DA3-B770-4656-817C-262974E1CD7C}"/>
              </a:ext>
            </a:extLst>
          </p:cNvPr>
          <p:cNvSpPr txBox="1"/>
          <p:nvPr/>
        </p:nvSpPr>
        <p:spPr>
          <a:xfrm>
            <a:off x="3648797" y="291918"/>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技术概要</a:t>
            </a:r>
          </a:p>
        </p:txBody>
      </p:sp>
    </p:spTree>
    <p:extLst>
      <p:ext uri="{BB962C8B-B14F-4D97-AF65-F5344CB8AC3E}">
        <p14:creationId xmlns:p14="http://schemas.microsoft.com/office/powerpoint/2010/main" val="149717389"/>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258772" y="1457034"/>
            <a:ext cx="1902058" cy="1282529"/>
            <a:chOff x="3237545" y="4561747"/>
            <a:chExt cx="1146960" cy="1146960"/>
          </a:xfrm>
        </p:grpSpPr>
        <p:sp>
          <p:nvSpPr>
            <p:cNvPr id="5" name="圆角矩形 4"/>
            <p:cNvSpPr/>
            <p:nvPr/>
          </p:nvSpPr>
          <p:spPr>
            <a:xfrm>
              <a:off x="3237545" y="4561747"/>
              <a:ext cx="1146960" cy="1146960"/>
            </a:xfrm>
            <a:prstGeom prst="roundRect">
              <a:avLst>
                <a:gd name="adj" fmla="val 9039"/>
              </a:avLst>
            </a:prstGeom>
            <a:solidFill>
              <a:schemeClr val="accent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sp>
          <p:nvSpPr>
            <p:cNvPr id="6" name="圆角矩形 5"/>
            <p:cNvSpPr/>
            <p:nvPr/>
          </p:nvSpPr>
          <p:spPr>
            <a:xfrm>
              <a:off x="3294838" y="4642031"/>
              <a:ext cx="1032367" cy="986387"/>
            </a:xfrm>
            <a:prstGeom prst="roundRect">
              <a:avLst>
                <a:gd name="adj" fmla="val 9613"/>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grpSp>
        <p:nvGrpSpPr>
          <p:cNvPr id="3" name="组合 6"/>
          <p:cNvGrpSpPr/>
          <p:nvPr/>
        </p:nvGrpSpPr>
        <p:grpSpPr>
          <a:xfrm>
            <a:off x="3620972" y="1457034"/>
            <a:ext cx="1902058" cy="1282529"/>
            <a:chOff x="3237545" y="4561747"/>
            <a:chExt cx="1146960" cy="1146960"/>
          </a:xfrm>
        </p:grpSpPr>
        <p:sp>
          <p:nvSpPr>
            <p:cNvPr id="8" name="圆角矩形 7"/>
            <p:cNvSpPr/>
            <p:nvPr/>
          </p:nvSpPr>
          <p:spPr>
            <a:xfrm>
              <a:off x="3237545" y="4561747"/>
              <a:ext cx="1146960" cy="1146960"/>
            </a:xfrm>
            <a:prstGeom prst="roundRect">
              <a:avLst>
                <a:gd name="adj" fmla="val 9039"/>
              </a:avLst>
            </a:prstGeom>
            <a:solidFill>
              <a:schemeClr val="accent2"/>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sp>
          <p:nvSpPr>
            <p:cNvPr id="9" name="圆角矩形 8"/>
            <p:cNvSpPr/>
            <p:nvPr/>
          </p:nvSpPr>
          <p:spPr>
            <a:xfrm>
              <a:off x="3294838" y="4642031"/>
              <a:ext cx="1032367" cy="986387"/>
            </a:xfrm>
            <a:prstGeom prst="roundRect">
              <a:avLst>
                <a:gd name="adj" fmla="val 9613"/>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grpSp>
        <p:nvGrpSpPr>
          <p:cNvPr id="4" name="组合 9"/>
          <p:cNvGrpSpPr/>
          <p:nvPr/>
        </p:nvGrpSpPr>
        <p:grpSpPr>
          <a:xfrm>
            <a:off x="5983173" y="1457034"/>
            <a:ext cx="1902058" cy="1282529"/>
            <a:chOff x="3237545" y="4561747"/>
            <a:chExt cx="1146960" cy="1146960"/>
          </a:xfrm>
        </p:grpSpPr>
        <p:sp>
          <p:nvSpPr>
            <p:cNvPr id="11" name="圆角矩形 10"/>
            <p:cNvSpPr/>
            <p:nvPr/>
          </p:nvSpPr>
          <p:spPr>
            <a:xfrm>
              <a:off x="3237545" y="4561747"/>
              <a:ext cx="1146960" cy="1146960"/>
            </a:xfrm>
            <a:prstGeom prst="roundRect">
              <a:avLst>
                <a:gd name="adj" fmla="val 9039"/>
              </a:avLst>
            </a:prstGeom>
            <a:solidFill>
              <a:schemeClr val="accent3"/>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sp>
          <p:nvSpPr>
            <p:cNvPr id="12" name="圆角矩形 11"/>
            <p:cNvSpPr/>
            <p:nvPr/>
          </p:nvSpPr>
          <p:spPr>
            <a:xfrm>
              <a:off x="3294838" y="4642031"/>
              <a:ext cx="1032367" cy="986387"/>
            </a:xfrm>
            <a:prstGeom prst="roundRect">
              <a:avLst>
                <a:gd name="adj" fmla="val 9613"/>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grpSp>
        <p:nvGrpSpPr>
          <p:cNvPr id="7" name="组合 12"/>
          <p:cNvGrpSpPr/>
          <p:nvPr/>
        </p:nvGrpSpPr>
        <p:grpSpPr>
          <a:xfrm>
            <a:off x="1258772" y="3010089"/>
            <a:ext cx="1902058" cy="1282529"/>
            <a:chOff x="3237545" y="4561747"/>
            <a:chExt cx="1146960" cy="1146960"/>
          </a:xfrm>
        </p:grpSpPr>
        <p:sp>
          <p:nvSpPr>
            <p:cNvPr id="14" name="圆角矩形 13"/>
            <p:cNvSpPr/>
            <p:nvPr/>
          </p:nvSpPr>
          <p:spPr>
            <a:xfrm>
              <a:off x="3237545" y="4561747"/>
              <a:ext cx="1146960" cy="1146960"/>
            </a:xfrm>
            <a:prstGeom prst="roundRect">
              <a:avLst>
                <a:gd name="adj" fmla="val 9039"/>
              </a:avLst>
            </a:prstGeom>
            <a:solidFill>
              <a:schemeClr val="accent4"/>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sp>
          <p:nvSpPr>
            <p:cNvPr id="15" name="圆角矩形 14"/>
            <p:cNvSpPr/>
            <p:nvPr/>
          </p:nvSpPr>
          <p:spPr>
            <a:xfrm>
              <a:off x="3294838" y="4642031"/>
              <a:ext cx="1032367" cy="986387"/>
            </a:xfrm>
            <a:prstGeom prst="roundRect">
              <a:avLst>
                <a:gd name="adj" fmla="val 9613"/>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sp>
        <p:nvSpPr>
          <p:cNvPr id="114" name="文本框 113"/>
          <p:cNvSpPr txBox="1"/>
          <p:nvPr/>
        </p:nvSpPr>
        <p:spPr>
          <a:xfrm>
            <a:off x="1219812" y="1786126"/>
            <a:ext cx="1979966"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微软雅黑" pitchFamily="34" charset="-122"/>
                <a:ea typeface="微软雅黑" pitchFamily="34" charset="-122"/>
              </a:rPr>
              <a:t>Data Stream</a:t>
            </a:r>
            <a:r>
              <a:rPr lang="zh-CN" altLang="en-US" dirty="0">
                <a:solidFill>
                  <a:schemeClr val="tx1">
                    <a:lumMod val="75000"/>
                    <a:lumOff val="25000"/>
                  </a:schemeClr>
                </a:solidFill>
                <a:latin typeface="微软雅黑" pitchFamily="34" charset="-122"/>
                <a:ea typeface="微软雅黑" pitchFamily="34" charset="-122"/>
              </a:rPr>
              <a:t>：</a:t>
            </a:r>
            <a:br>
              <a:rPr lang="en-US" altLang="zh-CN" dirty="0">
                <a:solidFill>
                  <a:schemeClr val="tx1">
                    <a:lumMod val="75000"/>
                    <a:lumOff val="25000"/>
                  </a:schemeClr>
                </a:solidFill>
                <a:latin typeface="微软雅黑" pitchFamily="34" charset="-122"/>
                <a:ea typeface="微软雅黑" pitchFamily="34" charset="-122"/>
              </a:rPr>
            </a:br>
            <a:r>
              <a:rPr lang="en-US" altLang="zh-CN" dirty="0" err="1">
                <a:solidFill>
                  <a:schemeClr val="tx1">
                    <a:lumMod val="75000"/>
                    <a:lumOff val="25000"/>
                  </a:schemeClr>
                </a:solidFill>
                <a:latin typeface="微软雅黑" pitchFamily="34" charset="-122"/>
                <a:ea typeface="微软雅黑" pitchFamily="34" charset="-122"/>
              </a:rPr>
              <a:t>kafka</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115" name="文本框 114"/>
          <p:cNvSpPr txBox="1"/>
          <p:nvPr/>
        </p:nvSpPr>
        <p:spPr>
          <a:xfrm>
            <a:off x="1539834" y="3328184"/>
            <a:ext cx="1339922" cy="646331"/>
          </a:xfrm>
          <a:prstGeom prst="rect">
            <a:avLst/>
          </a:prstGeom>
          <a:noFill/>
        </p:spPr>
        <p:txBody>
          <a:bodyPr wrap="square" rtlCol="0">
            <a:spAutoFit/>
          </a:bodyPr>
          <a:lstStyle/>
          <a:p>
            <a:r>
              <a:rPr lang="zh-CN" altLang="en-US" dirty="0">
                <a:solidFill>
                  <a:schemeClr val="tx1">
                    <a:lumMod val="75000"/>
                    <a:lumOff val="25000"/>
                  </a:schemeClr>
                </a:solidFill>
                <a:latin typeface="微软雅黑" pitchFamily="34" charset="-122"/>
                <a:ea typeface="微软雅黑" pitchFamily="34" charset="-122"/>
              </a:rPr>
              <a:t>结合经纬过滤空白条目</a:t>
            </a:r>
          </a:p>
        </p:txBody>
      </p:sp>
      <p:sp>
        <p:nvSpPr>
          <p:cNvPr id="116" name="文本框 115"/>
          <p:cNvSpPr txBox="1"/>
          <p:nvPr/>
        </p:nvSpPr>
        <p:spPr>
          <a:xfrm>
            <a:off x="3801532" y="1860706"/>
            <a:ext cx="1721498"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itchFamily="34" charset="-122"/>
                <a:ea typeface="微软雅黑" pitchFamily="34" charset="-122"/>
              </a:rPr>
              <a:t>过滤特殊条目</a:t>
            </a:r>
          </a:p>
        </p:txBody>
      </p:sp>
      <p:sp>
        <p:nvSpPr>
          <p:cNvPr id="118" name="文本框 117"/>
          <p:cNvSpPr txBox="1"/>
          <p:nvPr/>
        </p:nvSpPr>
        <p:spPr>
          <a:xfrm>
            <a:off x="6204149" y="1860706"/>
            <a:ext cx="1586059"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itchFamily="34" charset="-122"/>
                <a:ea typeface="微软雅黑" pitchFamily="34" charset="-122"/>
              </a:rPr>
              <a:t>过滤空白条目</a:t>
            </a:r>
          </a:p>
        </p:txBody>
      </p:sp>
      <p:cxnSp>
        <p:nvCxnSpPr>
          <p:cNvPr id="120" name="直接连接符 119"/>
          <p:cNvCxnSpPr/>
          <p:nvPr/>
        </p:nvCxnSpPr>
        <p:spPr>
          <a:xfrm>
            <a:off x="1900709" y="2432457"/>
            <a:ext cx="618173"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900709" y="3985511"/>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262909" y="2432457"/>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15"/>
          <p:cNvGrpSpPr/>
          <p:nvPr/>
        </p:nvGrpSpPr>
        <p:grpSpPr>
          <a:xfrm>
            <a:off x="5983166" y="3099862"/>
            <a:ext cx="1902058" cy="1282529"/>
            <a:chOff x="3237545" y="4561747"/>
            <a:chExt cx="1146960" cy="1146960"/>
          </a:xfrm>
        </p:grpSpPr>
        <p:sp>
          <p:nvSpPr>
            <p:cNvPr id="17" name="圆角矩形 16"/>
            <p:cNvSpPr/>
            <p:nvPr/>
          </p:nvSpPr>
          <p:spPr>
            <a:xfrm>
              <a:off x="3237545" y="4561747"/>
              <a:ext cx="1146960" cy="1146960"/>
            </a:xfrm>
            <a:prstGeom prst="roundRect">
              <a:avLst>
                <a:gd name="adj" fmla="val 9039"/>
              </a:avLst>
            </a:prstGeom>
            <a:solidFill>
              <a:schemeClr val="accent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sp>
          <p:nvSpPr>
            <p:cNvPr id="18" name="圆角矩形 17"/>
            <p:cNvSpPr/>
            <p:nvPr/>
          </p:nvSpPr>
          <p:spPr>
            <a:xfrm>
              <a:off x="3294838" y="4642031"/>
              <a:ext cx="1032367" cy="986387"/>
            </a:xfrm>
            <a:prstGeom prst="roundRect">
              <a:avLst>
                <a:gd name="adj" fmla="val 9613"/>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sp>
        <p:nvSpPr>
          <p:cNvPr id="117" name="文本框 116"/>
          <p:cNvSpPr txBox="1"/>
          <p:nvPr/>
        </p:nvSpPr>
        <p:spPr>
          <a:xfrm>
            <a:off x="5870585" y="3495048"/>
            <a:ext cx="2024305"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itchFamily="34" charset="-122"/>
                <a:ea typeface="微软雅黑" pitchFamily="34" charset="-122"/>
              </a:rPr>
              <a:t>转换时间戳</a:t>
            </a:r>
          </a:p>
        </p:txBody>
      </p:sp>
      <p:cxnSp>
        <p:nvCxnSpPr>
          <p:cNvPr id="123" name="直接连接符 122"/>
          <p:cNvCxnSpPr/>
          <p:nvPr/>
        </p:nvCxnSpPr>
        <p:spPr>
          <a:xfrm>
            <a:off x="6573652" y="4075284"/>
            <a:ext cx="618173"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6625109" y="2432457"/>
            <a:ext cx="618173" cy="0"/>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3" name="组合 18"/>
          <p:cNvGrpSpPr/>
          <p:nvPr/>
        </p:nvGrpSpPr>
        <p:grpSpPr>
          <a:xfrm>
            <a:off x="3609556" y="3073722"/>
            <a:ext cx="1902058" cy="1282529"/>
            <a:chOff x="3237545" y="4561747"/>
            <a:chExt cx="1146960" cy="1146960"/>
          </a:xfrm>
        </p:grpSpPr>
        <p:sp>
          <p:nvSpPr>
            <p:cNvPr id="20" name="圆角矩形 19"/>
            <p:cNvSpPr/>
            <p:nvPr/>
          </p:nvSpPr>
          <p:spPr>
            <a:xfrm>
              <a:off x="3237545" y="4561747"/>
              <a:ext cx="1146960" cy="1146960"/>
            </a:xfrm>
            <a:prstGeom prst="roundRect">
              <a:avLst>
                <a:gd name="adj" fmla="val 9039"/>
              </a:avLst>
            </a:prstGeom>
            <a:solidFill>
              <a:schemeClr val="accent2"/>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sp>
          <p:nvSpPr>
            <p:cNvPr id="21" name="圆角矩形 20"/>
            <p:cNvSpPr/>
            <p:nvPr/>
          </p:nvSpPr>
          <p:spPr>
            <a:xfrm>
              <a:off x="3294838" y="4642031"/>
              <a:ext cx="1032367" cy="986387"/>
            </a:xfrm>
            <a:prstGeom prst="roundRect">
              <a:avLst>
                <a:gd name="adj" fmla="val 9613"/>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sp>
        <p:nvSpPr>
          <p:cNvPr id="119" name="文本框 118"/>
          <p:cNvSpPr txBox="1"/>
          <p:nvPr/>
        </p:nvSpPr>
        <p:spPr>
          <a:xfrm>
            <a:off x="3670679" y="3497670"/>
            <a:ext cx="1902058" cy="646331"/>
          </a:xfrm>
          <a:prstGeom prst="rect">
            <a:avLst/>
          </a:prstGeom>
          <a:noFill/>
        </p:spPr>
        <p:txBody>
          <a:bodyPr wrap="square" rtlCol="0">
            <a:spAutoFit/>
          </a:bodyPr>
          <a:lstStyle/>
          <a:p>
            <a:r>
              <a:rPr lang="zh-CN" altLang="en-US" dirty="0">
                <a:solidFill>
                  <a:schemeClr val="tx1">
                    <a:lumMod val="75000"/>
                    <a:lumOff val="25000"/>
                  </a:schemeClr>
                </a:solidFill>
                <a:latin typeface="微软雅黑" pitchFamily="34" charset="-122"/>
                <a:ea typeface="微软雅黑" pitchFamily="34" charset="-122"/>
              </a:rPr>
              <a:t>过滤不规范数据</a:t>
            </a:r>
          </a:p>
          <a:p>
            <a:endParaRPr lang="zh-CN" altLang="en-US" dirty="0">
              <a:solidFill>
                <a:schemeClr val="tx1">
                  <a:lumMod val="75000"/>
                  <a:lumOff val="25000"/>
                </a:schemeClr>
              </a:solidFill>
              <a:latin typeface="微软雅黑" pitchFamily="34" charset="-122"/>
              <a:ea typeface="微软雅黑" pitchFamily="34" charset="-122"/>
            </a:endParaRPr>
          </a:p>
        </p:txBody>
      </p:sp>
      <p:cxnSp>
        <p:nvCxnSpPr>
          <p:cNvPr id="125" name="直接连接符 124"/>
          <p:cNvCxnSpPr/>
          <p:nvPr/>
        </p:nvCxnSpPr>
        <p:spPr>
          <a:xfrm>
            <a:off x="4251492" y="4049144"/>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6" name="TextBox 24">
            <a:extLst>
              <a:ext uri="{FF2B5EF4-FFF2-40B4-BE49-F238E27FC236}">
                <a16:creationId xmlns:a16="http://schemas.microsoft.com/office/drawing/2014/main" id="{B6A74DA3-B770-4656-817C-262974E1CD7C}"/>
              </a:ext>
            </a:extLst>
          </p:cNvPr>
          <p:cNvSpPr txBox="1"/>
          <p:nvPr/>
        </p:nvSpPr>
        <p:spPr>
          <a:xfrm>
            <a:off x="3648797" y="291918"/>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数据处理</a:t>
            </a:r>
          </a:p>
        </p:txBody>
      </p:sp>
      <p:sp>
        <p:nvSpPr>
          <p:cNvPr id="87" name="右箭头 86"/>
          <p:cNvSpPr/>
          <p:nvPr/>
        </p:nvSpPr>
        <p:spPr>
          <a:xfrm>
            <a:off x="2686050" y="988744"/>
            <a:ext cx="1104900" cy="383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右箭头 128"/>
          <p:cNvSpPr/>
          <p:nvPr/>
        </p:nvSpPr>
        <p:spPr>
          <a:xfrm>
            <a:off x="5212896" y="995878"/>
            <a:ext cx="1104900" cy="383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右箭头 129"/>
          <p:cNvSpPr/>
          <p:nvPr/>
        </p:nvSpPr>
        <p:spPr>
          <a:xfrm rot="5400000">
            <a:off x="7636326" y="2646600"/>
            <a:ext cx="1104900" cy="383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右箭头 130"/>
          <p:cNvSpPr/>
          <p:nvPr/>
        </p:nvSpPr>
        <p:spPr>
          <a:xfrm rot="10800000">
            <a:off x="5099249" y="4408727"/>
            <a:ext cx="1104900" cy="383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rot="10800000">
            <a:off x="2742990" y="4408726"/>
            <a:ext cx="1104900" cy="383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7310092"/>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521" y="1133429"/>
            <a:ext cx="3879584" cy="4129491"/>
          </a:xfrm>
          <a:prstGeom prst="rect">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a:p>
        </p:txBody>
      </p:sp>
      <p:sp>
        <p:nvSpPr>
          <p:cNvPr id="3" name="AutoShape 12"/>
          <p:cNvSpPr>
            <a:spLocks noChangeArrowheads="1"/>
          </p:cNvSpPr>
          <p:nvPr/>
        </p:nvSpPr>
        <p:spPr bwMode="auto">
          <a:xfrm flipH="1">
            <a:off x="4281714" y="837046"/>
            <a:ext cx="4183030" cy="751216"/>
          </a:xfrm>
          <a:prstGeom prst="homePlate">
            <a:avLst>
              <a:gd name="adj" fmla="val 63872"/>
            </a:avLst>
          </a:prstGeom>
          <a:solidFill>
            <a:schemeClr val="accent1"/>
          </a:solidFill>
          <a:ln w="9525">
            <a:noFill/>
            <a:miter lim="800000"/>
          </a:ln>
        </p:spPr>
        <p:txBody>
          <a:bodyPr wrap="none" lIns="68577" tIns="34288" rIns="68577" bIns="34288"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驻留分析</a:t>
            </a:r>
          </a:p>
        </p:txBody>
      </p:sp>
      <p:sp>
        <p:nvSpPr>
          <p:cNvPr id="4" name="TextBox 3"/>
          <p:cNvSpPr txBox="1"/>
          <p:nvPr/>
        </p:nvSpPr>
        <p:spPr>
          <a:xfrm>
            <a:off x="1007462" y="1636770"/>
            <a:ext cx="3728641" cy="2950034"/>
          </a:xfrm>
          <a:prstGeom prst="rect">
            <a:avLst/>
          </a:prstGeom>
          <a:noFill/>
        </p:spPr>
        <p:txBody>
          <a:bodyPr wrap="square" lIns="68577" tIns="34288" rIns="68577" bIns="34288" rtlCol="0">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分析包括以下三点：</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包含出行起点和终点 </a:t>
            </a:r>
          </a:p>
          <a:p>
            <a:pPr>
              <a:lnSpc>
                <a:spcPct val="13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一次出行使用一种或几种交通方式 </a:t>
            </a:r>
          </a:p>
          <a:p>
            <a:pPr>
              <a:lnSpc>
                <a:spcPct val="130000"/>
              </a:lnSpc>
            </a:pP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一次出行要达到一定的时间和距离</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 两种计算方式：</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）精确计算：将识别出来的出行点和路网匹配计算实际的距离 </a:t>
            </a:r>
          </a:p>
          <a:p>
            <a:pP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）近似计算：直接计算出行点两点之间的直线距离 </a:t>
            </a:r>
          </a:p>
        </p:txBody>
      </p:sp>
      <p:sp>
        <p:nvSpPr>
          <p:cNvPr id="5" name="矩形 4"/>
          <p:cNvSpPr/>
          <p:nvPr/>
        </p:nvSpPr>
        <p:spPr>
          <a:xfrm>
            <a:off x="4736104" y="1588262"/>
            <a:ext cx="3702913" cy="3674658"/>
          </a:xfrm>
          <a:prstGeom prst="rect">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a:p>
        </p:txBody>
      </p:sp>
      <p:sp>
        <p:nvSpPr>
          <p:cNvPr id="6" name="AutoShape 12"/>
          <p:cNvSpPr>
            <a:spLocks noChangeArrowheads="1"/>
          </p:cNvSpPr>
          <p:nvPr/>
        </p:nvSpPr>
        <p:spPr bwMode="auto">
          <a:xfrm>
            <a:off x="928914" y="837046"/>
            <a:ext cx="4064995" cy="751216"/>
          </a:xfrm>
          <a:prstGeom prst="homePlate">
            <a:avLst>
              <a:gd name="adj" fmla="val 63872"/>
            </a:avLst>
          </a:prstGeom>
          <a:solidFill>
            <a:schemeClr val="accent2"/>
          </a:solidFill>
          <a:ln w="9525">
            <a:noFill/>
            <a:miter lim="800000"/>
          </a:ln>
        </p:spPr>
        <p:txBody>
          <a:bodyPr wrap="none" lIns="68577" tIns="34288" rIns="68577" bIns="34288"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出行分析</a:t>
            </a:r>
          </a:p>
        </p:txBody>
      </p:sp>
      <p:pic>
        <p:nvPicPr>
          <p:cNvPr id="10" name="图片 9"/>
          <p:cNvPicPr/>
          <p:nvPr/>
        </p:nvPicPr>
        <p:blipFill>
          <a:blip r:embed="rId3"/>
          <a:stretch>
            <a:fillRect/>
          </a:stretch>
        </p:blipFill>
        <p:spPr>
          <a:xfrm>
            <a:off x="4736105" y="1636770"/>
            <a:ext cx="4064995" cy="3220980"/>
          </a:xfrm>
          <a:prstGeom prst="rect">
            <a:avLst/>
          </a:prstGeom>
        </p:spPr>
      </p:pic>
      <p:sp>
        <p:nvSpPr>
          <p:cNvPr id="11" name="TextBox 24">
            <a:extLst>
              <a:ext uri="{FF2B5EF4-FFF2-40B4-BE49-F238E27FC236}">
                <a16:creationId xmlns:a16="http://schemas.microsoft.com/office/drawing/2014/main" id="{B6A74DA3-B770-4656-817C-262974E1CD7C}"/>
              </a:ext>
            </a:extLst>
          </p:cNvPr>
          <p:cNvSpPr txBox="1"/>
          <p:nvPr/>
        </p:nvSpPr>
        <p:spPr>
          <a:xfrm>
            <a:off x="3747129" y="160930"/>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数据分析</a:t>
            </a:r>
          </a:p>
        </p:txBody>
      </p:sp>
    </p:spTree>
    <p:extLst>
      <p:ext uri="{BB962C8B-B14F-4D97-AF65-F5344CB8AC3E}">
        <p14:creationId xmlns:p14="http://schemas.microsoft.com/office/powerpoint/2010/main" val="703907743"/>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521" y="1588262"/>
            <a:ext cx="7569022" cy="3674658"/>
          </a:xfrm>
          <a:prstGeom prst="rect">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dirty="0"/>
          </a:p>
        </p:txBody>
      </p:sp>
      <p:sp>
        <p:nvSpPr>
          <p:cNvPr id="6" name="AutoShape 12"/>
          <p:cNvSpPr>
            <a:spLocks noChangeArrowheads="1"/>
          </p:cNvSpPr>
          <p:nvPr/>
        </p:nvSpPr>
        <p:spPr bwMode="auto">
          <a:xfrm>
            <a:off x="856521" y="837046"/>
            <a:ext cx="8047992" cy="751216"/>
          </a:xfrm>
          <a:prstGeom prst="homePlate">
            <a:avLst>
              <a:gd name="adj" fmla="val 63872"/>
            </a:avLst>
          </a:prstGeom>
          <a:solidFill>
            <a:schemeClr val="accent2"/>
          </a:solidFill>
          <a:ln w="9525">
            <a:noFill/>
            <a:miter lim="800000"/>
          </a:ln>
        </p:spPr>
        <p:txBody>
          <a:bodyPr wrap="none" lIns="68577" tIns="34288" rIns="68577" bIns="34288"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出行方式特征初选</a:t>
            </a:r>
          </a:p>
        </p:txBody>
      </p:sp>
      <p:sp>
        <p:nvSpPr>
          <p:cNvPr id="11" name="TextBox 24">
            <a:extLst>
              <a:ext uri="{FF2B5EF4-FFF2-40B4-BE49-F238E27FC236}">
                <a16:creationId xmlns:a16="http://schemas.microsoft.com/office/drawing/2014/main" id="{B6A74DA3-B770-4656-817C-262974E1CD7C}"/>
              </a:ext>
            </a:extLst>
          </p:cNvPr>
          <p:cNvSpPr txBox="1"/>
          <p:nvPr/>
        </p:nvSpPr>
        <p:spPr>
          <a:xfrm>
            <a:off x="3747130" y="217405"/>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算法选取</a:t>
            </a:r>
          </a:p>
        </p:txBody>
      </p:sp>
      <p:sp>
        <p:nvSpPr>
          <p:cNvPr id="18" name="文本框 17">
            <a:extLst>
              <a:ext uri="{FF2B5EF4-FFF2-40B4-BE49-F238E27FC236}">
                <a16:creationId xmlns:a16="http://schemas.microsoft.com/office/drawing/2014/main" id="{70B9409C-D2DF-4C8C-A308-9E4F09F520DA}"/>
              </a:ext>
            </a:extLst>
          </p:cNvPr>
          <p:cNvSpPr txBox="1"/>
          <p:nvPr/>
        </p:nvSpPr>
        <p:spPr>
          <a:xfrm>
            <a:off x="1335491" y="2544169"/>
            <a:ext cx="7569022" cy="3469967"/>
          </a:xfrm>
          <a:prstGeom prst="rect">
            <a:avLst/>
          </a:prstGeom>
          <a:noFill/>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EF3597BF-066F-4746-8230-2919EC096FCA}"/>
              </a:ext>
            </a:extLst>
          </p:cNvPr>
          <p:cNvSpPr txBox="1"/>
          <p:nvPr/>
        </p:nvSpPr>
        <p:spPr>
          <a:xfrm>
            <a:off x="1627801" y="1709188"/>
            <a:ext cx="6074230" cy="984885"/>
          </a:xfrm>
          <a:prstGeom prst="rect">
            <a:avLst/>
          </a:prstGeom>
          <a:noFill/>
        </p:spPr>
        <p:txBody>
          <a:bodyPr wrap="square" rtlCol="0">
            <a:spAutoFit/>
          </a:bodyPr>
          <a:lstStyle/>
          <a:p>
            <a:r>
              <a:rPr lang="zh-CN" altLang="en-US" sz="2000" dirty="0">
                <a:latin typeface="Adobe 楷体 Std R" panose="02020400000000000000" pitchFamily="18" charset="-122"/>
                <a:ea typeface="Adobe 楷体 Std R" panose="02020400000000000000" pitchFamily="18" charset="-122"/>
              </a:rPr>
              <a:t>通过基于信令数据的出行特征分析可以发现，各维度出行特征有明显的聚类现象，初选大类为聚类算法。</a:t>
            </a:r>
          </a:p>
          <a:p>
            <a:endParaRPr lang="zh-CN" altLang="en-US" dirty="0"/>
          </a:p>
        </p:txBody>
      </p:sp>
      <p:graphicFrame>
        <p:nvGraphicFramePr>
          <p:cNvPr id="20" name="表格 20">
            <a:extLst>
              <a:ext uri="{FF2B5EF4-FFF2-40B4-BE49-F238E27FC236}">
                <a16:creationId xmlns:a16="http://schemas.microsoft.com/office/drawing/2014/main" id="{20584A6D-E70E-43CA-9D56-50DBC09907C6}"/>
              </a:ext>
            </a:extLst>
          </p:cNvPr>
          <p:cNvGraphicFramePr>
            <a:graphicFrameLocks noGrp="1"/>
          </p:cNvGraphicFramePr>
          <p:nvPr>
            <p:extLst>
              <p:ext uri="{D42A27DB-BD31-4B8C-83A1-F6EECF244321}">
                <p14:modId xmlns:p14="http://schemas.microsoft.com/office/powerpoint/2010/main" val="3164821841"/>
              </p:ext>
            </p:extLst>
          </p:nvPr>
        </p:nvGraphicFramePr>
        <p:xfrm>
          <a:off x="994229" y="2694073"/>
          <a:ext cx="7293249" cy="2334332"/>
        </p:xfrm>
        <a:graphic>
          <a:graphicData uri="http://schemas.openxmlformats.org/drawingml/2006/table">
            <a:tbl>
              <a:tblPr firstRow="1" bandRow="1">
                <a:tableStyleId>{5C22544A-7EE6-4342-B048-85BDC9FD1C3A}</a:tableStyleId>
              </a:tblPr>
              <a:tblGrid>
                <a:gridCol w="1596571">
                  <a:extLst>
                    <a:ext uri="{9D8B030D-6E8A-4147-A177-3AD203B41FA5}">
                      <a16:colId xmlns:a16="http://schemas.microsoft.com/office/drawing/2014/main" val="3541964152"/>
                    </a:ext>
                  </a:extLst>
                </a:gridCol>
                <a:gridCol w="2794000">
                  <a:extLst>
                    <a:ext uri="{9D8B030D-6E8A-4147-A177-3AD203B41FA5}">
                      <a16:colId xmlns:a16="http://schemas.microsoft.com/office/drawing/2014/main" val="2144815509"/>
                    </a:ext>
                  </a:extLst>
                </a:gridCol>
                <a:gridCol w="2902678">
                  <a:extLst>
                    <a:ext uri="{9D8B030D-6E8A-4147-A177-3AD203B41FA5}">
                      <a16:colId xmlns:a16="http://schemas.microsoft.com/office/drawing/2014/main" val="3752079534"/>
                    </a:ext>
                  </a:extLst>
                </a:gridCol>
              </a:tblGrid>
              <a:tr h="572917">
                <a:tc>
                  <a:txBody>
                    <a:bodyPr/>
                    <a:lstStyle/>
                    <a:p>
                      <a:pPr algn="ctr"/>
                      <a:r>
                        <a:rPr lang="zh-CN" altLang="en-US" dirty="0"/>
                        <a:t>聚类算法</a:t>
                      </a:r>
                    </a:p>
                  </a:txBody>
                  <a:tcPr anchor="ctr"/>
                </a:tc>
                <a:tc>
                  <a:txBody>
                    <a:bodyPr/>
                    <a:lstStyle/>
                    <a:p>
                      <a:pPr algn="ctr"/>
                      <a:r>
                        <a:rPr lang="zh-CN" altLang="en-US" dirty="0"/>
                        <a:t>特点</a:t>
                      </a:r>
                    </a:p>
                  </a:txBody>
                  <a:tcPr anchor="ctr"/>
                </a:tc>
                <a:tc>
                  <a:txBody>
                    <a:bodyPr/>
                    <a:lstStyle/>
                    <a:p>
                      <a:pPr algn="ctr"/>
                      <a:r>
                        <a:rPr lang="zh-CN" altLang="en-US" dirty="0"/>
                        <a:t>短处</a:t>
                      </a:r>
                    </a:p>
                  </a:txBody>
                  <a:tcPr anchor="ctr"/>
                </a:tc>
                <a:extLst>
                  <a:ext uri="{0D108BD9-81ED-4DB2-BD59-A6C34878D82A}">
                    <a16:rowId xmlns:a16="http://schemas.microsoft.com/office/drawing/2014/main" val="2116582770"/>
                  </a:ext>
                </a:extLst>
              </a:tr>
              <a:tr h="615581">
                <a:tc>
                  <a:txBody>
                    <a:bodyPr/>
                    <a:lstStyle/>
                    <a:p>
                      <a:pPr algn="ctr"/>
                      <a:r>
                        <a:rPr lang="en-US" altLang="zh-CN" dirty="0"/>
                        <a:t>K-means</a:t>
                      </a:r>
                      <a:r>
                        <a:rPr lang="zh-CN" altLang="en-US" dirty="0"/>
                        <a:t>聚类</a:t>
                      </a:r>
                    </a:p>
                  </a:txBody>
                  <a:tcPr anchor="ctr"/>
                </a:tc>
                <a:tc>
                  <a:txBody>
                    <a:bodyPr/>
                    <a:lstStyle/>
                    <a:p>
                      <a:pPr algn="ctr"/>
                      <a:r>
                        <a:rPr lang="zh-CN" altLang="en-US" dirty="0"/>
                        <a:t>速度快，计算简便</a:t>
                      </a:r>
                    </a:p>
                  </a:txBody>
                  <a:tcPr anchor="ctr"/>
                </a:tc>
                <a:tc>
                  <a:txBody>
                    <a:bodyPr/>
                    <a:lstStyle/>
                    <a:p>
                      <a:pPr algn="ctr"/>
                      <a:r>
                        <a:rPr lang="zh-CN" altLang="en-US" dirty="0"/>
                        <a:t>需设定类别数量</a:t>
                      </a:r>
                      <a:r>
                        <a:rPr lang="en-US" altLang="zh-CN" dirty="0"/>
                        <a:t>K</a:t>
                      </a:r>
                      <a:endParaRPr lang="zh-CN" altLang="en-US" dirty="0"/>
                    </a:p>
                  </a:txBody>
                  <a:tcPr anchor="ctr"/>
                </a:tc>
                <a:extLst>
                  <a:ext uri="{0D108BD9-81ED-4DB2-BD59-A6C34878D82A}">
                    <a16:rowId xmlns:a16="http://schemas.microsoft.com/office/drawing/2014/main" val="2006299088"/>
                  </a:ext>
                </a:extLst>
              </a:tr>
              <a:tr h="572917">
                <a:tc>
                  <a:txBody>
                    <a:bodyPr/>
                    <a:lstStyle/>
                    <a:p>
                      <a:pPr algn="ctr"/>
                      <a:r>
                        <a:rPr lang="en-US" altLang="zh-CN" dirty="0"/>
                        <a:t>DBSCAN</a:t>
                      </a:r>
                      <a:r>
                        <a:rPr lang="zh-CN" altLang="en-US" dirty="0"/>
                        <a:t>聚类</a:t>
                      </a:r>
                    </a:p>
                  </a:txBody>
                  <a:tcPr anchor="ctr"/>
                </a:tc>
                <a:tc>
                  <a:txBody>
                    <a:bodyPr/>
                    <a:lstStyle/>
                    <a:p>
                      <a:pPr algn="ctr"/>
                      <a:r>
                        <a:rPr lang="zh-CN" altLang="en-US" dirty="0"/>
                        <a:t>不需要知道簇的数量</a:t>
                      </a:r>
                    </a:p>
                  </a:txBody>
                  <a:tcPr anchor="ctr"/>
                </a:tc>
                <a:tc>
                  <a:txBody>
                    <a:bodyPr/>
                    <a:lstStyle/>
                    <a:p>
                      <a:pPr algn="ctr"/>
                      <a:r>
                        <a:rPr lang="zh-CN" altLang="en-US" dirty="0"/>
                        <a:t>需要确定距离</a:t>
                      </a:r>
                      <a:r>
                        <a:rPr lang="en-US" altLang="zh-CN" dirty="0"/>
                        <a:t>r</a:t>
                      </a:r>
                      <a:r>
                        <a:rPr lang="zh-CN" altLang="en-US" dirty="0"/>
                        <a:t>和最小点，</a:t>
                      </a:r>
                      <a:r>
                        <a:rPr lang="en-US" altLang="zh-CN" dirty="0" err="1"/>
                        <a:t>minPoints</a:t>
                      </a:r>
                      <a:endParaRPr lang="zh-CN" altLang="en-US" dirty="0"/>
                    </a:p>
                  </a:txBody>
                  <a:tcPr anchor="ctr"/>
                </a:tc>
                <a:extLst>
                  <a:ext uri="{0D108BD9-81ED-4DB2-BD59-A6C34878D82A}">
                    <a16:rowId xmlns:a16="http://schemas.microsoft.com/office/drawing/2014/main" val="2153613975"/>
                  </a:ext>
                </a:extLst>
              </a:tr>
              <a:tr h="572917">
                <a:tc>
                  <a:txBody>
                    <a:bodyPr/>
                    <a:lstStyle/>
                    <a:p>
                      <a:pPr algn="ctr"/>
                      <a:r>
                        <a:rPr lang="zh-CN" altLang="en-US" dirty="0"/>
                        <a:t>层次聚类</a:t>
                      </a:r>
                    </a:p>
                  </a:txBody>
                  <a:tcPr anchor="ctr"/>
                </a:tc>
                <a:tc>
                  <a:txBody>
                    <a:bodyPr/>
                    <a:lstStyle/>
                    <a:p>
                      <a:pPr algn="ctr"/>
                      <a:r>
                        <a:rPr lang="zh-CN" altLang="en-US" dirty="0"/>
                        <a:t>对于距离度量标准的选择不敏感</a:t>
                      </a:r>
                    </a:p>
                  </a:txBody>
                  <a:tcPr anchor="ctr"/>
                </a:tc>
                <a:tc>
                  <a:txBody>
                    <a:bodyPr/>
                    <a:lstStyle/>
                    <a:p>
                      <a:pPr algn="ctr"/>
                      <a:r>
                        <a:rPr lang="zh-CN" altLang="en-US" dirty="0"/>
                        <a:t>效率低</a:t>
                      </a:r>
                    </a:p>
                  </a:txBody>
                  <a:tcPr anchor="ctr"/>
                </a:tc>
                <a:extLst>
                  <a:ext uri="{0D108BD9-81ED-4DB2-BD59-A6C34878D82A}">
                    <a16:rowId xmlns:a16="http://schemas.microsoft.com/office/drawing/2014/main" val="1543731682"/>
                  </a:ext>
                </a:extLst>
              </a:tr>
            </a:tbl>
          </a:graphicData>
        </a:graphic>
      </p:graphicFrame>
    </p:spTree>
    <p:extLst>
      <p:ext uri="{BB962C8B-B14F-4D97-AF65-F5344CB8AC3E}">
        <p14:creationId xmlns:p14="http://schemas.microsoft.com/office/powerpoint/2010/main" val="2913399369"/>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4">
            <a:extLst>
              <a:ext uri="{FF2B5EF4-FFF2-40B4-BE49-F238E27FC236}">
                <a16:creationId xmlns:a16="http://schemas.microsoft.com/office/drawing/2014/main" id="{B6A74DA3-B770-4656-817C-262974E1CD7C}"/>
              </a:ext>
            </a:extLst>
          </p:cNvPr>
          <p:cNvSpPr txBox="1"/>
          <p:nvPr/>
        </p:nvSpPr>
        <p:spPr>
          <a:xfrm>
            <a:off x="3747130" y="217405"/>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算法选取</a:t>
            </a:r>
          </a:p>
        </p:txBody>
      </p:sp>
      <p:sp>
        <p:nvSpPr>
          <p:cNvPr id="18" name="文本框 17">
            <a:extLst>
              <a:ext uri="{FF2B5EF4-FFF2-40B4-BE49-F238E27FC236}">
                <a16:creationId xmlns:a16="http://schemas.microsoft.com/office/drawing/2014/main" id="{70B9409C-D2DF-4C8C-A308-9E4F09F520DA}"/>
              </a:ext>
            </a:extLst>
          </p:cNvPr>
          <p:cNvSpPr txBox="1"/>
          <p:nvPr/>
        </p:nvSpPr>
        <p:spPr>
          <a:xfrm>
            <a:off x="5232399" y="2544169"/>
            <a:ext cx="2670629" cy="369332"/>
          </a:xfrm>
          <a:prstGeom prst="rect">
            <a:avLst/>
          </a:prstGeom>
          <a:noFill/>
        </p:spPr>
        <p:txBody>
          <a:bodyPr wrap="square" rtlCol="0">
            <a:spAutoFit/>
          </a:bodyPr>
          <a:lstStyle/>
          <a:p>
            <a:endParaRPr lang="zh-CN" altLang="en-US" b="1" dirty="0"/>
          </a:p>
        </p:txBody>
      </p:sp>
      <p:sp>
        <p:nvSpPr>
          <p:cNvPr id="8" name="AutoShape 12">
            <a:extLst>
              <a:ext uri="{FF2B5EF4-FFF2-40B4-BE49-F238E27FC236}">
                <a16:creationId xmlns:a16="http://schemas.microsoft.com/office/drawing/2014/main" id="{DAE54069-EE6C-4A19-94EF-0B89C37CF38D}"/>
              </a:ext>
            </a:extLst>
          </p:cNvPr>
          <p:cNvSpPr>
            <a:spLocks noChangeArrowheads="1"/>
          </p:cNvSpPr>
          <p:nvPr/>
        </p:nvSpPr>
        <p:spPr bwMode="auto">
          <a:xfrm flipH="1">
            <a:off x="377550" y="837046"/>
            <a:ext cx="8047991" cy="751216"/>
          </a:xfrm>
          <a:prstGeom prst="homePlate">
            <a:avLst>
              <a:gd name="adj" fmla="val 63872"/>
            </a:avLst>
          </a:prstGeom>
          <a:solidFill>
            <a:schemeClr val="accent1"/>
          </a:solidFill>
          <a:ln w="9525">
            <a:noFill/>
            <a:miter lim="800000"/>
          </a:ln>
        </p:spPr>
        <p:txBody>
          <a:bodyPr wrap="none" lIns="68577" tIns="34288" rIns="68577" bIns="34288"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具体环境条件定选</a:t>
            </a:r>
          </a:p>
        </p:txBody>
      </p:sp>
      <p:graphicFrame>
        <p:nvGraphicFramePr>
          <p:cNvPr id="3" name="表格 3">
            <a:extLst>
              <a:ext uri="{FF2B5EF4-FFF2-40B4-BE49-F238E27FC236}">
                <a16:creationId xmlns:a16="http://schemas.microsoft.com/office/drawing/2014/main" id="{A5BA1F67-2E29-4AAE-BF5F-22EED93A10EA}"/>
              </a:ext>
            </a:extLst>
          </p:cNvPr>
          <p:cNvGraphicFramePr>
            <a:graphicFrameLocks noGrp="1"/>
          </p:cNvGraphicFramePr>
          <p:nvPr>
            <p:extLst>
              <p:ext uri="{D42A27DB-BD31-4B8C-83A1-F6EECF244321}">
                <p14:modId xmlns:p14="http://schemas.microsoft.com/office/powerpoint/2010/main" val="4207172109"/>
              </p:ext>
            </p:extLst>
          </p:nvPr>
        </p:nvGraphicFramePr>
        <p:xfrm>
          <a:off x="856521" y="1930401"/>
          <a:ext cx="7569020" cy="3149601"/>
        </p:xfrm>
        <a:graphic>
          <a:graphicData uri="http://schemas.openxmlformats.org/drawingml/2006/table">
            <a:tbl>
              <a:tblPr firstRow="1" bandRow="1">
                <a:tableStyleId>{5C22544A-7EE6-4342-B048-85BDC9FD1C3A}</a:tableStyleId>
              </a:tblPr>
              <a:tblGrid>
                <a:gridCol w="3784510">
                  <a:extLst>
                    <a:ext uri="{9D8B030D-6E8A-4147-A177-3AD203B41FA5}">
                      <a16:colId xmlns:a16="http://schemas.microsoft.com/office/drawing/2014/main" val="287800066"/>
                    </a:ext>
                  </a:extLst>
                </a:gridCol>
                <a:gridCol w="3784510">
                  <a:extLst>
                    <a:ext uri="{9D8B030D-6E8A-4147-A177-3AD203B41FA5}">
                      <a16:colId xmlns:a16="http://schemas.microsoft.com/office/drawing/2014/main" val="170594220"/>
                    </a:ext>
                  </a:extLst>
                </a:gridCol>
              </a:tblGrid>
              <a:tr h="415770">
                <a:tc>
                  <a:txBody>
                    <a:bodyPr/>
                    <a:lstStyle/>
                    <a:p>
                      <a:pPr algn="ctr"/>
                      <a:r>
                        <a:rPr lang="zh-CN" altLang="en-US" sz="2000" dirty="0">
                          <a:latin typeface="Adobe 楷体 Std R" panose="02020400000000000000" pitchFamily="18" charset="-122"/>
                          <a:ea typeface="Adobe 楷体 Std R" panose="02020400000000000000" pitchFamily="18" charset="-122"/>
                        </a:rPr>
                        <a:t>考虑因素</a:t>
                      </a:r>
                    </a:p>
                  </a:txBody>
                  <a:tcPr>
                    <a:solidFill>
                      <a:schemeClr val="accent2">
                        <a:lumMod val="75000"/>
                      </a:schemeClr>
                    </a:solidFill>
                  </a:tcPr>
                </a:tc>
                <a:tc>
                  <a:txBody>
                    <a:bodyPr/>
                    <a:lstStyle/>
                    <a:p>
                      <a:pPr algn="ctr"/>
                      <a:r>
                        <a:rPr lang="zh-CN" altLang="en-US" sz="2000" dirty="0">
                          <a:latin typeface="Adobe 楷体 Std R" panose="02020400000000000000" pitchFamily="18" charset="-122"/>
                          <a:ea typeface="Adobe 楷体 Std R" panose="02020400000000000000" pitchFamily="18" charset="-122"/>
                        </a:rPr>
                        <a:t>实际猜想</a:t>
                      </a:r>
                    </a:p>
                  </a:txBody>
                  <a:tcPr>
                    <a:solidFill>
                      <a:schemeClr val="accent2">
                        <a:lumMod val="75000"/>
                      </a:schemeClr>
                    </a:solidFill>
                  </a:tcPr>
                </a:tc>
                <a:extLst>
                  <a:ext uri="{0D108BD9-81ED-4DB2-BD59-A6C34878D82A}">
                    <a16:rowId xmlns:a16="http://schemas.microsoft.com/office/drawing/2014/main" val="2990898066"/>
                  </a:ext>
                </a:extLst>
              </a:tr>
              <a:tr h="717631">
                <a:tc>
                  <a:txBody>
                    <a:bodyPr/>
                    <a:lstStyle/>
                    <a:p>
                      <a:pPr algn="l"/>
                      <a:r>
                        <a:rPr lang="zh-CN" altLang="en-US" sz="1400" dirty="0">
                          <a:solidFill>
                            <a:schemeClr val="tx1"/>
                          </a:solidFill>
                          <a:latin typeface="Adobe 楷体 Std R" panose="02020400000000000000" pitchFamily="18" charset="-122"/>
                          <a:ea typeface="Adobe 楷体 Std R" panose="02020400000000000000" pitchFamily="18" charset="-122"/>
                        </a:rPr>
                        <a:t>信令数据的样本量大</a:t>
                      </a:r>
                      <a:endParaRPr lang="zh-CN" altLang="en-US" sz="1200" dirty="0">
                        <a:solidFill>
                          <a:schemeClr val="tx1"/>
                        </a:solidFill>
                        <a:latin typeface="Adobe 楷体 Std R" panose="02020400000000000000" pitchFamily="18" charset="-122"/>
                        <a:ea typeface="Adobe 楷体 Std R" panose="02020400000000000000" pitchFamily="18" charset="-122"/>
                      </a:endParaRPr>
                    </a:p>
                  </a:txBody>
                  <a:tcPr>
                    <a:solidFill>
                      <a:schemeClr val="accent2">
                        <a:lumMod val="60000"/>
                        <a:lumOff val="40000"/>
                      </a:schemeClr>
                    </a:solidFill>
                  </a:tcPr>
                </a:tc>
                <a:tc>
                  <a:txBody>
                    <a:bodyPr/>
                    <a:lstStyle/>
                    <a:p>
                      <a:pPr algn="l"/>
                      <a:r>
                        <a:rPr lang="zh-CN" altLang="en-US" sz="1200" dirty="0">
                          <a:solidFill>
                            <a:schemeClr val="tx1"/>
                          </a:solidFill>
                          <a:latin typeface="Adobe 楷体 Std R" panose="02020400000000000000" pitchFamily="18" charset="-122"/>
                          <a:ea typeface="Adobe 楷体 Std R" panose="02020400000000000000" pitchFamily="18" charset="-122"/>
                        </a:rPr>
                        <a:t>大型城市移动通信商每日产生超过</a:t>
                      </a:r>
                      <a:r>
                        <a:rPr lang="en-US" altLang="zh-CN" sz="1200" dirty="0">
                          <a:solidFill>
                            <a:schemeClr val="tx1"/>
                          </a:solidFill>
                          <a:latin typeface="Adobe 楷体 Std R" panose="02020400000000000000" pitchFamily="18" charset="-122"/>
                          <a:ea typeface="Adobe 楷体 Std R" panose="02020400000000000000" pitchFamily="18" charset="-122"/>
                        </a:rPr>
                        <a:t>10G</a:t>
                      </a:r>
                      <a:r>
                        <a:rPr lang="zh-CN" altLang="en-US" sz="1200" dirty="0">
                          <a:solidFill>
                            <a:schemeClr val="tx1"/>
                          </a:solidFill>
                          <a:latin typeface="Adobe 楷体 Std R" panose="02020400000000000000" pitchFamily="18" charset="-122"/>
                          <a:ea typeface="Adobe 楷体 Std R" panose="02020400000000000000" pitchFamily="18" charset="-122"/>
                        </a:rPr>
                        <a:t>的基本数据。而层次聚类模型无法承担如此量级的分析和计算</a:t>
                      </a:r>
                    </a:p>
                    <a:p>
                      <a:pPr algn="l"/>
                      <a:endParaRPr lang="zh-CN" altLang="en-US" sz="1200" dirty="0">
                        <a:solidFill>
                          <a:schemeClr val="tx1"/>
                        </a:solidFill>
                        <a:latin typeface="Adobe 楷体 Std R" panose="02020400000000000000" pitchFamily="18" charset="-122"/>
                        <a:ea typeface="Adobe 楷体 Std R" panose="02020400000000000000" pitchFamily="18" charset="-122"/>
                      </a:endParaRPr>
                    </a:p>
                  </a:txBody>
                  <a:tcPr>
                    <a:solidFill>
                      <a:schemeClr val="accent2">
                        <a:lumMod val="60000"/>
                        <a:lumOff val="40000"/>
                      </a:schemeClr>
                    </a:solidFill>
                  </a:tcPr>
                </a:tc>
                <a:extLst>
                  <a:ext uri="{0D108BD9-81ED-4DB2-BD59-A6C34878D82A}">
                    <a16:rowId xmlns:a16="http://schemas.microsoft.com/office/drawing/2014/main" val="2123947875"/>
                  </a:ext>
                </a:extLst>
              </a:tr>
              <a:tr h="78597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latin typeface="Adobe 楷体 Std R" panose="02020400000000000000" pitchFamily="18" charset="-122"/>
                          <a:ea typeface="Adobe 楷体 Std R" panose="02020400000000000000" pitchFamily="18" charset="-122"/>
                        </a:rPr>
                        <a:t>出行距离、时长、平均速度和出发时间四个基本特征变量的复杂性较低</a:t>
                      </a:r>
                    </a:p>
                    <a:p>
                      <a:pPr algn="l"/>
                      <a:endParaRPr lang="zh-CN" altLang="en-US" sz="1200" dirty="0">
                        <a:solidFill>
                          <a:schemeClr val="tx1"/>
                        </a:solidFill>
                        <a:latin typeface="Adobe 楷体 Std R" panose="02020400000000000000" pitchFamily="18" charset="-122"/>
                        <a:ea typeface="Adobe 楷体 Std R" panose="02020400000000000000" pitchFamily="18" charset="-122"/>
                      </a:endParaRPr>
                    </a:p>
                  </a:txBody>
                  <a:tcPr>
                    <a:solidFill>
                      <a:schemeClr val="accent2">
                        <a:lumMod val="20000"/>
                        <a:lumOff val="80000"/>
                      </a:schemeClr>
                    </a:solidFill>
                  </a:tcPr>
                </a:tc>
                <a:tc>
                  <a:txBody>
                    <a:bodyPr/>
                    <a:lstStyle/>
                    <a:p>
                      <a:pPr algn="l"/>
                      <a:r>
                        <a:rPr lang="zh-CN" altLang="en-US" sz="1200" dirty="0">
                          <a:solidFill>
                            <a:schemeClr val="tx1"/>
                          </a:solidFill>
                          <a:latin typeface="Adobe 楷体 Std R" panose="02020400000000000000" pitchFamily="18" charset="-122"/>
                          <a:ea typeface="Adobe 楷体 Std R" panose="02020400000000000000" pitchFamily="18" charset="-122"/>
                        </a:rPr>
                        <a:t>在未整体了解聚类结果、又无前人经验可循时，对精细化的高级聚类修正算法需求不排前</a:t>
                      </a:r>
                    </a:p>
                  </a:txBody>
                  <a:tcPr>
                    <a:solidFill>
                      <a:schemeClr val="accent2">
                        <a:lumMod val="20000"/>
                        <a:lumOff val="80000"/>
                      </a:schemeClr>
                    </a:solidFill>
                  </a:tcPr>
                </a:tc>
                <a:extLst>
                  <a:ext uri="{0D108BD9-81ED-4DB2-BD59-A6C34878D82A}">
                    <a16:rowId xmlns:a16="http://schemas.microsoft.com/office/drawing/2014/main" val="1155824970"/>
                  </a:ext>
                </a:extLst>
              </a:tr>
              <a:tr h="512593">
                <a:tc>
                  <a:txBody>
                    <a:bodyPr/>
                    <a:lstStyle/>
                    <a:p>
                      <a:pPr algn="l"/>
                      <a:r>
                        <a:rPr lang="zh-CN" altLang="en-US" sz="1400" dirty="0">
                          <a:solidFill>
                            <a:schemeClr val="tx1"/>
                          </a:solidFill>
                          <a:latin typeface="Adobe 楷体 Std R" panose="02020400000000000000" pitchFamily="18" charset="-122"/>
                          <a:ea typeface="Adobe 楷体 Std R" panose="02020400000000000000" pitchFamily="18" charset="-122"/>
                        </a:rPr>
                        <a:t>聚类目标及方向明确</a:t>
                      </a:r>
                      <a:endParaRPr lang="zh-CN" altLang="en-US" sz="1200" dirty="0">
                        <a:solidFill>
                          <a:schemeClr val="tx1"/>
                        </a:solidFill>
                        <a:latin typeface="Adobe 楷体 Std R" panose="02020400000000000000" pitchFamily="18" charset="-122"/>
                        <a:ea typeface="Adobe 楷体 Std R" panose="02020400000000000000" pitchFamily="18" charset="-122"/>
                      </a:endParaRPr>
                    </a:p>
                  </a:txBody>
                  <a:tcPr>
                    <a:solidFill>
                      <a:schemeClr val="accent2">
                        <a:lumMod val="40000"/>
                        <a:lumOff val="60000"/>
                      </a:schemeClr>
                    </a:solidFill>
                  </a:tcPr>
                </a:tc>
                <a:tc>
                  <a:txBody>
                    <a:bodyPr/>
                    <a:lstStyle/>
                    <a:p>
                      <a:pPr algn="l"/>
                      <a:r>
                        <a:rPr lang="zh-CN" altLang="en-US" sz="1200" dirty="0">
                          <a:solidFill>
                            <a:schemeClr val="tx1"/>
                          </a:solidFill>
                          <a:latin typeface="Adobe 楷体 Std R" panose="02020400000000000000" pitchFamily="18" charset="-122"/>
                          <a:ea typeface="Adobe 楷体 Std R" panose="02020400000000000000" pitchFamily="18" charset="-122"/>
                        </a:rPr>
                        <a:t>期望通过聚类技术辨识有限的城市交通出行方式</a:t>
                      </a:r>
                    </a:p>
                    <a:p>
                      <a:pPr algn="l"/>
                      <a:endParaRPr lang="zh-CN" altLang="en-US" sz="1200" dirty="0">
                        <a:solidFill>
                          <a:schemeClr val="tx1"/>
                        </a:solidFill>
                        <a:latin typeface="Adobe 楷体 Std R" panose="02020400000000000000" pitchFamily="18" charset="-122"/>
                        <a:ea typeface="Adobe 楷体 Std R" panose="02020400000000000000" pitchFamily="18" charset="-122"/>
                      </a:endParaRPr>
                    </a:p>
                  </a:txBody>
                  <a:tcPr>
                    <a:solidFill>
                      <a:schemeClr val="accent2">
                        <a:lumMod val="40000"/>
                        <a:lumOff val="60000"/>
                      </a:schemeClr>
                    </a:solidFill>
                  </a:tcPr>
                </a:tc>
                <a:extLst>
                  <a:ext uri="{0D108BD9-81ED-4DB2-BD59-A6C34878D82A}">
                    <a16:rowId xmlns:a16="http://schemas.microsoft.com/office/drawing/2014/main" val="4142522466"/>
                  </a:ext>
                </a:extLst>
              </a:tr>
              <a:tr h="717631">
                <a:tc gridSpan="2">
                  <a:txBody>
                    <a:bodyPr/>
                    <a:lstStyle/>
                    <a:p>
                      <a:pPr algn="l"/>
                      <a:r>
                        <a:rPr lang="zh-CN" altLang="en-US" sz="1600" b="1" dirty="0">
                          <a:solidFill>
                            <a:schemeClr val="tx1"/>
                          </a:solidFill>
                          <a:latin typeface="Adobe 黑体 Std R" panose="020B0400000000000000" pitchFamily="34" charset="-122"/>
                          <a:ea typeface="Adobe 黑体 Std R" panose="020B0400000000000000" pitchFamily="34" charset="-122"/>
                        </a:rPr>
                        <a:t>采用计算效率高的Ｋ均值聚类（</a:t>
                      </a:r>
                      <a:r>
                        <a:rPr lang="en-US" altLang="zh-CN" sz="1600" b="1" dirty="0">
                          <a:solidFill>
                            <a:schemeClr val="tx1"/>
                          </a:solidFill>
                          <a:latin typeface="Adobe 黑体 Std R" panose="020B0400000000000000" pitchFamily="34" charset="-122"/>
                          <a:ea typeface="Adobe 黑体 Std R" panose="020B0400000000000000" pitchFamily="34" charset="-122"/>
                        </a:rPr>
                        <a:t>K-means</a:t>
                      </a:r>
                      <a:r>
                        <a:rPr lang="zh-CN" altLang="en-US" sz="1600" b="1" dirty="0">
                          <a:solidFill>
                            <a:schemeClr val="tx1"/>
                          </a:solidFill>
                          <a:latin typeface="Adobe 黑体 Std R" panose="020B0400000000000000" pitchFamily="34" charset="-122"/>
                          <a:ea typeface="Adobe 黑体 Std R" panose="020B0400000000000000" pitchFamily="34" charset="-122"/>
                        </a:rPr>
                        <a:t>）算法，将基本出行特征变量间关系更近的对象聚集在一起，形成聚类簇，作为出行方式辨识基础更佳</a:t>
                      </a:r>
                    </a:p>
                  </a:txBody>
                  <a:tcPr>
                    <a:solidFill>
                      <a:schemeClr val="accent2">
                        <a:lumMod val="20000"/>
                        <a:lumOff val="80000"/>
                      </a:schemeClr>
                    </a:solidFill>
                  </a:tcPr>
                </a:tc>
                <a:tc hMerge="1">
                  <a:txBody>
                    <a:bodyPr/>
                    <a:lstStyle/>
                    <a:p>
                      <a:endParaRPr lang="zh-CN" altLang="en-US" dirty="0"/>
                    </a:p>
                  </a:txBody>
                  <a:tcPr/>
                </a:tc>
                <a:extLst>
                  <a:ext uri="{0D108BD9-81ED-4DB2-BD59-A6C34878D82A}">
                    <a16:rowId xmlns:a16="http://schemas.microsoft.com/office/drawing/2014/main" val="3768593758"/>
                  </a:ext>
                </a:extLst>
              </a:tr>
            </a:tbl>
          </a:graphicData>
        </a:graphic>
      </p:graphicFrame>
    </p:spTree>
    <p:extLst>
      <p:ext uri="{BB962C8B-B14F-4D97-AF65-F5344CB8AC3E}">
        <p14:creationId xmlns:p14="http://schemas.microsoft.com/office/powerpoint/2010/main" val="2253036005"/>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521" y="1133429"/>
            <a:ext cx="3879584" cy="4129491"/>
          </a:xfrm>
          <a:prstGeom prst="rect">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a:p>
        </p:txBody>
      </p:sp>
      <p:sp>
        <p:nvSpPr>
          <p:cNvPr id="3" name="AutoShape 12"/>
          <p:cNvSpPr>
            <a:spLocks noChangeArrowheads="1"/>
          </p:cNvSpPr>
          <p:nvPr/>
        </p:nvSpPr>
        <p:spPr bwMode="auto">
          <a:xfrm>
            <a:off x="856521" y="837046"/>
            <a:ext cx="3879584" cy="751216"/>
          </a:xfrm>
          <a:prstGeom prst="homePlate">
            <a:avLst>
              <a:gd name="adj" fmla="val 63872"/>
            </a:avLst>
          </a:prstGeom>
          <a:solidFill>
            <a:schemeClr val="accent1"/>
          </a:solidFill>
          <a:ln w="9525">
            <a:noFill/>
            <a:miter lim="800000"/>
          </a:ln>
        </p:spPr>
        <p:txBody>
          <a:bodyPr wrap="none" lIns="68577" tIns="34288" rIns="68577" bIns="34288"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出行方式分类条件</a:t>
            </a:r>
          </a:p>
        </p:txBody>
      </p:sp>
      <p:sp>
        <p:nvSpPr>
          <p:cNvPr id="4" name="TextBox 3"/>
          <p:cNvSpPr txBox="1"/>
          <p:nvPr/>
        </p:nvSpPr>
        <p:spPr>
          <a:xfrm>
            <a:off x="1007464" y="1636770"/>
            <a:ext cx="3728641" cy="3238960"/>
          </a:xfrm>
          <a:prstGeom prst="rect">
            <a:avLst/>
          </a:prstGeom>
          <a:noFill/>
        </p:spPr>
        <p:txBody>
          <a:bodyPr wrap="square" lIns="68577" tIns="34288" rIns="68577" bIns="34288" rtlCol="0">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分析包括以下四点：</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、出行距离</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、出行时长</a:t>
            </a:r>
          </a:p>
          <a:p>
            <a:pPr>
              <a:lnSpc>
                <a:spcPct val="13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、出行平均速度</a:t>
            </a:r>
          </a:p>
          <a:p>
            <a:pPr>
              <a:lnSpc>
                <a:spcPct val="13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、出发时间（出发时段）</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可能异常项：</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剔除了出行时间小于５</a:t>
            </a:r>
            <a:r>
              <a:rPr lang="en-US" altLang="zh-CN" sz="1600" dirty="0">
                <a:latin typeface="微软雅黑" panose="020B0503020204020204" pitchFamily="34" charset="-122"/>
                <a:ea typeface="微软雅黑" panose="020B0503020204020204" pitchFamily="34" charset="-122"/>
              </a:rPr>
              <a:t>min</a:t>
            </a:r>
            <a:r>
              <a:rPr lang="zh-CN" altLang="en-US" sz="1600" dirty="0">
                <a:latin typeface="微软雅黑" panose="020B0503020204020204" pitchFamily="34" charset="-122"/>
                <a:ea typeface="微软雅黑" panose="020B0503020204020204" pitchFamily="34" charset="-122"/>
              </a:rPr>
              <a:t>，出行速度大于</a:t>
            </a:r>
            <a:r>
              <a:rPr lang="en-US" altLang="zh-CN" sz="1600" dirty="0">
                <a:latin typeface="微软雅黑" panose="020B0503020204020204" pitchFamily="34" charset="-122"/>
                <a:ea typeface="微软雅黑" panose="020B0503020204020204" pitchFamily="34" charset="-122"/>
              </a:rPr>
              <a:t>80km/h</a:t>
            </a:r>
            <a:r>
              <a:rPr lang="zh-CN" altLang="en-US" sz="1600" dirty="0">
                <a:latin typeface="微软雅黑" panose="020B0503020204020204" pitchFamily="34" charset="-122"/>
                <a:ea typeface="微软雅黑" panose="020B0503020204020204" pitchFamily="34" charset="-122"/>
              </a:rPr>
              <a:t>的出行数据</a:t>
            </a:r>
          </a:p>
          <a:p>
            <a:pPr>
              <a:lnSpc>
                <a:spcPct val="130000"/>
              </a:lnSpc>
            </a:pPr>
            <a:endParaRPr lang="zh-CN" altLang="en-US" sz="1600" dirty="0">
              <a:latin typeface="微软雅黑" panose="020B0503020204020204" pitchFamily="34" charset="-122"/>
              <a:ea typeface="微软雅黑" panose="020B0503020204020204" pitchFamily="34" charset="-122"/>
            </a:endParaRPr>
          </a:p>
          <a:p>
            <a:pPr>
              <a:lnSpc>
                <a:spcPct val="130000"/>
              </a:lnSpc>
            </a:pP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4736104" y="1133429"/>
            <a:ext cx="3702913" cy="4129491"/>
          </a:xfrm>
          <a:prstGeom prst="rect">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a:p>
        </p:txBody>
      </p:sp>
      <p:sp>
        <p:nvSpPr>
          <p:cNvPr id="6" name="AutoShape 12"/>
          <p:cNvSpPr>
            <a:spLocks noChangeArrowheads="1"/>
          </p:cNvSpPr>
          <p:nvPr/>
        </p:nvSpPr>
        <p:spPr bwMode="auto">
          <a:xfrm flipH="1">
            <a:off x="4559434" y="837046"/>
            <a:ext cx="3879584" cy="751216"/>
          </a:xfrm>
          <a:prstGeom prst="homePlate">
            <a:avLst>
              <a:gd name="adj" fmla="val 63872"/>
            </a:avLst>
          </a:prstGeom>
          <a:solidFill>
            <a:schemeClr val="accent2"/>
          </a:solidFill>
          <a:ln w="9525">
            <a:noFill/>
            <a:miter lim="800000"/>
          </a:ln>
        </p:spPr>
        <p:txBody>
          <a:bodyPr wrap="none" lIns="68577" tIns="34288" rIns="68577" bIns="34288" anchor="ctr"/>
          <a:lstStyle/>
          <a:p>
            <a:pPr algn="ctr"/>
            <a:r>
              <a:rPr lang="zh-CN" altLang="en-US" sz="2400" dirty="0">
                <a:solidFill>
                  <a:schemeClr val="bg1"/>
                </a:solidFill>
                <a:latin typeface="微软雅黑" panose="020B0503020204020204" pitchFamily="34" charset="-122"/>
                <a:ea typeface="微软雅黑" panose="020B0503020204020204" pitchFamily="34" charset="-122"/>
              </a:rPr>
              <a:t>出行方式合理划分</a:t>
            </a:r>
          </a:p>
        </p:txBody>
      </p:sp>
      <p:sp>
        <p:nvSpPr>
          <p:cNvPr id="11" name="TextBox 24">
            <a:extLst>
              <a:ext uri="{FF2B5EF4-FFF2-40B4-BE49-F238E27FC236}">
                <a16:creationId xmlns:a16="http://schemas.microsoft.com/office/drawing/2014/main" id="{B6A74DA3-B770-4656-817C-262974E1CD7C}"/>
              </a:ext>
            </a:extLst>
          </p:cNvPr>
          <p:cNvSpPr txBox="1"/>
          <p:nvPr/>
        </p:nvSpPr>
        <p:spPr>
          <a:xfrm>
            <a:off x="3285464" y="193151"/>
            <a:ext cx="290127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出行方式锚定</a:t>
            </a:r>
          </a:p>
        </p:txBody>
      </p:sp>
      <p:pic>
        <p:nvPicPr>
          <p:cNvPr id="8" name="图片 7">
            <a:extLst>
              <a:ext uri="{FF2B5EF4-FFF2-40B4-BE49-F238E27FC236}">
                <a16:creationId xmlns:a16="http://schemas.microsoft.com/office/drawing/2014/main" id="{99CCDB74-6AA5-435F-907F-883F0440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311" y="1741715"/>
            <a:ext cx="3832706" cy="2652145"/>
          </a:xfrm>
          <a:prstGeom prst="rect">
            <a:avLst/>
          </a:prstGeom>
        </p:spPr>
      </p:pic>
    </p:spTree>
    <p:extLst>
      <p:ext uri="{BB962C8B-B14F-4D97-AF65-F5344CB8AC3E}">
        <p14:creationId xmlns:p14="http://schemas.microsoft.com/office/powerpoint/2010/main" val="1089836945"/>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B6A74DA3-B770-4656-817C-262974E1CD7C}"/>
              </a:ext>
            </a:extLst>
          </p:cNvPr>
          <p:cNvSpPr txBox="1"/>
          <p:nvPr/>
        </p:nvSpPr>
        <p:spPr>
          <a:xfrm>
            <a:off x="3747129" y="244309"/>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系统设计</a:t>
            </a:r>
          </a:p>
        </p:txBody>
      </p:sp>
      <p:pic>
        <p:nvPicPr>
          <p:cNvPr id="4" name="图片 3"/>
          <p:cNvPicPr/>
          <p:nvPr/>
        </p:nvPicPr>
        <p:blipFill>
          <a:blip r:embed="rId2"/>
          <a:stretch>
            <a:fillRect/>
          </a:stretch>
        </p:blipFill>
        <p:spPr>
          <a:xfrm>
            <a:off x="1288370" y="993298"/>
            <a:ext cx="6895465" cy="3731101"/>
          </a:xfrm>
          <a:prstGeom prst="rect">
            <a:avLst/>
          </a:prstGeom>
        </p:spPr>
      </p:pic>
    </p:spTree>
    <p:extLst>
      <p:ext uri="{BB962C8B-B14F-4D97-AF65-F5344CB8AC3E}">
        <p14:creationId xmlns:p14="http://schemas.microsoft.com/office/powerpoint/2010/main" val="1280745311"/>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70DEE-1297-4652-A2E0-276C6C84CD43}"/>
              </a:ext>
            </a:extLst>
          </p:cNvPr>
          <p:cNvSpPr/>
          <p:nvPr/>
        </p:nvSpPr>
        <p:spPr>
          <a:xfrm>
            <a:off x="2860228" y="2140164"/>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05</a:t>
            </a:r>
            <a:endParaRPr lang="zh-CN" altLang="en-US" dirty="0"/>
          </a:p>
        </p:txBody>
      </p:sp>
      <p:sp>
        <p:nvSpPr>
          <p:cNvPr id="4" name="TextBox 24">
            <a:extLst>
              <a:ext uri="{FF2B5EF4-FFF2-40B4-BE49-F238E27FC236}">
                <a16:creationId xmlns:a16="http://schemas.microsoft.com/office/drawing/2014/main" id="{B6A74DA3-B770-4656-817C-262974E1CD7C}"/>
              </a:ext>
            </a:extLst>
          </p:cNvPr>
          <p:cNvSpPr txBox="1"/>
          <p:nvPr/>
        </p:nvSpPr>
        <p:spPr>
          <a:xfrm>
            <a:off x="2130808" y="2711268"/>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项目展示</a:t>
            </a:r>
          </a:p>
        </p:txBody>
      </p:sp>
      <p:pic>
        <p:nvPicPr>
          <p:cNvPr id="8" name="图片 7">
            <a:extLst>
              <a:ext uri="{FF2B5EF4-FFF2-40B4-BE49-F238E27FC236}">
                <a16:creationId xmlns:a16="http://schemas.microsoft.com/office/drawing/2014/main" id="{59ED6003-7872-4846-B2C7-8D2F6DDD5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912" y="2360"/>
            <a:ext cx="5145088" cy="5145088"/>
          </a:xfrm>
          <a:prstGeom prst="rect">
            <a:avLst/>
          </a:prstGeom>
        </p:spPr>
      </p:pic>
    </p:spTree>
    <p:extLst>
      <p:ext uri="{BB962C8B-B14F-4D97-AF65-F5344CB8AC3E}">
        <p14:creationId xmlns:p14="http://schemas.microsoft.com/office/powerpoint/2010/main" val="2501264164"/>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4">
            <a:extLst>
              <a:ext uri="{FF2B5EF4-FFF2-40B4-BE49-F238E27FC236}">
                <a16:creationId xmlns:a16="http://schemas.microsoft.com/office/drawing/2014/main" id="{B6A74DA3-B770-4656-817C-262974E1CD7C}"/>
              </a:ext>
            </a:extLst>
          </p:cNvPr>
          <p:cNvSpPr txBox="1"/>
          <p:nvPr/>
        </p:nvSpPr>
        <p:spPr>
          <a:xfrm>
            <a:off x="3648797" y="291918"/>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项目展示</a:t>
            </a:r>
          </a:p>
        </p:txBody>
      </p:sp>
    </p:spTree>
    <p:extLst>
      <p:ext uri="{BB962C8B-B14F-4D97-AF65-F5344CB8AC3E}">
        <p14:creationId xmlns:p14="http://schemas.microsoft.com/office/powerpoint/2010/main" val="3716427291"/>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12359" y="1365600"/>
            <a:ext cx="1107282" cy="484814"/>
          </a:xfrm>
          <a:prstGeom prst="rect">
            <a:avLst/>
          </a:prstGeom>
          <a:noFill/>
        </p:spPr>
        <p:txBody>
          <a:bodyPr wrap="square" lIns="68577" tIns="34289" rIns="68577" bIns="34289" rtlCol="0">
            <a:spAutoFit/>
          </a:bodyPr>
          <a:lstStyle/>
          <a:p>
            <a:pPr algn="ctr"/>
            <a:r>
              <a:rPr lang="en-US" altLang="zh-CN" sz="2699" b="1" dirty="0">
                <a:solidFill>
                  <a:schemeClr val="accent1"/>
                </a:solidFill>
                <a:latin typeface="微软雅黑" panose="020B0503020204020204" pitchFamily="34" charset="-122"/>
                <a:ea typeface="微软雅黑" panose="020B0503020204020204" pitchFamily="34" charset="-122"/>
              </a:rPr>
              <a:t>1</a:t>
            </a:r>
            <a:endParaRPr lang="zh-CN" altLang="en-US" sz="2699"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12359" y="2222967"/>
            <a:ext cx="1107282" cy="484814"/>
          </a:xfrm>
          <a:prstGeom prst="rect">
            <a:avLst/>
          </a:prstGeom>
          <a:noFill/>
        </p:spPr>
        <p:txBody>
          <a:bodyPr wrap="square" lIns="68577" tIns="34289" rIns="68577" bIns="34289" rtlCol="0">
            <a:spAutoFit/>
          </a:bodyPr>
          <a:lstStyle/>
          <a:p>
            <a:pPr algn="ctr"/>
            <a:r>
              <a:rPr lang="en-US" altLang="zh-CN" sz="2699" b="1" dirty="0">
                <a:solidFill>
                  <a:schemeClr val="accent2"/>
                </a:solidFill>
                <a:latin typeface="微软雅黑" panose="020B0503020204020204" pitchFamily="34" charset="-122"/>
                <a:ea typeface="微软雅黑" panose="020B0503020204020204" pitchFamily="34" charset="-122"/>
              </a:rPr>
              <a:t>2</a:t>
            </a:r>
            <a:endParaRPr lang="zh-CN" altLang="en-US" sz="2699" b="1" dirty="0">
              <a:solidFill>
                <a:schemeClr val="accent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2359" y="3080333"/>
            <a:ext cx="1107282" cy="484814"/>
          </a:xfrm>
          <a:prstGeom prst="rect">
            <a:avLst/>
          </a:prstGeom>
          <a:noFill/>
        </p:spPr>
        <p:txBody>
          <a:bodyPr wrap="square" lIns="68577" tIns="34289" rIns="68577" bIns="34289" rtlCol="0">
            <a:spAutoFit/>
          </a:bodyPr>
          <a:lstStyle/>
          <a:p>
            <a:pPr algn="ctr"/>
            <a:r>
              <a:rPr lang="en-US" altLang="zh-CN" sz="2699" b="1" dirty="0">
                <a:solidFill>
                  <a:schemeClr val="accent1"/>
                </a:solidFill>
                <a:latin typeface="微软雅黑" panose="020B0503020204020204" pitchFamily="34" charset="-122"/>
                <a:ea typeface="微软雅黑" panose="020B0503020204020204" pitchFamily="34" charset="-122"/>
              </a:rPr>
              <a:t>3</a:t>
            </a:r>
            <a:endParaRPr lang="zh-CN" altLang="en-US" sz="2699" b="1"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12359" y="3937698"/>
            <a:ext cx="1107282" cy="484814"/>
          </a:xfrm>
          <a:prstGeom prst="rect">
            <a:avLst/>
          </a:prstGeom>
          <a:noFill/>
        </p:spPr>
        <p:txBody>
          <a:bodyPr wrap="square" lIns="68577" tIns="34289" rIns="68577" bIns="34289" rtlCol="0">
            <a:spAutoFit/>
          </a:bodyPr>
          <a:lstStyle/>
          <a:p>
            <a:pPr algn="ctr"/>
            <a:r>
              <a:rPr lang="en-US" altLang="zh-CN" sz="2699" b="1" dirty="0">
                <a:solidFill>
                  <a:schemeClr val="accent3"/>
                </a:solidFill>
                <a:latin typeface="微软雅黑" panose="020B0503020204020204" pitchFamily="34" charset="-122"/>
                <a:ea typeface="微软雅黑" panose="020B0503020204020204" pitchFamily="34" charset="-122"/>
              </a:rPr>
              <a:t>4</a:t>
            </a:r>
            <a:endParaRPr lang="zh-CN" altLang="en-US" sz="2699" b="1" dirty="0">
              <a:solidFill>
                <a:schemeClr val="accent3"/>
              </a:solidFill>
              <a:latin typeface="微软雅黑" panose="020B0503020204020204" pitchFamily="34" charset="-122"/>
              <a:ea typeface="微软雅黑" panose="020B0503020204020204" pitchFamily="34" charset="-122"/>
            </a:endParaRPr>
          </a:p>
        </p:txBody>
      </p:sp>
      <p:sp>
        <p:nvSpPr>
          <p:cNvPr id="14" name="矩形 13"/>
          <p:cNvSpPr/>
          <p:nvPr/>
        </p:nvSpPr>
        <p:spPr>
          <a:xfrm>
            <a:off x="335757" y="2143862"/>
            <a:ext cx="642937" cy="643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17" name="矩形 16"/>
          <p:cNvSpPr/>
          <p:nvPr/>
        </p:nvSpPr>
        <p:spPr>
          <a:xfrm>
            <a:off x="335757" y="1286495"/>
            <a:ext cx="642937" cy="643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18" name="矩形 17"/>
          <p:cNvSpPr/>
          <p:nvPr/>
        </p:nvSpPr>
        <p:spPr>
          <a:xfrm>
            <a:off x="335757" y="3001227"/>
            <a:ext cx="642937" cy="643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19" name="矩形 18"/>
          <p:cNvSpPr/>
          <p:nvPr/>
        </p:nvSpPr>
        <p:spPr>
          <a:xfrm>
            <a:off x="335757" y="3858593"/>
            <a:ext cx="642937" cy="643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20" name="任意多边形 19"/>
          <p:cNvSpPr>
            <a:spLocks noChangeAspect="1"/>
          </p:cNvSpPr>
          <p:nvPr/>
        </p:nvSpPr>
        <p:spPr>
          <a:xfrm>
            <a:off x="502092" y="1472990"/>
            <a:ext cx="310267" cy="270036"/>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21" name="任意多边形 20"/>
          <p:cNvSpPr>
            <a:spLocks noChangeAspect="1"/>
          </p:cNvSpPr>
          <p:nvPr/>
        </p:nvSpPr>
        <p:spPr>
          <a:xfrm>
            <a:off x="530363" y="3187722"/>
            <a:ext cx="250621" cy="270036"/>
          </a:xfrm>
          <a:custGeom>
            <a:avLst/>
            <a:gdLst>
              <a:gd name="connsiteX0" fmla="*/ 2149595 w 4366834"/>
              <a:gd name="connsiteY0" fmla="*/ 2482640 h 4704489"/>
              <a:gd name="connsiteX1" fmla="*/ 2102840 w 4366834"/>
              <a:gd name="connsiteY1" fmla="*/ 2492080 h 4704489"/>
              <a:gd name="connsiteX2" fmla="*/ 2012340 w 4366834"/>
              <a:gd name="connsiteY2" fmla="*/ 2628611 h 4704489"/>
              <a:gd name="connsiteX3" fmla="*/ 2160516 w 4366834"/>
              <a:gd name="connsiteY3" fmla="*/ 2776787 h 4704489"/>
              <a:gd name="connsiteX4" fmla="*/ 2308692 w 4366834"/>
              <a:gd name="connsiteY4" fmla="*/ 2628611 h 4704489"/>
              <a:gd name="connsiteX5" fmla="*/ 2218193 w 4366834"/>
              <a:gd name="connsiteY5" fmla="*/ 2492080 h 4704489"/>
              <a:gd name="connsiteX6" fmla="*/ 2171438 w 4366834"/>
              <a:gd name="connsiteY6" fmla="*/ 2482640 h 4704489"/>
              <a:gd name="connsiteX7" fmla="*/ 2160518 w 4366834"/>
              <a:gd name="connsiteY7" fmla="*/ 951351 h 4704489"/>
              <a:gd name="connsiteX8" fmla="*/ 2302218 w 4366834"/>
              <a:gd name="connsiteY8" fmla="*/ 1093052 h 4704489"/>
              <a:gd name="connsiteX9" fmla="*/ 2302218 w 4366834"/>
              <a:gd name="connsiteY9" fmla="*/ 2314238 h 4704489"/>
              <a:gd name="connsiteX10" fmla="*/ 2353661 w 4366834"/>
              <a:gd name="connsiteY10" fmla="*/ 2342160 h 4704489"/>
              <a:gd name="connsiteX11" fmla="*/ 2505965 w 4366834"/>
              <a:gd name="connsiteY11" fmla="*/ 2628611 h 4704489"/>
              <a:gd name="connsiteX12" fmla="*/ 2160517 w 4366834"/>
              <a:gd name="connsiteY12" fmla="*/ 2974059 h 4704489"/>
              <a:gd name="connsiteX13" fmla="*/ 1815069 w 4366834"/>
              <a:gd name="connsiteY13" fmla="*/ 2628611 h 4704489"/>
              <a:gd name="connsiteX14" fmla="*/ 1967374 w 4366834"/>
              <a:gd name="connsiteY14" fmla="*/ 2342160 h 4704489"/>
              <a:gd name="connsiteX15" fmla="*/ 2018817 w 4366834"/>
              <a:gd name="connsiteY15" fmla="*/ 2314238 h 4704489"/>
              <a:gd name="connsiteX16" fmla="*/ 2018817 w 4366834"/>
              <a:gd name="connsiteY16" fmla="*/ 1093052 h 4704489"/>
              <a:gd name="connsiteX17" fmla="*/ 2163170 w 4366834"/>
              <a:gd name="connsiteY17" fmla="*/ 761506 h 4704489"/>
              <a:gd name="connsiteX18" fmla="*/ 383357 w 4366834"/>
              <a:gd name="connsiteY18" fmla="*/ 2541318 h 4704489"/>
              <a:gd name="connsiteX19" fmla="*/ 2163170 w 4366834"/>
              <a:gd name="connsiteY19" fmla="*/ 4321131 h 4704489"/>
              <a:gd name="connsiteX20" fmla="*/ 3942983 w 4366834"/>
              <a:gd name="connsiteY20" fmla="*/ 2541318 h 4704489"/>
              <a:gd name="connsiteX21" fmla="*/ 2163170 w 4366834"/>
              <a:gd name="connsiteY21" fmla="*/ 761506 h 4704489"/>
              <a:gd name="connsiteX22" fmla="*/ 1914854 w 4366834"/>
              <a:gd name="connsiteY22" fmla="*/ 0 h 4704489"/>
              <a:gd name="connsiteX23" fmla="*/ 2451372 w 4366834"/>
              <a:gd name="connsiteY23" fmla="*/ 0 h 4704489"/>
              <a:gd name="connsiteX24" fmla="*/ 2451372 w 4366834"/>
              <a:gd name="connsiteY24" fmla="*/ 398363 h 4704489"/>
              <a:gd name="connsiteX25" fmla="*/ 2492601 w 4366834"/>
              <a:gd name="connsiteY25" fmla="*/ 403072 h 4704489"/>
              <a:gd name="connsiteX26" fmla="*/ 3372621 w 4366834"/>
              <a:gd name="connsiteY26" fmla="*/ 747583 h 4704489"/>
              <a:gd name="connsiteX27" fmla="*/ 3532765 w 4366834"/>
              <a:gd name="connsiteY27" fmla="*/ 867337 h 4704489"/>
              <a:gd name="connsiteX28" fmla="*/ 3733861 w 4366834"/>
              <a:gd name="connsiteY28" fmla="*/ 666241 h 4704489"/>
              <a:gd name="connsiteX29" fmla="*/ 3498760 w 4366834"/>
              <a:gd name="connsiteY29" fmla="*/ 431140 h 4704489"/>
              <a:gd name="connsiteX30" fmla="*/ 3711472 w 4366834"/>
              <a:gd name="connsiteY30" fmla="*/ 218428 h 4704489"/>
              <a:gd name="connsiteX31" fmla="*/ 4366834 w 4366834"/>
              <a:gd name="connsiteY31" fmla="*/ 873790 h 4704489"/>
              <a:gd name="connsiteX32" fmla="*/ 4154122 w 4366834"/>
              <a:gd name="connsiteY32" fmla="*/ 1086502 h 4704489"/>
              <a:gd name="connsiteX33" fmla="*/ 3919022 w 4366834"/>
              <a:gd name="connsiteY33" fmla="*/ 851401 h 4704489"/>
              <a:gd name="connsiteX34" fmla="*/ 3724157 w 4366834"/>
              <a:gd name="connsiteY34" fmla="*/ 1046266 h 4704489"/>
              <a:gd name="connsiteX35" fmla="*/ 3832379 w 4366834"/>
              <a:gd name="connsiteY35" fmla="*/ 1165341 h 4704489"/>
              <a:gd name="connsiteX36" fmla="*/ 4326342 w 4366834"/>
              <a:gd name="connsiteY36" fmla="*/ 2541318 h 4704489"/>
              <a:gd name="connsiteX37" fmla="*/ 2163171 w 4366834"/>
              <a:gd name="connsiteY37" fmla="*/ 4704489 h 4704489"/>
              <a:gd name="connsiteX38" fmla="*/ 0 w 4366834"/>
              <a:gd name="connsiteY38" fmla="*/ 2541318 h 4704489"/>
              <a:gd name="connsiteX39" fmla="*/ 1727217 w 4366834"/>
              <a:gd name="connsiteY39" fmla="*/ 422095 h 4704489"/>
              <a:gd name="connsiteX40" fmla="*/ 1914854 w 4366834"/>
              <a:gd name="connsiteY40" fmla="*/ 393458 h 470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366834" h="4704489">
                <a:moveTo>
                  <a:pt x="2149595" y="2482640"/>
                </a:moveTo>
                <a:lnTo>
                  <a:pt x="2102840" y="2492080"/>
                </a:lnTo>
                <a:cubicBezTo>
                  <a:pt x="2049657" y="2514574"/>
                  <a:pt x="2012340" y="2567235"/>
                  <a:pt x="2012340" y="2628611"/>
                </a:cubicBezTo>
                <a:cubicBezTo>
                  <a:pt x="2012340" y="2710446"/>
                  <a:pt x="2078681" y="2776787"/>
                  <a:pt x="2160516" y="2776787"/>
                </a:cubicBezTo>
                <a:cubicBezTo>
                  <a:pt x="2242351" y="2776787"/>
                  <a:pt x="2308692" y="2710446"/>
                  <a:pt x="2308692" y="2628611"/>
                </a:cubicBezTo>
                <a:cubicBezTo>
                  <a:pt x="2308692" y="2567235"/>
                  <a:pt x="2271375" y="2514574"/>
                  <a:pt x="2218193" y="2492080"/>
                </a:cubicBezTo>
                <a:lnTo>
                  <a:pt x="2171438" y="2482640"/>
                </a:lnTo>
                <a:close/>
                <a:moveTo>
                  <a:pt x="2160518" y="951351"/>
                </a:moveTo>
                <a:lnTo>
                  <a:pt x="2302218" y="1093052"/>
                </a:lnTo>
                <a:lnTo>
                  <a:pt x="2302218" y="2314238"/>
                </a:lnTo>
                <a:lnTo>
                  <a:pt x="2353661" y="2342160"/>
                </a:lnTo>
                <a:cubicBezTo>
                  <a:pt x="2445550" y="2404240"/>
                  <a:pt x="2505965" y="2509370"/>
                  <a:pt x="2505965" y="2628611"/>
                </a:cubicBezTo>
                <a:cubicBezTo>
                  <a:pt x="2505965" y="2819397"/>
                  <a:pt x="2351303" y="2974059"/>
                  <a:pt x="2160517" y="2974059"/>
                </a:cubicBezTo>
                <a:cubicBezTo>
                  <a:pt x="1969731" y="2974059"/>
                  <a:pt x="1815069" y="2819397"/>
                  <a:pt x="1815069" y="2628611"/>
                </a:cubicBezTo>
                <a:cubicBezTo>
                  <a:pt x="1815069" y="2509370"/>
                  <a:pt x="1875484" y="2404240"/>
                  <a:pt x="1967374" y="2342160"/>
                </a:cubicBezTo>
                <a:lnTo>
                  <a:pt x="2018817" y="2314238"/>
                </a:lnTo>
                <a:lnTo>
                  <a:pt x="2018817" y="1093052"/>
                </a:lnTo>
                <a:close/>
                <a:moveTo>
                  <a:pt x="2163170" y="761506"/>
                </a:moveTo>
                <a:cubicBezTo>
                  <a:pt x="1180206" y="761506"/>
                  <a:pt x="383357" y="1558354"/>
                  <a:pt x="383357" y="2541318"/>
                </a:cubicBezTo>
                <a:cubicBezTo>
                  <a:pt x="383357" y="3524282"/>
                  <a:pt x="1180206" y="4321131"/>
                  <a:pt x="2163170" y="4321131"/>
                </a:cubicBezTo>
                <a:cubicBezTo>
                  <a:pt x="3146134" y="4321131"/>
                  <a:pt x="3942983" y="3524282"/>
                  <a:pt x="3942983" y="2541318"/>
                </a:cubicBezTo>
                <a:cubicBezTo>
                  <a:pt x="3942983" y="1558354"/>
                  <a:pt x="3146134" y="761506"/>
                  <a:pt x="2163170" y="761506"/>
                </a:cubicBezTo>
                <a:close/>
                <a:moveTo>
                  <a:pt x="1914854" y="0"/>
                </a:moveTo>
                <a:lnTo>
                  <a:pt x="2451372" y="0"/>
                </a:lnTo>
                <a:lnTo>
                  <a:pt x="2451372" y="398363"/>
                </a:lnTo>
                <a:lnTo>
                  <a:pt x="2492601" y="403072"/>
                </a:lnTo>
                <a:cubicBezTo>
                  <a:pt x="2814843" y="452310"/>
                  <a:pt x="3113687" y="572651"/>
                  <a:pt x="3372621" y="747583"/>
                </a:cubicBezTo>
                <a:lnTo>
                  <a:pt x="3532765" y="867337"/>
                </a:lnTo>
                <a:lnTo>
                  <a:pt x="3733861" y="666241"/>
                </a:lnTo>
                <a:lnTo>
                  <a:pt x="3498760" y="431140"/>
                </a:lnTo>
                <a:lnTo>
                  <a:pt x="3711472" y="218428"/>
                </a:lnTo>
                <a:lnTo>
                  <a:pt x="4366834" y="873790"/>
                </a:lnTo>
                <a:lnTo>
                  <a:pt x="4154122" y="1086502"/>
                </a:lnTo>
                <a:lnTo>
                  <a:pt x="3919022" y="851401"/>
                </a:lnTo>
                <a:lnTo>
                  <a:pt x="3724157" y="1046266"/>
                </a:lnTo>
                <a:lnTo>
                  <a:pt x="3832379" y="1165341"/>
                </a:lnTo>
                <a:cubicBezTo>
                  <a:pt x="4140968" y="1539264"/>
                  <a:pt x="4326342" y="2018643"/>
                  <a:pt x="4326342" y="2541318"/>
                </a:cubicBezTo>
                <a:cubicBezTo>
                  <a:pt x="4326342" y="3736004"/>
                  <a:pt x="3357857" y="4704489"/>
                  <a:pt x="2163171" y="4704489"/>
                </a:cubicBezTo>
                <a:cubicBezTo>
                  <a:pt x="968485" y="4704489"/>
                  <a:pt x="0" y="3736004"/>
                  <a:pt x="0" y="2541318"/>
                </a:cubicBezTo>
                <a:cubicBezTo>
                  <a:pt x="0" y="1495968"/>
                  <a:pt x="741497" y="623803"/>
                  <a:pt x="1727217" y="422095"/>
                </a:cubicBezTo>
                <a:lnTo>
                  <a:pt x="1914854" y="3934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solidFill>
                <a:schemeClr val="tx1"/>
              </a:solidFill>
            </a:endParaRPr>
          </a:p>
        </p:txBody>
      </p:sp>
      <p:sp>
        <p:nvSpPr>
          <p:cNvPr id="22" name="任意多边形 21"/>
          <p:cNvSpPr>
            <a:spLocks noChangeAspect="1"/>
          </p:cNvSpPr>
          <p:nvPr/>
        </p:nvSpPr>
        <p:spPr>
          <a:xfrm>
            <a:off x="525554" y="4045088"/>
            <a:ext cx="263342" cy="270036"/>
          </a:xfrm>
          <a:custGeom>
            <a:avLst/>
            <a:gdLst>
              <a:gd name="connsiteX0" fmla="*/ 2429303 w 4858607"/>
              <a:gd name="connsiteY0" fmla="*/ 566170 h 4981435"/>
              <a:gd name="connsiteX1" fmla="*/ 408311 w 4858607"/>
              <a:gd name="connsiteY1" fmla="*/ 2468125 h 4981435"/>
              <a:gd name="connsiteX2" fmla="*/ 1023582 w 4858607"/>
              <a:gd name="connsiteY2" fmla="*/ 2468125 h 4981435"/>
              <a:gd name="connsiteX3" fmla="*/ 1023582 w 4858607"/>
              <a:gd name="connsiteY3" fmla="*/ 2523405 h 4981435"/>
              <a:gd name="connsiteX4" fmla="*/ 1028702 w 4858607"/>
              <a:gd name="connsiteY4" fmla="*/ 2523405 h 4981435"/>
              <a:gd name="connsiteX5" fmla="*/ 1028702 w 4858607"/>
              <a:gd name="connsiteY5" fmla="*/ 4599293 h 4981435"/>
              <a:gd name="connsiteX6" fmla="*/ 1675256 w 4858607"/>
              <a:gd name="connsiteY6" fmla="*/ 4599293 h 4981435"/>
              <a:gd name="connsiteX7" fmla="*/ 1675256 w 4858607"/>
              <a:gd name="connsiteY7" fmla="*/ 2850266 h 4981435"/>
              <a:gd name="connsiteX8" fmla="*/ 1675265 w 4858607"/>
              <a:gd name="connsiteY8" fmla="*/ 2850266 h 4981435"/>
              <a:gd name="connsiteX9" fmla="*/ 1675265 w 4858607"/>
              <a:gd name="connsiteY9" fmla="*/ 2850266 h 4981435"/>
              <a:gd name="connsiteX10" fmla="*/ 2801200 w 4858607"/>
              <a:gd name="connsiteY10" fmla="*/ 2850266 h 4981435"/>
              <a:gd name="connsiteX11" fmla="*/ 2801200 w 4858607"/>
              <a:gd name="connsiteY11" fmla="*/ 2850265 h 4981435"/>
              <a:gd name="connsiteX12" fmla="*/ 3183342 w 4858607"/>
              <a:gd name="connsiteY12" fmla="*/ 2850265 h 4981435"/>
              <a:gd name="connsiteX13" fmla="*/ 3183342 w 4858607"/>
              <a:gd name="connsiteY13" fmla="*/ 2850266 h 4981435"/>
              <a:gd name="connsiteX14" fmla="*/ 3183342 w 4858607"/>
              <a:gd name="connsiteY14" fmla="*/ 2850266 h 4981435"/>
              <a:gd name="connsiteX15" fmla="*/ 3183342 w 4858607"/>
              <a:gd name="connsiteY15" fmla="*/ 3232407 h 4981435"/>
              <a:gd name="connsiteX16" fmla="*/ 3183342 w 4858607"/>
              <a:gd name="connsiteY16" fmla="*/ 3232407 h 4981435"/>
              <a:gd name="connsiteX17" fmla="*/ 3183342 w 4858607"/>
              <a:gd name="connsiteY17" fmla="*/ 4599293 h 4981435"/>
              <a:gd name="connsiteX18" fmla="*/ 3829904 w 4858607"/>
              <a:gd name="connsiteY18" fmla="*/ 4599293 h 4981435"/>
              <a:gd name="connsiteX19" fmla="*/ 3829904 w 4858607"/>
              <a:gd name="connsiteY19" fmla="*/ 2523405 h 4981435"/>
              <a:gd name="connsiteX20" fmla="*/ 3835025 w 4858607"/>
              <a:gd name="connsiteY20" fmla="*/ 2523405 h 4981435"/>
              <a:gd name="connsiteX21" fmla="*/ 3835025 w 4858607"/>
              <a:gd name="connsiteY21" fmla="*/ 2468125 h 4981435"/>
              <a:gd name="connsiteX22" fmla="*/ 4450297 w 4858607"/>
              <a:gd name="connsiteY22" fmla="*/ 2468125 h 4981435"/>
              <a:gd name="connsiteX23" fmla="*/ 2429303 w 4858607"/>
              <a:gd name="connsiteY23" fmla="*/ 0 h 4981435"/>
              <a:gd name="connsiteX24" fmla="*/ 4858607 w 4858607"/>
              <a:gd name="connsiteY24" fmla="*/ 2286215 h 4981435"/>
              <a:gd name="connsiteX25" fmla="*/ 4858607 w 4858607"/>
              <a:gd name="connsiteY25" fmla="*/ 2468125 h 4981435"/>
              <a:gd name="connsiteX26" fmla="*/ 4858607 w 4858607"/>
              <a:gd name="connsiteY26" fmla="*/ 2468125 h 4981435"/>
              <a:gd name="connsiteX27" fmla="*/ 4858607 w 4858607"/>
              <a:gd name="connsiteY27" fmla="*/ 2850266 h 4981435"/>
              <a:gd name="connsiteX28" fmla="*/ 4858607 w 4858607"/>
              <a:gd name="connsiteY28" fmla="*/ 2850266 h 4981435"/>
              <a:gd name="connsiteX29" fmla="*/ 4858607 w 4858607"/>
              <a:gd name="connsiteY29" fmla="*/ 2852385 h 4981435"/>
              <a:gd name="connsiteX30" fmla="*/ 4856355 w 4858607"/>
              <a:gd name="connsiteY30" fmla="*/ 2850266 h 4981435"/>
              <a:gd name="connsiteX31" fmla="*/ 4212045 w 4858607"/>
              <a:gd name="connsiteY31" fmla="*/ 2850266 h 4981435"/>
              <a:gd name="connsiteX32" fmla="*/ 4212045 w 4858607"/>
              <a:gd name="connsiteY32" fmla="*/ 4981434 h 4981435"/>
              <a:gd name="connsiteX33" fmla="*/ 4088357 w 4858607"/>
              <a:gd name="connsiteY33" fmla="*/ 4981434 h 4981435"/>
              <a:gd name="connsiteX34" fmla="*/ 3829904 w 4858607"/>
              <a:gd name="connsiteY34" fmla="*/ 4981434 h 4981435"/>
              <a:gd name="connsiteX35" fmla="*/ 2924889 w 4858607"/>
              <a:gd name="connsiteY35" fmla="*/ 4981434 h 4981435"/>
              <a:gd name="connsiteX36" fmla="*/ 2924889 w 4858607"/>
              <a:gd name="connsiteY36" fmla="*/ 4981434 h 4981435"/>
              <a:gd name="connsiteX37" fmla="*/ 2801200 w 4858607"/>
              <a:gd name="connsiteY37" fmla="*/ 4981434 h 4981435"/>
              <a:gd name="connsiteX38" fmla="*/ 2801200 w 4858607"/>
              <a:gd name="connsiteY38" fmla="*/ 3232407 h 4981435"/>
              <a:gd name="connsiteX39" fmla="*/ 2057397 w 4858607"/>
              <a:gd name="connsiteY39" fmla="*/ 3232407 h 4981435"/>
              <a:gd name="connsiteX40" fmla="*/ 2057397 w 4858607"/>
              <a:gd name="connsiteY40" fmla="*/ 4981435 h 4981435"/>
              <a:gd name="connsiteX41" fmla="*/ 1675256 w 4858607"/>
              <a:gd name="connsiteY41" fmla="*/ 4981435 h 4981435"/>
              <a:gd name="connsiteX42" fmla="*/ 1675256 w 4858607"/>
              <a:gd name="connsiteY42" fmla="*/ 4981434 h 4981435"/>
              <a:gd name="connsiteX43" fmla="*/ 1028702 w 4858607"/>
              <a:gd name="connsiteY43" fmla="*/ 4981434 h 4981435"/>
              <a:gd name="connsiteX44" fmla="*/ 733573 w 4858607"/>
              <a:gd name="connsiteY44" fmla="*/ 4981434 h 4981435"/>
              <a:gd name="connsiteX45" fmla="*/ 646561 w 4858607"/>
              <a:gd name="connsiteY45" fmla="*/ 4981434 h 4981435"/>
              <a:gd name="connsiteX46" fmla="*/ 646561 w 4858607"/>
              <a:gd name="connsiteY46" fmla="*/ 2850266 h 4981435"/>
              <a:gd name="connsiteX47" fmla="*/ 2253 w 4858607"/>
              <a:gd name="connsiteY47" fmla="*/ 2850266 h 4981435"/>
              <a:gd name="connsiteX48" fmla="*/ 0 w 4858607"/>
              <a:gd name="connsiteY48" fmla="*/ 2852385 h 4981435"/>
              <a:gd name="connsiteX49" fmla="*/ 0 w 4858607"/>
              <a:gd name="connsiteY49" fmla="*/ 2850266 h 4981435"/>
              <a:gd name="connsiteX50" fmla="*/ 0 w 4858607"/>
              <a:gd name="connsiteY50" fmla="*/ 2850266 h 4981435"/>
              <a:gd name="connsiteX51" fmla="*/ 0 w 4858607"/>
              <a:gd name="connsiteY51" fmla="*/ 2468125 h 4981435"/>
              <a:gd name="connsiteX52" fmla="*/ 0 w 4858607"/>
              <a:gd name="connsiteY52" fmla="*/ 2468125 h 4981435"/>
              <a:gd name="connsiteX53" fmla="*/ 0 w 4858607"/>
              <a:gd name="connsiteY53" fmla="*/ 2286215 h 498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858607" h="4981435">
                <a:moveTo>
                  <a:pt x="2429303" y="566170"/>
                </a:moveTo>
                <a:lnTo>
                  <a:pt x="408311" y="2468125"/>
                </a:lnTo>
                <a:lnTo>
                  <a:pt x="1023582" y="2468125"/>
                </a:lnTo>
                <a:lnTo>
                  <a:pt x="1023582" y="2523405"/>
                </a:lnTo>
                <a:lnTo>
                  <a:pt x="1028702" y="2523405"/>
                </a:lnTo>
                <a:lnTo>
                  <a:pt x="1028702" y="4599293"/>
                </a:lnTo>
                <a:lnTo>
                  <a:pt x="1675256" y="4599293"/>
                </a:lnTo>
                <a:lnTo>
                  <a:pt x="1675256" y="2850266"/>
                </a:lnTo>
                <a:lnTo>
                  <a:pt x="1675265" y="2850266"/>
                </a:lnTo>
                <a:lnTo>
                  <a:pt x="1675265" y="2850266"/>
                </a:lnTo>
                <a:lnTo>
                  <a:pt x="2801200" y="2850266"/>
                </a:lnTo>
                <a:lnTo>
                  <a:pt x="2801200" y="2850265"/>
                </a:lnTo>
                <a:lnTo>
                  <a:pt x="3183342" y="2850265"/>
                </a:lnTo>
                <a:lnTo>
                  <a:pt x="3183342" y="2850266"/>
                </a:lnTo>
                <a:lnTo>
                  <a:pt x="3183342" y="2850266"/>
                </a:lnTo>
                <a:lnTo>
                  <a:pt x="3183342" y="3232407"/>
                </a:lnTo>
                <a:lnTo>
                  <a:pt x="3183342" y="3232407"/>
                </a:lnTo>
                <a:lnTo>
                  <a:pt x="3183342" y="4599293"/>
                </a:lnTo>
                <a:lnTo>
                  <a:pt x="3829904" y="4599293"/>
                </a:lnTo>
                <a:lnTo>
                  <a:pt x="3829904" y="2523405"/>
                </a:lnTo>
                <a:lnTo>
                  <a:pt x="3835025" y="2523405"/>
                </a:lnTo>
                <a:lnTo>
                  <a:pt x="3835025" y="2468125"/>
                </a:lnTo>
                <a:lnTo>
                  <a:pt x="4450297" y="2468125"/>
                </a:lnTo>
                <a:close/>
                <a:moveTo>
                  <a:pt x="2429303" y="0"/>
                </a:moveTo>
                <a:lnTo>
                  <a:pt x="4858607" y="2286215"/>
                </a:lnTo>
                <a:lnTo>
                  <a:pt x="4858607" y="2468125"/>
                </a:lnTo>
                <a:lnTo>
                  <a:pt x="4858607" y="2468125"/>
                </a:lnTo>
                <a:lnTo>
                  <a:pt x="4858607" y="2850266"/>
                </a:lnTo>
                <a:lnTo>
                  <a:pt x="4858607" y="2850266"/>
                </a:lnTo>
                <a:lnTo>
                  <a:pt x="4858607" y="2852385"/>
                </a:lnTo>
                <a:lnTo>
                  <a:pt x="4856355" y="2850266"/>
                </a:lnTo>
                <a:lnTo>
                  <a:pt x="4212045" y="2850266"/>
                </a:lnTo>
                <a:lnTo>
                  <a:pt x="4212045" y="4981434"/>
                </a:lnTo>
                <a:lnTo>
                  <a:pt x="4088357" y="4981434"/>
                </a:lnTo>
                <a:lnTo>
                  <a:pt x="3829904" y="4981434"/>
                </a:lnTo>
                <a:lnTo>
                  <a:pt x="2924889" y="4981434"/>
                </a:lnTo>
                <a:lnTo>
                  <a:pt x="2924889" y="4981434"/>
                </a:lnTo>
                <a:lnTo>
                  <a:pt x="2801200" y="4981434"/>
                </a:lnTo>
                <a:lnTo>
                  <a:pt x="2801200" y="3232407"/>
                </a:lnTo>
                <a:lnTo>
                  <a:pt x="2057397" y="3232407"/>
                </a:lnTo>
                <a:lnTo>
                  <a:pt x="2057397" y="4981435"/>
                </a:lnTo>
                <a:lnTo>
                  <a:pt x="1675256" y="4981435"/>
                </a:lnTo>
                <a:lnTo>
                  <a:pt x="1675256" y="4981434"/>
                </a:lnTo>
                <a:lnTo>
                  <a:pt x="1028702" y="4981434"/>
                </a:lnTo>
                <a:lnTo>
                  <a:pt x="733573" y="4981434"/>
                </a:lnTo>
                <a:lnTo>
                  <a:pt x="646561" y="4981434"/>
                </a:lnTo>
                <a:lnTo>
                  <a:pt x="646561" y="2850266"/>
                </a:lnTo>
                <a:lnTo>
                  <a:pt x="2253" y="2850266"/>
                </a:lnTo>
                <a:lnTo>
                  <a:pt x="0" y="2852385"/>
                </a:lnTo>
                <a:lnTo>
                  <a:pt x="0" y="2850266"/>
                </a:lnTo>
                <a:lnTo>
                  <a:pt x="0" y="2850266"/>
                </a:lnTo>
                <a:lnTo>
                  <a:pt x="0" y="2468125"/>
                </a:lnTo>
                <a:lnTo>
                  <a:pt x="0" y="2468125"/>
                </a:lnTo>
                <a:lnTo>
                  <a:pt x="0" y="22862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23" name="任意多边形 22"/>
          <p:cNvSpPr>
            <a:spLocks noChangeAspect="1"/>
          </p:cNvSpPr>
          <p:nvPr/>
        </p:nvSpPr>
        <p:spPr>
          <a:xfrm>
            <a:off x="514523" y="2330356"/>
            <a:ext cx="273277" cy="270036"/>
          </a:xfrm>
          <a:custGeom>
            <a:avLst/>
            <a:gdLst>
              <a:gd name="connsiteX0" fmla="*/ 3577275 w 5691115"/>
              <a:gd name="connsiteY0" fmla="*/ 3207225 h 5622876"/>
              <a:gd name="connsiteX1" fmla="*/ 3268639 w 5691115"/>
              <a:gd name="connsiteY1" fmla="*/ 3515861 h 5622876"/>
              <a:gd name="connsiteX2" fmla="*/ 3268639 w 5691115"/>
              <a:gd name="connsiteY2" fmla="*/ 5089053 h 5622876"/>
              <a:gd name="connsiteX3" fmla="*/ 3577275 w 5691115"/>
              <a:gd name="connsiteY3" fmla="*/ 5397689 h 5622876"/>
              <a:gd name="connsiteX4" fmla="*/ 5150467 w 5691115"/>
              <a:gd name="connsiteY4" fmla="*/ 5397689 h 5622876"/>
              <a:gd name="connsiteX5" fmla="*/ 5459103 w 5691115"/>
              <a:gd name="connsiteY5" fmla="*/ 5089053 h 5622876"/>
              <a:gd name="connsiteX6" fmla="*/ 5459103 w 5691115"/>
              <a:gd name="connsiteY6" fmla="*/ 3515861 h 5622876"/>
              <a:gd name="connsiteX7" fmla="*/ 5150467 w 5691115"/>
              <a:gd name="connsiteY7" fmla="*/ 3207225 h 5622876"/>
              <a:gd name="connsiteX8" fmla="*/ 533824 w 5691115"/>
              <a:gd name="connsiteY8" fmla="*/ 3207225 h 5622876"/>
              <a:gd name="connsiteX9" fmla="*/ 225188 w 5691115"/>
              <a:gd name="connsiteY9" fmla="*/ 3515861 h 5622876"/>
              <a:gd name="connsiteX10" fmla="*/ 225188 w 5691115"/>
              <a:gd name="connsiteY10" fmla="*/ 5089053 h 5622876"/>
              <a:gd name="connsiteX11" fmla="*/ 533824 w 5691115"/>
              <a:gd name="connsiteY11" fmla="*/ 5397689 h 5622876"/>
              <a:gd name="connsiteX12" fmla="*/ 2107016 w 5691115"/>
              <a:gd name="connsiteY12" fmla="*/ 5397689 h 5622876"/>
              <a:gd name="connsiteX13" fmla="*/ 2415652 w 5691115"/>
              <a:gd name="connsiteY13" fmla="*/ 5089053 h 5622876"/>
              <a:gd name="connsiteX14" fmla="*/ 2415652 w 5691115"/>
              <a:gd name="connsiteY14" fmla="*/ 3515861 h 5622876"/>
              <a:gd name="connsiteX15" fmla="*/ 2107016 w 5691115"/>
              <a:gd name="connsiteY15" fmla="*/ 3207225 h 5622876"/>
              <a:gd name="connsiteX16" fmla="*/ 3416507 w 5691115"/>
              <a:gd name="connsiteY16" fmla="*/ 2975212 h 5622876"/>
              <a:gd name="connsiteX17" fmla="*/ 5318059 w 5691115"/>
              <a:gd name="connsiteY17" fmla="*/ 2975212 h 5622876"/>
              <a:gd name="connsiteX18" fmla="*/ 5691115 w 5691115"/>
              <a:gd name="connsiteY18" fmla="*/ 3348268 h 5622876"/>
              <a:gd name="connsiteX19" fmla="*/ 5691115 w 5691115"/>
              <a:gd name="connsiteY19" fmla="*/ 5249820 h 5622876"/>
              <a:gd name="connsiteX20" fmla="*/ 5318059 w 5691115"/>
              <a:gd name="connsiteY20" fmla="*/ 5622876 h 5622876"/>
              <a:gd name="connsiteX21" fmla="*/ 3416507 w 5691115"/>
              <a:gd name="connsiteY21" fmla="*/ 5622876 h 5622876"/>
              <a:gd name="connsiteX22" fmla="*/ 3043451 w 5691115"/>
              <a:gd name="connsiteY22" fmla="*/ 5249820 h 5622876"/>
              <a:gd name="connsiteX23" fmla="*/ 3043451 w 5691115"/>
              <a:gd name="connsiteY23" fmla="*/ 3348268 h 5622876"/>
              <a:gd name="connsiteX24" fmla="*/ 3416507 w 5691115"/>
              <a:gd name="connsiteY24" fmla="*/ 2975212 h 5622876"/>
              <a:gd name="connsiteX25" fmla="*/ 373056 w 5691115"/>
              <a:gd name="connsiteY25" fmla="*/ 2975212 h 5622876"/>
              <a:gd name="connsiteX26" fmla="*/ 2274608 w 5691115"/>
              <a:gd name="connsiteY26" fmla="*/ 2975212 h 5622876"/>
              <a:gd name="connsiteX27" fmla="*/ 2647664 w 5691115"/>
              <a:gd name="connsiteY27" fmla="*/ 3348268 h 5622876"/>
              <a:gd name="connsiteX28" fmla="*/ 2647664 w 5691115"/>
              <a:gd name="connsiteY28" fmla="*/ 5249820 h 5622876"/>
              <a:gd name="connsiteX29" fmla="*/ 2274608 w 5691115"/>
              <a:gd name="connsiteY29" fmla="*/ 5622876 h 5622876"/>
              <a:gd name="connsiteX30" fmla="*/ 373056 w 5691115"/>
              <a:gd name="connsiteY30" fmla="*/ 5622876 h 5622876"/>
              <a:gd name="connsiteX31" fmla="*/ 0 w 5691115"/>
              <a:gd name="connsiteY31" fmla="*/ 5249820 h 5622876"/>
              <a:gd name="connsiteX32" fmla="*/ 0 w 5691115"/>
              <a:gd name="connsiteY32" fmla="*/ 3348268 h 5622876"/>
              <a:gd name="connsiteX33" fmla="*/ 373056 w 5691115"/>
              <a:gd name="connsiteY33" fmla="*/ 2975212 h 5622876"/>
              <a:gd name="connsiteX34" fmla="*/ 3577275 w 5691115"/>
              <a:gd name="connsiteY34" fmla="*/ 232013 h 5622876"/>
              <a:gd name="connsiteX35" fmla="*/ 3268639 w 5691115"/>
              <a:gd name="connsiteY35" fmla="*/ 540649 h 5622876"/>
              <a:gd name="connsiteX36" fmla="*/ 3268639 w 5691115"/>
              <a:gd name="connsiteY36" fmla="*/ 2113841 h 5622876"/>
              <a:gd name="connsiteX37" fmla="*/ 3577275 w 5691115"/>
              <a:gd name="connsiteY37" fmla="*/ 2422477 h 5622876"/>
              <a:gd name="connsiteX38" fmla="*/ 5150467 w 5691115"/>
              <a:gd name="connsiteY38" fmla="*/ 2422477 h 5622876"/>
              <a:gd name="connsiteX39" fmla="*/ 5459103 w 5691115"/>
              <a:gd name="connsiteY39" fmla="*/ 2113841 h 5622876"/>
              <a:gd name="connsiteX40" fmla="*/ 5459103 w 5691115"/>
              <a:gd name="connsiteY40" fmla="*/ 540649 h 5622876"/>
              <a:gd name="connsiteX41" fmla="*/ 5150467 w 5691115"/>
              <a:gd name="connsiteY41" fmla="*/ 232013 h 5622876"/>
              <a:gd name="connsiteX42" fmla="*/ 533824 w 5691115"/>
              <a:gd name="connsiteY42" fmla="*/ 232013 h 5622876"/>
              <a:gd name="connsiteX43" fmla="*/ 225188 w 5691115"/>
              <a:gd name="connsiteY43" fmla="*/ 540649 h 5622876"/>
              <a:gd name="connsiteX44" fmla="*/ 225188 w 5691115"/>
              <a:gd name="connsiteY44" fmla="*/ 2113841 h 5622876"/>
              <a:gd name="connsiteX45" fmla="*/ 533824 w 5691115"/>
              <a:gd name="connsiteY45" fmla="*/ 2422477 h 5622876"/>
              <a:gd name="connsiteX46" fmla="*/ 2107016 w 5691115"/>
              <a:gd name="connsiteY46" fmla="*/ 2422477 h 5622876"/>
              <a:gd name="connsiteX47" fmla="*/ 2415652 w 5691115"/>
              <a:gd name="connsiteY47" fmla="*/ 2113841 h 5622876"/>
              <a:gd name="connsiteX48" fmla="*/ 2415652 w 5691115"/>
              <a:gd name="connsiteY48" fmla="*/ 540649 h 5622876"/>
              <a:gd name="connsiteX49" fmla="*/ 2107016 w 5691115"/>
              <a:gd name="connsiteY49" fmla="*/ 232013 h 5622876"/>
              <a:gd name="connsiteX50" fmla="*/ 3416507 w 5691115"/>
              <a:gd name="connsiteY50" fmla="*/ 0 h 5622876"/>
              <a:gd name="connsiteX51" fmla="*/ 5318059 w 5691115"/>
              <a:gd name="connsiteY51" fmla="*/ 0 h 5622876"/>
              <a:gd name="connsiteX52" fmla="*/ 5691115 w 5691115"/>
              <a:gd name="connsiteY52" fmla="*/ 373056 h 5622876"/>
              <a:gd name="connsiteX53" fmla="*/ 5691115 w 5691115"/>
              <a:gd name="connsiteY53" fmla="*/ 2274608 h 5622876"/>
              <a:gd name="connsiteX54" fmla="*/ 5318059 w 5691115"/>
              <a:gd name="connsiteY54" fmla="*/ 2647664 h 5622876"/>
              <a:gd name="connsiteX55" fmla="*/ 3416507 w 5691115"/>
              <a:gd name="connsiteY55" fmla="*/ 2647664 h 5622876"/>
              <a:gd name="connsiteX56" fmla="*/ 3043451 w 5691115"/>
              <a:gd name="connsiteY56" fmla="*/ 2274608 h 5622876"/>
              <a:gd name="connsiteX57" fmla="*/ 3043451 w 5691115"/>
              <a:gd name="connsiteY57" fmla="*/ 373056 h 5622876"/>
              <a:gd name="connsiteX58" fmla="*/ 3416507 w 5691115"/>
              <a:gd name="connsiteY58" fmla="*/ 0 h 5622876"/>
              <a:gd name="connsiteX59" fmla="*/ 373056 w 5691115"/>
              <a:gd name="connsiteY59" fmla="*/ 0 h 5622876"/>
              <a:gd name="connsiteX60" fmla="*/ 2274608 w 5691115"/>
              <a:gd name="connsiteY60" fmla="*/ 0 h 5622876"/>
              <a:gd name="connsiteX61" fmla="*/ 2647664 w 5691115"/>
              <a:gd name="connsiteY61" fmla="*/ 373056 h 5622876"/>
              <a:gd name="connsiteX62" fmla="*/ 2647664 w 5691115"/>
              <a:gd name="connsiteY62" fmla="*/ 2274608 h 5622876"/>
              <a:gd name="connsiteX63" fmla="*/ 2274608 w 5691115"/>
              <a:gd name="connsiteY63" fmla="*/ 2647664 h 5622876"/>
              <a:gd name="connsiteX64" fmla="*/ 373056 w 5691115"/>
              <a:gd name="connsiteY64" fmla="*/ 2647664 h 5622876"/>
              <a:gd name="connsiteX65" fmla="*/ 0 w 5691115"/>
              <a:gd name="connsiteY65" fmla="*/ 2274608 h 5622876"/>
              <a:gd name="connsiteX66" fmla="*/ 0 w 5691115"/>
              <a:gd name="connsiteY66" fmla="*/ 373056 h 5622876"/>
              <a:gd name="connsiteX67" fmla="*/ 373056 w 5691115"/>
              <a:gd name="connsiteY67" fmla="*/ 0 h 562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91115" h="5622876">
                <a:moveTo>
                  <a:pt x="3577275" y="3207225"/>
                </a:moveTo>
                <a:cubicBezTo>
                  <a:pt x="3406820" y="3207225"/>
                  <a:pt x="3268639" y="3345406"/>
                  <a:pt x="3268639" y="3515861"/>
                </a:cubicBezTo>
                <a:lnTo>
                  <a:pt x="3268639" y="5089053"/>
                </a:lnTo>
                <a:cubicBezTo>
                  <a:pt x="3268639" y="5259508"/>
                  <a:pt x="3406820" y="5397689"/>
                  <a:pt x="3577275" y="5397689"/>
                </a:cubicBezTo>
                <a:lnTo>
                  <a:pt x="5150467" y="5397689"/>
                </a:lnTo>
                <a:cubicBezTo>
                  <a:pt x="5320922" y="5397689"/>
                  <a:pt x="5459103" y="5259508"/>
                  <a:pt x="5459103" y="5089053"/>
                </a:cubicBezTo>
                <a:lnTo>
                  <a:pt x="5459103" y="3515861"/>
                </a:lnTo>
                <a:cubicBezTo>
                  <a:pt x="5459103" y="3345406"/>
                  <a:pt x="5320922" y="3207225"/>
                  <a:pt x="5150467" y="3207225"/>
                </a:cubicBezTo>
                <a:close/>
                <a:moveTo>
                  <a:pt x="533824" y="3207225"/>
                </a:moveTo>
                <a:cubicBezTo>
                  <a:pt x="363369" y="3207225"/>
                  <a:pt x="225188" y="3345406"/>
                  <a:pt x="225188" y="3515861"/>
                </a:cubicBezTo>
                <a:lnTo>
                  <a:pt x="225188" y="5089053"/>
                </a:lnTo>
                <a:cubicBezTo>
                  <a:pt x="225188" y="5259508"/>
                  <a:pt x="363369" y="5397689"/>
                  <a:pt x="533824" y="5397689"/>
                </a:cubicBezTo>
                <a:lnTo>
                  <a:pt x="2107016" y="5397689"/>
                </a:lnTo>
                <a:cubicBezTo>
                  <a:pt x="2277471" y="5397689"/>
                  <a:pt x="2415652" y="5259508"/>
                  <a:pt x="2415652" y="5089053"/>
                </a:cubicBezTo>
                <a:lnTo>
                  <a:pt x="2415652" y="3515861"/>
                </a:lnTo>
                <a:cubicBezTo>
                  <a:pt x="2415652" y="3345406"/>
                  <a:pt x="2277471" y="3207225"/>
                  <a:pt x="2107016" y="3207225"/>
                </a:cubicBezTo>
                <a:close/>
                <a:moveTo>
                  <a:pt x="3416507" y="2975212"/>
                </a:moveTo>
                <a:lnTo>
                  <a:pt x="5318059" y="2975212"/>
                </a:lnTo>
                <a:cubicBezTo>
                  <a:pt x="5524092" y="2975212"/>
                  <a:pt x="5691115" y="3142235"/>
                  <a:pt x="5691115" y="3348268"/>
                </a:cubicBezTo>
                <a:lnTo>
                  <a:pt x="5691115" y="5249820"/>
                </a:lnTo>
                <a:cubicBezTo>
                  <a:pt x="5691115" y="5455853"/>
                  <a:pt x="5524092" y="5622876"/>
                  <a:pt x="5318059" y="5622876"/>
                </a:cubicBezTo>
                <a:lnTo>
                  <a:pt x="3416507" y="5622876"/>
                </a:lnTo>
                <a:cubicBezTo>
                  <a:pt x="3210474" y="5622876"/>
                  <a:pt x="3043451" y="5455853"/>
                  <a:pt x="3043451" y="5249820"/>
                </a:cubicBezTo>
                <a:lnTo>
                  <a:pt x="3043451" y="3348268"/>
                </a:lnTo>
                <a:cubicBezTo>
                  <a:pt x="3043451" y="3142235"/>
                  <a:pt x="3210474" y="2975212"/>
                  <a:pt x="3416507" y="2975212"/>
                </a:cubicBezTo>
                <a:close/>
                <a:moveTo>
                  <a:pt x="373056" y="2975212"/>
                </a:moveTo>
                <a:lnTo>
                  <a:pt x="2274608" y="2975212"/>
                </a:lnTo>
                <a:cubicBezTo>
                  <a:pt x="2480641" y="2975212"/>
                  <a:pt x="2647664" y="3142235"/>
                  <a:pt x="2647664" y="3348268"/>
                </a:cubicBezTo>
                <a:lnTo>
                  <a:pt x="2647664" y="5249820"/>
                </a:lnTo>
                <a:cubicBezTo>
                  <a:pt x="2647664" y="5455853"/>
                  <a:pt x="2480641" y="5622876"/>
                  <a:pt x="2274608" y="5622876"/>
                </a:cubicBezTo>
                <a:lnTo>
                  <a:pt x="373056" y="5622876"/>
                </a:lnTo>
                <a:cubicBezTo>
                  <a:pt x="167023" y="5622876"/>
                  <a:pt x="0" y="5455853"/>
                  <a:pt x="0" y="5249820"/>
                </a:cubicBezTo>
                <a:lnTo>
                  <a:pt x="0" y="3348268"/>
                </a:lnTo>
                <a:cubicBezTo>
                  <a:pt x="0" y="3142235"/>
                  <a:pt x="167023" y="2975212"/>
                  <a:pt x="373056" y="2975212"/>
                </a:cubicBezTo>
                <a:close/>
                <a:moveTo>
                  <a:pt x="3577275" y="232013"/>
                </a:moveTo>
                <a:cubicBezTo>
                  <a:pt x="3406820" y="232013"/>
                  <a:pt x="3268639" y="370194"/>
                  <a:pt x="3268639" y="540649"/>
                </a:cubicBezTo>
                <a:lnTo>
                  <a:pt x="3268639" y="2113841"/>
                </a:lnTo>
                <a:cubicBezTo>
                  <a:pt x="3268639" y="2284296"/>
                  <a:pt x="3406820" y="2422477"/>
                  <a:pt x="3577275" y="2422477"/>
                </a:cubicBezTo>
                <a:lnTo>
                  <a:pt x="5150467" y="2422477"/>
                </a:lnTo>
                <a:cubicBezTo>
                  <a:pt x="5320922" y="2422477"/>
                  <a:pt x="5459103" y="2284296"/>
                  <a:pt x="5459103" y="2113841"/>
                </a:cubicBezTo>
                <a:lnTo>
                  <a:pt x="5459103" y="540649"/>
                </a:lnTo>
                <a:cubicBezTo>
                  <a:pt x="5459103" y="370194"/>
                  <a:pt x="5320922" y="232013"/>
                  <a:pt x="5150467" y="232013"/>
                </a:cubicBezTo>
                <a:close/>
                <a:moveTo>
                  <a:pt x="533824" y="232013"/>
                </a:moveTo>
                <a:cubicBezTo>
                  <a:pt x="363369" y="232013"/>
                  <a:pt x="225188" y="370194"/>
                  <a:pt x="225188" y="540649"/>
                </a:cubicBezTo>
                <a:lnTo>
                  <a:pt x="225188" y="2113841"/>
                </a:lnTo>
                <a:cubicBezTo>
                  <a:pt x="225188" y="2284296"/>
                  <a:pt x="363369" y="2422477"/>
                  <a:pt x="533824" y="2422477"/>
                </a:cubicBezTo>
                <a:lnTo>
                  <a:pt x="2107016" y="2422477"/>
                </a:lnTo>
                <a:cubicBezTo>
                  <a:pt x="2277471" y="2422477"/>
                  <a:pt x="2415652" y="2284296"/>
                  <a:pt x="2415652" y="2113841"/>
                </a:cubicBezTo>
                <a:lnTo>
                  <a:pt x="2415652" y="540649"/>
                </a:lnTo>
                <a:cubicBezTo>
                  <a:pt x="2415652" y="370194"/>
                  <a:pt x="2277471" y="232013"/>
                  <a:pt x="2107016" y="232013"/>
                </a:cubicBezTo>
                <a:close/>
                <a:moveTo>
                  <a:pt x="3416507" y="0"/>
                </a:moveTo>
                <a:lnTo>
                  <a:pt x="5318059" y="0"/>
                </a:lnTo>
                <a:cubicBezTo>
                  <a:pt x="5524092" y="0"/>
                  <a:pt x="5691115" y="167023"/>
                  <a:pt x="5691115" y="373056"/>
                </a:cubicBezTo>
                <a:lnTo>
                  <a:pt x="5691115" y="2274608"/>
                </a:lnTo>
                <a:cubicBezTo>
                  <a:pt x="5691115" y="2480641"/>
                  <a:pt x="5524092" y="2647664"/>
                  <a:pt x="5318059" y="2647664"/>
                </a:cubicBezTo>
                <a:lnTo>
                  <a:pt x="3416507" y="2647664"/>
                </a:lnTo>
                <a:cubicBezTo>
                  <a:pt x="3210474" y="2647664"/>
                  <a:pt x="3043451" y="2480641"/>
                  <a:pt x="3043451" y="2274608"/>
                </a:cubicBezTo>
                <a:lnTo>
                  <a:pt x="3043451" y="373056"/>
                </a:lnTo>
                <a:cubicBezTo>
                  <a:pt x="3043451" y="167023"/>
                  <a:pt x="3210474" y="0"/>
                  <a:pt x="3416507" y="0"/>
                </a:cubicBezTo>
                <a:close/>
                <a:moveTo>
                  <a:pt x="373056" y="0"/>
                </a:moveTo>
                <a:lnTo>
                  <a:pt x="2274608" y="0"/>
                </a:lnTo>
                <a:cubicBezTo>
                  <a:pt x="2480641" y="0"/>
                  <a:pt x="2647664" y="167023"/>
                  <a:pt x="2647664" y="373056"/>
                </a:cubicBezTo>
                <a:lnTo>
                  <a:pt x="2647664" y="2274608"/>
                </a:lnTo>
                <a:cubicBezTo>
                  <a:pt x="2647664" y="2480641"/>
                  <a:pt x="2480641" y="2647664"/>
                  <a:pt x="2274608" y="2647664"/>
                </a:cubicBezTo>
                <a:lnTo>
                  <a:pt x="373056" y="2647664"/>
                </a:lnTo>
                <a:cubicBezTo>
                  <a:pt x="167023" y="2647664"/>
                  <a:pt x="0" y="2480641"/>
                  <a:pt x="0" y="2274608"/>
                </a:cubicBezTo>
                <a:lnTo>
                  <a:pt x="0" y="373056"/>
                </a:lnTo>
                <a:cubicBezTo>
                  <a:pt x="0" y="167023"/>
                  <a:pt x="167023" y="0"/>
                  <a:pt x="3730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p>
        </p:txBody>
      </p:sp>
      <p:sp>
        <p:nvSpPr>
          <p:cNvPr id="24" name="文本框 23"/>
          <p:cNvSpPr txBox="1"/>
          <p:nvPr/>
        </p:nvSpPr>
        <p:spPr>
          <a:xfrm>
            <a:off x="1752953" y="1227135"/>
            <a:ext cx="2485672" cy="730134"/>
          </a:xfrm>
          <a:prstGeom prst="rect">
            <a:avLst/>
          </a:prstGeom>
          <a:noFill/>
        </p:spPr>
        <p:txBody>
          <a:bodyPr wrap="square" lIns="68577" tIns="34289" rIns="68577" bIns="34289" rtlCol="0">
            <a:spAutoFit/>
          </a:bodyPr>
          <a:lstStyle/>
          <a:p>
            <a:pPr algn="ctr">
              <a:lnSpc>
                <a:spcPct val="125000"/>
              </a:lnSpc>
            </a:pPr>
            <a:r>
              <a:rPr lang="zh-CN" altLang="en-US" dirty="0">
                <a:latin typeface="微软雅黑" panose="020B0503020204020204" pitchFamily="34" charset="-122"/>
                <a:ea typeface="微软雅黑" panose="020B0503020204020204" pitchFamily="34" charset="-122"/>
              </a:rPr>
              <a:t>实现广泛应用于各类平台或终端</a:t>
            </a:r>
          </a:p>
        </p:txBody>
      </p:sp>
      <p:sp>
        <p:nvSpPr>
          <p:cNvPr id="25" name="文本框 24"/>
          <p:cNvSpPr txBox="1"/>
          <p:nvPr/>
        </p:nvSpPr>
        <p:spPr>
          <a:xfrm>
            <a:off x="1752953" y="2119368"/>
            <a:ext cx="2644863" cy="730134"/>
          </a:xfrm>
          <a:prstGeom prst="rect">
            <a:avLst/>
          </a:prstGeom>
          <a:noFill/>
        </p:spPr>
        <p:txBody>
          <a:bodyPr wrap="square" lIns="68577" tIns="34289" rIns="68577" bIns="34289" rtlCol="0">
            <a:spAutoFit/>
          </a:bodyPr>
          <a:lstStyle/>
          <a:p>
            <a:pPr algn="ctr">
              <a:lnSpc>
                <a:spcPct val="125000"/>
              </a:lnSpc>
            </a:pPr>
            <a:r>
              <a:rPr lang="zh-CN" altLang="en-US" dirty="0">
                <a:latin typeface="微软雅黑" panose="020B0503020204020204" pitchFamily="34" charset="-122"/>
                <a:ea typeface="微软雅黑" panose="020B0503020204020204" pitchFamily="34" charset="-122"/>
              </a:rPr>
              <a:t>实现出行分析、驻留</a:t>
            </a:r>
            <a:r>
              <a:rPr lang="zh-CN" altLang="en-US">
                <a:latin typeface="微软雅黑" panose="020B0503020204020204" pitchFamily="34" charset="-122"/>
                <a:ea typeface="微软雅黑" panose="020B0503020204020204" pitchFamily="34" charset="-122"/>
              </a:rPr>
              <a:t>分析与人群密度分析</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1612233" y="3055545"/>
            <a:ext cx="2705986" cy="383886"/>
          </a:xfrm>
          <a:prstGeom prst="rect">
            <a:avLst/>
          </a:prstGeom>
          <a:noFill/>
        </p:spPr>
        <p:txBody>
          <a:bodyPr wrap="square" lIns="68577" tIns="34289" rIns="68577" bIns="34289" rtlCol="0">
            <a:spAutoFit/>
          </a:bodyPr>
          <a:lstStyle/>
          <a:p>
            <a:pPr algn="ctr">
              <a:lnSpc>
                <a:spcPct val="125000"/>
              </a:lnSpc>
            </a:pPr>
            <a:r>
              <a:rPr lang="zh-CN" altLang="en-US" dirty="0">
                <a:latin typeface="微软雅黑" panose="020B0503020204020204" pitchFamily="34" charset="-122"/>
                <a:ea typeface="微软雅黑" panose="020B0503020204020204" pitchFamily="34" charset="-122"/>
              </a:rPr>
              <a:t>实现大数据实时分析</a:t>
            </a:r>
          </a:p>
        </p:txBody>
      </p:sp>
      <p:sp>
        <p:nvSpPr>
          <p:cNvPr id="27" name="文本框 26"/>
          <p:cNvSpPr txBox="1"/>
          <p:nvPr/>
        </p:nvSpPr>
        <p:spPr>
          <a:xfrm>
            <a:off x="1612234" y="3899628"/>
            <a:ext cx="2705986" cy="383886"/>
          </a:xfrm>
          <a:prstGeom prst="rect">
            <a:avLst/>
          </a:prstGeom>
          <a:noFill/>
        </p:spPr>
        <p:txBody>
          <a:bodyPr wrap="square" lIns="68577" tIns="34289" rIns="68577" bIns="34289" rtlCol="0">
            <a:spAutoFit/>
          </a:bodyPr>
          <a:lstStyle/>
          <a:p>
            <a:pPr algn="ctr">
              <a:lnSpc>
                <a:spcPct val="125000"/>
              </a:lnSpc>
            </a:pPr>
            <a:r>
              <a:rPr lang="zh-CN" altLang="en-US" dirty="0">
                <a:latin typeface="微软雅黑" panose="020B0503020204020204" pitchFamily="34" charset="-122"/>
                <a:ea typeface="微软雅黑" panose="020B0503020204020204" pitchFamily="34" charset="-122"/>
              </a:rPr>
              <a:t>实现各类信息可视化</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8983" y="1365600"/>
            <a:ext cx="4571758" cy="303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4">
            <a:extLst>
              <a:ext uri="{FF2B5EF4-FFF2-40B4-BE49-F238E27FC236}">
                <a16:creationId xmlns:a16="http://schemas.microsoft.com/office/drawing/2014/main" id="{B6A74DA3-B770-4656-817C-262974E1CD7C}"/>
              </a:ext>
            </a:extLst>
          </p:cNvPr>
          <p:cNvSpPr txBox="1"/>
          <p:nvPr/>
        </p:nvSpPr>
        <p:spPr>
          <a:xfrm>
            <a:off x="3540008" y="250459"/>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项目实现</a:t>
            </a:r>
          </a:p>
        </p:txBody>
      </p:sp>
    </p:spTree>
    <p:extLst>
      <p:ext uri="{BB962C8B-B14F-4D97-AF65-F5344CB8AC3E}">
        <p14:creationId xmlns:p14="http://schemas.microsoft.com/office/powerpoint/2010/main" val="3849152343"/>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3637965" y="438235"/>
            <a:ext cx="1771244" cy="694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endParaRPr lang="zh-CN" altLang="en-US"/>
          </a:p>
        </p:txBody>
      </p:sp>
      <p:sp>
        <p:nvSpPr>
          <p:cNvPr id="54" name="矩形 53"/>
          <p:cNvSpPr/>
          <p:nvPr/>
        </p:nvSpPr>
        <p:spPr>
          <a:xfrm>
            <a:off x="5963142" y="1914047"/>
            <a:ext cx="510132" cy="42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03</a:t>
            </a:r>
            <a:endParaRPr lang="zh-CN" altLang="en-US" dirty="0"/>
          </a:p>
        </p:txBody>
      </p:sp>
      <p:sp>
        <p:nvSpPr>
          <p:cNvPr id="55" name="矩形 54"/>
          <p:cNvSpPr/>
          <p:nvPr/>
        </p:nvSpPr>
        <p:spPr>
          <a:xfrm>
            <a:off x="908509" y="3080920"/>
            <a:ext cx="531195" cy="42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04</a:t>
            </a:r>
            <a:endParaRPr lang="zh-CN" altLang="en-US" dirty="0"/>
          </a:p>
        </p:txBody>
      </p:sp>
      <p:sp>
        <p:nvSpPr>
          <p:cNvPr id="56" name="矩形 55"/>
          <p:cNvSpPr/>
          <p:nvPr/>
        </p:nvSpPr>
        <p:spPr>
          <a:xfrm>
            <a:off x="908509" y="1927423"/>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01</a:t>
            </a:r>
            <a:endParaRPr lang="zh-CN" altLang="en-US" dirty="0"/>
          </a:p>
        </p:txBody>
      </p:sp>
      <p:sp>
        <p:nvSpPr>
          <p:cNvPr id="57" name="矩形 56"/>
          <p:cNvSpPr/>
          <p:nvPr/>
        </p:nvSpPr>
        <p:spPr>
          <a:xfrm>
            <a:off x="3486849" y="1914047"/>
            <a:ext cx="531195" cy="435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02</a:t>
            </a:r>
            <a:endParaRPr lang="zh-CN" altLang="en-US" dirty="0"/>
          </a:p>
        </p:txBody>
      </p:sp>
      <p:sp>
        <p:nvSpPr>
          <p:cNvPr id="83" name="文本框 82"/>
          <p:cNvSpPr txBox="1"/>
          <p:nvPr/>
        </p:nvSpPr>
        <p:spPr>
          <a:xfrm>
            <a:off x="3692219" y="584690"/>
            <a:ext cx="1662736" cy="434975"/>
          </a:xfrm>
          <a:prstGeom prst="rect">
            <a:avLst/>
          </a:prstGeom>
          <a:noFill/>
          <a:ln>
            <a:noFill/>
          </a:ln>
        </p:spPr>
        <p:txBody>
          <a:bodyPr wrap="square" lIns="65010" tIns="32504" rIns="65010" bIns="32504"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 录</a:t>
            </a:r>
          </a:p>
        </p:txBody>
      </p:sp>
      <p:sp>
        <p:nvSpPr>
          <p:cNvPr id="130" name="TextBox 24"/>
          <p:cNvSpPr txBox="1"/>
          <p:nvPr/>
        </p:nvSpPr>
        <p:spPr>
          <a:xfrm>
            <a:off x="4301879" y="1933702"/>
            <a:ext cx="1362396" cy="434975"/>
          </a:xfrm>
          <a:prstGeom prst="rect">
            <a:avLst/>
          </a:prstGeom>
          <a:noFill/>
        </p:spPr>
        <p:txBody>
          <a:bodyPr wrap="none" lIns="65010" tIns="32504" rIns="65010" bIns="32504" rtlCol="0">
            <a:spAutoFit/>
          </a:bodyPr>
          <a:lstStyle/>
          <a:p>
            <a:r>
              <a:rPr lang="zh-CN" altLang="en-US" sz="2400" dirty="0">
                <a:solidFill>
                  <a:schemeClr val="tx1">
                    <a:lumMod val="65000"/>
                    <a:lumOff val="35000"/>
                  </a:schemeClr>
                </a:solidFill>
                <a:ea typeface="微软雅黑" panose="020B0503020204020204" pitchFamily="34" charset="-122"/>
              </a:rPr>
              <a:t>项目目标</a:t>
            </a:r>
          </a:p>
        </p:txBody>
      </p:sp>
      <p:sp>
        <p:nvSpPr>
          <p:cNvPr id="132" name="TextBox 24"/>
          <p:cNvSpPr txBox="1"/>
          <p:nvPr/>
        </p:nvSpPr>
        <p:spPr>
          <a:xfrm>
            <a:off x="4301879" y="3080920"/>
            <a:ext cx="1362396" cy="434975"/>
          </a:xfrm>
          <a:prstGeom prst="rect">
            <a:avLst/>
          </a:prstGeom>
          <a:noFill/>
        </p:spPr>
        <p:txBody>
          <a:bodyPr wrap="none" lIns="65010" tIns="32504" rIns="65010" bIns="32504" rtlCol="0">
            <a:spAutoFit/>
          </a:bodyPr>
          <a:lstStyle/>
          <a:p>
            <a:r>
              <a:rPr lang="zh-CN" altLang="en-US" sz="2400" dirty="0">
                <a:solidFill>
                  <a:schemeClr val="tx1">
                    <a:lumMod val="65000"/>
                    <a:lumOff val="35000"/>
                  </a:schemeClr>
                </a:solidFill>
                <a:ea typeface="微软雅黑" panose="020B0503020204020204" pitchFamily="34" charset="-122"/>
              </a:rPr>
              <a:t>项目展示</a:t>
            </a:r>
          </a:p>
        </p:txBody>
      </p:sp>
      <p:sp>
        <p:nvSpPr>
          <p:cNvPr id="134" name="TextBox 24"/>
          <p:cNvSpPr txBox="1"/>
          <p:nvPr/>
        </p:nvSpPr>
        <p:spPr>
          <a:xfrm>
            <a:off x="1632409" y="1927188"/>
            <a:ext cx="1362396" cy="434975"/>
          </a:xfrm>
          <a:prstGeom prst="rect">
            <a:avLst/>
          </a:prstGeom>
          <a:noFill/>
        </p:spPr>
        <p:txBody>
          <a:bodyPr wrap="none" lIns="65010" tIns="32504" rIns="65010" bIns="32504" rtlCol="0">
            <a:spAutoFit/>
          </a:bodyPr>
          <a:lstStyle/>
          <a:p>
            <a:pPr algn="r"/>
            <a:r>
              <a:rPr lang="zh-CN" altLang="en-US" sz="2400" dirty="0">
                <a:solidFill>
                  <a:schemeClr val="tx1">
                    <a:lumMod val="65000"/>
                    <a:lumOff val="35000"/>
                  </a:schemeClr>
                </a:solidFill>
                <a:ea typeface="微软雅黑" panose="020B0503020204020204" pitchFamily="34" charset="-122"/>
              </a:rPr>
              <a:t>项目背景</a:t>
            </a:r>
          </a:p>
        </p:txBody>
      </p:sp>
      <p:sp>
        <p:nvSpPr>
          <p:cNvPr id="136" name="TextBox 24"/>
          <p:cNvSpPr txBox="1"/>
          <p:nvPr/>
        </p:nvSpPr>
        <p:spPr>
          <a:xfrm>
            <a:off x="6768361" y="1927423"/>
            <a:ext cx="1362396" cy="434975"/>
          </a:xfrm>
          <a:prstGeom prst="rect">
            <a:avLst/>
          </a:prstGeom>
          <a:noFill/>
        </p:spPr>
        <p:txBody>
          <a:bodyPr wrap="none" lIns="65010" tIns="32504" rIns="65010" bIns="32504" rtlCol="0">
            <a:spAutoFit/>
          </a:bodyPr>
          <a:lstStyle/>
          <a:p>
            <a:pPr algn="r"/>
            <a:r>
              <a:rPr lang="zh-CN" altLang="en-US" sz="2400" dirty="0">
                <a:solidFill>
                  <a:schemeClr val="tx1">
                    <a:lumMod val="65000"/>
                    <a:lumOff val="35000"/>
                  </a:schemeClr>
                </a:solidFill>
                <a:ea typeface="微软雅黑" panose="020B0503020204020204" pitchFamily="34" charset="-122"/>
              </a:rPr>
              <a:t>项目亮点</a:t>
            </a:r>
          </a:p>
        </p:txBody>
      </p:sp>
      <p:sp>
        <p:nvSpPr>
          <p:cNvPr id="16" name="矩形 15"/>
          <p:cNvSpPr/>
          <p:nvPr/>
        </p:nvSpPr>
        <p:spPr>
          <a:xfrm>
            <a:off x="3497380" y="3101944"/>
            <a:ext cx="510132" cy="42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05</a:t>
            </a:r>
            <a:endParaRPr lang="zh-CN" altLang="en-US" dirty="0"/>
          </a:p>
        </p:txBody>
      </p:sp>
      <p:sp>
        <p:nvSpPr>
          <p:cNvPr id="17" name="TextBox 24"/>
          <p:cNvSpPr txBox="1"/>
          <p:nvPr/>
        </p:nvSpPr>
        <p:spPr>
          <a:xfrm>
            <a:off x="1632409" y="3091432"/>
            <a:ext cx="1362396" cy="434975"/>
          </a:xfrm>
          <a:prstGeom prst="rect">
            <a:avLst/>
          </a:prstGeom>
          <a:noFill/>
        </p:spPr>
        <p:txBody>
          <a:bodyPr wrap="none" lIns="65010" tIns="32504" rIns="65010" bIns="32504" rtlCol="0">
            <a:spAutoFit/>
          </a:bodyPr>
          <a:lstStyle/>
          <a:p>
            <a:r>
              <a:rPr lang="zh-CN" altLang="en-US" sz="2400" dirty="0">
                <a:solidFill>
                  <a:schemeClr val="tx1">
                    <a:lumMod val="65000"/>
                    <a:lumOff val="35000"/>
                  </a:schemeClr>
                </a:solidFill>
                <a:ea typeface="微软雅黑" panose="020B0503020204020204" pitchFamily="34" charset="-122"/>
              </a:rPr>
              <a:t>技术实现</a:t>
            </a:r>
          </a:p>
        </p:txBody>
      </p:sp>
      <p:sp>
        <p:nvSpPr>
          <p:cNvPr id="18" name="矩形 17"/>
          <p:cNvSpPr/>
          <p:nvPr/>
        </p:nvSpPr>
        <p:spPr>
          <a:xfrm>
            <a:off x="5963142" y="3091432"/>
            <a:ext cx="510132" cy="42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06</a:t>
            </a:r>
            <a:endParaRPr lang="zh-CN" altLang="en-US" dirty="0"/>
          </a:p>
        </p:txBody>
      </p:sp>
      <p:sp>
        <p:nvSpPr>
          <p:cNvPr id="19" name="TextBox 24"/>
          <p:cNvSpPr txBox="1"/>
          <p:nvPr/>
        </p:nvSpPr>
        <p:spPr>
          <a:xfrm>
            <a:off x="6768361" y="3070408"/>
            <a:ext cx="1362396" cy="434975"/>
          </a:xfrm>
          <a:prstGeom prst="rect">
            <a:avLst/>
          </a:prstGeom>
          <a:noFill/>
        </p:spPr>
        <p:txBody>
          <a:bodyPr wrap="none" lIns="65010" tIns="32504" rIns="65010" bIns="32504" rtlCol="0">
            <a:spAutoFit/>
          </a:bodyPr>
          <a:lstStyle/>
          <a:p>
            <a:r>
              <a:rPr lang="zh-CN" altLang="en-US" sz="2400" dirty="0">
                <a:solidFill>
                  <a:schemeClr val="tx1">
                    <a:lumMod val="65000"/>
                    <a:lumOff val="35000"/>
                  </a:schemeClr>
                </a:solidFill>
                <a:ea typeface="微软雅黑" panose="020B0503020204020204" pitchFamily="34" charset="-122"/>
              </a:rPr>
              <a:t>项目展望</a:t>
            </a:r>
          </a:p>
        </p:txBody>
      </p:sp>
    </p:spTree>
    <p:extLst>
      <p:ext uri="{BB962C8B-B14F-4D97-AF65-F5344CB8AC3E}">
        <p14:creationId xmlns:p14="http://schemas.microsoft.com/office/powerpoint/2010/main" val="2457184076"/>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70DEE-1297-4652-A2E0-276C6C84CD43}"/>
              </a:ext>
            </a:extLst>
          </p:cNvPr>
          <p:cNvSpPr/>
          <p:nvPr/>
        </p:nvSpPr>
        <p:spPr>
          <a:xfrm>
            <a:off x="2860228" y="2140164"/>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06</a:t>
            </a:r>
            <a:endParaRPr lang="zh-CN" altLang="en-US" dirty="0"/>
          </a:p>
        </p:txBody>
      </p:sp>
      <p:sp>
        <p:nvSpPr>
          <p:cNvPr id="4" name="TextBox 24">
            <a:extLst>
              <a:ext uri="{FF2B5EF4-FFF2-40B4-BE49-F238E27FC236}">
                <a16:creationId xmlns:a16="http://schemas.microsoft.com/office/drawing/2014/main" id="{B6A74DA3-B770-4656-817C-262974E1CD7C}"/>
              </a:ext>
            </a:extLst>
          </p:cNvPr>
          <p:cNvSpPr txBox="1"/>
          <p:nvPr/>
        </p:nvSpPr>
        <p:spPr>
          <a:xfrm>
            <a:off x="2130808" y="2711268"/>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项目展望</a:t>
            </a:r>
          </a:p>
        </p:txBody>
      </p:sp>
      <p:pic>
        <p:nvPicPr>
          <p:cNvPr id="8" name="图片 7">
            <a:extLst>
              <a:ext uri="{FF2B5EF4-FFF2-40B4-BE49-F238E27FC236}">
                <a16:creationId xmlns:a16="http://schemas.microsoft.com/office/drawing/2014/main" id="{59ED6003-7872-4846-B2C7-8D2F6DDD5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912" y="0"/>
            <a:ext cx="5145088" cy="5145088"/>
          </a:xfrm>
          <a:prstGeom prst="rect">
            <a:avLst/>
          </a:prstGeom>
        </p:spPr>
      </p:pic>
    </p:spTree>
    <p:extLst>
      <p:ext uri="{BB962C8B-B14F-4D97-AF65-F5344CB8AC3E}">
        <p14:creationId xmlns:p14="http://schemas.microsoft.com/office/powerpoint/2010/main" val="3217379739"/>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4">
            <a:extLst>
              <a:ext uri="{FF2B5EF4-FFF2-40B4-BE49-F238E27FC236}">
                <a16:creationId xmlns:a16="http://schemas.microsoft.com/office/drawing/2014/main" id="{B6A74DA3-B770-4656-817C-262974E1CD7C}"/>
              </a:ext>
            </a:extLst>
          </p:cNvPr>
          <p:cNvSpPr txBox="1"/>
          <p:nvPr/>
        </p:nvSpPr>
        <p:spPr>
          <a:xfrm>
            <a:off x="3583025" y="27243"/>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未来方向</a:t>
            </a:r>
          </a:p>
        </p:txBody>
      </p:sp>
      <p:pic>
        <p:nvPicPr>
          <p:cNvPr id="2" name="图片 1">
            <a:extLst>
              <a:ext uri="{FF2B5EF4-FFF2-40B4-BE49-F238E27FC236}">
                <a16:creationId xmlns:a16="http://schemas.microsoft.com/office/drawing/2014/main" id="{40F54DFB-DB39-44A0-90BC-CE36AB409080}"/>
              </a:ext>
            </a:extLst>
          </p:cNvPr>
          <p:cNvPicPr>
            <a:picLocks noChangeAspect="1"/>
          </p:cNvPicPr>
          <p:nvPr/>
        </p:nvPicPr>
        <p:blipFill>
          <a:blip r:embed="rId3"/>
          <a:stretch>
            <a:fillRect/>
          </a:stretch>
        </p:blipFill>
        <p:spPr>
          <a:xfrm>
            <a:off x="1" y="27243"/>
            <a:ext cx="2889504" cy="5090601"/>
          </a:xfrm>
          <a:prstGeom prst="rect">
            <a:avLst/>
          </a:prstGeom>
        </p:spPr>
      </p:pic>
      <p:sp>
        <p:nvSpPr>
          <p:cNvPr id="31" name="文本框 30">
            <a:extLst>
              <a:ext uri="{FF2B5EF4-FFF2-40B4-BE49-F238E27FC236}">
                <a16:creationId xmlns:a16="http://schemas.microsoft.com/office/drawing/2014/main" id="{4D42F7A9-9EAA-4DF0-A0B9-FBC0C3E03276}"/>
              </a:ext>
            </a:extLst>
          </p:cNvPr>
          <p:cNvSpPr txBox="1"/>
          <p:nvPr/>
        </p:nvSpPr>
        <p:spPr>
          <a:xfrm>
            <a:off x="2827324" y="928070"/>
            <a:ext cx="6316675" cy="3730765"/>
          </a:xfrm>
          <a:prstGeom prst="rect">
            <a:avLst/>
          </a:prstGeom>
          <a:noFill/>
        </p:spPr>
        <p:txBody>
          <a:bodyPr wrap="square">
            <a:spAutoFit/>
          </a:bodyPr>
          <a:lstStyle/>
          <a:p>
            <a:r>
              <a:rPr lang="zh-CN" altLang="en-US" sz="2000" dirty="0">
                <a:latin typeface="Adobe 繁黑體 Std B" panose="020B0700000000000000" pitchFamily="34" charset="-128"/>
                <a:ea typeface="Adobe 繁黑體 Std B" panose="020B0700000000000000" pitchFamily="34" charset="-128"/>
              </a:rPr>
              <a:t>更全面的交通数据可视化剖析和智慧管理决策</a:t>
            </a:r>
            <a:endParaRPr lang="en-US" altLang="zh-CN" sz="2000" dirty="0">
              <a:latin typeface="Adobe 繁黑體 Std B" panose="020B0700000000000000" pitchFamily="34" charset="-128"/>
              <a:ea typeface="Adobe 繁黑體 Std B" panose="020B0700000000000000" pitchFamily="34" charset="-128"/>
            </a:endParaRPr>
          </a:p>
          <a:p>
            <a:pPr>
              <a:lnSpc>
                <a:spcPct val="150000"/>
              </a:lnSpc>
            </a:pPr>
            <a:r>
              <a:rPr lang="en-US" altLang="zh-CN" dirty="0"/>
              <a:t>	</a:t>
            </a:r>
            <a:r>
              <a:rPr lang="zh-CN" altLang="en-US" sz="1600" dirty="0">
                <a:latin typeface="Adobe 仿宋 Std R" panose="02020400000000000000" pitchFamily="18" charset="-122"/>
                <a:ea typeface="Adobe 仿宋 Std R" panose="02020400000000000000" pitchFamily="18" charset="-122"/>
              </a:rPr>
              <a:t>未来我们可视化服务平台，运用数据共享的大城市数据和交通数据信息内容自动生成的数据图表和统计图形，</a:t>
            </a:r>
            <a:r>
              <a:rPr lang="zh-CN" altLang="en-US" sz="1600" u="sng" dirty="0">
                <a:latin typeface="Adobe 仿宋 Std R" panose="02020400000000000000" pitchFamily="18" charset="-122"/>
                <a:ea typeface="Adobe 仿宋 Std R" panose="02020400000000000000" pitchFamily="18" charset="-122"/>
              </a:rPr>
              <a:t>为交通管理部门实时提供形象化的、科学的数据可视化服务平台。</a:t>
            </a:r>
            <a:endParaRPr lang="en-US" altLang="zh-CN" sz="1600" u="sng" dirty="0">
              <a:latin typeface="Adobe 仿宋 Std R" panose="02020400000000000000" pitchFamily="18" charset="-122"/>
              <a:ea typeface="Adobe 仿宋 Std R" panose="02020400000000000000" pitchFamily="18" charset="-122"/>
            </a:endParaRPr>
          </a:p>
          <a:p>
            <a:pPr>
              <a:lnSpc>
                <a:spcPct val="150000"/>
              </a:lnSpc>
            </a:pPr>
            <a:r>
              <a:rPr lang="en-US" altLang="zh-CN" sz="1600" dirty="0">
                <a:latin typeface="Adobe 仿宋 Std R" panose="02020400000000000000" pitchFamily="18" charset="-122"/>
                <a:ea typeface="Adobe 仿宋 Std R" panose="02020400000000000000" pitchFamily="18" charset="-122"/>
              </a:rPr>
              <a:t>	</a:t>
            </a:r>
            <a:r>
              <a:rPr lang="zh-CN" altLang="en-US" sz="1600" dirty="0">
                <a:latin typeface="Adobe 仿宋 Std R" panose="02020400000000000000" pitchFamily="18" charset="-122"/>
                <a:ea typeface="Adobe 仿宋 Std R" panose="02020400000000000000" pitchFamily="18" charset="-122"/>
              </a:rPr>
              <a:t>对于历史时间交通流、交通违法、交通安全事故等数据展开智能剖析归纳融合，做到</a:t>
            </a:r>
            <a:r>
              <a:rPr lang="zh-CN" altLang="en-US" sz="1600" u="sng" dirty="0">
                <a:latin typeface="Adobe 仿宋 Std R" panose="02020400000000000000" pitchFamily="18" charset="-122"/>
                <a:ea typeface="Adobe 仿宋 Std R" panose="02020400000000000000" pitchFamily="18" charset="-122"/>
              </a:rPr>
              <a:t>科学研究优化管控目的，</a:t>
            </a:r>
            <a:r>
              <a:rPr lang="zh-CN" altLang="en-US" sz="1600" dirty="0">
                <a:latin typeface="Adobe 仿宋 Std R" panose="02020400000000000000" pitchFamily="18" charset="-122"/>
                <a:ea typeface="Adobe 仿宋 Std R" panose="02020400000000000000" pitchFamily="18" charset="-122"/>
              </a:rPr>
              <a:t>为交通管控部门在交通机构、警务人员布署、机器设备布置等层面的提升出示重要依据。</a:t>
            </a:r>
            <a:endParaRPr lang="en-US" altLang="zh-CN" sz="1600" dirty="0">
              <a:latin typeface="Adobe 仿宋 Std R" panose="02020400000000000000" pitchFamily="18" charset="-122"/>
              <a:ea typeface="Adobe 仿宋 Std R" panose="02020400000000000000" pitchFamily="18" charset="-122"/>
            </a:endParaRPr>
          </a:p>
          <a:p>
            <a:pPr>
              <a:lnSpc>
                <a:spcPct val="150000"/>
              </a:lnSpc>
            </a:pPr>
            <a:r>
              <a:rPr lang="en-US" altLang="zh-CN" sz="1600" dirty="0">
                <a:latin typeface="Adobe 仿宋 Std R" panose="02020400000000000000" pitchFamily="18" charset="-122"/>
                <a:ea typeface="Adobe 仿宋 Std R" panose="02020400000000000000" pitchFamily="18" charset="-122"/>
              </a:rPr>
              <a:t>	</a:t>
            </a:r>
            <a:r>
              <a:rPr lang="zh-CN" altLang="en-US" sz="1600" dirty="0">
                <a:latin typeface="Adobe 仿宋 Std R" panose="02020400000000000000" pitchFamily="18" charset="-122"/>
                <a:ea typeface="Adobe 仿宋 Std R" panose="02020400000000000000" pitchFamily="18" charset="-122"/>
              </a:rPr>
              <a:t>智能协助完成交通趋势的评定，辅助交通管控单位根据交通评定结果动态性追踪、检测拥挤情况和预测变化趋势，为交通整体规划、交通优化的提供量化指标依据和</a:t>
            </a:r>
            <a:r>
              <a:rPr lang="zh-CN" altLang="en-US" sz="1600" u="sng" dirty="0">
                <a:latin typeface="Adobe 仿宋 Std R" panose="02020400000000000000" pitchFamily="18" charset="-122"/>
                <a:ea typeface="Adobe 仿宋 Std R" panose="02020400000000000000" pitchFamily="18" charset="-122"/>
              </a:rPr>
              <a:t>向用户推送路况</a:t>
            </a:r>
            <a:r>
              <a:rPr lang="zh-CN" altLang="en-US" sz="1600" dirty="0">
                <a:latin typeface="Adobe 仿宋 Std R" panose="02020400000000000000" pitchFamily="18" charset="-122"/>
                <a:ea typeface="Adobe 仿宋 Std R" panose="02020400000000000000" pitchFamily="18" charset="-122"/>
              </a:rPr>
              <a:t>。</a:t>
            </a:r>
          </a:p>
        </p:txBody>
      </p:sp>
    </p:spTree>
    <p:extLst>
      <p:ext uri="{BB962C8B-B14F-4D97-AF65-F5344CB8AC3E}">
        <p14:creationId xmlns:p14="http://schemas.microsoft.com/office/powerpoint/2010/main" val="1872622976"/>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742BE92-845D-4434-A759-32BE56056A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9024" y="0"/>
            <a:ext cx="5145088" cy="5145088"/>
          </a:xfrm>
          <a:prstGeom prst="rect">
            <a:avLst/>
          </a:prstGeom>
        </p:spPr>
      </p:pic>
      <p:sp>
        <p:nvSpPr>
          <p:cNvPr id="7" name="TextBox 6">
            <a:extLst>
              <a:ext uri="{FF2B5EF4-FFF2-40B4-BE49-F238E27FC236}">
                <a16:creationId xmlns:a16="http://schemas.microsoft.com/office/drawing/2014/main" id="{354A71CB-DF2A-4314-B80E-53C877D01022}"/>
              </a:ext>
            </a:extLst>
          </p:cNvPr>
          <p:cNvSpPr txBox="1">
            <a:spLocks noChangeArrowheads="1"/>
          </p:cNvSpPr>
          <p:nvPr/>
        </p:nvSpPr>
        <p:spPr bwMode="auto">
          <a:xfrm>
            <a:off x="3487701" y="4561883"/>
            <a:ext cx="4284476" cy="307777"/>
          </a:xfrm>
          <a:prstGeom prst="rect">
            <a:avLst/>
          </a:prstGeom>
          <a:noFill/>
          <a:ln w="9525">
            <a:noFill/>
            <a:miter lim="800000"/>
            <a:headEnd/>
            <a:tailEnd/>
          </a:ln>
        </p:spPr>
        <p:txBody>
          <a:bodyPr wrap="square">
            <a:spAutoFit/>
          </a:bodyPr>
          <a:lstStyle>
            <a:lvl1pPr>
              <a:defRPr sz="1400">
                <a:solidFill>
                  <a:schemeClr val="tx1"/>
                </a:solidFill>
                <a:latin typeface="微软雅黑" pitchFamily="34" charset="-122"/>
                <a:ea typeface="微软雅黑" pitchFamily="34" charset="-122"/>
              </a:defRPr>
            </a:lvl1pPr>
            <a:lvl2pPr marL="742950" indent="-285750">
              <a:defRPr sz="1400">
                <a:solidFill>
                  <a:schemeClr val="tx1"/>
                </a:solidFill>
                <a:latin typeface="微软雅黑" pitchFamily="34" charset="-122"/>
                <a:ea typeface="微软雅黑" pitchFamily="34" charset="-122"/>
              </a:defRPr>
            </a:lvl2pPr>
            <a:lvl3pPr marL="1143000" indent="-228600">
              <a:defRPr sz="1400">
                <a:solidFill>
                  <a:schemeClr val="tx1"/>
                </a:solidFill>
                <a:latin typeface="微软雅黑" pitchFamily="34" charset="-122"/>
                <a:ea typeface="微软雅黑" pitchFamily="34" charset="-122"/>
              </a:defRPr>
            </a:lvl3pPr>
            <a:lvl4pPr marL="1600200" indent="-228600">
              <a:defRPr sz="1400">
                <a:solidFill>
                  <a:schemeClr val="tx1"/>
                </a:solidFill>
                <a:latin typeface="微软雅黑" pitchFamily="34" charset="-122"/>
                <a:ea typeface="微软雅黑" pitchFamily="34" charset="-122"/>
              </a:defRPr>
            </a:lvl4pPr>
            <a:lvl5pPr marL="2057400" indent="-228600">
              <a:defRPr sz="1400">
                <a:solidFill>
                  <a:schemeClr val="tx1"/>
                </a:solidFill>
                <a:latin typeface="微软雅黑" pitchFamily="34" charset="-122"/>
                <a:ea typeface="微软雅黑" pitchFamily="34" charset="-122"/>
              </a:defRPr>
            </a:lvl5pPr>
            <a:lvl6pPr marL="25146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6pPr>
            <a:lvl7pPr marL="29718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7pPr>
            <a:lvl8pPr marL="34290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8pPr>
            <a:lvl9pPr marL="38862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9pPr>
          </a:lstStyle>
          <a:p>
            <a:pPr algn="l" eaLnBrk="1" fontAlgn="base" hangingPunct="1">
              <a:buClrTx/>
              <a:buSzTx/>
              <a:buFontTx/>
              <a:buNone/>
            </a:pPr>
            <a:r>
              <a:rPr lang="zh-CN" altLang="en-US" dirty="0">
                <a:solidFill>
                  <a:srgbClr val="FF0000"/>
                </a:solidFill>
                <a:latin typeface="Verdana" pitchFamily="34" charset="0"/>
              </a:rPr>
              <a:t>出行分析</a:t>
            </a:r>
            <a:r>
              <a:rPr lang="en-US" altLang="zh-CN" dirty="0">
                <a:solidFill>
                  <a:srgbClr val="FF0000"/>
                </a:solidFill>
                <a:latin typeface="Verdana" pitchFamily="34" charset="0"/>
              </a:rPr>
              <a:t>/</a:t>
            </a:r>
            <a:r>
              <a:rPr lang="zh-CN" altLang="en-US" dirty="0">
                <a:solidFill>
                  <a:srgbClr val="FF0000"/>
                </a:solidFill>
                <a:latin typeface="Verdana" pitchFamily="34" charset="0"/>
              </a:rPr>
              <a:t>驻留分析</a:t>
            </a:r>
            <a:r>
              <a:rPr lang="en-US" altLang="zh-CN" dirty="0">
                <a:solidFill>
                  <a:srgbClr val="FF0000"/>
                </a:solidFill>
                <a:latin typeface="Verdana" pitchFamily="34" charset="0"/>
              </a:rPr>
              <a:t>/</a:t>
            </a:r>
            <a:r>
              <a:rPr lang="zh-CN" altLang="en-US" dirty="0">
                <a:solidFill>
                  <a:srgbClr val="FF0000"/>
                </a:solidFill>
                <a:latin typeface="Verdana" pitchFamily="34" charset="0"/>
              </a:rPr>
              <a:t>信息可视化</a:t>
            </a:r>
            <a:r>
              <a:rPr lang="en-US" altLang="zh-CN" dirty="0">
                <a:solidFill>
                  <a:srgbClr val="FF0000"/>
                </a:solidFill>
                <a:latin typeface="Verdana" pitchFamily="34" charset="0"/>
              </a:rPr>
              <a:t>/</a:t>
            </a:r>
            <a:r>
              <a:rPr lang="zh-CN" altLang="en-US" dirty="0">
                <a:solidFill>
                  <a:srgbClr val="FF0000"/>
                </a:solidFill>
                <a:latin typeface="Verdana" pitchFamily="34" charset="0"/>
              </a:rPr>
              <a:t>智慧交通</a:t>
            </a:r>
            <a:endParaRPr lang="en-US" altLang="zh-CN" dirty="0">
              <a:solidFill>
                <a:srgbClr val="FF0000"/>
              </a:solidFill>
              <a:latin typeface="Verdana" pitchFamily="34" charset="0"/>
            </a:endParaRPr>
          </a:p>
        </p:txBody>
      </p:sp>
      <p:sp>
        <p:nvSpPr>
          <p:cNvPr id="12" name="TextBox 5">
            <a:extLst>
              <a:ext uri="{FF2B5EF4-FFF2-40B4-BE49-F238E27FC236}">
                <a16:creationId xmlns:a16="http://schemas.microsoft.com/office/drawing/2014/main" id="{A904323E-99F8-4F74-AB89-C959258D9873}"/>
              </a:ext>
            </a:extLst>
          </p:cNvPr>
          <p:cNvSpPr txBox="1"/>
          <p:nvPr/>
        </p:nvSpPr>
        <p:spPr>
          <a:xfrm>
            <a:off x="3388771" y="3515122"/>
            <a:ext cx="5624789" cy="1046761"/>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请评委老师批评指正</a:t>
            </a:r>
            <a:endParaRPr lang="id-ID" altLang="zh-CN" sz="48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13" name="TextBox 5">
            <a:extLst>
              <a:ext uri="{FF2B5EF4-FFF2-40B4-BE49-F238E27FC236}">
                <a16:creationId xmlns:a16="http://schemas.microsoft.com/office/drawing/2014/main" id="{68DE363D-6CD5-4F5D-BDDB-691E07CAD959}"/>
              </a:ext>
            </a:extLst>
          </p:cNvPr>
          <p:cNvSpPr txBox="1"/>
          <p:nvPr/>
        </p:nvSpPr>
        <p:spPr>
          <a:xfrm>
            <a:off x="6201166" y="2960097"/>
            <a:ext cx="3781665" cy="800155"/>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3600" dirty="0">
                <a:solidFill>
                  <a:schemeClr val="accent1"/>
                </a:solidFill>
                <a:latin typeface="Agency FB" panose="020B0503020202020204" pitchFamily="34" charset="0"/>
                <a:ea typeface="微软雅黑" panose="020B0503020204020204" pitchFamily="34" charset="-122"/>
                <a:cs typeface="Clear Sans Light" pitchFamily="34" charset="0"/>
              </a:rPr>
              <a:t>小鸡炖蘑菇</a:t>
            </a:r>
            <a:endParaRPr lang="id-ID" altLang="zh-CN" sz="3600" dirty="0">
              <a:solidFill>
                <a:schemeClr val="accent1"/>
              </a:solidFill>
              <a:latin typeface="Agency FB" panose="020B0503020202020204" pitchFamily="34" charset="0"/>
              <a:ea typeface="微软雅黑" panose="020B0503020204020204" pitchFamily="34" charset="-122"/>
              <a:cs typeface="Clear Sans Light" pitchFamily="34" charset="0"/>
            </a:endParaRPr>
          </a:p>
        </p:txBody>
      </p:sp>
      <p:pic>
        <p:nvPicPr>
          <p:cNvPr id="6" name="图片 5">
            <a:extLst>
              <a:ext uri="{FF2B5EF4-FFF2-40B4-BE49-F238E27FC236}">
                <a16:creationId xmlns:a16="http://schemas.microsoft.com/office/drawing/2014/main" id="{0AF1C782-945A-44F8-8577-4E96521D380B}"/>
              </a:ext>
            </a:extLst>
          </p:cNvPr>
          <p:cNvPicPr>
            <a:picLocks noChangeAspect="1"/>
          </p:cNvPicPr>
          <p:nvPr/>
        </p:nvPicPr>
        <p:blipFill>
          <a:blip r:embed="rId4"/>
          <a:stretch>
            <a:fillRect/>
          </a:stretch>
        </p:blipFill>
        <p:spPr>
          <a:xfrm flipH="1">
            <a:off x="3418697" y="444785"/>
            <a:ext cx="2647558" cy="3070337"/>
          </a:xfrm>
          <a:prstGeom prst="rect">
            <a:avLst/>
          </a:prstGeom>
        </p:spPr>
      </p:pic>
    </p:spTree>
    <p:extLst>
      <p:ext uri="{BB962C8B-B14F-4D97-AF65-F5344CB8AC3E}">
        <p14:creationId xmlns:p14="http://schemas.microsoft.com/office/powerpoint/2010/main" val="3157190456"/>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52"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Scale>
                                      <p:cBhvr>
                                        <p:cTn id="17"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xEl>
                                              <p:pRg st="0" end="0"/>
                                            </p:txEl>
                                          </p:spTgt>
                                        </p:tgtEl>
                                        <p:attrNameLst>
                                          <p:attrName>ppt_x</p:attrName>
                                          <p:attrName>ppt_y</p:attrName>
                                        </p:attrNameLst>
                                      </p:cBhvr>
                                    </p:animMotion>
                                    <p:animEffect transition="in" filter="fade">
                                      <p:cBhvr>
                                        <p:cTn id="19" dur="1000"/>
                                        <p:tgtEl>
                                          <p:spTgt spid="12">
                                            <p:txEl>
                                              <p:pRg st="0" end="0"/>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Scale>
                                      <p:cBhvr>
                                        <p:cTn id="22" dur="1000" decel="50000" fill="hold">
                                          <p:stCondLst>
                                            <p:cond delay="0"/>
                                          </p:stCondLst>
                                        </p:cTn>
                                        <p:tgtEl>
                                          <p:spTgt spid="1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3">
                                            <p:txEl>
                                              <p:pRg st="0" end="0"/>
                                            </p:txEl>
                                          </p:spTgt>
                                        </p:tgtEl>
                                        <p:attrNameLst>
                                          <p:attrName>ppt_x</p:attrName>
                                          <p:attrName>ppt_y</p:attrName>
                                        </p:attrNameLst>
                                      </p:cBhvr>
                                    </p:animMotion>
                                    <p:animEffect transition="in" filter="fade">
                                      <p:cBhvr>
                                        <p:cTn id="24" dur="1000"/>
                                        <p:tgtEl>
                                          <p:spTgt spid="13">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750" fill="hold"/>
                                        <p:tgtEl>
                                          <p:spTgt spid="7"/>
                                        </p:tgtEl>
                                        <p:attrNameLst>
                                          <p:attrName>ppt_w</p:attrName>
                                        </p:attrNameLst>
                                      </p:cBhvr>
                                      <p:tavLst>
                                        <p:tav tm="0">
                                          <p:val>
                                            <p:fltVal val="0"/>
                                          </p:val>
                                        </p:tav>
                                        <p:tav tm="100000">
                                          <p:val>
                                            <p:strVal val="#ppt_w"/>
                                          </p:val>
                                        </p:tav>
                                      </p:tavLst>
                                    </p:anim>
                                    <p:anim calcmode="lin" valueType="num">
                                      <p:cBhvr>
                                        <p:cTn id="28" dur="750" fill="hold"/>
                                        <p:tgtEl>
                                          <p:spTgt spid="7"/>
                                        </p:tgtEl>
                                        <p:attrNameLst>
                                          <p:attrName>ppt_h</p:attrName>
                                        </p:attrNameLst>
                                      </p:cBhvr>
                                      <p:tavLst>
                                        <p:tav tm="0">
                                          <p:val>
                                            <p:fltVal val="0"/>
                                          </p:val>
                                        </p:tav>
                                        <p:tav tm="100000">
                                          <p:val>
                                            <p:strVal val="#ppt_h"/>
                                          </p:val>
                                        </p:tav>
                                      </p:tavLst>
                                    </p:anim>
                                    <p:animEffect transition="in" filter="fade">
                                      <p:cBhvr>
                                        <p:cTn id="2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p"/>
      <p:bldP spid="1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70DEE-1297-4652-A2E0-276C6C84CD43}"/>
              </a:ext>
            </a:extLst>
          </p:cNvPr>
          <p:cNvSpPr/>
          <p:nvPr/>
        </p:nvSpPr>
        <p:spPr>
          <a:xfrm>
            <a:off x="2960429" y="2132826"/>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01</a:t>
            </a:r>
            <a:endParaRPr lang="zh-CN" altLang="en-US" dirty="0"/>
          </a:p>
        </p:txBody>
      </p:sp>
      <p:sp>
        <p:nvSpPr>
          <p:cNvPr id="4" name="TextBox 24">
            <a:extLst>
              <a:ext uri="{FF2B5EF4-FFF2-40B4-BE49-F238E27FC236}">
                <a16:creationId xmlns:a16="http://schemas.microsoft.com/office/drawing/2014/main" id="{B6A74DA3-B770-4656-817C-262974E1CD7C}"/>
              </a:ext>
            </a:extLst>
          </p:cNvPr>
          <p:cNvSpPr txBox="1"/>
          <p:nvPr/>
        </p:nvSpPr>
        <p:spPr>
          <a:xfrm>
            <a:off x="2230524" y="2703930"/>
            <a:ext cx="1977950" cy="619641"/>
          </a:xfrm>
          <a:prstGeom prst="rect">
            <a:avLst/>
          </a:prstGeom>
          <a:noFill/>
        </p:spPr>
        <p:txBody>
          <a:bodyPr wrap="none" lIns="65010" tIns="32504" rIns="65010" bIns="32504" rtlCol="0">
            <a:spAutoFit/>
          </a:bodyPr>
          <a:lstStyle/>
          <a:p>
            <a:pPr algn="ctr"/>
            <a:r>
              <a:rPr lang="zh-CN" altLang="en-US" sz="3600" dirty="0">
                <a:solidFill>
                  <a:schemeClr val="tx1">
                    <a:lumMod val="65000"/>
                    <a:lumOff val="35000"/>
                  </a:schemeClr>
                </a:solidFill>
                <a:ea typeface="微软雅黑" panose="020B0503020204020204" pitchFamily="34" charset="-122"/>
              </a:rPr>
              <a:t>项目背景</a:t>
            </a:r>
          </a:p>
        </p:txBody>
      </p:sp>
      <p:pic>
        <p:nvPicPr>
          <p:cNvPr id="8" name="图片 7">
            <a:extLst>
              <a:ext uri="{FF2B5EF4-FFF2-40B4-BE49-F238E27FC236}">
                <a16:creationId xmlns:a16="http://schemas.microsoft.com/office/drawing/2014/main" id="{AEF3AB7A-835E-412B-B4D5-90BC24A255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7428" y="-432919"/>
            <a:ext cx="5566229" cy="5566229"/>
          </a:xfrm>
          <a:prstGeom prst="rect">
            <a:avLst/>
          </a:prstGeom>
        </p:spPr>
      </p:pic>
    </p:spTree>
    <p:extLst>
      <p:ext uri="{BB962C8B-B14F-4D97-AF65-F5344CB8AC3E}">
        <p14:creationId xmlns:p14="http://schemas.microsoft.com/office/powerpoint/2010/main" val="2488269024"/>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2523" y="477827"/>
            <a:ext cx="6316918" cy="4275148"/>
          </a:xfrm>
          <a:prstGeom prst="rect">
            <a:avLst/>
          </a:prstGeom>
          <a:no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a:endParaRPr lang="zh-CN" altLang="en-US"/>
          </a:p>
        </p:txBody>
      </p:sp>
      <p:sp>
        <p:nvSpPr>
          <p:cNvPr id="3" name="AutoShape 12"/>
          <p:cNvSpPr>
            <a:spLocks noChangeArrowheads="1"/>
          </p:cNvSpPr>
          <p:nvPr/>
        </p:nvSpPr>
        <p:spPr bwMode="auto">
          <a:xfrm>
            <a:off x="1323656" y="88970"/>
            <a:ext cx="6627052" cy="777714"/>
          </a:xfrm>
          <a:prstGeom prst="homePlate">
            <a:avLst>
              <a:gd name="adj" fmla="val 63872"/>
            </a:avLst>
          </a:prstGeom>
          <a:solidFill>
            <a:schemeClr val="accent1"/>
          </a:solidFill>
          <a:ln w="9525">
            <a:noFill/>
            <a:miter lim="800000"/>
          </a:ln>
        </p:spPr>
        <p:txBody>
          <a:bodyPr wrap="none" lIns="68577" tIns="34288" rIns="68577" bIns="34288" anchor="ctr"/>
          <a:lstStyle/>
          <a:p>
            <a:pPr algn="ctr"/>
            <a:r>
              <a:rPr lang="zh-CN" altLang="en-US" sz="3200" dirty="0">
                <a:solidFill>
                  <a:schemeClr val="bg1"/>
                </a:solidFill>
                <a:latin typeface="微软雅黑" panose="020B0503020204020204" pitchFamily="34" charset="-122"/>
                <a:ea typeface="微软雅黑" panose="020B0503020204020204" pitchFamily="34" charset="-122"/>
              </a:rPr>
              <a:t>项目背景</a:t>
            </a:r>
          </a:p>
        </p:txBody>
      </p:sp>
      <p:sp>
        <p:nvSpPr>
          <p:cNvPr id="4" name="TextBox 3"/>
          <p:cNvSpPr txBox="1"/>
          <p:nvPr/>
        </p:nvSpPr>
        <p:spPr>
          <a:xfrm>
            <a:off x="1510550" y="981168"/>
            <a:ext cx="6071146" cy="3670231"/>
          </a:xfrm>
          <a:prstGeom prst="rect">
            <a:avLst/>
          </a:prstGeom>
          <a:noFill/>
        </p:spPr>
        <p:txBody>
          <a:bodyPr wrap="square" lIns="68577" tIns="34288" rIns="68577" bIns="34288" rtlCol="0">
            <a:spAutoFit/>
          </a:bodyPr>
          <a:lstStyle/>
          <a:p>
            <a:pPr>
              <a:lnSpc>
                <a:spcPct val="130000"/>
              </a:lnSpc>
            </a:pPr>
            <a:r>
              <a:rPr lang="zh-CN" altLang="en-US" b="1" dirty="0">
                <a:latin typeface="宋体" pitchFamily="2" charset="-122"/>
                <a:ea typeface="宋体" pitchFamily="2" charset="-122"/>
              </a:rPr>
              <a:t>一、</a:t>
            </a:r>
            <a:r>
              <a:rPr lang="zh-CN" altLang="en-US" b="1" u="sng" dirty="0">
                <a:latin typeface="宋体" pitchFamily="2" charset="-122"/>
                <a:ea typeface="宋体" pitchFamily="2" charset="-122"/>
              </a:rPr>
              <a:t>智慧交通是城市化进程不断向前推进的产物</a:t>
            </a:r>
            <a:r>
              <a:rPr lang="zh-CN" altLang="en-US" b="1" dirty="0">
                <a:latin typeface="宋体" pitchFamily="2" charset="-122"/>
                <a:ea typeface="宋体" pitchFamily="2" charset="-122"/>
              </a:rPr>
              <a:t>，</a:t>
            </a:r>
            <a:r>
              <a:rPr lang="zh-CN" altLang="en-US" dirty="0">
                <a:latin typeface="宋体" pitchFamily="2" charset="-122"/>
                <a:ea typeface="宋体" pitchFamily="2" charset="-122"/>
              </a:rPr>
              <a:t>是城市交通问题日益严峻和土地资源短缺状况共同作用下的必然结果。</a:t>
            </a:r>
            <a:endParaRPr lang="en-US" altLang="zh-CN" dirty="0">
              <a:latin typeface="宋体" pitchFamily="2" charset="-122"/>
              <a:ea typeface="宋体" pitchFamily="2" charset="-122"/>
            </a:endParaRPr>
          </a:p>
          <a:p>
            <a:pPr>
              <a:lnSpc>
                <a:spcPct val="130000"/>
              </a:lnSpc>
            </a:pPr>
            <a:r>
              <a:rPr lang="zh-CN" altLang="en-US" b="1" dirty="0">
                <a:latin typeface="宋体" pitchFamily="2" charset="-122"/>
                <a:ea typeface="宋体" pitchFamily="2" charset="-122"/>
              </a:rPr>
              <a:t>二、</a:t>
            </a:r>
            <a:r>
              <a:rPr lang="zh-CN" altLang="en-US" dirty="0">
                <a:latin typeface="宋体" pitchFamily="2" charset="-122"/>
                <a:ea typeface="宋体" pitchFamily="2" charset="-122"/>
              </a:rPr>
              <a:t>随着城市规模的不断发展，相应增加了城市人口数量和汽车保有量的不断增加，</a:t>
            </a:r>
            <a:r>
              <a:rPr lang="zh-CN" altLang="en-US" b="1" u="sng" dirty="0">
                <a:latin typeface="宋体" pitchFamily="2" charset="-122"/>
                <a:ea typeface="宋体" pitchFamily="2" charset="-122"/>
              </a:rPr>
              <a:t>逐渐加剧了不断增长的交通流和有效交通用地之间的矛盾。</a:t>
            </a:r>
            <a:endParaRPr lang="en-US" altLang="zh-CN" b="1" u="sng" dirty="0">
              <a:latin typeface="宋体" pitchFamily="2" charset="-122"/>
              <a:ea typeface="宋体" pitchFamily="2" charset="-122"/>
            </a:endParaRPr>
          </a:p>
          <a:p>
            <a:pPr>
              <a:lnSpc>
                <a:spcPct val="130000"/>
              </a:lnSpc>
            </a:pPr>
            <a:r>
              <a:rPr lang="zh-CN" altLang="en-US" b="1" dirty="0">
                <a:latin typeface="宋体" pitchFamily="2" charset="-122"/>
                <a:ea typeface="宋体" pitchFamily="2" charset="-122"/>
              </a:rPr>
              <a:t>三、</a:t>
            </a:r>
            <a:r>
              <a:rPr lang="zh-CN" altLang="en-US" b="1" u="sng" dirty="0">
                <a:latin typeface="宋体" pitchFamily="2" charset="-122"/>
                <a:ea typeface="宋体" pitchFamily="2" charset="-122"/>
              </a:rPr>
              <a:t>城市交通基础设施建设远跟不上交通流增长的步伐</a:t>
            </a:r>
            <a:r>
              <a:rPr lang="zh-CN" altLang="en-US" b="1" dirty="0">
                <a:latin typeface="宋体" pitchFamily="2" charset="-122"/>
                <a:ea typeface="宋体" pitchFamily="2" charset="-122"/>
              </a:rPr>
              <a:t>，</a:t>
            </a:r>
            <a:r>
              <a:rPr lang="zh-CN" altLang="en-US" dirty="0">
                <a:latin typeface="宋体" pitchFamily="2" charset="-122"/>
                <a:ea typeface="宋体" pitchFamily="2" charset="-122"/>
              </a:rPr>
              <a:t>更无法满足人们顺畅出行的需要，而智能交通系统的建立可以提高交通效益、提高公交效率，减少交通负荷，提高交通决策的合理性来提高城市交通管理水平。</a:t>
            </a:r>
          </a:p>
        </p:txBody>
      </p:sp>
    </p:spTree>
    <p:extLst>
      <p:ext uri="{BB962C8B-B14F-4D97-AF65-F5344CB8AC3E}">
        <p14:creationId xmlns:p14="http://schemas.microsoft.com/office/powerpoint/2010/main" val="3907008937"/>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70DEE-1297-4652-A2E0-276C6C84CD43}"/>
              </a:ext>
            </a:extLst>
          </p:cNvPr>
          <p:cNvSpPr/>
          <p:nvPr/>
        </p:nvSpPr>
        <p:spPr>
          <a:xfrm>
            <a:off x="2960429" y="2132826"/>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02</a:t>
            </a:r>
            <a:endParaRPr lang="zh-CN" altLang="en-US" dirty="0"/>
          </a:p>
        </p:txBody>
      </p:sp>
      <p:sp>
        <p:nvSpPr>
          <p:cNvPr id="4" name="TextBox 24">
            <a:extLst>
              <a:ext uri="{FF2B5EF4-FFF2-40B4-BE49-F238E27FC236}">
                <a16:creationId xmlns:a16="http://schemas.microsoft.com/office/drawing/2014/main" id="{B6A74DA3-B770-4656-817C-262974E1CD7C}"/>
              </a:ext>
            </a:extLst>
          </p:cNvPr>
          <p:cNvSpPr txBox="1"/>
          <p:nvPr/>
        </p:nvSpPr>
        <p:spPr>
          <a:xfrm>
            <a:off x="2230525" y="2703930"/>
            <a:ext cx="1977950" cy="619641"/>
          </a:xfrm>
          <a:prstGeom prst="rect">
            <a:avLst/>
          </a:prstGeom>
          <a:noFill/>
        </p:spPr>
        <p:txBody>
          <a:bodyPr wrap="none" lIns="65010" tIns="32504" rIns="65010" bIns="32504" rtlCol="0">
            <a:spAutoFit/>
          </a:bodyPr>
          <a:lstStyle/>
          <a:p>
            <a:pPr algn="ctr"/>
            <a:r>
              <a:rPr lang="zh-CN" altLang="en-US" sz="3600" dirty="0">
                <a:solidFill>
                  <a:schemeClr val="tx1">
                    <a:lumMod val="65000"/>
                    <a:lumOff val="35000"/>
                  </a:schemeClr>
                </a:solidFill>
                <a:ea typeface="微软雅黑" panose="020B0503020204020204" pitchFamily="34" charset="-122"/>
              </a:rPr>
              <a:t>项目目标</a:t>
            </a:r>
          </a:p>
        </p:txBody>
      </p:sp>
      <p:pic>
        <p:nvPicPr>
          <p:cNvPr id="8" name="图片 7">
            <a:extLst>
              <a:ext uri="{FF2B5EF4-FFF2-40B4-BE49-F238E27FC236}">
                <a16:creationId xmlns:a16="http://schemas.microsoft.com/office/drawing/2014/main" id="{AEF3AB7A-835E-412B-B4D5-90BC24A255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912" y="0"/>
            <a:ext cx="5145088" cy="5145088"/>
          </a:xfrm>
          <a:prstGeom prst="rect">
            <a:avLst/>
          </a:prstGeom>
        </p:spPr>
      </p:pic>
    </p:spTree>
    <p:extLst>
      <p:ext uri="{BB962C8B-B14F-4D97-AF65-F5344CB8AC3E}">
        <p14:creationId xmlns:p14="http://schemas.microsoft.com/office/powerpoint/2010/main" val="3623791092"/>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476185" y="1419212"/>
            <a:ext cx="1385277" cy="1696062"/>
          </a:xfrm>
          <a:custGeom>
            <a:avLst/>
            <a:gdLst>
              <a:gd name="connsiteX0" fmla="*/ 881353 w 1762708"/>
              <a:gd name="connsiteY0" fmla="*/ 0 h 2331146"/>
              <a:gd name="connsiteX1" fmla="*/ 881354 w 1762708"/>
              <a:gd name="connsiteY1" fmla="*/ 0 h 2331146"/>
              <a:gd name="connsiteX2" fmla="*/ 881354 w 1762708"/>
              <a:gd name="connsiteY2" fmla="*/ 0 h 2331146"/>
              <a:gd name="connsiteX3" fmla="*/ 1762708 w 1762708"/>
              <a:gd name="connsiteY3" fmla="*/ 881354 h 2331146"/>
              <a:gd name="connsiteX4" fmla="*/ 1374127 w 1762708"/>
              <a:gd name="connsiteY4" fmla="*/ 1612187 h 2331146"/>
              <a:gd name="connsiteX5" fmla="*/ 1372283 w 1762708"/>
              <a:gd name="connsiteY5" fmla="*/ 1613188 h 2331146"/>
              <a:gd name="connsiteX6" fmla="*/ 1372283 w 1762708"/>
              <a:gd name="connsiteY6" fmla="*/ 1855121 h 2331146"/>
              <a:gd name="connsiteX7" fmla="*/ 1503445 w 1762708"/>
              <a:gd name="connsiteY7" fmla="*/ 1855121 h 2331146"/>
              <a:gd name="connsiteX8" fmla="*/ 881353 w 1762708"/>
              <a:gd name="connsiteY8" fmla="*/ 2331146 h 2331146"/>
              <a:gd name="connsiteX9" fmla="*/ 259261 w 1762708"/>
              <a:gd name="connsiteY9" fmla="*/ 1855121 h 2331146"/>
              <a:gd name="connsiteX10" fmla="*/ 390423 w 1762708"/>
              <a:gd name="connsiteY10" fmla="*/ 1855121 h 2331146"/>
              <a:gd name="connsiteX11" fmla="*/ 390423 w 1762708"/>
              <a:gd name="connsiteY11" fmla="*/ 1613187 h 2331146"/>
              <a:gd name="connsiteX12" fmla="*/ 388581 w 1762708"/>
              <a:gd name="connsiteY12" fmla="*/ 1612187 h 2331146"/>
              <a:gd name="connsiteX13" fmla="*/ 0 w 1762708"/>
              <a:gd name="connsiteY13" fmla="*/ 881354 h 2331146"/>
              <a:gd name="connsiteX14" fmla="*/ 703731 w 1762708"/>
              <a:gd name="connsiteY14" fmla="*/ 17906 h 2331146"/>
              <a:gd name="connsiteX15" fmla="*/ 717461 w 1762708"/>
              <a:gd name="connsiteY15" fmla="*/ 16522 h 2331146"/>
              <a:gd name="connsiteX16" fmla="*/ 717462 w 1762708"/>
              <a:gd name="connsiteY16" fmla="*/ 16522 h 2331146"/>
              <a:gd name="connsiteX17" fmla="*/ 881353 w 1762708"/>
              <a:gd name="connsiteY17" fmla="*/ 0 h 233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708" h="2331146">
                <a:moveTo>
                  <a:pt x="881353" y="0"/>
                </a:moveTo>
                <a:lnTo>
                  <a:pt x="881354" y="0"/>
                </a:ln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1">
              <a:alpha val="50000"/>
            </a:schemeClr>
          </a:solidFill>
          <a:ln w="14288" cap="flat">
            <a:noFill/>
            <a:prstDash val="solid"/>
            <a:miter lim="800000"/>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24" name="任意多边形 23"/>
          <p:cNvSpPr/>
          <p:nvPr/>
        </p:nvSpPr>
        <p:spPr>
          <a:xfrm>
            <a:off x="2242740" y="1419212"/>
            <a:ext cx="1385277" cy="1696062"/>
          </a:xfrm>
          <a:custGeom>
            <a:avLst/>
            <a:gdLst>
              <a:gd name="connsiteX0" fmla="*/ 881353 w 1762708"/>
              <a:gd name="connsiteY0" fmla="*/ 0 h 2331146"/>
              <a:gd name="connsiteX1" fmla="*/ 881354 w 1762708"/>
              <a:gd name="connsiteY1" fmla="*/ 0 h 2331146"/>
              <a:gd name="connsiteX2" fmla="*/ 881354 w 1762708"/>
              <a:gd name="connsiteY2" fmla="*/ 0 h 2331146"/>
              <a:gd name="connsiteX3" fmla="*/ 1762708 w 1762708"/>
              <a:gd name="connsiteY3" fmla="*/ 881354 h 2331146"/>
              <a:gd name="connsiteX4" fmla="*/ 1374127 w 1762708"/>
              <a:gd name="connsiteY4" fmla="*/ 1612187 h 2331146"/>
              <a:gd name="connsiteX5" fmla="*/ 1372283 w 1762708"/>
              <a:gd name="connsiteY5" fmla="*/ 1613188 h 2331146"/>
              <a:gd name="connsiteX6" fmla="*/ 1372283 w 1762708"/>
              <a:gd name="connsiteY6" fmla="*/ 1855121 h 2331146"/>
              <a:gd name="connsiteX7" fmla="*/ 1503445 w 1762708"/>
              <a:gd name="connsiteY7" fmla="*/ 1855121 h 2331146"/>
              <a:gd name="connsiteX8" fmla="*/ 881353 w 1762708"/>
              <a:gd name="connsiteY8" fmla="*/ 2331146 h 2331146"/>
              <a:gd name="connsiteX9" fmla="*/ 259261 w 1762708"/>
              <a:gd name="connsiteY9" fmla="*/ 1855121 h 2331146"/>
              <a:gd name="connsiteX10" fmla="*/ 390423 w 1762708"/>
              <a:gd name="connsiteY10" fmla="*/ 1855121 h 2331146"/>
              <a:gd name="connsiteX11" fmla="*/ 390423 w 1762708"/>
              <a:gd name="connsiteY11" fmla="*/ 1613187 h 2331146"/>
              <a:gd name="connsiteX12" fmla="*/ 388581 w 1762708"/>
              <a:gd name="connsiteY12" fmla="*/ 1612187 h 2331146"/>
              <a:gd name="connsiteX13" fmla="*/ 0 w 1762708"/>
              <a:gd name="connsiteY13" fmla="*/ 881354 h 2331146"/>
              <a:gd name="connsiteX14" fmla="*/ 703731 w 1762708"/>
              <a:gd name="connsiteY14" fmla="*/ 17906 h 2331146"/>
              <a:gd name="connsiteX15" fmla="*/ 717461 w 1762708"/>
              <a:gd name="connsiteY15" fmla="*/ 16522 h 2331146"/>
              <a:gd name="connsiteX16" fmla="*/ 717462 w 1762708"/>
              <a:gd name="connsiteY16" fmla="*/ 16522 h 2331146"/>
              <a:gd name="connsiteX17" fmla="*/ 881353 w 1762708"/>
              <a:gd name="connsiteY17" fmla="*/ 0 h 233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708" h="2331146">
                <a:moveTo>
                  <a:pt x="881353" y="0"/>
                </a:moveTo>
                <a:lnTo>
                  <a:pt x="881354" y="0"/>
                </a:ln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2">
              <a:alpha val="50000"/>
            </a:schemeClr>
          </a:solidFill>
          <a:ln w="14288" cap="flat">
            <a:noFill/>
            <a:prstDash val="solid"/>
            <a:miter lim="800000"/>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22" name="任意多边形 21"/>
          <p:cNvSpPr/>
          <p:nvPr/>
        </p:nvSpPr>
        <p:spPr>
          <a:xfrm>
            <a:off x="3956303" y="1416326"/>
            <a:ext cx="1385277" cy="1696062"/>
          </a:xfrm>
          <a:custGeom>
            <a:avLst/>
            <a:gdLst>
              <a:gd name="connsiteX0" fmla="*/ 881353 w 1762708"/>
              <a:gd name="connsiteY0" fmla="*/ 0 h 2331146"/>
              <a:gd name="connsiteX1" fmla="*/ 881354 w 1762708"/>
              <a:gd name="connsiteY1" fmla="*/ 0 h 2331146"/>
              <a:gd name="connsiteX2" fmla="*/ 881354 w 1762708"/>
              <a:gd name="connsiteY2" fmla="*/ 0 h 2331146"/>
              <a:gd name="connsiteX3" fmla="*/ 1762708 w 1762708"/>
              <a:gd name="connsiteY3" fmla="*/ 881354 h 2331146"/>
              <a:gd name="connsiteX4" fmla="*/ 1374127 w 1762708"/>
              <a:gd name="connsiteY4" fmla="*/ 1612187 h 2331146"/>
              <a:gd name="connsiteX5" fmla="*/ 1372283 w 1762708"/>
              <a:gd name="connsiteY5" fmla="*/ 1613188 h 2331146"/>
              <a:gd name="connsiteX6" fmla="*/ 1372283 w 1762708"/>
              <a:gd name="connsiteY6" fmla="*/ 1855121 h 2331146"/>
              <a:gd name="connsiteX7" fmla="*/ 1503445 w 1762708"/>
              <a:gd name="connsiteY7" fmla="*/ 1855121 h 2331146"/>
              <a:gd name="connsiteX8" fmla="*/ 881353 w 1762708"/>
              <a:gd name="connsiteY8" fmla="*/ 2331146 h 2331146"/>
              <a:gd name="connsiteX9" fmla="*/ 259261 w 1762708"/>
              <a:gd name="connsiteY9" fmla="*/ 1855121 h 2331146"/>
              <a:gd name="connsiteX10" fmla="*/ 390423 w 1762708"/>
              <a:gd name="connsiteY10" fmla="*/ 1855121 h 2331146"/>
              <a:gd name="connsiteX11" fmla="*/ 390423 w 1762708"/>
              <a:gd name="connsiteY11" fmla="*/ 1613187 h 2331146"/>
              <a:gd name="connsiteX12" fmla="*/ 388581 w 1762708"/>
              <a:gd name="connsiteY12" fmla="*/ 1612187 h 2331146"/>
              <a:gd name="connsiteX13" fmla="*/ 0 w 1762708"/>
              <a:gd name="connsiteY13" fmla="*/ 881354 h 2331146"/>
              <a:gd name="connsiteX14" fmla="*/ 703731 w 1762708"/>
              <a:gd name="connsiteY14" fmla="*/ 17906 h 2331146"/>
              <a:gd name="connsiteX15" fmla="*/ 717461 w 1762708"/>
              <a:gd name="connsiteY15" fmla="*/ 16522 h 2331146"/>
              <a:gd name="connsiteX16" fmla="*/ 717462 w 1762708"/>
              <a:gd name="connsiteY16" fmla="*/ 16522 h 2331146"/>
              <a:gd name="connsiteX17" fmla="*/ 881353 w 1762708"/>
              <a:gd name="connsiteY17" fmla="*/ 0 h 233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708" h="2331146">
                <a:moveTo>
                  <a:pt x="881353" y="0"/>
                </a:moveTo>
                <a:lnTo>
                  <a:pt x="881354" y="0"/>
                </a:ln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3">
              <a:alpha val="50000"/>
            </a:schemeClr>
          </a:solidFill>
          <a:ln w="14288" cap="flat">
            <a:noFill/>
            <a:prstDash val="solid"/>
            <a:miter lim="800000"/>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sp>
        <p:nvSpPr>
          <p:cNvPr id="20" name="任意多边形 19"/>
          <p:cNvSpPr/>
          <p:nvPr/>
        </p:nvSpPr>
        <p:spPr>
          <a:xfrm>
            <a:off x="5645363" y="1419212"/>
            <a:ext cx="1385277" cy="1696062"/>
          </a:xfrm>
          <a:custGeom>
            <a:avLst/>
            <a:gdLst>
              <a:gd name="connsiteX0" fmla="*/ 881353 w 1762708"/>
              <a:gd name="connsiteY0" fmla="*/ 0 h 2331146"/>
              <a:gd name="connsiteX1" fmla="*/ 881354 w 1762708"/>
              <a:gd name="connsiteY1" fmla="*/ 0 h 2331146"/>
              <a:gd name="connsiteX2" fmla="*/ 881354 w 1762708"/>
              <a:gd name="connsiteY2" fmla="*/ 0 h 2331146"/>
              <a:gd name="connsiteX3" fmla="*/ 1762708 w 1762708"/>
              <a:gd name="connsiteY3" fmla="*/ 881354 h 2331146"/>
              <a:gd name="connsiteX4" fmla="*/ 1374127 w 1762708"/>
              <a:gd name="connsiteY4" fmla="*/ 1612187 h 2331146"/>
              <a:gd name="connsiteX5" fmla="*/ 1372283 w 1762708"/>
              <a:gd name="connsiteY5" fmla="*/ 1613188 h 2331146"/>
              <a:gd name="connsiteX6" fmla="*/ 1372283 w 1762708"/>
              <a:gd name="connsiteY6" fmla="*/ 1855121 h 2331146"/>
              <a:gd name="connsiteX7" fmla="*/ 1503445 w 1762708"/>
              <a:gd name="connsiteY7" fmla="*/ 1855121 h 2331146"/>
              <a:gd name="connsiteX8" fmla="*/ 881353 w 1762708"/>
              <a:gd name="connsiteY8" fmla="*/ 2331146 h 2331146"/>
              <a:gd name="connsiteX9" fmla="*/ 259261 w 1762708"/>
              <a:gd name="connsiteY9" fmla="*/ 1855121 h 2331146"/>
              <a:gd name="connsiteX10" fmla="*/ 390423 w 1762708"/>
              <a:gd name="connsiteY10" fmla="*/ 1855121 h 2331146"/>
              <a:gd name="connsiteX11" fmla="*/ 390423 w 1762708"/>
              <a:gd name="connsiteY11" fmla="*/ 1613187 h 2331146"/>
              <a:gd name="connsiteX12" fmla="*/ 388581 w 1762708"/>
              <a:gd name="connsiteY12" fmla="*/ 1612187 h 2331146"/>
              <a:gd name="connsiteX13" fmla="*/ 0 w 1762708"/>
              <a:gd name="connsiteY13" fmla="*/ 881354 h 2331146"/>
              <a:gd name="connsiteX14" fmla="*/ 703731 w 1762708"/>
              <a:gd name="connsiteY14" fmla="*/ 17906 h 2331146"/>
              <a:gd name="connsiteX15" fmla="*/ 717461 w 1762708"/>
              <a:gd name="connsiteY15" fmla="*/ 16522 h 2331146"/>
              <a:gd name="connsiteX16" fmla="*/ 717462 w 1762708"/>
              <a:gd name="connsiteY16" fmla="*/ 16522 h 2331146"/>
              <a:gd name="connsiteX17" fmla="*/ 881353 w 1762708"/>
              <a:gd name="connsiteY17" fmla="*/ 0 h 233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708" h="2331146">
                <a:moveTo>
                  <a:pt x="881353" y="0"/>
                </a:moveTo>
                <a:lnTo>
                  <a:pt x="881354" y="0"/>
                </a:ln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4">
              <a:alpha val="50000"/>
            </a:schemeClr>
          </a:solidFill>
          <a:ln w="14288" cap="flat">
            <a:noFill/>
            <a:prstDash val="solid"/>
            <a:miter lim="800000"/>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grpSp>
        <p:nvGrpSpPr>
          <p:cNvPr id="11" name="组合 39"/>
          <p:cNvGrpSpPr/>
          <p:nvPr/>
        </p:nvGrpSpPr>
        <p:grpSpPr>
          <a:xfrm>
            <a:off x="626795" y="1603791"/>
            <a:ext cx="1057295" cy="978842"/>
            <a:chOff x="1160875" y="1993188"/>
            <a:chExt cx="1524736" cy="1524736"/>
          </a:xfrm>
        </p:grpSpPr>
        <p:sp>
          <p:nvSpPr>
            <p:cNvPr id="27" name="椭圆 26"/>
            <p:cNvSpPr/>
            <p:nvPr/>
          </p:nvSpPr>
          <p:spPr>
            <a:xfrm>
              <a:off x="1160875" y="1993188"/>
              <a:ext cx="1524736" cy="1524736"/>
            </a:xfrm>
            <a:prstGeom prst="ellipse">
              <a:avLst/>
            </a:prstGeom>
            <a:solidFill>
              <a:schemeClr val="accent1"/>
            </a:solidFill>
            <a:ln w="25400"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6" name="文本框 15"/>
            <p:cNvSpPr txBox="1"/>
            <p:nvPr/>
          </p:nvSpPr>
          <p:spPr>
            <a:xfrm>
              <a:off x="1479814" y="2295299"/>
              <a:ext cx="870324" cy="861509"/>
            </a:xfrm>
            <a:prstGeom prst="rect">
              <a:avLst/>
            </a:prstGeom>
            <a:noFill/>
          </p:spPr>
          <p:txBody>
            <a:bodyPr wrap="none" rtlCol="0" anchor="ctr">
              <a:spAutoFit/>
            </a:bodyPr>
            <a:lstStyle/>
            <a:p>
              <a:r>
                <a:rPr lang="en-US" altLang="zh-CN" sz="3600" dirty="0">
                  <a:solidFill>
                    <a:schemeClr val="bg1"/>
                  </a:solidFill>
                  <a:cs typeface="+mn-ea"/>
                  <a:sym typeface="+mn-lt"/>
                </a:rPr>
                <a:t>01</a:t>
              </a:r>
            </a:p>
          </p:txBody>
        </p:sp>
      </p:grpSp>
      <p:grpSp>
        <p:nvGrpSpPr>
          <p:cNvPr id="12" name="组合 40"/>
          <p:cNvGrpSpPr/>
          <p:nvPr/>
        </p:nvGrpSpPr>
        <p:grpSpPr>
          <a:xfrm>
            <a:off x="2393351" y="1603791"/>
            <a:ext cx="1057295" cy="978842"/>
            <a:chOff x="3942713" y="1993188"/>
            <a:chExt cx="1524736" cy="1524736"/>
          </a:xfrm>
        </p:grpSpPr>
        <p:sp>
          <p:nvSpPr>
            <p:cNvPr id="25" name="椭圆 24"/>
            <p:cNvSpPr/>
            <p:nvPr/>
          </p:nvSpPr>
          <p:spPr>
            <a:xfrm>
              <a:off x="3942713" y="1993188"/>
              <a:ext cx="1524736" cy="1524736"/>
            </a:xfrm>
            <a:prstGeom prst="ellipse">
              <a:avLst/>
            </a:prstGeom>
            <a:solidFill>
              <a:schemeClr val="accent2"/>
            </a:solidFill>
            <a:ln w="25400"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7" name="文本框 16"/>
            <p:cNvSpPr txBox="1"/>
            <p:nvPr/>
          </p:nvSpPr>
          <p:spPr>
            <a:xfrm>
              <a:off x="4263157" y="2295299"/>
              <a:ext cx="870324" cy="861509"/>
            </a:xfrm>
            <a:prstGeom prst="rect">
              <a:avLst/>
            </a:prstGeom>
            <a:noFill/>
          </p:spPr>
          <p:txBody>
            <a:bodyPr wrap="none" rtlCol="0" anchor="ctr">
              <a:spAutoFit/>
            </a:bodyPr>
            <a:lstStyle/>
            <a:p>
              <a:r>
                <a:rPr lang="en-US" altLang="zh-CN" sz="3600" dirty="0">
                  <a:solidFill>
                    <a:schemeClr val="bg1"/>
                  </a:solidFill>
                  <a:cs typeface="+mn-ea"/>
                  <a:sym typeface="+mn-lt"/>
                </a:rPr>
                <a:t>02</a:t>
              </a:r>
            </a:p>
          </p:txBody>
        </p:sp>
      </p:grpSp>
      <p:grpSp>
        <p:nvGrpSpPr>
          <p:cNvPr id="13" name="组合 41"/>
          <p:cNvGrpSpPr/>
          <p:nvPr/>
        </p:nvGrpSpPr>
        <p:grpSpPr>
          <a:xfrm>
            <a:off x="4106913" y="1600905"/>
            <a:ext cx="1057295" cy="978842"/>
            <a:chOff x="6724551" y="1993188"/>
            <a:chExt cx="1524736" cy="1524736"/>
          </a:xfrm>
        </p:grpSpPr>
        <p:sp>
          <p:nvSpPr>
            <p:cNvPr id="23" name="椭圆 22"/>
            <p:cNvSpPr/>
            <p:nvPr/>
          </p:nvSpPr>
          <p:spPr>
            <a:xfrm>
              <a:off x="6724551" y="1993188"/>
              <a:ext cx="1524736" cy="1524736"/>
            </a:xfrm>
            <a:prstGeom prst="ellipse">
              <a:avLst/>
            </a:prstGeom>
            <a:solidFill>
              <a:schemeClr val="accent3"/>
            </a:solidFill>
            <a:ln w="25400"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8" name="文本框 17"/>
            <p:cNvSpPr txBox="1"/>
            <p:nvPr/>
          </p:nvSpPr>
          <p:spPr>
            <a:xfrm>
              <a:off x="7046502" y="2295299"/>
              <a:ext cx="870324" cy="861509"/>
            </a:xfrm>
            <a:prstGeom prst="rect">
              <a:avLst/>
            </a:prstGeom>
            <a:noFill/>
          </p:spPr>
          <p:txBody>
            <a:bodyPr wrap="none" rtlCol="0" anchor="ctr">
              <a:spAutoFit/>
            </a:bodyPr>
            <a:lstStyle/>
            <a:p>
              <a:r>
                <a:rPr lang="en-US" altLang="zh-CN" sz="3600" dirty="0">
                  <a:solidFill>
                    <a:schemeClr val="bg1"/>
                  </a:solidFill>
                  <a:cs typeface="+mn-ea"/>
                  <a:sym typeface="+mn-lt"/>
                </a:rPr>
                <a:t>03</a:t>
              </a:r>
            </a:p>
          </p:txBody>
        </p:sp>
      </p:grpSp>
      <p:grpSp>
        <p:nvGrpSpPr>
          <p:cNvPr id="14" name="组合 42"/>
          <p:cNvGrpSpPr/>
          <p:nvPr/>
        </p:nvGrpSpPr>
        <p:grpSpPr>
          <a:xfrm>
            <a:off x="5795974" y="1603791"/>
            <a:ext cx="1057295" cy="978842"/>
            <a:chOff x="9506388" y="1993188"/>
            <a:chExt cx="1524736" cy="1524736"/>
          </a:xfrm>
        </p:grpSpPr>
        <p:sp>
          <p:nvSpPr>
            <p:cNvPr id="21" name="椭圆 20"/>
            <p:cNvSpPr/>
            <p:nvPr/>
          </p:nvSpPr>
          <p:spPr>
            <a:xfrm>
              <a:off x="9506388" y="1993188"/>
              <a:ext cx="1524736" cy="1524736"/>
            </a:xfrm>
            <a:prstGeom prst="ellipse">
              <a:avLst/>
            </a:prstGeom>
            <a:solidFill>
              <a:schemeClr val="accent4"/>
            </a:solidFill>
            <a:ln w="25400"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9" name="文本框 18"/>
            <p:cNvSpPr txBox="1"/>
            <p:nvPr/>
          </p:nvSpPr>
          <p:spPr>
            <a:xfrm>
              <a:off x="9829847" y="2295299"/>
              <a:ext cx="870324" cy="861509"/>
            </a:xfrm>
            <a:prstGeom prst="rect">
              <a:avLst/>
            </a:prstGeom>
            <a:noFill/>
          </p:spPr>
          <p:txBody>
            <a:bodyPr wrap="none" rtlCol="0" anchor="ctr">
              <a:spAutoFit/>
            </a:bodyPr>
            <a:lstStyle/>
            <a:p>
              <a:r>
                <a:rPr lang="en-US" altLang="zh-CN" sz="3600" dirty="0">
                  <a:solidFill>
                    <a:schemeClr val="bg1"/>
                  </a:solidFill>
                  <a:cs typeface="+mn-ea"/>
                  <a:sym typeface="+mn-lt"/>
                </a:rPr>
                <a:t>04</a:t>
              </a:r>
            </a:p>
          </p:txBody>
        </p:sp>
      </p:grpSp>
      <p:sp>
        <p:nvSpPr>
          <p:cNvPr id="29" name="矩形 28"/>
          <p:cNvSpPr/>
          <p:nvPr/>
        </p:nvSpPr>
        <p:spPr>
          <a:xfrm>
            <a:off x="5355091" y="3217991"/>
            <a:ext cx="1933864" cy="684803"/>
          </a:xfrm>
          <a:prstGeom prst="rect">
            <a:avLst/>
          </a:prstGeom>
        </p:spPr>
        <p:txBody>
          <a:bodyPr wrap="none" lIns="68580" tIns="34290" rIns="68580" bIns="3429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解析不同时间与</a:t>
            </a:r>
            <a:b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空间区域异象</a:t>
            </a:r>
          </a:p>
        </p:txBody>
      </p:sp>
      <p:sp>
        <p:nvSpPr>
          <p:cNvPr id="32" name="矩形 31"/>
          <p:cNvSpPr/>
          <p:nvPr/>
        </p:nvSpPr>
        <p:spPr>
          <a:xfrm>
            <a:off x="3793225" y="3218075"/>
            <a:ext cx="1677382" cy="684803"/>
          </a:xfrm>
          <a:prstGeom prst="rect">
            <a:avLst/>
          </a:prstGeom>
        </p:spPr>
        <p:txBody>
          <a:bodyPr wrap="none" lIns="68580" tIns="34290" rIns="68580" bIns="3429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人群密度分析</a:t>
            </a:r>
          </a:p>
        </p:txBody>
      </p:sp>
      <p:sp>
        <p:nvSpPr>
          <p:cNvPr id="35" name="矩形 34"/>
          <p:cNvSpPr/>
          <p:nvPr/>
        </p:nvSpPr>
        <p:spPr>
          <a:xfrm>
            <a:off x="1981828" y="3218076"/>
            <a:ext cx="1933864" cy="684803"/>
          </a:xfrm>
          <a:prstGeom prst="rect">
            <a:avLst/>
          </a:prstGeom>
        </p:spPr>
        <p:txBody>
          <a:bodyPr wrap="none" lIns="68580" tIns="34290" rIns="68580" bIns="3429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实现出行与驻留</a:t>
            </a:r>
            <a:b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的合理分析</a:t>
            </a:r>
          </a:p>
        </p:txBody>
      </p:sp>
      <p:sp>
        <p:nvSpPr>
          <p:cNvPr id="38" name="矩形 37"/>
          <p:cNvSpPr/>
          <p:nvPr/>
        </p:nvSpPr>
        <p:spPr>
          <a:xfrm>
            <a:off x="325344" y="3196052"/>
            <a:ext cx="1677383" cy="684803"/>
          </a:xfrm>
          <a:prstGeom prst="rect">
            <a:avLst/>
          </a:prstGeom>
        </p:spPr>
        <p:txBody>
          <a:bodyPr wrap="none" lIns="68580" tIns="34290" rIns="68580" bIns="3429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寻找信令数据</a:t>
            </a:r>
            <a:b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的潜在价值</a:t>
            </a:r>
          </a:p>
        </p:txBody>
      </p:sp>
      <p:sp>
        <p:nvSpPr>
          <p:cNvPr id="31" name="任意多边形 30"/>
          <p:cNvSpPr/>
          <p:nvPr/>
        </p:nvSpPr>
        <p:spPr>
          <a:xfrm>
            <a:off x="7294307" y="1451650"/>
            <a:ext cx="1385277" cy="1696062"/>
          </a:xfrm>
          <a:custGeom>
            <a:avLst/>
            <a:gdLst>
              <a:gd name="connsiteX0" fmla="*/ 881353 w 1762708"/>
              <a:gd name="connsiteY0" fmla="*/ 0 h 2331146"/>
              <a:gd name="connsiteX1" fmla="*/ 881354 w 1762708"/>
              <a:gd name="connsiteY1" fmla="*/ 0 h 2331146"/>
              <a:gd name="connsiteX2" fmla="*/ 881354 w 1762708"/>
              <a:gd name="connsiteY2" fmla="*/ 0 h 2331146"/>
              <a:gd name="connsiteX3" fmla="*/ 1762708 w 1762708"/>
              <a:gd name="connsiteY3" fmla="*/ 881354 h 2331146"/>
              <a:gd name="connsiteX4" fmla="*/ 1374127 w 1762708"/>
              <a:gd name="connsiteY4" fmla="*/ 1612187 h 2331146"/>
              <a:gd name="connsiteX5" fmla="*/ 1372283 w 1762708"/>
              <a:gd name="connsiteY5" fmla="*/ 1613188 h 2331146"/>
              <a:gd name="connsiteX6" fmla="*/ 1372283 w 1762708"/>
              <a:gd name="connsiteY6" fmla="*/ 1855121 h 2331146"/>
              <a:gd name="connsiteX7" fmla="*/ 1503445 w 1762708"/>
              <a:gd name="connsiteY7" fmla="*/ 1855121 h 2331146"/>
              <a:gd name="connsiteX8" fmla="*/ 881353 w 1762708"/>
              <a:gd name="connsiteY8" fmla="*/ 2331146 h 2331146"/>
              <a:gd name="connsiteX9" fmla="*/ 259261 w 1762708"/>
              <a:gd name="connsiteY9" fmla="*/ 1855121 h 2331146"/>
              <a:gd name="connsiteX10" fmla="*/ 390423 w 1762708"/>
              <a:gd name="connsiteY10" fmla="*/ 1855121 h 2331146"/>
              <a:gd name="connsiteX11" fmla="*/ 390423 w 1762708"/>
              <a:gd name="connsiteY11" fmla="*/ 1613187 h 2331146"/>
              <a:gd name="connsiteX12" fmla="*/ 388581 w 1762708"/>
              <a:gd name="connsiteY12" fmla="*/ 1612187 h 2331146"/>
              <a:gd name="connsiteX13" fmla="*/ 0 w 1762708"/>
              <a:gd name="connsiteY13" fmla="*/ 881354 h 2331146"/>
              <a:gd name="connsiteX14" fmla="*/ 703731 w 1762708"/>
              <a:gd name="connsiteY14" fmla="*/ 17906 h 2331146"/>
              <a:gd name="connsiteX15" fmla="*/ 717461 w 1762708"/>
              <a:gd name="connsiteY15" fmla="*/ 16522 h 2331146"/>
              <a:gd name="connsiteX16" fmla="*/ 717462 w 1762708"/>
              <a:gd name="connsiteY16" fmla="*/ 16522 h 2331146"/>
              <a:gd name="connsiteX17" fmla="*/ 881353 w 1762708"/>
              <a:gd name="connsiteY17" fmla="*/ 0 h 2331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2708" h="2331146">
                <a:moveTo>
                  <a:pt x="881353" y="0"/>
                </a:moveTo>
                <a:lnTo>
                  <a:pt x="881354" y="0"/>
                </a:lnTo>
                <a:lnTo>
                  <a:pt x="881354" y="0"/>
                </a:lnTo>
                <a:cubicBezTo>
                  <a:pt x="1368112" y="0"/>
                  <a:pt x="1762708" y="394596"/>
                  <a:pt x="1762708" y="881354"/>
                </a:cubicBezTo>
                <a:cubicBezTo>
                  <a:pt x="1762708" y="1185578"/>
                  <a:pt x="1608569" y="1453801"/>
                  <a:pt x="1374127" y="1612187"/>
                </a:cubicBezTo>
                <a:lnTo>
                  <a:pt x="1372283" y="1613188"/>
                </a:lnTo>
                <a:lnTo>
                  <a:pt x="1372283" y="1855121"/>
                </a:lnTo>
                <a:lnTo>
                  <a:pt x="1503445" y="1855121"/>
                </a:lnTo>
                <a:lnTo>
                  <a:pt x="881353" y="2331146"/>
                </a:lnTo>
                <a:lnTo>
                  <a:pt x="259261" y="1855121"/>
                </a:lnTo>
                <a:lnTo>
                  <a:pt x="390423" y="1855121"/>
                </a:lnTo>
                <a:lnTo>
                  <a:pt x="390423" y="1613187"/>
                </a:lnTo>
                <a:lnTo>
                  <a:pt x="388581" y="1612187"/>
                </a:lnTo>
                <a:cubicBezTo>
                  <a:pt x="154139" y="1453801"/>
                  <a:pt x="0" y="1185578"/>
                  <a:pt x="0" y="881354"/>
                </a:cubicBezTo>
                <a:cubicBezTo>
                  <a:pt x="0" y="455441"/>
                  <a:pt x="302113" y="100089"/>
                  <a:pt x="703731" y="17906"/>
                </a:cubicBezTo>
                <a:lnTo>
                  <a:pt x="717461" y="16522"/>
                </a:lnTo>
                <a:lnTo>
                  <a:pt x="717462" y="16522"/>
                </a:lnTo>
                <a:cubicBezTo>
                  <a:pt x="770400" y="5689"/>
                  <a:pt x="825213" y="0"/>
                  <a:pt x="881353" y="0"/>
                </a:cubicBezTo>
                <a:close/>
              </a:path>
            </a:pathLst>
          </a:custGeom>
          <a:solidFill>
            <a:schemeClr val="accent2">
              <a:alpha val="50000"/>
            </a:schemeClr>
          </a:solidFill>
          <a:ln w="14288" cap="flat">
            <a:noFill/>
            <a:prstDash val="solid"/>
            <a:miter lim="800000"/>
            <a:headEnd/>
            <a:tailEnd/>
          </a:ln>
          <a:effectLst/>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cs typeface="+mn-ea"/>
              <a:sym typeface="+mn-lt"/>
            </a:endParaRPr>
          </a:p>
        </p:txBody>
      </p:sp>
      <p:grpSp>
        <p:nvGrpSpPr>
          <p:cNvPr id="34" name="组合 40"/>
          <p:cNvGrpSpPr/>
          <p:nvPr/>
        </p:nvGrpSpPr>
        <p:grpSpPr>
          <a:xfrm>
            <a:off x="7444918" y="1636229"/>
            <a:ext cx="1057295" cy="978842"/>
            <a:chOff x="3942713" y="1993188"/>
            <a:chExt cx="1524736" cy="1524736"/>
          </a:xfrm>
        </p:grpSpPr>
        <p:sp>
          <p:nvSpPr>
            <p:cNvPr id="37" name="椭圆 36"/>
            <p:cNvSpPr/>
            <p:nvPr/>
          </p:nvSpPr>
          <p:spPr>
            <a:xfrm>
              <a:off x="3942713" y="1993188"/>
              <a:ext cx="1524736" cy="1524736"/>
            </a:xfrm>
            <a:prstGeom prst="ellipse">
              <a:avLst/>
            </a:prstGeom>
            <a:solidFill>
              <a:schemeClr val="accent2"/>
            </a:solidFill>
            <a:ln w="25400"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0" name="文本框 16"/>
            <p:cNvSpPr txBox="1"/>
            <p:nvPr/>
          </p:nvSpPr>
          <p:spPr>
            <a:xfrm>
              <a:off x="4263157" y="2222661"/>
              <a:ext cx="941327" cy="1006786"/>
            </a:xfrm>
            <a:prstGeom prst="rect">
              <a:avLst/>
            </a:prstGeom>
            <a:noFill/>
          </p:spPr>
          <p:txBody>
            <a:bodyPr wrap="none" rtlCol="0" anchor="ctr">
              <a:spAutoFit/>
            </a:bodyPr>
            <a:lstStyle/>
            <a:p>
              <a:r>
                <a:rPr lang="en-US" altLang="zh-CN" sz="3600" dirty="0">
                  <a:solidFill>
                    <a:schemeClr val="bg1"/>
                  </a:solidFill>
                  <a:cs typeface="+mn-ea"/>
                  <a:sym typeface="+mn-lt"/>
                </a:rPr>
                <a:t>05</a:t>
              </a:r>
            </a:p>
          </p:txBody>
        </p:sp>
      </p:grpSp>
      <p:sp>
        <p:nvSpPr>
          <p:cNvPr id="41" name="TextBox 24">
            <a:extLst>
              <a:ext uri="{FF2B5EF4-FFF2-40B4-BE49-F238E27FC236}">
                <a16:creationId xmlns:a16="http://schemas.microsoft.com/office/drawing/2014/main" id="{B6A74DA3-B770-4656-817C-262974E1CD7C}"/>
              </a:ext>
            </a:extLst>
          </p:cNvPr>
          <p:cNvSpPr txBox="1"/>
          <p:nvPr/>
        </p:nvSpPr>
        <p:spPr>
          <a:xfrm>
            <a:off x="3506971" y="379830"/>
            <a:ext cx="2183133" cy="681196"/>
          </a:xfrm>
          <a:prstGeom prst="rect">
            <a:avLst/>
          </a:prstGeom>
          <a:noFill/>
        </p:spPr>
        <p:txBody>
          <a:bodyPr wrap="none" lIns="65010" tIns="32504" rIns="65010" bIns="32504" rtlCol="0">
            <a:spAutoFit/>
          </a:bodyPr>
          <a:lstStyle/>
          <a:p>
            <a:pPr algn="ctr"/>
            <a:r>
              <a:rPr lang="zh-CN" altLang="en-US" sz="4000" dirty="0">
                <a:solidFill>
                  <a:schemeClr val="tx1">
                    <a:lumMod val="65000"/>
                    <a:lumOff val="35000"/>
                  </a:schemeClr>
                </a:solidFill>
                <a:ea typeface="微软雅黑" panose="020B0503020204020204" pitchFamily="34" charset="-122"/>
              </a:rPr>
              <a:t>项目目标</a:t>
            </a:r>
          </a:p>
        </p:txBody>
      </p:sp>
      <p:sp>
        <p:nvSpPr>
          <p:cNvPr id="42" name="矩形 41"/>
          <p:cNvSpPr/>
          <p:nvPr/>
        </p:nvSpPr>
        <p:spPr>
          <a:xfrm>
            <a:off x="7422548" y="3218105"/>
            <a:ext cx="1164421" cy="684803"/>
          </a:xfrm>
          <a:prstGeom prst="rect">
            <a:avLst/>
          </a:prstGeom>
        </p:spPr>
        <p:txBody>
          <a:bodyPr wrap="none" lIns="68580" tIns="34290" rIns="68580" bIns="3429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实现数据</a:t>
            </a:r>
            <a:b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可视化</a:t>
            </a:r>
          </a:p>
        </p:txBody>
      </p:sp>
    </p:spTree>
    <p:extLst>
      <p:ext uri="{BB962C8B-B14F-4D97-AF65-F5344CB8AC3E}">
        <p14:creationId xmlns:p14="http://schemas.microsoft.com/office/powerpoint/2010/main" val="3805091908"/>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70DEE-1297-4652-A2E0-276C6C84CD43}"/>
              </a:ext>
            </a:extLst>
          </p:cNvPr>
          <p:cNvSpPr/>
          <p:nvPr/>
        </p:nvSpPr>
        <p:spPr>
          <a:xfrm>
            <a:off x="2860228" y="2140164"/>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03</a:t>
            </a:r>
            <a:endParaRPr lang="zh-CN" altLang="en-US" dirty="0"/>
          </a:p>
        </p:txBody>
      </p:sp>
      <p:sp>
        <p:nvSpPr>
          <p:cNvPr id="4" name="TextBox 24">
            <a:extLst>
              <a:ext uri="{FF2B5EF4-FFF2-40B4-BE49-F238E27FC236}">
                <a16:creationId xmlns:a16="http://schemas.microsoft.com/office/drawing/2014/main" id="{B6A74DA3-B770-4656-817C-262974E1CD7C}"/>
              </a:ext>
            </a:extLst>
          </p:cNvPr>
          <p:cNvSpPr txBox="1"/>
          <p:nvPr/>
        </p:nvSpPr>
        <p:spPr>
          <a:xfrm>
            <a:off x="2130808" y="2711267"/>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项目亮点</a:t>
            </a:r>
          </a:p>
        </p:txBody>
      </p:sp>
      <p:pic>
        <p:nvPicPr>
          <p:cNvPr id="8" name="图片 7">
            <a:extLst>
              <a:ext uri="{FF2B5EF4-FFF2-40B4-BE49-F238E27FC236}">
                <a16:creationId xmlns:a16="http://schemas.microsoft.com/office/drawing/2014/main" id="{59ED6003-7872-4846-B2C7-8D2F6DDD5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912" y="0"/>
            <a:ext cx="5145088" cy="5145088"/>
          </a:xfrm>
          <a:prstGeom prst="rect">
            <a:avLst/>
          </a:prstGeom>
        </p:spPr>
      </p:pic>
    </p:spTree>
    <p:extLst>
      <p:ext uri="{BB962C8B-B14F-4D97-AF65-F5344CB8AC3E}">
        <p14:creationId xmlns:p14="http://schemas.microsoft.com/office/powerpoint/2010/main" val="2861973147"/>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空心弧 2"/>
          <p:cNvSpPr/>
          <p:nvPr/>
        </p:nvSpPr>
        <p:spPr>
          <a:xfrm>
            <a:off x="412751" y="1635630"/>
            <a:ext cx="1941513" cy="1873828"/>
          </a:xfrm>
          <a:custGeom>
            <a:avLst/>
            <a:gdLst/>
            <a:ahLst/>
            <a:cxnLst/>
            <a:rect l="l" t="t" r="r" b="b"/>
            <a:pathLst>
              <a:path w="1940814" h="1872234">
                <a:moveTo>
                  <a:pt x="1000035" y="12"/>
                </a:moveTo>
                <a:cubicBezTo>
                  <a:pt x="1379734" y="-1873"/>
                  <a:pt x="1722959" y="225791"/>
                  <a:pt x="1868890" y="576332"/>
                </a:cubicBezTo>
                <a:cubicBezTo>
                  <a:pt x="2014821" y="926873"/>
                  <a:pt x="1934547" y="1330842"/>
                  <a:pt x="1665680" y="1598956"/>
                </a:cubicBezTo>
                <a:cubicBezTo>
                  <a:pt x="1396813" y="1867070"/>
                  <a:pt x="992621" y="1946212"/>
                  <a:pt x="642490" y="1799299"/>
                </a:cubicBezTo>
                <a:cubicBezTo>
                  <a:pt x="295199" y="1653578"/>
                  <a:pt x="69343" y="1314089"/>
                  <a:pt x="69228" y="938062"/>
                </a:cubicBezTo>
                <a:lnTo>
                  <a:pt x="0" y="938062"/>
                </a:lnTo>
                <a:lnTo>
                  <a:pt x="118682" y="693955"/>
                </a:lnTo>
                <a:lnTo>
                  <a:pt x="237363" y="938062"/>
                </a:lnTo>
                <a:lnTo>
                  <a:pt x="164359" y="938062"/>
                </a:lnTo>
                <a:cubicBezTo>
                  <a:pt x="164527" y="1275776"/>
                  <a:pt x="367400" y="1580651"/>
                  <a:pt x="679318" y="1711530"/>
                </a:cubicBezTo>
                <a:cubicBezTo>
                  <a:pt x="993847" y="1843505"/>
                  <a:pt x="1356941" y="1772410"/>
                  <a:pt x="1598470" y="1531558"/>
                </a:cubicBezTo>
                <a:cubicBezTo>
                  <a:pt x="1839999" y="1290705"/>
                  <a:pt x="1912111" y="927812"/>
                  <a:pt x="1781018" y="612914"/>
                </a:cubicBezTo>
                <a:cubicBezTo>
                  <a:pt x="1649925" y="298016"/>
                  <a:pt x="1341599" y="93500"/>
                  <a:pt x="1000508" y="95194"/>
                </a:cubicBezTo>
                <a:cubicBezTo>
                  <a:pt x="1000350" y="63467"/>
                  <a:pt x="1000193" y="31739"/>
                  <a:pt x="1000035" y="12"/>
                </a:cubicBezTo>
                <a:close/>
              </a:path>
            </a:pathLst>
          </a:cu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3" name="组合 7"/>
          <p:cNvGrpSpPr>
            <a:grpSpLocks/>
          </p:cNvGrpSpPr>
          <p:nvPr/>
        </p:nvGrpSpPr>
        <p:grpSpPr bwMode="auto">
          <a:xfrm>
            <a:off x="560388" y="1646747"/>
            <a:ext cx="576262" cy="574852"/>
            <a:chOff x="827584" y="1530991"/>
            <a:chExt cx="576064" cy="576064"/>
          </a:xfrm>
        </p:grpSpPr>
        <p:sp>
          <p:nvSpPr>
            <p:cNvPr id="9" name="椭圆 8"/>
            <p:cNvSpPr/>
            <p:nvPr/>
          </p:nvSpPr>
          <p:spPr>
            <a:xfrm>
              <a:off x="827584" y="1530991"/>
              <a:ext cx="576064" cy="576064"/>
            </a:xfrm>
            <a:prstGeom prst="ellipse">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solidFill>
              </a:endParaRPr>
            </a:p>
          </p:txBody>
        </p:sp>
        <p:sp>
          <p:nvSpPr>
            <p:cNvPr id="56351" name="TextBox 9"/>
            <p:cNvSpPr txBox="1">
              <a:spLocks noChangeArrowheads="1"/>
            </p:cNvSpPr>
            <p:nvPr/>
          </p:nvSpPr>
          <p:spPr bwMode="auto">
            <a:xfrm>
              <a:off x="882219" y="1655670"/>
              <a:ext cx="396126" cy="37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chemeClr val="bg1"/>
                  </a:solidFill>
                  <a:latin typeface="Impact" panose="020B0806030902050204" pitchFamily="34" charset="0"/>
                </a:rPr>
                <a:t>01</a:t>
              </a:r>
              <a:endParaRPr lang="zh-CN" altLang="en-US" sz="1800" dirty="0">
                <a:solidFill>
                  <a:schemeClr val="bg1"/>
                </a:solidFill>
                <a:latin typeface="Impact" panose="020B0806030902050204" pitchFamily="34" charset="0"/>
              </a:endParaRPr>
            </a:p>
          </p:txBody>
        </p:sp>
      </p:grpSp>
      <p:sp>
        <p:nvSpPr>
          <p:cNvPr id="12" name="TextBox 11"/>
          <p:cNvSpPr txBox="1">
            <a:spLocks noChangeArrowheads="1"/>
          </p:cNvSpPr>
          <p:nvPr/>
        </p:nvSpPr>
        <p:spPr bwMode="auto">
          <a:xfrm>
            <a:off x="355600" y="3580919"/>
            <a:ext cx="20558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1800" dirty="0">
                <a:latin typeface="微软雅黑" panose="020B0503020204020204" pitchFamily="34" charset="-122"/>
                <a:ea typeface="微软雅黑" panose="020B0503020204020204" pitchFamily="34" charset="-122"/>
              </a:rPr>
              <a:t>容器化部署</a:t>
            </a:r>
            <a:endParaRPr lang="en-US" altLang="zh-CN" sz="1800" dirty="0">
              <a:latin typeface="微软雅黑" panose="020B0503020204020204" pitchFamily="34" charset="-122"/>
              <a:ea typeface="微软雅黑" panose="020B0503020204020204" pitchFamily="34" charset="-122"/>
            </a:endParaRPr>
          </a:p>
          <a:p>
            <a:pPr algn="ctr">
              <a:spcBef>
                <a:spcPct val="0"/>
              </a:spcBef>
              <a:buNone/>
            </a:pPr>
            <a:r>
              <a:rPr lang="zh-CN" altLang="en-US" sz="1800" dirty="0">
                <a:latin typeface="微软雅黑" panose="020B0503020204020204" pitchFamily="34" charset="-122"/>
                <a:ea typeface="微软雅黑" panose="020B0503020204020204" pitchFamily="34" charset="-122"/>
              </a:rPr>
              <a:t>跨云平台支持 </a:t>
            </a:r>
          </a:p>
        </p:txBody>
      </p:sp>
      <p:sp>
        <p:nvSpPr>
          <p:cNvPr id="13" name="空心弧 2"/>
          <p:cNvSpPr/>
          <p:nvPr/>
        </p:nvSpPr>
        <p:spPr>
          <a:xfrm>
            <a:off x="2522538" y="1635630"/>
            <a:ext cx="1941512" cy="1873828"/>
          </a:xfrm>
          <a:custGeom>
            <a:avLst/>
            <a:gdLst/>
            <a:ahLst/>
            <a:cxnLst/>
            <a:rect l="l" t="t" r="r" b="b"/>
            <a:pathLst>
              <a:path w="1940814" h="1872234">
                <a:moveTo>
                  <a:pt x="1000035" y="12"/>
                </a:moveTo>
                <a:cubicBezTo>
                  <a:pt x="1379734" y="-1873"/>
                  <a:pt x="1722959" y="225791"/>
                  <a:pt x="1868890" y="576332"/>
                </a:cubicBezTo>
                <a:cubicBezTo>
                  <a:pt x="2014821" y="926873"/>
                  <a:pt x="1934547" y="1330842"/>
                  <a:pt x="1665680" y="1598956"/>
                </a:cubicBezTo>
                <a:cubicBezTo>
                  <a:pt x="1396813" y="1867070"/>
                  <a:pt x="992621" y="1946212"/>
                  <a:pt x="642490" y="1799299"/>
                </a:cubicBezTo>
                <a:cubicBezTo>
                  <a:pt x="295199" y="1653578"/>
                  <a:pt x="69343" y="1314089"/>
                  <a:pt x="69228" y="938062"/>
                </a:cubicBezTo>
                <a:lnTo>
                  <a:pt x="0" y="938062"/>
                </a:lnTo>
                <a:lnTo>
                  <a:pt x="118682" y="693955"/>
                </a:lnTo>
                <a:lnTo>
                  <a:pt x="237363" y="938062"/>
                </a:lnTo>
                <a:lnTo>
                  <a:pt x="164359" y="938062"/>
                </a:lnTo>
                <a:cubicBezTo>
                  <a:pt x="164527" y="1275776"/>
                  <a:pt x="367400" y="1580651"/>
                  <a:pt x="679318" y="1711530"/>
                </a:cubicBezTo>
                <a:cubicBezTo>
                  <a:pt x="993847" y="1843505"/>
                  <a:pt x="1356941" y="1772410"/>
                  <a:pt x="1598470" y="1531558"/>
                </a:cubicBezTo>
                <a:cubicBezTo>
                  <a:pt x="1839999" y="1290705"/>
                  <a:pt x="1912111" y="927812"/>
                  <a:pt x="1781018" y="612914"/>
                </a:cubicBezTo>
                <a:cubicBezTo>
                  <a:pt x="1649925" y="298016"/>
                  <a:pt x="1341599" y="93500"/>
                  <a:pt x="1000508" y="95194"/>
                </a:cubicBezTo>
                <a:cubicBezTo>
                  <a:pt x="1000350" y="63467"/>
                  <a:pt x="1000193" y="31739"/>
                  <a:pt x="1000035" y="12"/>
                </a:cubicBezTo>
                <a:close/>
              </a:path>
            </a:pathLst>
          </a:cu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4" name="组合 14"/>
          <p:cNvGrpSpPr>
            <a:grpSpLocks/>
          </p:cNvGrpSpPr>
          <p:nvPr/>
        </p:nvGrpSpPr>
        <p:grpSpPr bwMode="auto">
          <a:xfrm>
            <a:off x="2670176" y="1646747"/>
            <a:ext cx="576263" cy="574852"/>
            <a:chOff x="827584" y="1530991"/>
            <a:chExt cx="576064" cy="576064"/>
          </a:xfrm>
        </p:grpSpPr>
        <p:sp>
          <p:nvSpPr>
            <p:cNvPr id="16" name="椭圆 15"/>
            <p:cNvSpPr/>
            <p:nvPr/>
          </p:nvSpPr>
          <p:spPr>
            <a:xfrm>
              <a:off x="827584" y="1530991"/>
              <a:ext cx="576064" cy="576064"/>
            </a:xfrm>
            <a:prstGeom prst="ellipse">
              <a:avLst/>
            </a:prstGeom>
            <a:solidFill>
              <a:schemeClr val="accent2"/>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solidFill>
              </a:endParaRPr>
            </a:p>
          </p:txBody>
        </p:sp>
        <p:sp>
          <p:nvSpPr>
            <p:cNvPr id="56349" name="TextBox 16"/>
            <p:cNvSpPr txBox="1">
              <a:spLocks noChangeArrowheads="1"/>
            </p:cNvSpPr>
            <p:nvPr/>
          </p:nvSpPr>
          <p:spPr bwMode="auto">
            <a:xfrm>
              <a:off x="882219" y="1655670"/>
              <a:ext cx="423368" cy="37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chemeClr val="bg1"/>
                  </a:solidFill>
                  <a:latin typeface="Impact" panose="020B0806030902050204" pitchFamily="34" charset="0"/>
                </a:rPr>
                <a:t>02</a:t>
              </a:r>
              <a:endParaRPr lang="zh-CN" altLang="en-US" sz="1800" dirty="0">
                <a:solidFill>
                  <a:schemeClr val="bg1"/>
                </a:solidFill>
                <a:latin typeface="Impact" panose="020B0806030902050204" pitchFamily="34" charset="0"/>
              </a:endParaRPr>
            </a:p>
          </p:txBody>
        </p:sp>
      </p:grpSp>
      <p:sp>
        <p:nvSpPr>
          <p:cNvPr id="19" name="TextBox 18"/>
          <p:cNvSpPr txBox="1">
            <a:spLocks noChangeArrowheads="1"/>
          </p:cNvSpPr>
          <p:nvPr/>
        </p:nvSpPr>
        <p:spPr bwMode="auto">
          <a:xfrm>
            <a:off x="2564923" y="3580919"/>
            <a:ext cx="18567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模拟数据实时变化，适应真实数据实时变化 </a:t>
            </a:r>
          </a:p>
        </p:txBody>
      </p:sp>
      <p:sp>
        <p:nvSpPr>
          <p:cNvPr id="20" name="空心弧 2"/>
          <p:cNvSpPr/>
          <p:nvPr/>
        </p:nvSpPr>
        <p:spPr>
          <a:xfrm>
            <a:off x="4683126" y="1635630"/>
            <a:ext cx="1941513" cy="1873828"/>
          </a:xfrm>
          <a:custGeom>
            <a:avLst/>
            <a:gdLst/>
            <a:ahLst/>
            <a:cxnLst/>
            <a:rect l="l" t="t" r="r" b="b"/>
            <a:pathLst>
              <a:path w="1940814" h="1872234">
                <a:moveTo>
                  <a:pt x="1000035" y="12"/>
                </a:moveTo>
                <a:cubicBezTo>
                  <a:pt x="1379734" y="-1873"/>
                  <a:pt x="1722959" y="225791"/>
                  <a:pt x="1868890" y="576332"/>
                </a:cubicBezTo>
                <a:cubicBezTo>
                  <a:pt x="2014821" y="926873"/>
                  <a:pt x="1934547" y="1330842"/>
                  <a:pt x="1665680" y="1598956"/>
                </a:cubicBezTo>
                <a:cubicBezTo>
                  <a:pt x="1396813" y="1867070"/>
                  <a:pt x="992621" y="1946212"/>
                  <a:pt x="642490" y="1799299"/>
                </a:cubicBezTo>
                <a:cubicBezTo>
                  <a:pt x="295199" y="1653578"/>
                  <a:pt x="69343" y="1314089"/>
                  <a:pt x="69228" y="938062"/>
                </a:cubicBezTo>
                <a:lnTo>
                  <a:pt x="0" y="938062"/>
                </a:lnTo>
                <a:lnTo>
                  <a:pt x="118682" y="693955"/>
                </a:lnTo>
                <a:lnTo>
                  <a:pt x="237363" y="938062"/>
                </a:lnTo>
                <a:lnTo>
                  <a:pt x="164359" y="938062"/>
                </a:lnTo>
                <a:cubicBezTo>
                  <a:pt x="164527" y="1275776"/>
                  <a:pt x="367400" y="1580651"/>
                  <a:pt x="679318" y="1711530"/>
                </a:cubicBezTo>
                <a:cubicBezTo>
                  <a:pt x="993847" y="1843505"/>
                  <a:pt x="1356941" y="1772410"/>
                  <a:pt x="1598470" y="1531558"/>
                </a:cubicBezTo>
                <a:cubicBezTo>
                  <a:pt x="1839999" y="1290705"/>
                  <a:pt x="1912111" y="927812"/>
                  <a:pt x="1781018" y="612914"/>
                </a:cubicBezTo>
                <a:cubicBezTo>
                  <a:pt x="1649925" y="298016"/>
                  <a:pt x="1341599" y="93500"/>
                  <a:pt x="1000508" y="95194"/>
                </a:cubicBezTo>
                <a:cubicBezTo>
                  <a:pt x="1000350" y="63467"/>
                  <a:pt x="1000193" y="31739"/>
                  <a:pt x="1000035" y="12"/>
                </a:cubicBezTo>
                <a:close/>
              </a:path>
            </a:pathLst>
          </a:cu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5" name="组合 21"/>
          <p:cNvGrpSpPr>
            <a:grpSpLocks/>
          </p:cNvGrpSpPr>
          <p:nvPr/>
        </p:nvGrpSpPr>
        <p:grpSpPr bwMode="auto">
          <a:xfrm>
            <a:off x="4830763" y="1646747"/>
            <a:ext cx="576262" cy="574852"/>
            <a:chOff x="827584" y="1530991"/>
            <a:chExt cx="576064" cy="576064"/>
          </a:xfrm>
        </p:grpSpPr>
        <p:sp>
          <p:nvSpPr>
            <p:cNvPr id="23" name="椭圆 22"/>
            <p:cNvSpPr/>
            <p:nvPr/>
          </p:nvSpPr>
          <p:spPr>
            <a:xfrm>
              <a:off x="827584" y="1530991"/>
              <a:ext cx="576064" cy="576064"/>
            </a:xfrm>
            <a:prstGeom prst="ellipse">
              <a:avLst/>
            </a:pr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solidFill>
              </a:endParaRPr>
            </a:p>
          </p:txBody>
        </p:sp>
        <p:sp>
          <p:nvSpPr>
            <p:cNvPr id="56347" name="TextBox 24"/>
            <p:cNvSpPr txBox="1">
              <a:spLocks noChangeArrowheads="1"/>
            </p:cNvSpPr>
            <p:nvPr/>
          </p:nvSpPr>
          <p:spPr bwMode="auto">
            <a:xfrm>
              <a:off x="882219" y="1619590"/>
              <a:ext cx="429778" cy="37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chemeClr val="bg1"/>
                  </a:solidFill>
                  <a:latin typeface="Impact" panose="020B0806030902050204" pitchFamily="34" charset="0"/>
                </a:rPr>
                <a:t>03</a:t>
              </a:r>
              <a:endParaRPr lang="zh-CN" altLang="en-US" sz="1800" dirty="0">
                <a:solidFill>
                  <a:schemeClr val="bg1"/>
                </a:solidFill>
                <a:latin typeface="Impact" panose="020B0806030902050204" pitchFamily="34" charset="0"/>
              </a:endParaRPr>
            </a:p>
          </p:txBody>
        </p:sp>
      </p:grpSp>
      <p:sp>
        <p:nvSpPr>
          <p:cNvPr id="29" name="TextBox 28"/>
          <p:cNvSpPr txBox="1">
            <a:spLocks noChangeArrowheads="1"/>
          </p:cNvSpPr>
          <p:nvPr/>
        </p:nvSpPr>
        <p:spPr bwMode="auto">
          <a:xfrm>
            <a:off x="4607719" y="3594631"/>
            <a:ext cx="2092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创新数据分析模型提高模型准确度 </a:t>
            </a:r>
          </a:p>
        </p:txBody>
      </p:sp>
      <p:sp>
        <p:nvSpPr>
          <p:cNvPr id="30" name="空心弧 2"/>
          <p:cNvSpPr/>
          <p:nvPr/>
        </p:nvSpPr>
        <p:spPr>
          <a:xfrm>
            <a:off x="6829426" y="1635630"/>
            <a:ext cx="1939925" cy="1873828"/>
          </a:xfrm>
          <a:custGeom>
            <a:avLst/>
            <a:gdLst/>
            <a:ahLst/>
            <a:cxnLst/>
            <a:rect l="l" t="t" r="r" b="b"/>
            <a:pathLst>
              <a:path w="1940814" h="1872234">
                <a:moveTo>
                  <a:pt x="1000035" y="12"/>
                </a:moveTo>
                <a:cubicBezTo>
                  <a:pt x="1379734" y="-1873"/>
                  <a:pt x="1722959" y="225791"/>
                  <a:pt x="1868890" y="576332"/>
                </a:cubicBezTo>
                <a:cubicBezTo>
                  <a:pt x="2014821" y="926873"/>
                  <a:pt x="1934547" y="1330842"/>
                  <a:pt x="1665680" y="1598956"/>
                </a:cubicBezTo>
                <a:cubicBezTo>
                  <a:pt x="1396813" y="1867070"/>
                  <a:pt x="992621" y="1946212"/>
                  <a:pt x="642490" y="1799299"/>
                </a:cubicBezTo>
                <a:cubicBezTo>
                  <a:pt x="295199" y="1653578"/>
                  <a:pt x="69343" y="1314089"/>
                  <a:pt x="69228" y="938062"/>
                </a:cubicBezTo>
                <a:lnTo>
                  <a:pt x="0" y="938062"/>
                </a:lnTo>
                <a:lnTo>
                  <a:pt x="118682" y="693955"/>
                </a:lnTo>
                <a:lnTo>
                  <a:pt x="237363" y="938062"/>
                </a:lnTo>
                <a:lnTo>
                  <a:pt x="164359" y="938062"/>
                </a:lnTo>
                <a:cubicBezTo>
                  <a:pt x="164527" y="1275776"/>
                  <a:pt x="367400" y="1580651"/>
                  <a:pt x="679318" y="1711530"/>
                </a:cubicBezTo>
                <a:cubicBezTo>
                  <a:pt x="993847" y="1843505"/>
                  <a:pt x="1356941" y="1772410"/>
                  <a:pt x="1598470" y="1531558"/>
                </a:cubicBezTo>
                <a:cubicBezTo>
                  <a:pt x="1839999" y="1290705"/>
                  <a:pt x="1912111" y="927812"/>
                  <a:pt x="1781018" y="612914"/>
                </a:cubicBezTo>
                <a:cubicBezTo>
                  <a:pt x="1649925" y="298016"/>
                  <a:pt x="1341599" y="93500"/>
                  <a:pt x="1000508" y="95194"/>
                </a:cubicBezTo>
                <a:cubicBezTo>
                  <a:pt x="1000350" y="63467"/>
                  <a:pt x="1000193" y="31739"/>
                  <a:pt x="1000035" y="12"/>
                </a:cubicBezTo>
                <a:close/>
              </a:path>
            </a:pathLst>
          </a:custGeom>
          <a:solidFill>
            <a:schemeClr val="accent4"/>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8" name="组合 31"/>
          <p:cNvGrpSpPr>
            <a:grpSpLocks/>
          </p:cNvGrpSpPr>
          <p:nvPr/>
        </p:nvGrpSpPr>
        <p:grpSpPr bwMode="auto">
          <a:xfrm>
            <a:off x="6977063" y="1646747"/>
            <a:ext cx="576262" cy="574852"/>
            <a:chOff x="827584" y="1530991"/>
            <a:chExt cx="576064" cy="576064"/>
          </a:xfrm>
        </p:grpSpPr>
        <p:sp>
          <p:nvSpPr>
            <p:cNvPr id="33" name="椭圆 32"/>
            <p:cNvSpPr/>
            <p:nvPr/>
          </p:nvSpPr>
          <p:spPr>
            <a:xfrm>
              <a:off x="827584" y="1530991"/>
              <a:ext cx="576064" cy="576064"/>
            </a:xfrm>
            <a:prstGeom prst="ellipse">
              <a:avLst/>
            </a:prstGeom>
            <a:solidFill>
              <a:schemeClr val="accent4"/>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solidFill>
              </a:endParaRPr>
            </a:p>
          </p:txBody>
        </p:sp>
        <p:sp>
          <p:nvSpPr>
            <p:cNvPr id="56345" name="TextBox 33"/>
            <p:cNvSpPr txBox="1">
              <a:spLocks noChangeArrowheads="1"/>
            </p:cNvSpPr>
            <p:nvPr/>
          </p:nvSpPr>
          <p:spPr bwMode="auto">
            <a:xfrm>
              <a:off x="882219" y="1655670"/>
              <a:ext cx="423368" cy="37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dirty="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sp>
        <p:nvSpPr>
          <p:cNvPr id="36" name="TextBox 35"/>
          <p:cNvSpPr txBox="1">
            <a:spLocks noChangeArrowheads="1"/>
          </p:cNvSpPr>
          <p:nvPr/>
        </p:nvSpPr>
        <p:spPr bwMode="auto">
          <a:xfrm>
            <a:off x="6624639" y="3580919"/>
            <a:ext cx="25193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将无形的数据进行实时可视化展示</a:t>
            </a:r>
          </a:p>
        </p:txBody>
      </p:sp>
      <p:sp>
        <p:nvSpPr>
          <p:cNvPr id="32" name="TextBox 24">
            <a:extLst>
              <a:ext uri="{FF2B5EF4-FFF2-40B4-BE49-F238E27FC236}">
                <a16:creationId xmlns:a16="http://schemas.microsoft.com/office/drawing/2014/main" id="{B6A74DA3-B770-4656-817C-262974E1CD7C}"/>
              </a:ext>
            </a:extLst>
          </p:cNvPr>
          <p:cNvSpPr txBox="1"/>
          <p:nvPr/>
        </p:nvSpPr>
        <p:spPr>
          <a:xfrm>
            <a:off x="3489325" y="355234"/>
            <a:ext cx="2183133" cy="681196"/>
          </a:xfrm>
          <a:prstGeom prst="rect">
            <a:avLst/>
          </a:prstGeom>
          <a:noFill/>
        </p:spPr>
        <p:txBody>
          <a:bodyPr wrap="none" lIns="65010" tIns="32504" rIns="65010" bIns="32504" rtlCol="0">
            <a:spAutoFit/>
          </a:bodyPr>
          <a:lstStyle/>
          <a:p>
            <a:r>
              <a:rPr lang="zh-CN" altLang="en-US" sz="4000" dirty="0">
                <a:solidFill>
                  <a:schemeClr val="tx1">
                    <a:lumMod val="65000"/>
                    <a:lumOff val="35000"/>
                  </a:schemeClr>
                </a:solidFill>
                <a:ea typeface="微软雅黑" panose="020B0503020204020204" pitchFamily="34" charset="-122"/>
              </a:rPr>
              <a:t>项目亮点</a:t>
            </a:r>
          </a:p>
        </p:txBody>
      </p:sp>
      <p:sp>
        <p:nvSpPr>
          <p:cNvPr id="34" name="TextBox 33"/>
          <p:cNvSpPr txBox="1">
            <a:spLocks noChangeArrowheads="1"/>
          </p:cNvSpPr>
          <p:nvPr/>
        </p:nvSpPr>
        <p:spPr bwMode="auto">
          <a:xfrm>
            <a:off x="560388" y="2329308"/>
            <a:ext cx="17399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rPr>
              <a:t>广泛适用</a:t>
            </a:r>
          </a:p>
        </p:txBody>
      </p:sp>
      <p:sp>
        <p:nvSpPr>
          <p:cNvPr id="37" name="TextBox 36"/>
          <p:cNvSpPr txBox="1">
            <a:spLocks noChangeArrowheads="1"/>
          </p:cNvSpPr>
          <p:nvPr/>
        </p:nvSpPr>
        <p:spPr bwMode="auto">
          <a:xfrm>
            <a:off x="6977063" y="2365969"/>
            <a:ext cx="17399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rPr>
              <a:t>动态展示</a:t>
            </a:r>
          </a:p>
        </p:txBody>
      </p:sp>
      <p:sp>
        <p:nvSpPr>
          <p:cNvPr id="38" name="TextBox 37"/>
          <p:cNvSpPr txBox="1">
            <a:spLocks noChangeArrowheads="1"/>
          </p:cNvSpPr>
          <p:nvPr/>
        </p:nvSpPr>
        <p:spPr bwMode="auto">
          <a:xfrm>
            <a:off x="4830763" y="2329308"/>
            <a:ext cx="17399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rPr>
              <a:t>创新模型</a:t>
            </a:r>
          </a:p>
        </p:txBody>
      </p:sp>
      <p:sp>
        <p:nvSpPr>
          <p:cNvPr id="39" name="TextBox 38"/>
          <p:cNvSpPr txBox="1">
            <a:spLocks noChangeArrowheads="1"/>
          </p:cNvSpPr>
          <p:nvPr/>
        </p:nvSpPr>
        <p:spPr bwMode="auto">
          <a:xfrm>
            <a:off x="2670176" y="2365969"/>
            <a:ext cx="17399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dirty="0">
                <a:latin typeface="微软雅黑" panose="020B0503020204020204" pitchFamily="34" charset="-122"/>
                <a:ea typeface="微软雅黑" panose="020B0503020204020204" pitchFamily="34" charset="-122"/>
              </a:rPr>
              <a:t>实时跟踪</a:t>
            </a:r>
          </a:p>
        </p:txBody>
      </p:sp>
    </p:spTree>
    <p:extLst>
      <p:ext uri="{BB962C8B-B14F-4D97-AF65-F5344CB8AC3E}">
        <p14:creationId xmlns:p14="http://schemas.microsoft.com/office/powerpoint/2010/main" val="2676682748"/>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170DEE-1297-4652-A2E0-276C6C84CD43}"/>
              </a:ext>
            </a:extLst>
          </p:cNvPr>
          <p:cNvSpPr/>
          <p:nvPr/>
        </p:nvSpPr>
        <p:spPr>
          <a:xfrm>
            <a:off x="2860228" y="2140164"/>
            <a:ext cx="519110" cy="434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0" tIns="32504" rIns="65010" bIns="32504" rtlCol="0" anchor="ctr"/>
          <a:lstStyle/>
          <a:p>
            <a:pPr algn="ctr"/>
            <a:r>
              <a:rPr lang="en-US" altLang="zh-CN" dirty="0"/>
              <a:t>04</a:t>
            </a:r>
            <a:endParaRPr lang="zh-CN" altLang="en-US" dirty="0"/>
          </a:p>
        </p:txBody>
      </p:sp>
      <p:sp>
        <p:nvSpPr>
          <p:cNvPr id="4" name="TextBox 24">
            <a:extLst>
              <a:ext uri="{FF2B5EF4-FFF2-40B4-BE49-F238E27FC236}">
                <a16:creationId xmlns:a16="http://schemas.microsoft.com/office/drawing/2014/main" id="{B6A74DA3-B770-4656-817C-262974E1CD7C}"/>
              </a:ext>
            </a:extLst>
          </p:cNvPr>
          <p:cNvSpPr txBox="1"/>
          <p:nvPr/>
        </p:nvSpPr>
        <p:spPr>
          <a:xfrm>
            <a:off x="2130808" y="2711268"/>
            <a:ext cx="1977949" cy="619641"/>
          </a:xfrm>
          <a:prstGeom prst="rect">
            <a:avLst/>
          </a:prstGeom>
          <a:noFill/>
        </p:spPr>
        <p:txBody>
          <a:bodyPr wrap="none" lIns="65010" tIns="32504" rIns="65010" bIns="32504" rtlCol="0">
            <a:spAutoFit/>
          </a:bodyPr>
          <a:lstStyle/>
          <a:p>
            <a:r>
              <a:rPr lang="zh-CN" altLang="en-US" sz="3600" dirty="0">
                <a:solidFill>
                  <a:schemeClr val="tx1">
                    <a:lumMod val="65000"/>
                    <a:lumOff val="35000"/>
                  </a:schemeClr>
                </a:solidFill>
                <a:ea typeface="微软雅黑" panose="020B0503020204020204" pitchFamily="34" charset="-122"/>
              </a:rPr>
              <a:t>技术实现</a:t>
            </a:r>
          </a:p>
        </p:txBody>
      </p:sp>
      <p:pic>
        <p:nvPicPr>
          <p:cNvPr id="8" name="图片 7">
            <a:extLst>
              <a:ext uri="{FF2B5EF4-FFF2-40B4-BE49-F238E27FC236}">
                <a16:creationId xmlns:a16="http://schemas.microsoft.com/office/drawing/2014/main" id="{59ED6003-7872-4846-B2C7-8D2F6DDD5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912" y="2360"/>
            <a:ext cx="5145088" cy="5145088"/>
          </a:xfrm>
          <a:prstGeom prst="rect">
            <a:avLst/>
          </a:prstGeom>
        </p:spPr>
      </p:pic>
    </p:spTree>
    <p:extLst>
      <p:ext uri="{BB962C8B-B14F-4D97-AF65-F5344CB8AC3E}">
        <p14:creationId xmlns:p14="http://schemas.microsoft.com/office/powerpoint/2010/main" val="2968372391"/>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扁平化飞机烟雾商业计划书PPT模板"/>
</p:tagLst>
</file>

<file path=ppt/theme/theme1.xml><?xml version="1.0" encoding="utf-8"?>
<a:theme xmlns:a="http://schemas.openxmlformats.org/drawingml/2006/main" name="Office 主题​​">
  <a:themeElements>
    <a:clrScheme name="自定义 1547">
      <a:dk1>
        <a:sysClr val="windowText" lastClr="000000"/>
      </a:dk1>
      <a:lt1>
        <a:sysClr val="window" lastClr="FFFFFF"/>
      </a:lt1>
      <a:dk2>
        <a:srgbClr val="44546A"/>
      </a:dk2>
      <a:lt2>
        <a:srgbClr val="E7E6E6"/>
      </a:lt2>
      <a:accent1>
        <a:srgbClr val="F4A432"/>
      </a:accent1>
      <a:accent2>
        <a:srgbClr val="61B697"/>
      </a:accent2>
      <a:accent3>
        <a:srgbClr val="E8484B"/>
      </a:accent3>
      <a:accent4>
        <a:srgbClr val="F4A432"/>
      </a:accent4>
      <a:accent5>
        <a:srgbClr val="61B697"/>
      </a:accent5>
      <a:accent6>
        <a:srgbClr val="E8484B"/>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2659</TotalTime>
  <Words>1038</Words>
  <Application>Microsoft Office PowerPoint</Application>
  <PresentationFormat>自定义</PresentationFormat>
  <Paragraphs>157</Paragraphs>
  <Slides>22</Slides>
  <Notes>20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Adobe 繁黑體 Std B</vt:lpstr>
      <vt:lpstr>Adobe 仿宋 Std R</vt:lpstr>
      <vt:lpstr>Adobe 黑体 Std R</vt:lpstr>
      <vt:lpstr>Adobe 楷体 Std R</vt:lpstr>
      <vt:lpstr>Glegoo</vt:lpstr>
      <vt:lpstr>Lato Light</vt:lpstr>
      <vt:lpstr>Mission Gothic Regular</vt:lpstr>
      <vt:lpstr>等线</vt:lpstr>
      <vt:lpstr>等线 Light</vt:lpstr>
      <vt:lpstr>宋体</vt:lpstr>
      <vt:lpstr>微软雅黑</vt:lpstr>
      <vt:lpstr>Agency FB</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qiling mao</dc:creator>
  <cp:lastModifiedBy>卓泉 严</cp:lastModifiedBy>
  <cp:revision>63</cp:revision>
  <dcterms:created xsi:type="dcterms:W3CDTF">2017-06-23T03:09:21Z</dcterms:created>
  <dcterms:modified xsi:type="dcterms:W3CDTF">2020-07-16T12:15:19Z</dcterms:modified>
</cp:coreProperties>
</file>