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9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71" r:id="rId11"/>
    <p:sldId id="257" r:id="rId12"/>
    <p:sldId id="270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3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7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0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5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99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681FF3A-A031-4799-B772-72E9B634867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8405DCA-2E41-452F-9D33-E3BDE7DB1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4CB25C9-5C1A-4C56-9476-AE84A70C7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50" y="364068"/>
            <a:ext cx="11418700" cy="1219200"/>
          </a:xfrm>
        </p:spPr>
        <p:txBody>
          <a:bodyPr/>
          <a:lstStyle/>
          <a:p>
            <a:pPr algn="ctr"/>
            <a:r>
              <a:rPr lang="en-GB" sz="40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  <a:t>GPOP PROJECT: </a:t>
            </a:r>
            <a:br>
              <a:rPr lang="en-GB" sz="4000" b="1" u="sng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4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Simulating an evolving population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15940B1-B9B6-4348-B3D4-AFB00546A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557" y="5329652"/>
            <a:ext cx="4984733" cy="1366720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Z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HONG Yann</a:t>
            </a:r>
            <a:b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M2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BIM-INFO</a:t>
            </a:r>
          </a:p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POP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Population Genetics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16AE29-BF23-4ADD-BBA4-FFD4DB95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5" b="95227" l="9825" r="89956">
                        <a14:foregroundMark x1="19214" y1="24582" x2="19214" y2="24582"/>
                        <a14:foregroundMark x1="20306" y1="15036" x2="20306" y2="15036"/>
                        <a14:foregroundMark x1="39520" y1="24821" x2="39520" y2="24821"/>
                        <a14:foregroundMark x1="40611" y1="15036" x2="40611" y2="15036"/>
                        <a14:foregroundMark x1="63100" y1="15036" x2="63100" y2="15036"/>
                        <a14:foregroundMark x1="62227" y1="27924" x2="62227" y2="27924"/>
                        <a14:foregroundMark x1="51965" y1="30072" x2="51965" y2="30072"/>
                        <a14:foregroundMark x1="28166" y1="30072" x2="28166" y2="30072"/>
                        <a14:foregroundMark x1="29039" y1="38425" x2="29039" y2="38425"/>
                        <a14:foregroundMark x1="42358" y1="43675" x2="42358" y2="43675"/>
                        <a14:foregroundMark x1="58952" y1="43914" x2="58952" y2="43914"/>
                        <a14:foregroundMark x1="70087" y1="37947" x2="70087" y2="37947"/>
                        <a14:foregroundMark x1="72489" y1="29356" x2="72489" y2="29356"/>
                        <a14:foregroundMark x1="81441" y1="26492" x2="81441" y2="26492"/>
                        <a14:foregroundMark x1="82314" y1="17900" x2="82314" y2="17900"/>
                        <a14:foregroundMark x1="82751" y1="44153" x2="82751" y2="44153"/>
                        <a14:foregroundMark x1="84498" y1="55370" x2="84498" y2="55370"/>
                        <a14:foregroundMark x1="72052" y1="58473" x2="72052" y2="58473"/>
                        <a14:foregroundMark x1="61135" y1="54177" x2="61135" y2="54177"/>
                        <a14:foregroundMark x1="51747" y1="59189" x2="51747" y2="59189"/>
                        <a14:foregroundMark x1="41266" y1="53938" x2="41266" y2="53938"/>
                        <a14:foregroundMark x1="18559" y1="52745" x2="18559" y2="52745"/>
                        <a14:foregroundMark x1="19651" y1="45346" x2="19651" y2="45346"/>
                        <a14:foregroundMark x1="30349" y1="57518" x2="30349" y2="57518"/>
                        <a14:foregroundMark x1="32533" y1="67064" x2="32533" y2="67064"/>
                        <a14:foregroundMark x1="19432" y1="71599" x2="19432" y2="71838"/>
                        <a14:foregroundMark x1="42140" y1="73031" x2="42140" y2="73031"/>
                        <a14:foregroundMark x1="51092" y1="66348" x2="51092" y2="66348"/>
                        <a14:foregroundMark x1="67467" y1="66110" x2="67467" y2="66110"/>
                        <a14:foregroundMark x1="61135" y1="73270" x2="61135" y2="73270"/>
                        <a14:foregroundMark x1="81004" y1="72315" x2="81004" y2="72315"/>
                        <a14:foregroundMark x1="83188" y1="80668" x2="83188" y2="80668"/>
                        <a14:foregroundMark x1="40830" y1="80907" x2="40830" y2="80907"/>
                        <a14:foregroundMark x1="62227" y1="79952" x2="62227" y2="79952"/>
                        <a14:foregroundMark x1="21179" y1="82100" x2="21179" y2="82100"/>
                        <a14:foregroundMark x1="51092" y1="41766" x2="51092" y2="41766"/>
                        <a14:foregroundMark x1="72271" y1="68258" x2="72271" y2="68258"/>
                        <a14:backgroundMark x1="67249" y1="66587" x2="67249" y2="66587"/>
                        <a14:backgroundMark x1="67467" y1="65871" x2="67467" y2="665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3557" y="2162632"/>
            <a:ext cx="2579818" cy="23601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4AC687-6246-489A-BB4A-A90A61F1E5C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78" y="5170344"/>
            <a:ext cx="3632200" cy="14807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00B7D5-F373-40D3-A064-0FB0D6015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4" b="89695" l="9828" r="97543">
                        <a14:foregroundMark x1="48157" y1="30916" x2="48157" y2="30916"/>
                        <a14:foregroundMark x1="36855" y1="30916" x2="36855" y2="30916"/>
                        <a14:foregroundMark x1="26290" y1="36260" x2="26290" y2="36260"/>
                        <a14:foregroundMark x1="17445" y1="42366" x2="17445" y2="42366"/>
                        <a14:foregroundMark x1="59214" y1="29008" x2="59214" y2="29008"/>
                        <a14:foregroundMark x1="70762" y1="30153" x2="70762" y2="30153"/>
                        <a14:foregroundMark x1="81327" y1="36260" x2="81327" y2="36260"/>
                        <a14:foregroundMark x1="91155" y1="43893" x2="91155" y2="438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1906" y="2483827"/>
            <a:ext cx="2709075" cy="1743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6DEBD1-04AD-4CA6-9416-DF3DDE2644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04" b="100000" l="9574" r="91489">
                        <a14:foregroundMark x1="48936" y1="46361" x2="48936" y2="46361"/>
                        <a14:foregroundMark x1="62766" y1="22642" x2="62766" y2="22642"/>
                        <a14:foregroundMark x1="76862" y1="29380" x2="76862" y2="29380"/>
                        <a14:foregroundMark x1="81915" y1="40162" x2="81915" y2="401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6409" y="2462142"/>
            <a:ext cx="1593593" cy="15724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506353-3C3D-49DE-A968-0208861989CA}"/>
              </a:ext>
            </a:extLst>
          </p:cNvPr>
          <p:cNvCxnSpPr/>
          <p:nvPr/>
        </p:nvCxnSpPr>
        <p:spPr>
          <a:xfrm>
            <a:off x="4377267" y="3429000"/>
            <a:ext cx="897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81F1A54-6896-47FC-A606-485847878AC1}"/>
              </a:ext>
            </a:extLst>
          </p:cNvPr>
          <p:cNvSpPr/>
          <p:nvPr/>
        </p:nvSpPr>
        <p:spPr>
          <a:xfrm>
            <a:off x="4253532" y="3120540"/>
            <a:ext cx="1021201" cy="4705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84D89A8-0BC1-4B6A-A5AA-155180FA7894}"/>
              </a:ext>
            </a:extLst>
          </p:cNvPr>
          <p:cNvSpPr/>
          <p:nvPr/>
        </p:nvSpPr>
        <p:spPr>
          <a:xfrm>
            <a:off x="6751678" y="3120540"/>
            <a:ext cx="1021201" cy="4705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D96B8B-C5E9-4E05-9CBC-B601772F5FF3}"/>
              </a:ext>
            </a:extLst>
          </p:cNvPr>
          <p:cNvSpPr/>
          <p:nvPr/>
        </p:nvSpPr>
        <p:spPr>
          <a:xfrm>
            <a:off x="1810676" y="309501"/>
            <a:ext cx="8570648" cy="1515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78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F831E2-65BC-4A7C-95A2-A74D52E41CE1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3: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Mutations in the infinite allele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EEC65-CFA8-4A4D-ACCE-178AFF0C0D68}"/>
              </a:ext>
            </a:extLst>
          </p:cNvPr>
          <p:cNvSpPr txBox="1"/>
          <p:nvPr/>
        </p:nvSpPr>
        <p:spPr>
          <a:xfrm>
            <a:off x="2733868" y="5412086"/>
            <a:ext cx="697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Population never converges for higher values of mutation rate, also possibly due to erroneous code.</a:t>
            </a:r>
          </a:p>
        </p:txBody>
      </p: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189052-5B88-4D89-88BE-62A70004A4A1}"/>
              </a:ext>
            </a:extLst>
          </p:cNvPr>
          <p:cNvSpPr/>
          <p:nvPr/>
        </p:nvSpPr>
        <p:spPr>
          <a:xfrm>
            <a:off x="4908550" y="2168266"/>
            <a:ext cx="2374900" cy="2343150"/>
          </a:xfrm>
          <a:prstGeom prst="actionButtonHelp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90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48B5CA-8EEA-4AC4-A0B8-05BC3E316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38" y="2189338"/>
            <a:ext cx="3844651" cy="2890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FB805-3D9D-4226-B3BA-BDFBD0601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" y="2189339"/>
            <a:ext cx="3844651" cy="2890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01D15-2A6A-46AC-9FF9-FC5E83BBF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6" y="2189339"/>
            <a:ext cx="3909207" cy="289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06967-1902-4DF9-8F48-D72541B80F89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4: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263B-F36D-4CE9-9D1E-58900FEACDD7}"/>
              </a:ext>
            </a:extLst>
          </p:cNvPr>
          <p:cNvSpPr txBox="1"/>
          <p:nvPr/>
        </p:nvSpPr>
        <p:spPr>
          <a:xfrm>
            <a:off x="3000568" y="5405736"/>
            <a:ext cx="645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With lower initial frequency of allele B, only higher fitness parameters s allow for the allele to survive.</a:t>
            </a:r>
          </a:p>
          <a:p>
            <a:pPr algn="ctr"/>
            <a:r>
              <a:rPr lang="en-GB" b="1" dirty="0">
                <a:latin typeface="Century Gothic" panose="020B0502020202020204" pitchFamily="34" charset="0"/>
              </a:rPr>
              <a:t>Additionally, 250 generations is not enough for fixation.</a:t>
            </a:r>
          </a:p>
        </p:txBody>
      </p:sp>
    </p:spTree>
    <p:extLst>
      <p:ext uri="{BB962C8B-B14F-4D97-AF65-F5344CB8AC3E}">
        <p14:creationId xmlns:p14="http://schemas.microsoft.com/office/powerpoint/2010/main" val="53204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706967-1902-4DF9-8F48-D72541B80F89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4: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263B-F36D-4CE9-9D1E-58900FEACDD7}"/>
              </a:ext>
            </a:extLst>
          </p:cNvPr>
          <p:cNvSpPr txBox="1"/>
          <p:nvPr/>
        </p:nvSpPr>
        <p:spPr>
          <a:xfrm>
            <a:off x="3000568" y="5405736"/>
            <a:ext cx="645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Expected, according to formulas seen in class: does not correspond to simulations: fixation is still achieved rapidly, even for low values of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2C742-79DB-409D-B53C-22C032D2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52" y="2216148"/>
            <a:ext cx="3865144" cy="2906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36E2F-7B15-4D8D-A0BB-A61007E01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09" y="2199330"/>
            <a:ext cx="3865144" cy="2906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AE59F-ACF7-4311-B1BD-ECAF410D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" y="2199331"/>
            <a:ext cx="3865144" cy="29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706967-1902-4DF9-8F48-D72541B80F89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5: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Clonal interference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33476-66D9-4028-B8F7-95019EAFF5CF}"/>
              </a:ext>
            </a:extLst>
          </p:cNvPr>
          <p:cNvSpPr txBox="1"/>
          <p:nvPr/>
        </p:nvSpPr>
        <p:spPr>
          <a:xfrm>
            <a:off x="3000568" y="5405736"/>
            <a:ext cx="64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Allele C manages to fixate for a large enough population, but fails to do for smaller ones.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ECA8C-DCDC-43C7-BEB1-1AD9EA3D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89" y="2155717"/>
            <a:ext cx="3833465" cy="2753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E7AF1-B32C-4F9B-ACF7-EA3E17B96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" y="2155717"/>
            <a:ext cx="3833465" cy="2753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86ED8B-818F-428E-B348-832CBD664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2155718"/>
            <a:ext cx="3833465" cy="27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5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706967-1902-4DF9-8F48-D72541B80F89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6: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Population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33476-66D9-4028-B8F7-95019EAFF5CF}"/>
              </a:ext>
            </a:extLst>
          </p:cNvPr>
          <p:cNvSpPr txBox="1"/>
          <p:nvPr/>
        </p:nvSpPr>
        <p:spPr>
          <a:xfrm>
            <a:off x="3000568" y="5405736"/>
            <a:ext cx="645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Much lower overall time for fixation (intuitive), since every subpopulation will converge much faster to fixation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AE4F2-D17A-45D8-8BFE-7FC50ED7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48" y="1553583"/>
            <a:ext cx="5422403" cy="356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B63EE-221A-4C7E-9751-F38F4789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9" y="1420617"/>
            <a:ext cx="5596139" cy="36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1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706967-1902-4DF9-8F48-D72541B80F89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7: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33476-66D9-4028-B8F7-95019EAFF5CF}"/>
              </a:ext>
            </a:extLst>
          </p:cNvPr>
          <p:cNvSpPr txBox="1"/>
          <p:nvPr/>
        </p:nvSpPr>
        <p:spPr>
          <a:xfrm>
            <a:off x="3000568" y="5405736"/>
            <a:ext cx="64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Much higher overall time for fixation (intuitive), since we are looking for global fixation of the 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BBE5E-F937-4B3F-B5A4-A0CB0766C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71" y="1451352"/>
            <a:ext cx="5504699" cy="3566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37973-A2FE-4F42-9A1B-0DBE0B453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0" y="1332480"/>
            <a:ext cx="5596139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8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706967-1902-4DF9-8F48-D72541B80F89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7: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33476-66D9-4028-B8F7-95019EAFF5CF}"/>
              </a:ext>
            </a:extLst>
          </p:cNvPr>
          <p:cNvSpPr txBox="1"/>
          <p:nvPr/>
        </p:nvSpPr>
        <p:spPr>
          <a:xfrm>
            <a:off x="3000568" y="5405736"/>
            <a:ext cx="645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Compared to task 1: higher overall fixation time.</a:t>
            </a:r>
          </a:p>
          <a:p>
            <a:pPr algn="ctr"/>
            <a:r>
              <a:rPr lang="en-GB" b="1" dirty="0">
                <a:latin typeface="Century Gothic" panose="020B0502020202020204" pitchFamily="34" charset="0"/>
              </a:rPr>
              <a:t>As expected extremes (0.1 and 0.9) always have lower fixation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5CFEA-405F-45B9-86C8-1E77B51A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567371"/>
            <a:ext cx="5468123" cy="3566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40FEFF-66DC-427A-81F3-06D327DF4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6" y="1566283"/>
            <a:ext cx="5471460" cy="35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862C30C-EBBA-48DA-8E49-C859A21EF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0" y="1894608"/>
            <a:ext cx="4775695" cy="35640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BA59C5-EA1A-4A78-B2E1-1FCF72EC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05" y="1894608"/>
            <a:ext cx="4846445" cy="35640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86AB49-F757-44C5-A5AF-CC71AC4BB757}"/>
              </a:ext>
            </a:extLst>
          </p:cNvPr>
          <p:cNvSpPr txBox="1"/>
          <p:nvPr/>
        </p:nvSpPr>
        <p:spPr>
          <a:xfrm>
            <a:off x="3587750" y="328940"/>
            <a:ext cx="50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1: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Genetic drift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B8077-1204-48A9-8DCC-15BC90358833}"/>
              </a:ext>
            </a:extLst>
          </p:cNvPr>
          <p:cNvSpPr txBox="1"/>
          <p:nvPr/>
        </p:nvSpPr>
        <p:spPr>
          <a:xfrm>
            <a:off x="2867218" y="5421125"/>
            <a:ext cx="64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60/40 split can have either allele dominate over the other, though naturally one is more likely than the other</a:t>
            </a:r>
          </a:p>
        </p:txBody>
      </p:sp>
    </p:spTree>
    <p:extLst>
      <p:ext uri="{BB962C8B-B14F-4D97-AF65-F5344CB8AC3E}">
        <p14:creationId xmlns:p14="http://schemas.microsoft.com/office/powerpoint/2010/main" val="9012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6B4BEB-1961-4B34-BD9F-C1955754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0" y="2124982"/>
            <a:ext cx="4656312" cy="331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30DDC3-8900-49FE-ABEE-D834F080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86" y="1969771"/>
            <a:ext cx="5303024" cy="3474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CD721-E0D4-4CFB-A333-10B9D0241D2C}"/>
              </a:ext>
            </a:extLst>
          </p:cNvPr>
          <p:cNvSpPr txBox="1"/>
          <p:nvPr/>
        </p:nvSpPr>
        <p:spPr>
          <a:xfrm>
            <a:off x="3587750" y="328940"/>
            <a:ext cx="50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1: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Genetic drift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852E-E987-41C8-A110-D0F935220BC9}"/>
              </a:ext>
            </a:extLst>
          </p:cNvPr>
          <p:cNvSpPr txBox="1"/>
          <p:nvPr/>
        </p:nvSpPr>
        <p:spPr>
          <a:xfrm>
            <a:off x="2867218" y="5421125"/>
            <a:ext cx="64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Expected as according to intuition, notably the first plot</a:t>
            </a:r>
          </a:p>
        </p:txBody>
      </p:sp>
    </p:spTree>
    <p:extLst>
      <p:ext uri="{BB962C8B-B14F-4D97-AF65-F5344CB8AC3E}">
        <p14:creationId xmlns:p14="http://schemas.microsoft.com/office/powerpoint/2010/main" val="420580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E03CA-F069-4B76-881A-3CBA8187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56" y="1899006"/>
            <a:ext cx="5471460" cy="35683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CCA415-3E5D-458D-B32A-7654DB71F3B5}"/>
              </a:ext>
            </a:extLst>
          </p:cNvPr>
          <p:cNvSpPr txBox="1"/>
          <p:nvPr/>
        </p:nvSpPr>
        <p:spPr>
          <a:xfrm>
            <a:off x="3587750" y="328940"/>
            <a:ext cx="50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1: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Genetic drift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A08E8-2DC9-4E1E-A94C-89E7E2BBC8C8}"/>
              </a:ext>
            </a:extLst>
          </p:cNvPr>
          <p:cNvSpPr txBox="1"/>
          <p:nvPr/>
        </p:nvSpPr>
        <p:spPr>
          <a:xfrm>
            <a:off x="2867218" y="5421125"/>
            <a:ext cx="64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“Symmetrical” fixation times will always have similar peak densities</a:t>
            </a:r>
          </a:p>
        </p:txBody>
      </p:sp>
    </p:spTree>
    <p:extLst>
      <p:ext uri="{BB962C8B-B14F-4D97-AF65-F5344CB8AC3E}">
        <p14:creationId xmlns:p14="http://schemas.microsoft.com/office/powerpoint/2010/main" val="288608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F831E2-65BC-4A7C-95A2-A74D52E41CE1}"/>
              </a:ext>
            </a:extLst>
          </p:cNvPr>
          <p:cNvSpPr txBox="1"/>
          <p:nvPr/>
        </p:nvSpPr>
        <p:spPr>
          <a:xfrm>
            <a:off x="3587750" y="328940"/>
            <a:ext cx="50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1: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Genetic drift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2D41F-F3C9-4250-B881-ABC409A2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1" y="1898870"/>
            <a:ext cx="4575424" cy="326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1812E-EBFA-4C0A-A284-B6C3AC849361}"/>
              </a:ext>
            </a:extLst>
          </p:cNvPr>
          <p:cNvSpPr txBox="1"/>
          <p:nvPr/>
        </p:nvSpPr>
        <p:spPr>
          <a:xfrm>
            <a:off x="2629286" y="5225018"/>
            <a:ext cx="620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Simulation of 100, 200, 300… 1000 population size</a:t>
            </a:r>
          </a:p>
          <a:p>
            <a:pPr algn="ctr"/>
            <a:r>
              <a:rPr lang="en-GB" b="1" dirty="0">
                <a:latin typeface="Century Gothic" panose="020B0502020202020204" pitchFamily="34" charset="0"/>
              </a:rPr>
              <a:t>Note: p = 0.6 for all these simulations</a:t>
            </a:r>
          </a:p>
        </p:txBody>
      </p:sp>
    </p:spTree>
    <p:extLst>
      <p:ext uri="{BB962C8B-B14F-4D97-AF65-F5344CB8AC3E}">
        <p14:creationId xmlns:p14="http://schemas.microsoft.com/office/powerpoint/2010/main" val="79303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AA324-6AAC-4412-8509-4068A000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783837"/>
            <a:ext cx="5367539" cy="3557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9DC4D-5008-4186-8A41-619183396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" y="2003293"/>
            <a:ext cx="4864618" cy="3337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688AC-5FD3-4639-A151-D8C5FC20F130}"/>
              </a:ext>
            </a:extLst>
          </p:cNvPr>
          <p:cNvSpPr txBox="1"/>
          <p:nvPr/>
        </p:nvSpPr>
        <p:spPr>
          <a:xfrm>
            <a:off x="2867218" y="5421125"/>
            <a:ext cx="64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Note: population = 100</a:t>
            </a:r>
          </a:p>
          <a:p>
            <a:pPr algn="ctr"/>
            <a:r>
              <a:rPr lang="en-GB" b="1" dirty="0">
                <a:latin typeface="Century Gothic" panose="020B0502020202020204" pitchFamily="34" charset="0"/>
              </a:rPr>
              <a:t>Each member of initial population was a different allele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2C6A0-4EFC-462F-B12F-F9D1AE124265}"/>
              </a:ext>
            </a:extLst>
          </p:cNvPr>
          <p:cNvSpPr txBox="1"/>
          <p:nvPr/>
        </p:nvSpPr>
        <p:spPr>
          <a:xfrm>
            <a:off x="3587750" y="313490"/>
            <a:ext cx="50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2: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Coalescent model</a:t>
            </a:r>
          </a:p>
        </p:txBody>
      </p:sp>
    </p:spTree>
    <p:extLst>
      <p:ext uri="{BB962C8B-B14F-4D97-AF65-F5344CB8AC3E}">
        <p14:creationId xmlns:p14="http://schemas.microsoft.com/office/powerpoint/2010/main" val="8811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F831E2-65BC-4A7C-95A2-A74D52E41CE1}"/>
              </a:ext>
            </a:extLst>
          </p:cNvPr>
          <p:cNvSpPr txBox="1"/>
          <p:nvPr/>
        </p:nvSpPr>
        <p:spPr>
          <a:xfrm>
            <a:off x="3587750" y="313490"/>
            <a:ext cx="50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2: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Coalescent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40B84-7B4E-4C73-93B6-C135E17D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66" y="1668776"/>
            <a:ext cx="6163068" cy="3520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F4736-B7C3-422E-8B30-BFEFD5563371}"/>
              </a:ext>
            </a:extLst>
          </p:cNvPr>
          <p:cNvSpPr txBox="1"/>
          <p:nvPr/>
        </p:nvSpPr>
        <p:spPr>
          <a:xfrm>
            <a:off x="2867218" y="5421125"/>
            <a:ext cx="64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Expected vs simulated: expected seems to take longer to find MRCA, as according to formula seen in class</a:t>
            </a:r>
          </a:p>
        </p:txBody>
      </p:sp>
    </p:spTree>
    <p:extLst>
      <p:ext uri="{BB962C8B-B14F-4D97-AF65-F5344CB8AC3E}">
        <p14:creationId xmlns:p14="http://schemas.microsoft.com/office/powerpoint/2010/main" val="26103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F831E2-65BC-4A7C-95A2-A74D52E41CE1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3: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Mutations in the infinite allele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4736-B7C3-422E-8B30-BFEFD5563371}"/>
              </a:ext>
            </a:extLst>
          </p:cNvPr>
          <p:cNvSpPr txBox="1"/>
          <p:nvPr/>
        </p:nvSpPr>
        <p:spPr>
          <a:xfrm>
            <a:off x="3000568" y="5405736"/>
            <a:ext cx="64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Erroneous plot: misunderstood mutation rate</a:t>
            </a:r>
          </a:p>
          <a:p>
            <a:pPr algn="ctr"/>
            <a:r>
              <a:rPr lang="en-GB" b="1" dirty="0">
                <a:latin typeface="Century Gothic" panose="020B0502020202020204" pitchFamily="34" charset="0"/>
              </a:rPr>
              <a:t>(Kept it as illustrative example)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AB3E2-64E8-42B4-8B9E-0F9E7A55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3" y="1595624"/>
            <a:ext cx="4901194" cy="3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F831E2-65BC-4A7C-95A2-A74D52E41CE1}"/>
              </a:ext>
            </a:extLst>
          </p:cNvPr>
          <p:cNvSpPr txBox="1"/>
          <p:nvPr/>
        </p:nvSpPr>
        <p:spPr>
          <a:xfrm>
            <a:off x="2733868" y="313490"/>
            <a:ext cx="6724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QUESTION 3:</a:t>
            </a:r>
          </a:p>
          <a:p>
            <a:pPr algn="ctr"/>
            <a:r>
              <a:rPr lang="en-GB" sz="2800" b="1" u="sng" dirty="0">
                <a:latin typeface="Century Gothic" panose="020B0502020202020204" pitchFamily="34" charset="0"/>
                <a:ea typeface="Cambria" panose="02040503050406030204" pitchFamily="18" charset="0"/>
              </a:rPr>
              <a:t>Mutations in the infinite allele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06FDF-068A-40AD-9DFE-FF477C9F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3" y="1595622"/>
            <a:ext cx="4901194" cy="3666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EEC65-CFA8-4A4D-ACCE-178AFF0C0D68}"/>
              </a:ext>
            </a:extLst>
          </p:cNvPr>
          <p:cNvSpPr txBox="1"/>
          <p:nvPr/>
        </p:nvSpPr>
        <p:spPr>
          <a:xfrm>
            <a:off x="2733868" y="5412086"/>
            <a:ext cx="697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Considerably longer time to fixation</a:t>
            </a:r>
          </a:p>
          <a:p>
            <a:pPr algn="ctr"/>
            <a:r>
              <a:rPr lang="en-GB" b="1" dirty="0">
                <a:latin typeface="Century Gothic" panose="020B0502020202020204" pitchFamily="34" charset="0"/>
              </a:rPr>
              <a:t>(Still possibly flawed but intuitively makes more sense)</a:t>
            </a:r>
          </a:p>
          <a:p>
            <a:pPr algn="ctr"/>
            <a:r>
              <a:rPr lang="en-GB" b="1" dirty="0">
                <a:latin typeface="Century Gothic" panose="020B0502020202020204" pitchFamily="34" charset="0"/>
              </a:rPr>
              <a:t>Expected to drop overall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43D2D-070D-4EE6-9D82-09F5970A4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03" y="1595623"/>
            <a:ext cx="4901194" cy="3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618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121</TotalTime>
  <Words>380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Century Gothic</vt:lpstr>
      <vt:lpstr>Metropolitan</vt:lpstr>
      <vt:lpstr>GPOP PROJECT:  Simulating an evolving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ZHONG</dc:creator>
  <cp:lastModifiedBy>Yann ZHONG</cp:lastModifiedBy>
  <cp:revision>67</cp:revision>
  <dcterms:created xsi:type="dcterms:W3CDTF">2021-12-05T14:47:38Z</dcterms:created>
  <dcterms:modified xsi:type="dcterms:W3CDTF">2021-12-05T16:48:39Z</dcterms:modified>
</cp:coreProperties>
</file>