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6AEDFA8B-8CE1-4A52-8CAB-A84763909988}" type="datetimeFigureOut">
              <a:rPr lang="fr-FR" smtClean="0"/>
              <a:t>22/11/2023</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26651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AEDFA8B-8CE1-4A52-8CAB-A84763909988}" type="datetimeFigureOut">
              <a:rPr lang="fr-FR" smtClean="0"/>
              <a:t>22/11/2023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60778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AEDFA8B-8CE1-4A52-8CAB-A84763909988}" type="datetimeFigureOut">
              <a:rPr lang="fr-FR" smtClean="0"/>
              <a:t>22/11/2023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C11B7D-2E6C-4350-85E4-002CE4847096}"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6967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AEDFA8B-8CE1-4A52-8CAB-A84763909988}" type="datetimeFigureOut">
              <a:rPr lang="fr-FR" smtClean="0"/>
              <a:t>22/11/2023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734079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AEDFA8B-8CE1-4A52-8CAB-A84763909988}" type="datetimeFigureOut">
              <a:rPr lang="fr-FR" smtClean="0"/>
              <a:t>22/11/2023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C11B7D-2E6C-4350-85E4-002CE4847096}"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1759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6AEDFA8B-8CE1-4A52-8CAB-A84763909988}" type="datetimeFigureOut">
              <a:rPr lang="fr-FR" smtClean="0"/>
              <a:t>22/11/2023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544870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AEDFA8B-8CE1-4A52-8CAB-A84763909988}" type="datetimeFigureOut">
              <a:rPr lang="fr-FR" smtClean="0"/>
              <a:t>22/11/2023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429940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AEDFA8B-8CE1-4A52-8CAB-A84763909988}" type="datetimeFigureOut">
              <a:rPr lang="fr-FR" smtClean="0"/>
              <a:t>22/11/2023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216225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AEDFA8B-8CE1-4A52-8CAB-A84763909988}" type="datetimeFigureOut">
              <a:rPr lang="fr-FR" smtClean="0"/>
              <a:t>22/11/2023</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428594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AEDFA8B-8CE1-4A52-8CAB-A84763909988}" type="datetimeFigureOut">
              <a:rPr lang="fr-FR" smtClean="0"/>
              <a:t>22/11/2023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31192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AEDFA8B-8CE1-4A52-8CAB-A84763909988}" type="datetimeFigureOut">
              <a:rPr lang="fr-FR" smtClean="0"/>
              <a:t>22/11/2023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46642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AEDFA8B-8CE1-4A52-8CAB-A84763909988}" type="datetimeFigureOut">
              <a:rPr lang="fr-FR" smtClean="0"/>
              <a:t>22/11/2023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216147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AEDFA8B-8CE1-4A52-8CAB-A84763909988}" type="datetimeFigureOut">
              <a:rPr lang="fr-FR" smtClean="0"/>
              <a:t>22/11/2023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70416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DFA8B-8CE1-4A52-8CAB-A84763909988}" type="datetimeFigureOut">
              <a:rPr lang="fr-FR" smtClean="0"/>
              <a:t>22/11/2023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06010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AEDFA8B-8CE1-4A52-8CAB-A84763909988}" type="datetimeFigureOut">
              <a:rPr lang="fr-FR" smtClean="0"/>
              <a:t>22/11/2023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284668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AEDFA8B-8CE1-4A52-8CAB-A84763909988}" type="datetimeFigureOut">
              <a:rPr lang="fr-FR" smtClean="0"/>
              <a:t>22/11/2023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C11B7D-2E6C-4350-85E4-002CE4847096}" type="slidenum">
              <a:rPr lang="fr-FR" smtClean="0"/>
              <a:t>‹N°›</a:t>
            </a:fld>
            <a:endParaRPr lang="fr-FR"/>
          </a:p>
        </p:txBody>
      </p:sp>
    </p:spTree>
    <p:extLst>
      <p:ext uri="{BB962C8B-B14F-4D97-AF65-F5344CB8AC3E}">
        <p14:creationId xmlns:p14="http://schemas.microsoft.com/office/powerpoint/2010/main" val="378294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EDFA8B-8CE1-4A52-8CAB-A84763909988}" type="datetimeFigureOut">
              <a:rPr lang="fr-FR" smtClean="0"/>
              <a:t>22/11/2023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C11B7D-2E6C-4350-85E4-002CE4847096}" type="slidenum">
              <a:rPr lang="fr-FR" smtClean="0"/>
              <a:t>‹N°›</a:t>
            </a:fld>
            <a:endParaRPr lang="fr-FR"/>
          </a:p>
        </p:txBody>
      </p:sp>
    </p:spTree>
    <p:extLst>
      <p:ext uri="{BB962C8B-B14F-4D97-AF65-F5344CB8AC3E}">
        <p14:creationId xmlns:p14="http://schemas.microsoft.com/office/powerpoint/2010/main" val="37448779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kobia.fr/regression-metrics-r2-score/"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yann214/Analyse_de_donnee" TargetMode="External"/><Relationship Id="rId7" Type="http://schemas.openxmlformats.org/officeDocument/2006/relationships/image" Target="../media/image24.jpe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066698" y="2426065"/>
            <a:ext cx="8915399" cy="3844106"/>
          </a:xfrm>
        </p:spPr>
        <p:txBody>
          <a:bodyPr>
            <a:normAutofit/>
          </a:bodyPr>
          <a:lstStyle/>
          <a:p>
            <a:pPr algn="ctr"/>
            <a:r>
              <a:rPr lang="fr-FR" sz="2800" b="1" i="1" dirty="0" smtClean="0">
                <a:solidFill>
                  <a:srgbClr val="002060"/>
                </a:solidFill>
                <a:latin typeface="Times New Roman" panose="02020603050405020304" pitchFamily="18" charset="0"/>
                <a:cs typeface="Times New Roman" panose="02020603050405020304" pitchFamily="18" charset="0"/>
              </a:rPr>
              <a:t>ARBRE DE DECISION POUR LA GESTION DES DONNEES COMMERCIALES</a:t>
            </a:r>
          </a:p>
          <a:p>
            <a:pPr algn="ctr"/>
            <a:endParaRPr lang="fr-FR" sz="2800" b="1" i="1" dirty="0" smtClean="0">
              <a:solidFill>
                <a:srgbClr val="002060"/>
              </a:solidFill>
              <a:latin typeface="Times New Roman" panose="02020603050405020304" pitchFamily="18" charset="0"/>
              <a:cs typeface="Times New Roman" panose="02020603050405020304" pitchFamily="18" charset="0"/>
            </a:endParaRPr>
          </a:p>
          <a:p>
            <a:pPr algn="ctr"/>
            <a:r>
              <a:rPr lang="fr-FR" sz="3200" b="1" i="1" dirty="0" smtClean="0">
                <a:solidFill>
                  <a:srgbClr val="002060"/>
                </a:solidFill>
                <a:latin typeface="Times New Roman" panose="02020603050405020304" pitchFamily="18" charset="0"/>
                <a:cs typeface="Times New Roman" panose="02020603050405020304" pitchFamily="18" charset="0"/>
              </a:rPr>
              <a:t>TPE INF 365 </a:t>
            </a:r>
          </a:p>
          <a:p>
            <a:pPr algn="ctr"/>
            <a:r>
              <a:rPr lang="fr-FR" sz="2000" b="1" i="1" dirty="0" smtClean="0">
                <a:solidFill>
                  <a:srgbClr val="002060"/>
                </a:solidFill>
                <a:latin typeface="Times New Roman" panose="02020603050405020304" pitchFamily="18" charset="0"/>
                <a:cs typeface="Times New Roman" panose="02020603050405020304" pitchFamily="18" charset="0"/>
              </a:rPr>
              <a:t>Novembre 2023</a:t>
            </a:r>
          </a:p>
          <a:p>
            <a:pPr algn="ctr"/>
            <a:endParaRPr lang="fr-FR" sz="2800" b="1" i="1" dirty="0">
              <a:solidFill>
                <a:srgbClr val="002060"/>
              </a:solidFill>
              <a:latin typeface="Times New Roman" panose="02020603050405020304" pitchFamily="18" charset="0"/>
              <a:cs typeface="Times New Roman" panose="02020603050405020304" pitchFamily="18" charset="0"/>
            </a:endParaRPr>
          </a:p>
          <a:p>
            <a:pPr algn="ctr"/>
            <a:r>
              <a:rPr lang="fr-FR" sz="2800" b="1" i="1" dirty="0" smtClean="0">
                <a:solidFill>
                  <a:srgbClr val="C00000"/>
                </a:solidFill>
                <a:latin typeface="Times New Roman" panose="02020603050405020304" pitchFamily="18" charset="0"/>
                <a:cs typeface="Times New Roman" panose="02020603050405020304" pitchFamily="18" charset="0"/>
              </a:rPr>
              <a:t>Par Groupe III</a:t>
            </a:r>
            <a:endParaRPr lang="fr-FR" sz="2800" b="1" i="1" dirty="0">
              <a:solidFill>
                <a:srgbClr val="C00000"/>
              </a:solidFill>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785" y="0"/>
            <a:ext cx="2385604" cy="2112506"/>
          </a:xfrm>
          <a:prstGeom prst="rect">
            <a:avLst/>
          </a:prstGeom>
        </p:spPr>
      </p:pic>
    </p:spTree>
    <p:extLst>
      <p:ext uri="{BB962C8B-B14F-4D97-AF65-F5344CB8AC3E}">
        <p14:creationId xmlns:p14="http://schemas.microsoft.com/office/powerpoint/2010/main" val="539740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772">
        <p15:prstTrans prst="drape"/>
      </p:transition>
    </mc:Choice>
    <mc:Fallback xmlns="">
      <p:transition spd="slow" advTm="6772">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6"/>
            <a:ext cx="8911687" cy="698253"/>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Description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973668" y="2140689"/>
            <a:ext cx="10168466" cy="4431983"/>
          </a:xfrm>
          <a:prstGeom prst="rect">
            <a:avLst/>
          </a:prstGeom>
          <a:noFill/>
        </p:spPr>
        <p:txBody>
          <a:bodyPr wrap="square" rtlCol="0">
            <a:spAutoFit/>
          </a:bodyPr>
          <a:lstStyle/>
          <a:p>
            <a:pPr lvl="2"/>
            <a:r>
              <a:rPr lang="fr-FR" dirty="0"/>
              <a:t>l</a:t>
            </a:r>
            <a:r>
              <a:rPr lang="fr-FR" dirty="0" smtClean="0"/>
              <a:t>e </a:t>
            </a:r>
            <a:r>
              <a:rPr lang="fr-FR" dirty="0"/>
              <a:t>jeu de donnée utilisé est « </a:t>
            </a:r>
            <a:r>
              <a:rPr lang="fr-FR" dirty="0" err="1"/>
              <a:t>california</a:t>
            </a:r>
            <a:r>
              <a:rPr lang="fr-FR" dirty="0"/>
              <a:t> </a:t>
            </a:r>
            <a:r>
              <a:rPr lang="fr-FR" dirty="0" err="1"/>
              <a:t>jousing</a:t>
            </a:r>
            <a:r>
              <a:rPr lang="fr-FR" dirty="0"/>
              <a:t> » contient des informations sur les logements en </a:t>
            </a:r>
            <a:r>
              <a:rPr lang="fr-FR" dirty="0" err="1"/>
              <a:t>californie</a:t>
            </a:r>
            <a:r>
              <a:rPr lang="fr-FR" dirty="0"/>
              <a:t> aux états unies ainsi que leur valeur.</a:t>
            </a:r>
          </a:p>
          <a:p>
            <a:pPr lvl="2"/>
            <a:endParaRPr lang="fr-FR" dirty="0" smtClean="0"/>
          </a:p>
          <a:p>
            <a:r>
              <a:rPr lang="fr-FR" dirty="0"/>
              <a:t>Les variables présentes dans la </a:t>
            </a:r>
            <a:r>
              <a:rPr lang="fr-FR" dirty="0" err="1"/>
              <a:t>dataset</a:t>
            </a:r>
            <a:r>
              <a:rPr lang="fr-FR" dirty="0"/>
              <a:t> sont : </a:t>
            </a:r>
            <a:endParaRPr lang="fr-FR" dirty="0" smtClean="0"/>
          </a:p>
          <a:p>
            <a:endParaRPr lang="fr-FR" sz="1200" dirty="0"/>
          </a:p>
          <a:p>
            <a:pPr marL="285750" lvl="0" indent="-285750">
              <a:buFont typeface="Arial" panose="020B0604020202020204" pitchFamily="34" charset="0"/>
              <a:buChar char="•"/>
            </a:pPr>
            <a:r>
              <a:rPr lang="fr-FR" dirty="0"/>
              <a:t>Longitude de la localisation de logement </a:t>
            </a:r>
            <a:endParaRPr lang="fr-FR" sz="1200" dirty="0"/>
          </a:p>
          <a:p>
            <a:pPr marL="285750" lvl="0" indent="-285750">
              <a:buFont typeface="Arial" panose="020B0604020202020204" pitchFamily="34" charset="0"/>
              <a:buChar char="•"/>
            </a:pPr>
            <a:r>
              <a:rPr lang="fr-FR" dirty="0" smtClean="0"/>
              <a:t>Latitude </a:t>
            </a:r>
            <a:r>
              <a:rPr lang="fr-FR" dirty="0"/>
              <a:t>de la localisation de </a:t>
            </a:r>
            <a:r>
              <a:rPr lang="fr-FR" dirty="0" smtClean="0"/>
              <a:t>logement</a:t>
            </a:r>
            <a:endParaRPr lang="fr-FR" sz="1200" dirty="0"/>
          </a:p>
          <a:p>
            <a:pPr marL="285750" lvl="0" indent="-285750">
              <a:buFont typeface="Arial" panose="020B0604020202020204" pitchFamily="34" charset="0"/>
              <a:buChar char="•"/>
            </a:pPr>
            <a:r>
              <a:rPr lang="fr-FR" dirty="0" err="1" smtClean="0"/>
              <a:t>Housing_median_age</a:t>
            </a:r>
            <a:r>
              <a:rPr lang="fr-FR" dirty="0" smtClean="0"/>
              <a:t> </a:t>
            </a:r>
            <a:r>
              <a:rPr lang="fr-FR" dirty="0"/>
              <a:t>pour </a:t>
            </a:r>
            <a:r>
              <a:rPr lang="fr-FR" dirty="0" err="1"/>
              <a:t>l’age</a:t>
            </a:r>
            <a:r>
              <a:rPr lang="fr-FR" dirty="0"/>
              <a:t> </a:t>
            </a:r>
            <a:r>
              <a:rPr lang="fr-FR" dirty="0" err="1"/>
              <a:t>median</a:t>
            </a:r>
            <a:r>
              <a:rPr lang="fr-FR" dirty="0"/>
              <a:t> des logements dans la </a:t>
            </a:r>
            <a:r>
              <a:rPr lang="fr-FR" dirty="0" smtClean="0"/>
              <a:t>région</a:t>
            </a:r>
            <a:endParaRPr lang="fr-FR" sz="1200" dirty="0"/>
          </a:p>
          <a:p>
            <a:pPr marL="285750" lvl="0" indent="-285750">
              <a:buFont typeface="Arial" panose="020B0604020202020204" pitchFamily="34" charset="0"/>
              <a:buChar char="•"/>
            </a:pPr>
            <a:r>
              <a:rPr lang="fr-FR" dirty="0" err="1" smtClean="0"/>
              <a:t>total_room</a:t>
            </a:r>
            <a:r>
              <a:rPr lang="fr-FR" dirty="0" smtClean="0"/>
              <a:t> </a:t>
            </a:r>
            <a:r>
              <a:rPr lang="fr-FR" dirty="0"/>
              <a:t>le nombre total d’appartement dans la </a:t>
            </a:r>
            <a:r>
              <a:rPr lang="fr-FR" dirty="0" smtClean="0"/>
              <a:t>région</a:t>
            </a:r>
            <a:endParaRPr lang="fr-FR" sz="1200" dirty="0"/>
          </a:p>
          <a:p>
            <a:pPr marL="285750" lvl="0" indent="-285750">
              <a:buFont typeface="Arial" panose="020B0604020202020204" pitchFamily="34" charset="0"/>
              <a:buChar char="•"/>
            </a:pPr>
            <a:r>
              <a:rPr lang="fr-FR" dirty="0" err="1" smtClean="0"/>
              <a:t>total_bedroom</a:t>
            </a:r>
            <a:r>
              <a:rPr lang="fr-FR" dirty="0" smtClean="0"/>
              <a:t> </a:t>
            </a:r>
            <a:r>
              <a:rPr lang="fr-FR" dirty="0"/>
              <a:t>pour le nombre total de chambre dans la </a:t>
            </a:r>
            <a:r>
              <a:rPr lang="fr-FR" dirty="0" smtClean="0"/>
              <a:t>région</a:t>
            </a:r>
            <a:endParaRPr lang="fr-FR" sz="1200" dirty="0"/>
          </a:p>
          <a:p>
            <a:pPr marL="285750" lvl="0" indent="-285750">
              <a:buFont typeface="Arial" panose="020B0604020202020204" pitchFamily="34" charset="0"/>
              <a:buChar char="•"/>
            </a:pPr>
            <a:r>
              <a:rPr lang="fr-FR" dirty="0" smtClean="0"/>
              <a:t>population </a:t>
            </a:r>
            <a:r>
              <a:rPr lang="fr-FR" dirty="0"/>
              <a:t>pour la population totale dans la région-  </a:t>
            </a:r>
            <a:endParaRPr lang="fr-FR" sz="1200" dirty="0"/>
          </a:p>
          <a:p>
            <a:pPr marL="285750" lvl="0" indent="-285750">
              <a:buFont typeface="Arial" panose="020B0604020202020204" pitchFamily="34" charset="0"/>
              <a:buChar char="•"/>
            </a:pPr>
            <a:r>
              <a:rPr lang="fr-FR" dirty="0" err="1" smtClean="0"/>
              <a:t>households</a:t>
            </a:r>
            <a:r>
              <a:rPr lang="fr-FR" dirty="0" smtClean="0"/>
              <a:t> </a:t>
            </a:r>
            <a:r>
              <a:rPr lang="fr-FR" dirty="0"/>
              <a:t>pour le nombre total de ménage dans la région </a:t>
            </a:r>
            <a:endParaRPr lang="fr-FR" sz="1200" dirty="0"/>
          </a:p>
          <a:p>
            <a:pPr marL="285750" lvl="0" indent="-285750">
              <a:buFont typeface="Arial" panose="020B0604020202020204" pitchFamily="34" charset="0"/>
              <a:buChar char="•"/>
            </a:pPr>
            <a:r>
              <a:rPr lang="fr-FR" dirty="0" err="1" smtClean="0"/>
              <a:t>median_income</a:t>
            </a:r>
            <a:r>
              <a:rPr lang="fr-FR" dirty="0" smtClean="0"/>
              <a:t> </a:t>
            </a:r>
            <a:r>
              <a:rPr lang="fr-FR" dirty="0"/>
              <a:t>pour les revenues médiane de ménage dans la </a:t>
            </a:r>
            <a:r>
              <a:rPr lang="fr-FR" dirty="0" smtClean="0"/>
              <a:t>région</a:t>
            </a:r>
            <a:endParaRPr lang="fr-FR" sz="1200" dirty="0"/>
          </a:p>
          <a:p>
            <a:pPr marL="285750" lvl="0" indent="-285750">
              <a:buFont typeface="Arial" panose="020B0604020202020204" pitchFamily="34" charset="0"/>
              <a:buChar char="•"/>
            </a:pPr>
            <a:r>
              <a:rPr lang="fr-FR" dirty="0" err="1" smtClean="0"/>
              <a:t>median_house_value</a:t>
            </a:r>
            <a:r>
              <a:rPr lang="fr-FR" dirty="0" smtClean="0"/>
              <a:t> </a:t>
            </a:r>
            <a:r>
              <a:rPr lang="fr-FR" dirty="0"/>
              <a:t>pour la valeur médiane des maisons dans la </a:t>
            </a:r>
            <a:r>
              <a:rPr lang="fr-FR" dirty="0" smtClean="0"/>
              <a:t>région</a:t>
            </a:r>
            <a:endParaRPr lang="fr-FR" sz="1200" dirty="0"/>
          </a:p>
          <a:p>
            <a:pPr marL="285750" lvl="0" indent="-285750">
              <a:buFont typeface="Arial" panose="020B0604020202020204" pitchFamily="34" charset="0"/>
              <a:buChar char="•"/>
            </a:pPr>
            <a:r>
              <a:rPr lang="fr-FR" dirty="0" err="1" smtClean="0"/>
              <a:t>ocean_proximity</a:t>
            </a:r>
            <a:r>
              <a:rPr lang="fr-FR" dirty="0" smtClean="0"/>
              <a:t> </a:t>
            </a:r>
            <a:r>
              <a:rPr lang="fr-FR" dirty="0"/>
              <a:t>pour la proximité de la maison  par rapport à l’océan </a:t>
            </a:r>
            <a:endParaRPr lang="fr-FR" sz="1200" dirty="0"/>
          </a:p>
          <a:p>
            <a:pPr lvl="2"/>
            <a:endParaRPr lang="fr-FR" dirty="0"/>
          </a:p>
        </p:txBody>
      </p:sp>
    </p:spTree>
    <p:extLst>
      <p:ext uri="{BB962C8B-B14F-4D97-AF65-F5344CB8AC3E}">
        <p14:creationId xmlns:p14="http://schemas.microsoft.com/office/powerpoint/2010/main" val="3417074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36">
        <p15:prstTrans prst="fracture"/>
      </p:transition>
    </mc:Choice>
    <mc:Fallback xmlns="">
      <p:transition spd="slow" advTm="53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7"/>
            <a:ext cx="8911687" cy="75043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Description </a:t>
            </a:r>
            <a:r>
              <a:rPr lang="fr-FR" dirty="0" smtClean="0">
                <a:solidFill>
                  <a:srgbClr val="FF0000"/>
                </a:solidFill>
                <a:latin typeface="Times New Roman" panose="02020603050405020304" pitchFamily="18" charset="0"/>
                <a:cs typeface="Times New Roman" panose="02020603050405020304" pitchFamily="18" charset="0"/>
              </a:rPr>
              <a:t>(suite)</a:t>
            </a:r>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982133" y="2147148"/>
            <a:ext cx="8043334" cy="369332"/>
          </a:xfrm>
          <a:prstGeom prst="rect">
            <a:avLst/>
          </a:prstGeom>
          <a:noFill/>
        </p:spPr>
        <p:txBody>
          <a:bodyPr wrap="square" rtlCol="0">
            <a:spAutoFit/>
          </a:bodyPr>
          <a:lstStyle/>
          <a:p>
            <a:r>
              <a:rPr lang="fr-FR" dirty="0" smtClean="0"/>
              <a:t>La description de notre jeu de donnée donne le résultat suivant</a:t>
            </a:r>
            <a:endParaRPr lang="fr-FR" dirty="0"/>
          </a:p>
        </p:txBody>
      </p:sp>
      <p:pic>
        <p:nvPicPr>
          <p:cNvPr id="6" name="Image 5"/>
          <p:cNvPicPr/>
          <p:nvPr/>
        </p:nvPicPr>
        <p:blipFill>
          <a:blip r:embed="rId2"/>
          <a:stretch>
            <a:fillRect/>
          </a:stretch>
        </p:blipFill>
        <p:spPr>
          <a:xfrm>
            <a:off x="1069657" y="2637154"/>
            <a:ext cx="10038610" cy="3704379"/>
          </a:xfrm>
          <a:prstGeom prst="rect">
            <a:avLst/>
          </a:prstGeom>
        </p:spPr>
      </p:pic>
    </p:spTree>
    <p:extLst>
      <p:ext uri="{BB962C8B-B14F-4D97-AF65-F5344CB8AC3E}">
        <p14:creationId xmlns:p14="http://schemas.microsoft.com/office/powerpoint/2010/main" val="3172794784"/>
      </p:ext>
    </p:extLst>
  </p:cSld>
  <p:clrMapOvr>
    <a:masterClrMapping/>
  </p:clrMapOvr>
  <p:transition spd="med" advTm="25">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7"/>
            <a:ext cx="8911687" cy="75043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Description </a:t>
            </a:r>
            <a:r>
              <a:rPr lang="fr-FR" dirty="0" smtClean="0">
                <a:solidFill>
                  <a:srgbClr val="FF0000"/>
                </a:solidFill>
                <a:latin typeface="Times New Roman" panose="02020603050405020304" pitchFamily="18" charset="0"/>
                <a:cs typeface="Times New Roman" panose="02020603050405020304" pitchFamily="18" charset="0"/>
              </a:rPr>
              <a:t>(suite)</a:t>
            </a:r>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2833204" y="2192867"/>
            <a:ext cx="8043334" cy="369332"/>
          </a:xfrm>
          <a:prstGeom prst="rect">
            <a:avLst/>
          </a:prstGeom>
          <a:noFill/>
        </p:spPr>
        <p:txBody>
          <a:bodyPr wrap="square" rtlCol="0">
            <a:spAutoFit/>
          </a:bodyPr>
          <a:lstStyle/>
          <a:p>
            <a:r>
              <a:rPr lang="fr-FR" dirty="0" smtClean="0"/>
              <a:t>Information sur la type des données  de nos variables</a:t>
            </a:r>
            <a:endParaRPr lang="fr-FR" dirty="0"/>
          </a:p>
        </p:txBody>
      </p:sp>
      <p:pic>
        <p:nvPicPr>
          <p:cNvPr id="8" name="Image 7"/>
          <p:cNvPicPr/>
          <p:nvPr/>
        </p:nvPicPr>
        <p:blipFill>
          <a:blip r:embed="rId2"/>
          <a:stretch>
            <a:fillRect/>
          </a:stretch>
        </p:blipFill>
        <p:spPr>
          <a:xfrm>
            <a:off x="2766056" y="2739073"/>
            <a:ext cx="6826677" cy="2747328"/>
          </a:xfrm>
          <a:prstGeom prst="rect">
            <a:avLst/>
          </a:prstGeom>
        </p:spPr>
      </p:pic>
      <p:sp>
        <p:nvSpPr>
          <p:cNvPr id="5" name="ZoneTexte 4"/>
          <p:cNvSpPr txBox="1"/>
          <p:nvPr/>
        </p:nvSpPr>
        <p:spPr>
          <a:xfrm>
            <a:off x="1413933" y="5934670"/>
            <a:ext cx="11023600" cy="369332"/>
          </a:xfrm>
          <a:prstGeom prst="rect">
            <a:avLst/>
          </a:prstGeom>
          <a:noFill/>
        </p:spPr>
        <p:txBody>
          <a:bodyPr wrap="square" rtlCol="0">
            <a:spAutoFit/>
          </a:bodyPr>
          <a:lstStyle/>
          <a:p>
            <a:r>
              <a:rPr lang="fr-FR" dirty="0"/>
              <a:t>Là on </a:t>
            </a:r>
            <a:r>
              <a:rPr lang="fr-FR" dirty="0" smtClean="0"/>
              <a:t>observe  </a:t>
            </a:r>
            <a:r>
              <a:rPr lang="fr-FR" dirty="0"/>
              <a:t>bien qu’on a 9 variables quantitative et 1 variable qualitative ‘</a:t>
            </a:r>
            <a:r>
              <a:rPr lang="fr-FR" dirty="0" err="1"/>
              <a:t>ocean_proximity</a:t>
            </a:r>
            <a:r>
              <a:rPr lang="fr-FR" dirty="0"/>
              <a:t>’</a:t>
            </a:r>
          </a:p>
        </p:txBody>
      </p:sp>
    </p:spTree>
    <p:extLst>
      <p:ext uri="{BB962C8B-B14F-4D97-AF65-F5344CB8AC3E}">
        <p14:creationId xmlns:p14="http://schemas.microsoft.com/office/powerpoint/2010/main" val="2830813826"/>
      </p:ext>
    </p:extLst>
  </p:cSld>
  <p:clrMapOvr>
    <a:masterClrMapping/>
  </p:clrMapOvr>
  <p:transition spd="slow" advTm="636">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7"/>
            <a:ext cx="8911687" cy="75043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Prétraitement des données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1964851" y="2116667"/>
            <a:ext cx="9245015" cy="646331"/>
          </a:xfrm>
          <a:prstGeom prst="rect">
            <a:avLst/>
          </a:prstGeom>
          <a:noFill/>
        </p:spPr>
        <p:txBody>
          <a:bodyPr wrap="square" rtlCol="0">
            <a:spAutoFit/>
          </a:bodyPr>
          <a:lstStyle/>
          <a:p>
            <a:pPr marL="285750" lvl="0" indent="-285750">
              <a:buFont typeface="Wingdings" panose="05000000000000000000" pitchFamily="2" charset="2"/>
              <a:buChar char="q"/>
            </a:pPr>
            <a:r>
              <a:rPr lang="fr-FR" dirty="0"/>
              <a:t>Le nettoyage des données : </a:t>
            </a:r>
            <a:r>
              <a:rPr lang="fr-FR" dirty="0" smtClean="0"/>
              <a:t>Cette </a:t>
            </a:r>
            <a:r>
              <a:rPr lang="fr-FR" dirty="0"/>
              <a:t>phase consiste à enlever/remplacer les données manquantes à l’aide des méthodes prédéfinies </a:t>
            </a:r>
          </a:p>
        </p:txBody>
      </p:sp>
      <p:pic>
        <p:nvPicPr>
          <p:cNvPr id="9" name="Image 8"/>
          <p:cNvPicPr/>
          <p:nvPr/>
        </p:nvPicPr>
        <p:blipFill>
          <a:blip r:embed="rId2"/>
          <a:stretch>
            <a:fillRect/>
          </a:stretch>
        </p:blipFill>
        <p:spPr>
          <a:xfrm>
            <a:off x="1731433" y="3158068"/>
            <a:ext cx="4296833" cy="3060939"/>
          </a:xfrm>
          <a:prstGeom prst="rect">
            <a:avLst/>
          </a:prstGeom>
        </p:spPr>
      </p:pic>
      <p:pic>
        <p:nvPicPr>
          <p:cNvPr id="10" name="Image 9"/>
          <p:cNvPicPr/>
          <p:nvPr/>
        </p:nvPicPr>
        <p:blipFill>
          <a:blip r:embed="rId3"/>
          <a:stretch>
            <a:fillRect/>
          </a:stretch>
        </p:blipFill>
        <p:spPr>
          <a:xfrm>
            <a:off x="6162885" y="3053604"/>
            <a:ext cx="5783581" cy="3158065"/>
          </a:xfrm>
          <a:prstGeom prst="rect">
            <a:avLst/>
          </a:prstGeom>
        </p:spPr>
      </p:pic>
      <p:sp>
        <p:nvSpPr>
          <p:cNvPr id="11" name="ZoneTexte 10"/>
          <p:cNvSpPr txBox="1"/>
          <p:nvPr/>
        </p:nvSpPr>
        <p:spPr>
          <a:xfrm>
            <a:off x="1731433" y="6211669"/>
            <a:ext cx="4038600" cy="646331"/>
          </a:xfrm>
          <a:prstGeom prst="rect">
            <a:avLst/>
          </a:prstGeom>
          <a:noFill/>
        </p:spPr>
        <p:txBody>
          <a:bodyPr wrap="square" rtlCol="0">
            <a:spAutoFit/>
          </a:bodyPr>
          <a:lstStyle/>
          <a:p>
            <a:r>
              <a:rPr lang="fr-FR" dirty="0" smtClean="0"/>
              <a:t>Information sur le nombre de valeur manquante par variable</a:t>
            </a:r>
            <a:endParaRPr lang="fr-FR" dirty="0"/>
          </a:p>
        </p:txBody>
      </p:sp>
      <p:sp>
        <p:nvSpPr>
          <p:cNvPr id="12" name="ZoneTexte 11"/>
          <p:cNvSpPr txBox="1"/>
          <p:nvPr/>
        </p:nvSpPr>
        <p:spPr>
          <a:xfrm>
            <a:off x="6162885" y="6219007"/>
            <a:ext cx="4038600" cy="646331"/>
          </a:xfrm>
          <a:prstGeom prst="rect">
            <a:avLst/>
          </a:prstGeom>
          <a:noFill/>
        </p:spPr>
        <p:txBody>
          <a:bodyPr wrap="square" rtlCol="0">
            <a:spAutoFit/>
          </a:bodyPr>
          <a:lstStyle/>
          <a:p>
            <a:r>
              <a:rPr lang="fr-FR" dirty="0" smtClean="0"/>
              <a:t>Apres remplacement des valeurs manquantes</a:t>
            </a:r>
            <a:endParaRPr lang="fr-FR" dirty="0"/>
          </a:p>
        </p:txBody>
      </p:sp>
    </p:spTree>
    <p:extLst>
      <p:ext uri="{BB962C8B-B14F-4D97-AF65-F5344CB8AC3E}">
        <p14:creationId xmlns:p14="http://schemas.microsoft.com/office/powerpoint/2010/main" val="1447877489"/>
      </p:ext>
    </p:extLst>
  </p:cSld>
  <p:clrMapOvr>
    <a:masterClrMapping/>
  </p:clrMapOvr>
  <p:transition spd="slow" advTm="986">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7"/>
            <a:ext cx="8911687" cy="75043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Prétraitement des données </a:t>
            </a:r>
            <a:r>
              <a:rPr lang="fr-FR" dirty="0" smtClean="0">
                <a:solidFill>
                  <a:srgbClr val="FF0000"/>
                </a:solidFill>
                <a:latin typeface="Times New Roman" panose="02020603050405020304" pitchFamily="18" charset="0"/>
                <a:cs typeface="Times New Roman" panose="02020603050405020304" pitchFamily="18" charset="0"/>
              </a:rPr>
              <a:t>(suite)</a:t>
            </a:r>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2041051" y="1971809"/>
            <a:ext cx="9245015" cy="923330"/>
          </a:xfrm>
          <a:prstGeom prst="rect">
            <a:avLst/>
          </a:prstGeom>
          <a:noFill/>
        </p:spPr>
        <p:txBody>
          <a:bodyPr wrap="square" rtlCol="0">
            <a:spAutoFit/>
          </a:bodyPr>
          <a:lstStyle/>
          <a:p>
            <a:pPr marL="285750" lvl="0" indent="-285750">
              <a:buFont typeface="Wingdings" panose="05000000000000000000" pitchFamily="2" charset="2"/>
              <a:buChar char="q"/>
            </a:pPr>
            <a:r>
              <a:rPr lang="fr-FR" dirty="0"/>
              <a:t>La transformation et la préparation des données : </a:t>
            </a:r>
            <a:r>
              <a:rPr lang="fr-FR" dirty="0" smtClean="0"/>
              <a:t>Dans </a:t>
            </a:r>
            <a:r>
              <a:rPr lang="fr-FR" dirty="0"/>
              <a:t>cette phase, on met les données dans un format propice à notre développement et on optimise notre modèle d’apprentissage</a:t>
            </a:r>
            <a:r>
              <a:rPr lang="fr-FR" dirty="0" smtClean="0"/>
              <a:t>.</a:t>
            </a:r>
            <a:endParaRPr lang="fr-FR" dirty="0"/>
          </a:p>
        </p:txBody>
      </p:sp>
      <p:pic>
        <p:nvPicPr>
          <p:cNvPr id="13" name="Image 12"/>
          <p:cNvPicPr/>
          <p:nvPr/>
        </p:nvPicPr>
        <p:blipFill>
          <a:blip r:embed="rId2"/>
          <a:stretch>
            <a:fillRect/>
          </a:stretch>
        </p:blipFill>
        <p:spPr>
          <a:xfrm>
            <a:off x="3473680" y="3013520"/>
            <a:ext cx="7430604" cy="1453820"/>
          </a:xfrm>
          <a:prstGeom prst="rect">
            <a:avLst/>
          </a:prstGeom>
        </p:spPr>
      </p:pic>
      <p:sp>
        <p:nvSpPr>
          <p:cNvPr id="5" name="Flèche droite 4"/>
          <p:cNvSpPr/>
          <p:nvPr/>
        </p:nvSpPr>
        <p:spPr>
          <a:xfrm>
            <a:off x="2556933" y="2902002"/>
            <a:ext cx="880534" cy="391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avant</a:t>
            </a:r>
            <a:endParaRPr lang="fr-FR" sz="1400" dirty="0"/>
          </a:p>
        </p:txBody>
      </p:sp>
      <p:sp>
        <p:nvSpPr>
          <p:cNvPr id="6" name="Flèche droite 5"/>
          <p:cNvSpPr/>
          <p:nvPr/>
        </p:nvSpPr>
        <p:spPr>
          <a:xfrm>
            <a:off x="2211364" y="4799595"/>
            <a:ext cx="1456267" cy="347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Code python</a:t>
            </a:r>
            <a:endParaRPr lang="fr-FR" sz="1400" dirty="0"/>
          </a:p>
        </p:txBody>
      </p:sp>
      <p:pic>
        <p:nvPicPr>
          <p:cNvPr id="14" name="Image 13"/>
          <p:cNvPicPr/>
          <p:nvPr/>
        </p:nvPicPr>
        <p:blipFill>
          <a:blip r:embed="rId3"/>
          <a:stretch>
            <a:fillRect/>
          </a:stretch>
        </p:blipFill>
        <p:spPr>
          <a:xfrm>
            <a:off x="3833836" y="4697994"/>
            <a:ext cx="7042702" cy="2037715"/>
          </a:xfrm>
          <a:prstGeom prst="rect">
            <a:avLst/>
          </a:prstGeom>
        </p:spPr>
      </p:pic>
    </p:spTree>
    <p:extLst>
      <p:ext uri="{BB962C8B-B14F-4D97-AF65-F5344CB8AC3E}">
        <p14:creationId xmlns:p14="http://schemas.microsoft.com/office/powerpoint/2010/main" val="735981024"/>
      </p:ext>
    </p:extLst>
  </p:cSld>
  <p:clrMapOvr>
    <a:masterClrMapping/>
  </p:clrMapOvr>
  <p:transition spd="slow" advTm="250">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7"/>
            <a:ext cx="8911687" cy="750430"/>
          </a:xfrm>
          <a:prstGeom prst="rect">
            <a:avLst/>
          </a:prstGeom>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Prétraitement des données </a:t>
            </a:r>
            <a:r>
              <a:rPr lang="fr-FR" dirty="0" smtClean="0">
                <a:solidFill>
                  <a:srgbClr val="FF0000"/>
                </a:solidFill>
                <a:latin typeface="Times New Roman" panose="02020603050405020304" pitchFamily="18" charset="0"/>
                <a:cs typeface="Times New Roman" panose="02020603050405020304" pitchFamily="18" charset="0"/>
              </a:rPr>
              <a:t>(suite)</a:t>
            </a:r>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2041051" y="1971809"/>
            <a:ext cx="9245015" cy="923330"/>
          </a:xfrm>
          <a:prstGeom prst="rect">
            <a:avLst/>
          </a:prstGeom>
          <a:noFill/>
        </p:spPr>
        <p:txBody>
          <a:bodyPr wrap="square" rtlCol="0">
            <a:spAutoFit/>
          </a:bodyPr>
          <a:lstStyle/>
          <a:p>
            <a:pPr marL="285750" lvl="0" indent="-285750">
              <a:buFont typeface="Wingdings" panose="05000000000000000000" pitchFamily="2" charset="2"/>
              <a:buChar char="q"/>
            </a:pPr>
            <a:r>
              <a:rPr lang="fr-FR" dirty="0"/>
              <a:t>La transformation et la préparation des données : </a:t>
            </a:r>
            <a:r>
              <a:rPr lang="fr-FR" dirty="0" smtClean="0"/>
              <a:t>Dans </a:t>
            </a:r>
            <a:r>
              <a:rPr lang="fr-FR" dirty="0"/>
              <a:t>cette phase, on met les données dans un format propice à notre développement et on optimise notre modèle d’apprentissage</a:t>
            </a:r>
            <a:r>
              <a:rPr lang="fr-FR" dirty="0" smtClean="0"/>
              <a:t>.</a:t>
            </a:r>
            <a:r>
              <a:rPr lang="fr-FR" dirty="0" smtClean="0">
                <a:solidFill>
                  <a:srgbClr val="FF0000"/>
                </a:solidFill>
              </a:rPr>
              <a:t>(suite)</a:t>
            </a:r>
            <a:endParaRPr lang="fr-FR" dirty="0"/>
          </a:p>
        </p:txBody>
      </p:sp>
      <p:sp>
        <p:nvSpPr>
          <p:cNvPr id="5" name="Flèche droite 4"/>
          <p:cNvSpPr/>
          <p:nvPr/>
        </p:nvSpPr>
        <p:spPr>
          <a:xfrm>
            <a:off x="2556933" y="2902002"/>
            <a:ext cx="1930400" cy="3915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Apres encodage</a:t>
            </a:r>
            <a:endParaRPr lang="fr-FR" sz="1400" dirty="0"/>
          </a:p>
        </p:txBody>
      </p:sp>
      <p:pic>
        <p:nvPicPr>
          <p:cNvPr id="9" name="Image 8"/>
          <p:cNvPicPr/>
          <p:nvPr/>
        </p:nvPicPr>
        <p:blipFill>
          <a:blip r:embed="rId2"/>
          <a:stretch>
            <a:fillRect/>
          </a:stretch>
        </p:blipFill>
        <p:spPr>
          <a:xfrm>
            <a:off x="3048000" y="3293533"/>
            <a:ext cx="8348134" cy="3217334"/>
          </a:xfrm>
          <a:prstGeom prst="rect">
            <a:avLst/>
          </a:prstGeom>
        </p:spPr>
      </p:pic>
    </p:spTree>
    <p:extLst>
      <p:ext uri="{BB962C8B-B14F-4D97-AF65-F5344CB8AC3E}">
        <p14:creationId xmlns:p14="http://schemas.microsoft.com/office/powerpoint/2010/main" val="2082550923"/>
      </p:ext>
    </p:extLst>
  </p:cSld>
  <p:clrMapOvr>
    <a:masterClrMapping/>
  </p:clrMapOvr>
  <p:transition spd="slow" advTm="843">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7"/>
            <a:ext cx="8911687" cy="75043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smtClean="0">
                <a:solidFill>
                  <a:srgbClr val="002060"/>
                </a:solidFill>
                <a:latin typeface="Times New Roman" panose="02020603050405020304" pitchFamily="18" charset="0"/>
                <a:cs typeface="Times New Roman" panose="02020603050405020304" pitchFamily="18" charset="0"/>
              </a:rPr>
              <a:t>2. </a:t>
            </a:r>
            <a:r>
              <a:rPr lang="fr-FR" sz="2000" dirty="0">
                <a:solidFill>
                  <a:srgbClr val="002060"/>
                </a:solidFill>
              </a:rPr>
              <a:t>Choix des variables d’entrée et de sortie pour la </a:t>
            </a:r>
            <a:r>
              <a:rPr lang="fr-FR" sz="2000" dirty="0" smtClean="0">
                <a:solidFill>
                  <a:srgbClr val="002060"/>
                </a:solidFill>
              </a:rPr>
              <a:t> construction </a:t>
            </a:r>
            <a:r>
              <a:rPr lang="fr-FR" sz="2000" dirty="0">
                <a:solidFill>
                  <a:srgbClr val="002060"/>
                </a:solidFill>
              </a:rPr>
              <a:t>de l’arbre de décision</a:t>
            </a:r>
          </a:p>
          <a:p>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7" name="ZoneTexte 6"/>
          <p:cNvSpPr txBox="1"/>
          <p:nvPr/>
        </p:nvSpPr>
        <p:spPr>
          <a:xfrm>
            <a:off x="3008627" y="2312941"/>
            <a:ext cx="8480640" cy="2532681"/>
          </a:xfrm>
          <a:prstGeom prst="rect">
            <a:avLst/>
          </a:prstGeom>
          <a:noFill/>
        </p:spPr>
        <p:txBody>
          <a:bodyPr wrap="square" rtlCol="0">
            <a:spAutoFit/>
          </a:bodyPr>
          <a:lstStyle/>
          <a:p>
            <a:pPr>
              <a:lnSpc>
                <a:spcPct val="150000"/>
              </a:lnSpc>
            </a:pPr>
            <a:r>
              <a:rPr lang="fr-FR" dirty="0" smtClean="0"/>
              <a:t>Les méthodes de sélection sont :</a:t>
            </a:r>
          </a:p>
          <a:p>
            <a:pPr marL="742950" lvl="1" indent="-285750">
              <a:lnSpc>
                <a:spcPct val="150000"/>
              </a:lnSpc>
              <a:buFont typeface="Wingdings" panose="05000000000000000000" pitchFamily="2" charset="2"/>
              <a:buChar char="ü"/>
            </a:pPr>
            <a:r>
              <a:rPr lang="fr-FR" b="1" dirty="0"/>
              <a:t>Méthode de la </a:t>
            </a:r>
            <a:r>
              <a:rPr lang="fr-FR" b="1" dirty="0" smtClean="0"/>
              <a:t>corrélation</a:t>
            </a:r>
          </a:p>
          <a:p>
            <a:pPr marL="742950" lvl="1" indent="-285750">
              <a:lnSpc>
                <a:spcPct val="150000"/>
              </a:lnSpc>
              <a:buFont typeface="Wingdings" panose="05000000000000000000" pitchFamily="2" charset="2"/>
              <a:buChar char="ü"/>
            </a:pPr>
            <a:r>
              <a:rPr lang="fr-FR" b="1" dirty="0"/>
              <a:t>Méthode de l’analyse </a:t>
            </a:r>
            <a:r>
              <a:rPr lang="fr-FR" b="1" dirty="0" smtClean="0"/>
              <a:t>en composantes </a:t>
            </a:r>
            <a:r>
              <a:rPr lang="fr-FR" b="1" dirty="0"/>
              <a:t>principales (ACP</a:t>
            </a:r>
            <a:r>
              <a:rPr lang="fr-FR" b="1" dirty="0" smtClean="0"/>
              <a:t>)</a:t>
            </a:r>
            <a:endParaRPr lang="fr-FR" dirty="0"/>
          </a:p>
          <a:p>
            <a:pPr marL="742950" lvl="1" indent="-285750">
              <a:lnSpc>
                <a:spcPct val="150000"/>
              </a:lnSpc>
              <a:buFont typeface="Wingdings" panose="05000000000000000000" pitchFamily="2" charset="2"/>
              <a:buChar char="ü"/>
            </a:pPr>
            <a:r>
              <a:rPr lang="fr-FR" b="1" dirty="0"/>
              <a:t>Méthode de la </a:t>
            </a:r>
            <a:r>
              <a:rPr lang="fr-FR" b="1" dirty="0" smtClean="0"/>
              <a:t>régression</a:t>
            </a:r>
          </a:p>
          <a:p>
            <a:pPr marL="742950" lvl="1" indent="-285750">
              <a:lnSpc>
                <a:spcPct val="150000"/>
              </a:lnSpc>
              <a:buFont typeface="Wingdings" panose="05000000000000000000" pitchFamily="2" charset="2"/>
              <a:buChar char="ü"/>
            </a:pPr>
            <a:r>
              <a:rPr lang="fr-FR" b="1" dirty="0"/>
              <a:t>Méthode de la </a:t>
            </a:r>
            <a:r>
              <a:rPr lang="fr-FR" b="1" dirty="0" smtClean="0"/>
              <a:t>régression</a:t>
            </a:r>
          </a:p>
          <a:p>
            <a:pPr lvl="1">
              <a:lnSpc>
                <a:spcPct val="150000"/>
              </a:lnSpc>
            </a:pPr>
            <a:r>
              <a:rPr lang="fr-FR" dirty="0"/>
              <a:t>	</a:t>
            </a:r>
          </a:p>
        </p:txBody>
      </p:sp>
      <p:sp>
        <p:nvSpPr>
          <p:cNvPr id="8" name="ZoneTexte 7"/>
          <p:cNvSpPr txBox="1"/>
          <p:nvPr/>
        </p:nvSpPr>
        <p:spPr>
          <a:xfrm>
            <a:off x="2943599" y="4965696"/>
            <a:ext cx="7868334" cy="1200329"/>
          </a:xfrm>
          <a:prstGeom prst="rect">
            <a:avLst/>
          </a:prstGeom>
          <a:noFill/>
        </p:spPr>
        <p:txBody>
          <a:bodyPr wrap="square" rtlCol="0">
            <a:spAutoFit/>
          </a:bodyPr>
          <a:lstStyle/>
          <a:p>
            <a:r>
              <a:rPr lang="fr-FR"/>
              <a:t>Dans notre cas nous voulons prédire le prix ou la valeur d’une maison donc nous allons opter pour la méthode de corrélation pour pouvoir évaluer la corrélation qui existe entre nos variables et ‘median_house_value’ afin d’avoir nos variables d’entrer.</a:t>
            </a:r>
          </a:p>
        </p:txBody>
      </p:sp>
    </p:spTree>
    <p:extLst>
      <p:ext uri="{BB962C8B-B14F-4D97-AF65-F5344CB8AC3E}">
        <p14:creationId xmlns:p14="http://schemas.microsoft.com/office/powerpoint/2010/main" val="2731673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550">
        <p15:prstTrans prst="fracture"/>
      </p:transition>
    </mc:Choice>
    <mc:Fallback xmlns="">
      <p:transition spd="slow" advTm="55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330830"/>
            <a:ext cx="8911687" cy="75043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smtClean="0">
                <a:solidFill>
                  <a:srgbClr val="002060"/>
                </a:solidFill>
                <a:latin typeface="Times New Roman" panose="02020603050405020304" pitchFamily="18" charset="0"/>
                <a:cs typeface="Times New Roman" panose="02020603050405020304" pitchFamily="18" charset="0"/>
              </a:rPr>
              <a:t>2. </a:t>
            </a:r>
            <a:r>
              <a:rPr lang="fr-FR" sz="2000" dirty="0">
                <a:solidFill>
                  <a:srgbClr val="002060"/>
                </a:solidFill>
              </a:rPr>
              <a:t>Choix des variables d’entrée et de sortie pour la </a:t>
            </a:r>
            <a:r>
              <a:rPr lang="fr-FR" sz="2000" dirty="0" smtClean="0">
                <a:solidFill>
                  <a:srgbClr val="002060"/>
                </a:solidFill>
              </a:rPr>
              <a:t> construction </a:t>
            </a:r>
            <a:r>
              <a:rPr lang="fr-FR" sz="2000" dirty="0">
                <a:solidFill>
                  <a:srgbClr val="002060"/>
                </a:solidFill>
              </a:rPr>
              <a:t>de l’arbre de </a:t>
            </a:r>
            <a:r>
              <a:rPr lang="fr-FR" sz="2000" dirty="0" smtClean="0">
                <a:solidFill>
                  <a:srgbClr val="002060"/>
                </a:solidFill>
              </a:rPr>
              <a:t>décision</a:t>
            </a:r>
            <a:r>
              <a:rPr lang="fr-FR" sz="2000" dirty="0" smtClean="0">
                <a:solidFill>
                  <a:srgbClr val="FF0000"/>
                </a:solidFill>
              </a:rPr>
              <a:t> (suite)</a:t>
            </a:r>
            <a:endParaRPr lang="fr-FR" sz="2000" dirty="0">
              <a:solidFill>
                <a:srgbClr val="002060"/>
              </a:solidFill>
            </a:endParaRPr>
          </a:p>
          <a:p>
            <a:endParaRPr lang="fr-FR" sz="2000" dirty="0">
              <a:solidFill>
                <a:srgbClr val="002060"/>
              </a:solidFill>
              <a:latin typeface="Times New Roman" panose="02020603050405020304" pitchFamily="18" charset="0"/>
              <a:cs typeface="Times New Roman" panose="02020603050405020304" pitchFamily="18" charset="0"/>
            </a:endParaRPr>
          </a:p>
        </p:txBody>
      </p:sp>
      <p:pic>
        <p:nvPicPr>
          <p:cNvPr id="9" name="Image 8"/>
          <p:cNvPicPr/>
          <p:nvPr/>
        </p:nvPicPr>
        <p:blipFill>
          <a:blip r:embed="rId2">
            <a:extLst>
              <a:ext uri="{28A0092B-C50C-407E-A947-70E740481C1C}">
                <a14:useLocalDpi xmlns:a14="http://schemas.microsoft.com/office/drawing/2010/main" val="0"/>
              </a:ext>
            </a:extLst>
          </a:blip>
          <a:stretch>
            <a:fillRect/>
          </a:stretch>
        </p:blipFill>
        <p:spPr>
          <a:xfrm>
            <a:off x="3547533" y="2089727"/>
            <a:ext cx="7196667" cy="4471940"/>
          </a:xfrm>
          <a:prstGeom prst="rect">
            <a:avLst/>
          </a:prstGeom>
        </p:spPr>
      </p:pic>
    </p:spTree>
    <p:extLst>
      <p:ext uri="{BB962C8B-B14F-4D97-AF65-F5344CB8AC3E}">
        <p14:creationId xmlns:p14="http://schemas.microsoft.com/office/powerpoint/2010/main" val="2739088206"/>
      </p:ext>
    </p:extLst>
  </p:cSld>
  <p:clrMapOvr>
    <a:masterClrMapping/>
  </p:clrMapOvr>
  <p:transition spd="slow" advTm="168">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JEU DE DONNES</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330830"/>
            <a:ext cx="8911687" cy="75043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smtClean="0">
                <a:solidFill>
                  <a:srgbClr val="002060"/>
                </a:solidFill>
                <a:latin typeface="Times New Roman" panose="02020603050405020304" pitchFamily="18" charset="0"/>
                <a:cs typeface="Times New Roman" panose="02020603050405020304" pitchFamily="18" charset="0"/>
              </a:rPr>
              <a:t>2. </a:t>
            </a:r>
            <a:r>
              <a:rPr lang="fr-FR" sz="2000" dirty="0">
                <a:solidFill>
                  <a:srgbClr val="002060"/>
                </a:solidFill>
              </a:rPr>
              <a:t>Choix des variables d’entrée et de sortie pour la </a:t>
            </a:r>
            <a:r>
              <a:rPr lang="fr-FR" sz="2000" dirty="0" smtClean="0">
                <a:solidFill>
                  <a:srgbClr val="002060"/>
                </a:solidFill>
              </a:rPr>
              <a:t> construction </a:t>
            </a:r>
            <a:r>
              <a:rPr lang="fr-FR" sz="2000" dirty="0">
                <a:solidFill>
                  <a:srgbClr val="002060"/>
                </a:solidFill>
              </a:rPr>
              <a:t>de l’arbre de </a:t>
            </a:r>
            <a:r>
              <a:rPr lang="fr-FR" sz="2000" dirty="0" smtClean="0">
                <a:solidFill>
                  <a:srgbClr val="002060"/>
                </a:solidFill>
              </a:rPr>
              <a:t>décision</a:t>
            </a:r>
            <a:r>
              <a:rPr lang="fr-FR" sz="2000" dirty="0" smtClean="0">
                <a:solidFill>
                  <a:srgbClr val="FF0000"/>
                </a:solidFill>
              </a:rPr>
              <a:t> (suite)</a:t>
            </a:r>
            <a:endParaRPr lang="fr-FR" sz="2000" dirty="0">
              <a:solidFill>
                <a:srgbClr val="002060"/>
              </a:solidFill>
            </a:endParaRPr>
          </a:p>
          <a:p>
            <a:endParaRPr lang="fr-FR" sz="2000" dirty="0">
              <a:solidFill>
                <a:srgbClr val="00206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flipH="1">
            <a:off x="2785534" y="2201334"/>
            <a:ext cx="8729134" cy="2585323"/>
          </a:xfrm>
          <a:prstGeom prst="rect">
            <a:avLst/>
          </a:prstGeom>
          <a:noFill/>
        </p:spPr>
        <p:txBody>
          <a:bodyPr wrap="square" rtlCol="0">
            <a:spAutoFit/>
          </a:bodyPr>
          <a:lstStyle/>
          <a:p>
            <a:r>
              <a:rPr lang="fr-FR" dirty="0" smtClean="0"/>
              <a:t>Grace a cette matrice </a:t>
            </a:r>
            <a:r>
              <a:rPr lang="fr-FR" dirty="0"/>
              <a:t>de corrélation </a:t>
            </a:r>
            <a:r>
              <a:rPr lang="fr-FR" dirty="0" smtClean="0"/>
              <a:t> </a:t>
            </a:r>
            <a:r>
              <a:rPr lang="fr-FR" dirty="0"/>
              <a:t>sur des variables </a:t>
            </a:r>
            <a:r>
              <a:rPr lang="fr-FR" dirty="0" smtClean="0"/>
              <a:t>numériques, nous </a:t>
            </a:r>
            <a:r>
              <a:rPr lang="fr-FR" dirty="0"/>
              <a:t>optons pour le choix des variables d’entrée numérique les variables suivantes :</a:t>
            </a:r>
          </a:p>
          <a:p>
            <a:pPr marL="742950" lvl="1" indent="-285750">
              <a:lnSpc>
                <a:spcPct val="150000"/>
              </a:lnSpc>
              <a:buFont typeface="Wingdings" panose="05000000000000000000" pitchFamily="2" charset="2"/>
              <a:buChar char="ü"/>
            </a:pPr>
            <a:r>
              <a:rPr lang="fr-FR" dirty="0"/>
              <a:t>	</a:t>
            </a:r>
            <a:r>
              <a:rPr lang="fr-FR" dirty="0" err="1" smtClean="0"/>
              <a:t>Median_icome</a:t>
            </a:r>
            <a:endParaRPr lang="fr-FR" dirty="0"/>
          </a:p>
          <a:p>
            <a:pPr marL="742950" lvl="1" indent="-285750">
              <a:lnSpc>
                <a:spcPct val="150000"/>
              </a:lnSpc>
              <a:buFont typeface="Wingdings" panose="05000000000000000000" pitchFamily="2" charset="2"/>
              <a:buChar char="ü"/>
            </a:pPr>
            <a:r>
              <a:rPr lang="fr-FR" dirty="0" smtClean="0"/>
              <a:t>	</a:t>
            </a:r>
            <a:r>
              <a:rPr lang="fr-FR" dirty="0" err="1" smtClean="0"/>
              <a:t>Longitute</a:t>
            </a:r>
            <a:endParaRPr lang="fr-FR" dirty="0"/>
          </a:p>
          <a:p>
            <a:pPr marL="742950" lvl="1" indent="-285750">
              <a:lnSpc>
                <a:spcPct val="150000"/>
              </a:lnSpc>
              <a:buFont typeface="Wingdings" panose="05000000000000000000" pitchFamily="2" charset="2"/>
              <a:buChar char="ü"/>
            </a:pPr>
            <a:r>
              <a:rPr lang="fr-FR" dirty="0" smtClean="0"/>
              <a:t> 	Latitude</a:t>
            </a:r>
            <a:endParaRPr lang="fr-FR" dirty="0"/>
          </a:p>
          <a:p>
            <a:pPr marL="742950" lvl="1" indent="-285750">
              <a:lnSpc>
                <a:spcPct val="150000"/>
              </a:lnSpc>
              <a:buFont typeface="Wingdings" panose="05000000000000000000" pitchFamily="2" charset="2"/>
              <a:buChar char="ü"/>
            </a:pPr>
            <a:r>
              <a:rPr lang="fr-FR" dirty="0" smtClean="0"/>
              <a:t>   </a:t>
            </a:r>
            <a:r>
              <a:rPr lang="fr-FR" dirty="0" err="1" smtClean="0"/>
              <a:t>Housing_median_age</a:t>
            </a:r>
            <a:endParaRPr lang="fr-FR" dirty="0"/>
          </a:p>
        </p:txBody>
      </p:sp>
      <p:sp>
        <p:nvSpPr>
          <p:cNvPr id="3" name="ZoneTexte 2"/>
          <p:cNvSpPr txBox="1"/>
          <p:nvPr/>
        </p:nvSpPr>
        <p:spPr>
          <a:xfrm flipH="1">
            <a:off x="2980267" y="5232400"/>
            <a:ext cx="7984066" cy="369332"/>
          </a:xfrm>
          <a:prstGeom prst="rect">
            <a:avLst/>
          </a:prstGeom>
          <a:noFill/>
        </p:spPr>
        <p:txBody>
          <a:bodyPr wrap="square" rtlCol="0">
            <a:spAutoFit/>
          </a:bodyPr>
          <a:lstStyle/>
          <a:p>
            <a:r>
              <a:rPr lang="fr-FR" dirty="0"/>
              <a:t>Rappelons que notre variable cible est ‘ </a:t>
            </a:r>
            <a:r>
              <a:rPr lang="fr-FR" dirty="0" err="1"/>
              <a:t>median_house_value</a:t>
            </a:r>
            <a:r>
              <a:rPr lang="fr-FR" dirty="0"/>
              <a:t>’</a:t>
            </a:r>
          </a:p>
        </p:txBody>
      </p:sp>
    </p:spTree>
    <p:extLst>
      <p:ext uri="{BB962C8B-B14F-4D97-AF65-F5344CB8AC3E}">
        <p14:creationId xmlns:p14="http://schemas.microsoft.com/office/powerpoint/2010/main" val="1553113268"/>
      </p:ext>
    </p:extLst>
  </p:cSld>
  <p:clrMapOvr>
    <a:masterClrMapping/>
  </p:clrMapOvr>
  <p:transition spd="slow" advTm="67">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CONSTRUCTION DE L’ARBRE DE DECISION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14733" cy="711200"/>
          </a:xfrm>
          <a:prstGeom prst="rect">
            <a:avLst/>
          </a:prstGeom>
          <a:noFill/>
        </p:spPr>
        <p:txBody>
          <a:bodyPr wrap="square" rtlCol="0">
            <a:spAutoFit/>
          </a:bodyPr>
          <a:lstStyle/>
          <a:p>
            <a:r>
              <a:rPr lang="fr-FR" sz="2000" dirty="0" smtClean="0">
                <a:solidFill>
                  <a:srgbClr val="002060"/>
                </a:solidFill>
              </a:rPr>
              <a:t>1.   Choix </a:t>
            </a:r>
            <a:r>
              <a:rPr lang="fr-FR" sz="2000" dirty="0">
                <a:solidFill>
                  <a:srgbClr val="002060"/>
                </a:solidFill>
              </a:rPr>
              <a:t>des critères de division et des mesures d’évaluations </a:t>
            </a:r>
          </a:p>
          <a:p>
            <a:endParaRPr lang="fr-FR" sz="2000" dirty="0">
              <a:solidFill>
                <a:srgbClr val="002060"/>
              </a:solidFill>
            </a:endParaRPr>
          </a:p>
        </p:txBody>
      </p:sp>
      <p:sp>
        <p:nvSpPr>
          <p:cNvPr id="7" name="ZoneTexte 6"/>
          <p:cNvSpPr txBox="1"/>
          <p:nvPr/>
        </p:nvSpPr>
        <p:spPr>
          <a:xfrm>
            <a:off x="3191933" y="2225171"/>
            <a:ext cx="784860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t>Lors de la construction d’un arbre de décision, il est important de choisir les critères de division et les mesures d’évaluation appropriés pour obtenir un modèle précis et généralisable</a:t>
            </a:r>
            <a:r>
              <a:rPr lang="fr-FR" dirty="0" smtClean="0"/>
              <a:t>. </a:t>
            </a:r>
            <a:endParaRPr lang="fr-FR" dirty="0"/>
          </a:p>
        </p:txBody>
      </p:sp>
      <p:sp>
        <p:nvSpPr>
          <p:cNvPr id="17" name="Rectangle 9"/>
          <p:cNvSpPr>
            <a:spLocks noChangeArrowheads="1"/>
          </p:cNvSpPr>
          <p:nvPr/>
        </p:nvSpPr>
        <p:spPr bwMode="auto">
          <a:xfrm>
            <a:off x="3225800" y="3168805"/>
            <a:ext cx="781473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Cela se fait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grace</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train_test_split</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a:t>
            </a:r>
            <a:r>
              <a:rPr kumimoji="0" lang="fr-FR" altLang="fr-FR" sz="1600" b="0" i="0" u="none" strike="noStrike" cap="none" normalizeH="0" baseline="0" dirty="0" err="1" smtClean="0">
                <a:ln>
                  <a:noFill/>
                </a:ln>
                <a:solidFill>
                  <a:srgbClr val="111111"/>
                </a:solidFill>
                <a:effectLst/>
                <a:latin typeface="+mj-lt"/>
                <a:ea typeface="Calibri" panose="020F0502020204030204" pitchFamily="34" charset="0"/>
                <a:cs typeface="Times New Roman" panose="02020603050405020304" pitchFamily="18" charset="0"/>
              </a:rPr>
              <a:t>train_test_split</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est une fonction de la bibliothèque </a:t>
            </a:r>
            <a:r>
              <a:rPr kumimoji="0" lang="fr-FR" altLang="fr-FR" sz="1600" b="0" i="0" u="none" strike="noStrike" cap="none" normalizeH="0" baseline="0" dirty="0" err="1" smtClean="0">
                <a:ln>
                  <a:noFill/>
                </a:ln>
                <a:solidFill>
                  <a:srgbClr val="111111"/>
                </a:solidFill>
                <a:effectLst/>
                <a:latin typeface="+mj-lt"/>
                <a:ea typeface="Calibri" panose="020F0502020204030204" pitchFamily="34" charset="0"/>
                <a:cs typeface="Times New Roman" panose="02020603050405020304" pitchFamily="18" charset="0"/>
              </a:rPr>
              <a:t>scikit-learn</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qui permet de diviser un ensemble de données en deux sous-ensembles aléatoires: un ensemble d’entraînement et un ensemble de test. </a:t>
            </a:r>
            <a:endParaRPr kumimoji="0" lang="fr-FR" altLang="fr-FR" sz="1600" b="0" i="0" u="none" strike="noStrike" cap="none" normalizeH="0" baseline="0" dirty="0" smtClean="0">
              <a:ln>
                <a:noFill/>
              </a:ln>
              <a:solidFill>
                <a:schemeClr val="tx1"/>
              </a:solidFill>
              <a:effectLst/>
              <a:latin typeface="+mj-lt"/>
            </a:endParaRPr>
          </a:p>
        </p:txBody>
      </p:sp>
      <p:pic>
        <p:nvPicPr>
          <p:cNvPr id="18" name="Image 17"/>
          <p:cNvPicPr/>
          <p:nvPr/>
        </p:nvPicPr>
        <p:blipFill>
          <a:blip r:embed="rId2"/>
          <a:stretch>
            <a:fillRect/>
          </a:stretch>
        </p:blipFill>
        <p:spPr>
          <a:xfrm>
            <a:off x="4358639" y="4977235"/>
            <a:ext cx="7418493" cy="932498"/>
          </a:xfrm>
          <a:prstGeom prst="rect">
            <a:avLst/>
          </a:prstGeom>
        </p:spPr>
      </p:pic>
      <p:sp>
        <p:nvSpPr>
          <p:cNvPr id="20" name="Flèche droite 19"/>
          <p:cNvSpPr/>
          <p:nvPr/>
        </p:nvSpPr>
        <p:spPr>
          <a:xfrm>
            <a:off x="3369733" y="4297865"/>
            <a:ext cx="1803399" cy="50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python</a:t>
            </a:r>
            <a:endParaRPr lang="fr-FR" dirty="0"/>
          </a:p>
        </p:txBody>
      </p:sp>
    </p:spTree>
    <p:extLst>
      <p:ext uri="{BB962C8B-B14F-4D97-AF65-F5344CB8AC3E}">
        <p14:creationId xmlns:p14="http://schemas.microsoft.com/office/powerpoint/2010/main" val="149420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28">
        <p15:prstTrans prst="fracture"/>
      </p:transition>
    </mc:Choice>
    <mc:Fallback xmlns="">
      <p:transition spd="slow" advTm="628">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760553"/>
          </a:xfrm>
        </p:spPr>
        <p:txBody>
          <a:bodyPr>
            <a:noAutofit/>
          </a:bodyPr>
          <a:lstStyle/>
          <a:p>
            <a:r>
              <a:rPr lang="fr-FR" sz="4400" dirty="0" smtClean="0">
                <a:solidFill>
                  <a:srgbClr val="002060"/>
                </a:solidFill>
                <a:latin typeface="Times New Roman" panose="02020603050405020304" pitchFamily="18" charset="0"/>
                <a:cs typeface="Times New Roman" panose="02020603050405020304" pitchFamily="18" charset="0"/>
              </a:rPr>
              <a:t>PARTICIPANT DU GOUPRE 3</a:t>
            </a:r>
            <a:endParaRPr lang="fr-FR" sz="4400" dirty="0">
              <a:solidFill>
                <a:srgbClr val="00206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3226526" y="1763486"/>
            <a:ext cx="6335485" cy="400110"/>
          </a:xfrm>
          <a:prstGeom prst="rect">
            <a:avLst/>
          </a:prstGeom>
          <a:noFill/>
        </p:spPr>
        <p:txBody>
          <a:bodyPr wrap="square" rtlCol="0">
            <a:spAutoFit/>
          </a:bodyPr>
          <a:lstStyle/>
          <a:p>
            <a:r>
              <a:rPr lang="fr-FR" sz="2000" i="1" dirty="0">
                <a:latin typeface="Times New Roman" panose="02020603050405020304" pitchFamily="18" charset="0"/>
                <a:cs typeface="Times New Roman" panose="02020603050405020304" pitchFamily="18" charset="0"/>
              </a:rPr>
              <a:t>1-  FOKA MAGHEN YANN BRONDON        </a:t>
            </a:r>
            <a:r>
              <a:rPr lang="fr-FR" sz="2000" i="1" dirty="0" smtClean="0">
                <a:latin typeface="Times New Roman" panose="02020603050405020304" pitchFamily="18" charset="0"/>
                <a:cs typeface="Times New Roman" panose="02020603050405020304" pitchFamily="18" charset="0"/>
              </a:rPr>
              <a:t>     21S56800</a:t>
            </a:r>
            <a:endParaRPr lang="fr-FR" sz="2000" i="1" dirty="0">
              <a:latin typeface="Times New Roman" panose="02020603050405020304" pitchFamily="18" charset="0"/>
              <a:cs typeface="Times New Roman" panose="02020603050405020304" pitchFamily="18" charset="0"/>
            </a:endParaRPr>
          </a:p>
        </p:txBody>
      </p:sp>
      <p:sp>
        <p:nvSpPr>
          <p:cNvPr id="4" name="ZoneTexte 3"/>
          <p:cNvSpPr txBox="1"/>
          <p:nvPr/>
        </p:nvSpPr>
        <p:spPr>
          <a:xfrm>
            <a:off x="3226526" y="2612572"/>
            <a:ext cx="7537268" cy="561703"/>
          </a:xfrm>
          <a:prstGeom prst="rect">
            <a:avLst/>
          </a:prstGeom>
          <a:noFill/>
        </p:spPr>
        <p:txBody>
          <a:bodyPr wrap="square" rtlCol="0">
            <a:spAutoFit/>
          </a:bodyPr>
          <a:lstStyle/>
          <a:p>
            <a:endParaRPr lang="fr-FR" dirty="0"/>
          </a:p>
        </p:txBody>
      </p:sp>
      <p:sp>
        <p:nvSpPr>
          <p:cNvPr id="5" name="ZoneTexte 4"/>
          <p:cNvSpPr txBox="1"/>
          <p:nvPr/>
        </p:nvSpPr>
        <p:spPr>
          <a:xfrm>
            <a:off x="3378926" y="2764972"/>
            <a:ext cx="7537268" cy="561703"/>
          </a:xfrm>
          <a:prstGeom prst="rect">
            <a:avLst/>
          </a:prstGeom>
          <a:noFill/>
        </p:spPr>
        <p:txBody>
          <a:bodyPr wrap="square" rtlCol="0">
            <a:spAutoFit/>
          </a:bodyPr>
          <a:lstStyle/>
          <a:p>
            <a:endParaRPr lang="fr-FR" dirty="0"/>
          </a:p>
        </p:txBody>
      </p:sp>
      <p:sp>
        <p:nvSpPr>
          <p:cNvPr id="6" name="ZoneTexte 5"/>
          <p:cNvSpPr txBox="1"/>
          <p:nvPr/>
        </p:nvSpPr>
        <p:spPr>
          <a:xfrm>
            <a:off x="3226526" y="2340429"/>
            <a:ext cx="7537268" cy="400110"/>
          </a:xfrm>
          <a:prstGeom prst="rect">
            <a:avLst/>
          </a:prstGeom>
          <a:noFill/>
        </p:spPr>
        <p:txBody>
          <a:bodyPr wrap="square" rtlCol="0">
            <a:spAutoFit/>
          </a:bodyPr>
          <a:lstStyle/>
          <a:p>
            <a:r>
              <a:rPr lang="fr-FR" sz="2000" i="1" dirty="0" smtClean="0">
                <a:latin typeface="Times New Roman" panose="02020603050405020304" pitchFamily="18" charset="0"/>
                <a:cs typeface="Times New Roman" panose="02020603050405020304" pitchFamily="18" charset="0"/>
              </a:rPr>
              <a:t>2- FOTSO TEWE GUSTAVE                               21S56824</a:t>
            </a:r>
            <a:endParaRPr lang="fr-FR" sz="2000" i="1" dirty="0">
              <a:latin typeface="Times New Roman" panose="02020603050405020304" pitchFamily="18" charset="0"/>
              <a:cs typeface="Times New Roman" panose="02020603050405020304" pitchFamily="18" charset="0"/>
            </a:endParaRPr>
          </a:p>
        </p:txBody>
      </p:sp>
      <p:sp>
        <p:nvSpPr>
          <p:cNvPr id="7" name="ZoneTexte 6"/>
          <p:cNvSpPr txBox="1"/>
          <p:nvPr/>
        </p:nvSpPr>
        <p:spPr>
          <a:xfrm>
            <a:off x="3226526" y="2840756"/>
            <a:ext cx="7537268" cy="400110"/>
          </a:xfrm>
          <a:prstGeom prst="rect">
            <a:avLst/>
          </a:prstGeom>
          <a:noFill/>
        </p:spPr>
        <p:txBody>
          <a:bodyPr wrap="square" rtlCol="0">
            <a:spAutoFit/>
          </a:bodyPr>
          <a:lstStyle/>
          <a:p>
            <a:r>
              <a:rPr lang="fr-FR" sz="2000" i="1" dirty="0">
                <a:latin typeface="Times New Roman" panose="02020603050405020304" pitchFamily="18" charset="0"/>
                <a:cs typeface="Times New Roman" panose="02020603050405020304" pitchFamily="18" charset="0"/>
              </a:rPr>
              <a:t>3</a:t>
            </a:r>
            <a:r>
              <a:rPr lang="fr-FR" sz="2000" i="1" dirty="0" smtClean="0">
                <a:latin typeface="Times New Roman" panose="02020603050405020304" pitchFamily="18" charset="0"/>
                <a:cs typeface="Times New Roman" panose="02020603050405020304" pitchFamily="18" charset="0"/>
              </a:rPr>
              <a:t>- MENGOUOLOUNE  </a:t>
            </a:r>
            <a:r>
              <a:rPr lang="fr-FR" sz="2000" i="1" dirty="0">
                <a:latin typeface="Times New Roman" panose="02020603050405020304" pitchFamily="18" charset="0"/>
                <a:cs typeface="Times New Roman" panose="02020603050405020304" pitchFamily="18" charset="0"/>
              </a:rPr>
              <a:t>ROUKAYATOU</a:t>
            </a:r>
            <a:r>
              <a:rPr lang="fr-FR" sz="2000" i="1" dirty="0" smtClean="0">
                <a:latin typeface="Times New Roman" panose="02020603050405020304" pitchFamily="18" charset="0"/>
                <a:cs typeface="Times New Roman" panose="02020603050405020304" pitchFamily="18" charset="0"/>
              </a:rPr>
              <a:t>               20S42750</a:t>
            </a:r>
            <a:endParaRPr lang="fr-FR" sz="2000" i="1" dirty="0">
              <a:latin typeface="Times New Roman" panose="02020603050405020304" pitchFamily="18" charset="0"/>
              <a:cs typeface="Times New Roman" panose="02020603050405020304" pitchFamily="18" charset="0"/>
            </a:endParaRPr>
          </a:p>
        </p:txBody>
      </p:sp>
      <p:sp>
        <p:nvSpPr>
          <p:cNvPr id="8" name="ZoneTexte 7"/>
          <p:cNvSpPr txBox="1"/>
          <p:nvPr/>
        </p:nvSpPr>
        <p:spPr>
          <a:xfrm>
            <a:off x="3226526" y="3455126"/>
            <a:ext cx="7537268" cy="400110"/>
          </a:xfrm>
          <a:prstGeom prst="rect">
            <a:avLst/>
          </a:prstGeom>
          <a:noFill/>
        </p:spPr>
        <p:txBody>
          <a:bodyPr wrap="square" rtlCol="0">
            <a:spAutoFit/>
          </a:bodyPr>
          <a:lstStyle/>
          <a:p>
            <a:r>
              <a:rPr lang="fr-FR" sz="2000" i="1" dirty="0">
                <a:latin typeface="Times New Roman" panose="02020603050405020304" pitchFamily="18" charset="0"/>
                <a:cs typeface="Times New Roman" panose="02020603050405020304" pitchFamily="18" charset="0"/>
              </a:rPr>
              <a:t>4</a:t>
            </a:r>
            <a:r>
              <a:rPr lang="fr-FR" sz="2000" i="1" dirty="0" smtClean="0">
                <a:latin typeface="Times New Roman" panose="02020603050405020304" pitchFamily="18" charset="0"/>
                <a:cs typeface="Times New Roman" panose="02020603050405020304" pitchFamily="18" charset="0"/>
              </a:rPr>
              <a:t>- </a:t>
            </a:r>
            <a:r>
              <a:rPr lang="fr-FR" sz="2000" i="1" dirty="0">
                <a:latin typeface="Times New Roman" panose="02020603050405020304" pitchFamily="18" charset="0"/>
                <a:cs typeface="Times New Roman" panose="02020603050405020304" pitchFamily="18" charset="0"/>
              </a:rPr>
              <a:t>NJIKE </a:t>
            </a:r>
            <a:r>
              <a:rPr lang="fr-FR" sz="2000" i="1" dirty="0" smtClean="0">
                <a:latin typeface="Times New Roman" panose="02020603050405020304" pitchFamily="18" charset="0"/>
                <a:cs typeface="Times New Roman" panose="02020603050405020304" pitchFamily="18" charset="0"/>
              </a:rPr>
              <a:t>KOUDJA CHRISTIAN                        20S43010</a:t>
            </a:r>
            <a:endParaRPr lang="fr-FR" sz="2000" i="1" dirty="0">
              <a:latin typeface="Times New Roman" panose="02020603050405020304" pitchFamily="18" charset="0"/>
              <a:cs typeface="Times New Roman" panose="02020603050405020304" pitchFamily="18" charset="0"/>
            </a:endParaRPr>
          </a:p>
        </p:txBody>
      </p:sp>
      <p:sp>
        <p:nvSpPr>
          <p:cNvPr id="9" name="ZoneTexte 8"/>
          <p:cNvSpPr txBox="1"/>
          <p:nvPr/>
        </p:nvSpPr>
        <p:spPr>
          <a:xfrm>
            <a:off x="3226526" y="4016829"/>
            <a:ext cx="7537268" cy="400110"/>
          </a:xfrm>
          <a:prstGeom prst="rect">
            <a:avLst/>
          </a:prstGeom>
          <a:noFill/>
        </p:spPr>
        <p:txBody>
          <a:bodyPr wrap="square" rtlCol="0">
            <a:spAutoFit/>
          </a:bodyPr>
          <a:lstStyle/>
          <a:p>
            <a:r>
              <a:rPr lang="fr-FR" sz="2000" i="1" dirty="0">
                <a:latin typeface="Times New Roman" panose="02020603050405020304" pitchFamily="18" charset="0"/>
                <a:cs typeface="Times New Roman" panose="02020603050405020304" pitchFamily="18" charset="0"/>
              </a:rPr>
              <a:t>5</a:t>
            </a:r>
            <a:r>
              <a:rPr lang="fr-FR" sz="2000" i="1" dirty="0" smtClean="0">
                <a:latin typeface="Times New Roman" panose="02020603050405020304" pitchFamily="18" charset="0"/>
                <a:cs typeface="Times New Roman" panose="02020603050405020304" pitchFamily="18" charset="0"/>
              </a:rPr>
              <a:t>- NOUPOUE MBOUGA DESVAN-KEROL     21S57227</a:t>
            </a:r>
            <a:endParaRPr lang="fr-FR" sz="2000" i="1" dirty="0">
              <a:latin typeface="Times New Roman" panose="02020603050405020304" pitchFamily="18" charset="0"/>
              <a:cs typeface="Times New Roman" panose="02020603050405020304" pitchFamily="18" charset="0"/>
            </a:endParaRPr>
          </a:p>
        </p:txBody>
      </p:sp>
      <p:sp>
        <p:nvSpPr>
          <p:cNvPr id="10" name="ZoneTexte 9"/>
          <p:cNvSpPr txBox="1"/>
          <p:nvPr/>
        </p:nvSpPr>
        <p:spPr>
          <a:xfrm>
            <a:off x="3226526" y="4506929"/>
            <a:ext cx="7537268" cy="400110"/>
          </a:xfrm>
          <a:prstGeom prst="rect">
            <a:avLst/>
          </a:prstGeom>
          <a:noFill/>
        </p:spPr>
        <p:txBody>
          <a:bodyPr wrap="square" rtlCol="0">
            <a:spAutoFit/>
          </a:bodyPr>
          <a:lstStyle/>
          <a:p>
            <a:r>
              <a:rPr lang="fr-FR" sz="2000" i="1" dirty="0" smtClean="0">
                <a:latin typeface="Times New Roman" panose="02020603050405020304" pitchFamily="18" charset="0"/>
                <a:cs typeface="Times New Roman" panose="02020603050405020304" pitchFamily="18" charset="0"/>
              </a:rPr>
              <a:t>6- TAPI KENFACK STEPHANE                        20S47746</a:t>
            </a:r>
            <a:endParaRPr lang="fr-FR" sz="2000" i="1" dirty="0">
              <a:latin typeface="Times New Roman" panose="02020603050405020304" pitchFamily="18" charset="0"/>
              <a:cs typeface="Times New Roman" panose="02020603050405020304" pitchFamily="18" charset="0"/>
            </a:endParaRPr>
          </a:p>
        </p:txBody>
      </p:sp>
      <p:sp>
        <p:nvSpPr>
          <p:cNvPr id="11" name="ZoneTexte 10"/>
          <p:cNvSpPr txBox="1"/>
          <p:nvPr/>
        </p:nvSpPr>
        <p:spPr>
          <a:xfrm>
            <a:off x="3226526" y="5084021"/>
            <a:ext cx="7537268" cy="400110"/>
          </a:xfrm>
          <a:prstGeom prst="rect">
            <a:avLst/>
          </a:prstGeom>
          <a:noFill/>
        </p:spPr>
        <p:txBody>
          <a:bodyPr wrap="square" rtlCol="0">
            <a:spAutoFit/>
          </a:bodyPr>
          <a:lstStyle/>
          <a:p>
            <a:r>
              <a:rPr lang="fr-FR" sz="2000" i="1" dirty="0">
                <a:latin typeface="Times New Roman" panose="02020603050405020304" pitchFamily="18" charset="0"/>
                <a:cs typeface="Times New Roman" panose="02020603050405020304" pitchFamily="18" charset="0"/>
              </a:rPr>
              <a:t>7</a:t>
            </a:r>
            <a:r>
              <a:rPr lang="fr-FR" sz="2000" i="1" dirty="0" smtClean="0">
                <a:latin typeface="Times New Roman" panose="02020603050405020304" pitchFamily="18" charset="0"/>
                <a:cs typeface="Times New Roman" panose="02020603050405020304" pitchFamily="18" charset="0"/>
              </a:rPr>
              <a:t>- TCHAKAM DUPLEX CEDRIC                     21S57305</a:t>
            </a:r>
            <a:endParaRPr lang="fr-FR" sz="2000" i="1" dirty="0">
              <a:latin typeface="Times New Roman" panose="02020603050405020304" pitchFamily="18" charset="0"/>
              <a:cs typeface="Times New Roman" panose="02020603050405020304" pitchFamily="18" charset="0"/>
            </a:endParaRPr>
          </a:p>
        </p:txBody>
      </p:sp>
      <p:sp>
        <p:nvSpPr>
          <p:cNvPr id="13" name="Flèche gauche 12"/>
          <p:cNvSpPr/>
          <p:nvPr/>
        </p:nvSpPr>
        <p:spPr>
          <a:xfrm>
            <a:off x="9681658" y="1609029"/>
            <a:ext cx="1942600" cy="7315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CHEF DE GROUPE</a:t>
            </a:r>
            <a:endParaRPr lang="fr-FR" sz="1400" dirty="0"/>
          </a:p>
        </p:txBody>
      </p:sp>
    </p:spTree>
    <p:custDataLst>
      <p:tags r:id="rId1"/>
    </p:custDataLst>
    <p:extLst>
      <p:ext uri="{BB962C8B-B14F-4D97-AF65-F5344CB8AC3E}">
        <p14:creationId xmlns:p14="http://schemas.microsoft.com/office/powerpoint/2010/main" val="2357574195"/>
      </p:ext>
    </p:extLst>
  </p:cSld>
  <p:clrMapOvr>
    <a:masterClrMapping/>
  </p:clrMapOvr>
  <p:transition spd="slow" advTm="689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CONSTRUCTION DE L’ARBRE DE DECISION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14733" cy="711200"/>
          </a:xfrm>
          <a:prstGeom prst="rect">
            <a:avLst/>
          </a:prstGeom>
          <a:noFill/>
        </p:spPr>
        <p:txBody>
          <a:bodyPr wrap="square" rtlCol="0">
            <a:spAutoFit/>
          </a:bodyPr>
          <a:lstStyle/>
          <a:p>
            <a:r>
              <a:rPr lang="fr-FR" sz="2000" dirty="0">
                <a:solidFill>
                  <a:srgbClr val="002060"/>
                </a:solidFill>
              </a:rPr>
              <a:t>2</a:t>
            </a:r>
            <a:r>
              <a:rPr lang="fr-FR" sz="2000" dirty="0" smtClean="0">
                <a:solidFill>
                  <a:srgbClr val="002060"/>
                </a:solidFill>
              </a:rPr>
              <a:t>.   Construction de l’arbre  </a:t>
            </a:r>
            <a:endParaRPr lang="fr-FR" sz="2000" dirty="0">
              <a:solidFill>
                <a:srgbClr val="002060"/>
              </a:solidFill>
            </a:endParaRPr>
          </a:p>
          <a:p>
            <a:endParaRPr lang="fr-FR" sz="2000" dirty="0">
              <a:solidFill>
                <a:srgbClr val="002060"/>
              </a:solidFill>
            </a:endParaRPr>
          </a:p>
        </p:txBody>
      </p:sp>
      <p:sp>
        <p:nvSpPr>
          <p:cNvPr id="4" name="Rectangle 1"/>
          <p:cNvSpPr>
            <a:spLocks noChangeArrowheads="1"/>
          </p:cNvSpPr>
          <p:nvPr/>
        </p:nvSpPr>
        <p:spPr bwMode="auto">
          <a:xfrm>
            <a:off x="2201918" y="1964735"/>
            <a:ext cx="87370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Pour cela nous allons utiliser le model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DecisionTreeRegressor</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a:t>
            </a:r>
            <a:r>
              <a:rPr kumimoji="0" lang="fr-FR" altLang="fr-FR" sz="1000" b="0" i="0" u="none" strike="noStrike" cap="none" normalizeH="0" baseline="0" dirty="0" err="1" smtClean="0">
                <a:ln>
                  <a:noFill/>
                </a:ln>
                <a:solidFill>
                  <a:srgbClr val="111111"/>
                </a:solidFill>
                <a:effectLst/>
                <a:latin typeface="+mj-lt"/>
                <a:ea typeface="Calibri" panose="020F0502020204030204" pitchFamily="34" charset="0"/>
                <a:cs typeface="Times New Roman" panose="02020603050405020304" pitchFamily="18" charset="0"/>
              </a:rPr>
              <a:t>DecisionTreeRegressor</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est une classe de la bibliothèque </a:t>
            </a:r>
            <a:r>
              <a:rPr kumimoji="0" lang="fr-FR" altLang="fr-FR" sz="1000" b="0" i="0" u="none" strike="noStrike" cap="none" normalizeH="0" baseline="0" dirty="0" err="1" smtClean="0">
                <a:ln>
                  <a:noFill/>
                </a:ln>
                <a:solidFill>
                  <a:srgbClr val="111111"/>
                </a:solidFill>
                <a:effectLst/>
                <a:latin typeface="+mj-lt"/>
                <a:ea typeface="Calibri" panose="020F0502020204030204" pitchFamily="34" charset="0"/>
                <a:cs typeface="Times New Roman" panose="02020603050405020304" pitchFamily="18" charset="0"/>
              </a:rPr>
              <a:t>scikit-learn</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qui implémente un arbre de décision pour la régression. Il s’agit d’un algorithme d’apprentissage supervisé qui construit un arbre de décision à partir des données d’entraînement pour prédire une variable cible continue.</a:t>
            </a:r>
          </a:p>
          <a:p>
            <a:pPr marR="0" lvl="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smtClean="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Puis de la fonction fit qui prend deux paramètre </a:t>
            </a:r>
            <a:r>
              <a:rPr kumimoji="0" lang="fr-FR" altLang="fr-FR" sz="10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X</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et </a:t>
            </a:r>
            <a:r>
              <a:rPr kumimoji="0" lang="fr-FR" altLang="fr-FR" sz="10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y</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qui sont des données d’entraînement.  La fonction </a:t>
            </a:r>
            <a:r>
              <a:rPr kumimoji="0" lang="fr-FR" altLang="fr-FR" sz="10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fit</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est utilisée pour entraîner un modèle d’apprentissage automatique sur un ensemble de données d’entraînement. Elle ajuste les paramètres du modèle pour minimiser l’erreur de prédiction sur les données d’entraînement.</a:t>
            </a:r>
            <a:endParaRPr kumimoji="0" lang="fr-FR" altLang="fr-FR" sz="1800" b="0" i="0" u="none" strike="noStrike" cap="none" normalizeH="0" baseline="0" dirty="0" smtClean="0">
              <a:ln>
                <a:noFill/>
              </a:ln>
              <a:solidFill>
                <a:schemeClr val="tx1"/>
              </a:solidFill>
              <a:effectLst/>
              <a:latin typeface="+mj-lt"/>
            </a:endParaRPr>
          </a:p>
        </p:txBody>
      </p:sp>
      <p:pic>
        <p:nvPicPr>
          <p:cNvPr id="10" name="Image 9"/>
          <p:cNvPicPr/>
          <p:nvPr/>
        </p:nvPicPr>
        <p:blipFill>
          <a:blip r:embed="rId2"/>
          <a:stretch>
            <a:fillRect/>
          </a:stretch>
        </p:blipFill>
        <p:spPr>
          <a:xfrm>
            <a:off x="2614506" y="4965700"/>
            <a:ext cx="7951894" cy="1147233"/>
          </a:xfrm>
          <a:prstGeom prst="rect">
            <a:avLst/>
          </a:prstGeom>
        </p:spPr>
      </p:pic>
    </p:spTree>
    <p:extLst>
      <p:ext uri="{BB962C8B-B14F-4D97-AF65-F5344CB8AC3E}">
        <p14:creationId xmlns:p14="http://schemas.microsoft.com/office/powerpoint/2010/main" val="2729966028"/>
      </p:ext>
    </p:extLst>
  </p:cSld>
  <p:clrMapOvr>
    <a:masterClrMapping/>
  </p:clrMapOvr>
  <p:transition spd="slow" advTm="2892">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EVALUATION ET VALIDATION DE L’ARBRE</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57067" cy="707886"/>
          </a:xfrm>
          <a:prstGeom prst="rect">
            <a:avLst/>
          </a:prstGeom>
          <a:noFill/>
        </p:spPr>
        <p:txBody>
          <a:bodyPr wrap="square" rtlCol="0">
            <a:spAutoFit/>
          </a:bodyPr>
          <a:lstStyle/>
          <a:p>
            <a:r>
              <a:rPr lang="fr-FR" sz="2000" dirty="0" smtClean="0">
                <a:solidFill>
                  <a:srgbClr val="002060"/>
                </a:solidFill>
              </a:rPr>
              <a:t>1.   Mesure de la performance de l’arbre  </a:t>
            </a:r>
            <a:endParaRPr lang="fr-FR" sz="2000" dirty="0">
              <a:solidFill>
                <a:srgbClr val="002060"/>
              </a:solidFill>
            </a:endParaRPr>
          </a:p>
          <a:p>
            <a:endParaRPr lang="fr-FR" sz="2000" dirty="0">
              <a:solidFill>
                <a:srgbClr val="002060"/>
              </a:solidFill>
            </a:endParaRPr>
          </a:p>
        </p:txBody>
      </p:sp>
      <p:sp>
        <p:nvSpPr>
          <p:cNvPr id="3" name="ZoneTexte 2"/>
          <p:cNvSpPr txBox="1"/>
          <p:nvPr/>
        </p:nvSpPr>
        <p:spPr>
          <a:xfrm>
            <a:off x="2810934" y="1997205"/>
            <a:ext cx="7611532" cy="923330"/>
          </a:xfrm>
          <a:prstGeom prst="rect">
            <a:avLst/>
          </a:prstGeom>
          <a:noFill/>
        </p:spPr>
        <p:txBody>
          <a:bodyPr wrap="square" rtlCol="0">
            <a:spAutoFit/>
          </a:bodyPr>
          <a:lstStyle/>
          <a:p>
            <a:r>
              <a:rPr lang="fr-FR" dirty="0"/>
              <a:t>Pour évaluer notre arbre de décision, nous avons utilisé des métriques telles que </a:t>
            </a:r>
            <a:r>
              <a:rPr lang="fr-FR" dirty="0" smtClean="0"/>
              <a:t>:</a:t>
            </a:r>
          </a:p>
          <a:p>
            <a:pPr marL="742950" lvl="1" indent="-285750">
              <a:buFont typeface="Wingdings" panose="05000000000000000000" pitchFamily="2" charset="2"/>
              <a:buChar char="Ø"/>
            </a:pPr>
            <a:endParaRPr lang="fr-FR" dirty="0"/>
          </a:p>
        </p:txBody>
      </p:sp>
      <p:sp>
        <p:nvSpPr>
          <p:cNvPr id="5" name="Rectangle 1"/>
          <p:cNvSpPr>
            <a:spLocks noChangeArrowheads="1"/>
          </p:cNvSpPr>
          <p:nvPr/>
        </p:nvSpPr>
        <p:spPr bwMode="auto">
          <a:xfrm rot="10800000" flipV="1">
            <a:off x="2819403" y="2634930"/>
            <a:ext cx="826346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defTabSz="914400">
              <a:buFontTx/>
              <a:buChar char="•"/>
            </a:pP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la MAE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Mean</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Absolute</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Error</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est une mesure d’erreur qui calcule la moyenne des valeurs absolues des différences entre les valeurs prédites et les valeurs réelles</a:t>
            </a:r>
          </a:p>
          <a:p>
            <a:pPr lvl="1" defTabSz="914400"/>
            <a:endParaRPr kumimoji="0" lang="fr-FR" altLang="fr-FR" sz="800" b="0" i="0" u="none" strike="noStrike" cap="none" normalizeH="0" baseline="0" dirty="0" smtClean="0">
              <a:ln>
                <a:noFill/>
              </a:ln>
              <a:solidFill>
                <a:schemeClr val="tx1"/>
              </a:solidFill>
              <a:effectLst/>
              <a:latin typeface="+mj-lt"/>
            </a:endParaRPr>
          </a:p>
          <a:p>
            <a:pPr lvl="1" defTabSz="914400">
              <a:buFontTx/>
              <a:buChar char="•"/>
            </a:pP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Le coefficient de détermination R2, également appelé R-</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squared</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est une métrique de régression qui mesure la proportion de la variance totale de la variable dépendante expliquée par le modèle de régression </a:t>
            </a:r>
            <a:r>
              <a:rPr kumimoji="0" lang="fr-FR" altLang="fr-FR" sz="1600" b="0" i="0" u="none" strike="noStrike" cap="none" normalizeH="0" baseline="30000" dirty="0" smtClean="0">
                <a:ln>
                  <a:noFill/>
                </a:ln>
                <a:solidFill>
                  <a:schemeClr val="tx1"/>
                </a:solidFill>
                <a:effectLst/>
                <a:latin typeface="+mj-lt"/>
                <a:ea typeface="Calibri" panose="020F0502020204030204" pitchFamily="34" charset="0"/>
                <a:cs typeface="Times New Roman" panose="02020603050405020304" pitchFamily="18" charset="0"/>
                <a:hlinkClick r:id="rId2"/>
              </a:rPr>
              <a:t>1</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Il est compris entre 0 et 1, où 0 indique que le modèle ne fournit aucune information sur la variable dépendante, tandis que 1 indique que le modèle explique parfaitement la variance de la variable dépendante</a:t>
            </a:r>
          </a:p>
          <a:p>
            <a:pPr lvl="1" defTabSz="914400"/>
            <a:endParaRPr kumimoji="0" lang="fr-FR" altLang="fr-FR" sz="800" b="0" i="0" u="none" strike="noStrike" cap="none" normalizeH="0" baseline="0" dirty="0" smtClean="0">
              <a:ln>
                <a:noFill/>
              </a:ln>
              <a:solidFill>
                <a:schemeClr val="tx1"/>
              </a:solidFill>
              <a:effectLst/>
              <a:latin typeface="+mj-lt"/>
            </a:endParaRPr>
          </a:p>
          <a:p>
            <a:pPr lvl="1" defTabSz="914400">
              <a:buFontTx/>
              <a:buChar char="•"/>
            </a:pP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a:t>
            </a:r>
            <a:r>
              <a:rPr kumimoji="0" lang="fr-FR" altLang="fr-FR" sz="1600" b="0" i="0" u="sng" strike="noStrike" cap="none" normalizeH="0" baseline="0" dirty="0" err="1" smtClean="0">
                <a:ln>
                  <a:noFill/>
                </a:ln>
                <a:solidFill>
                  <a:srgbClr val="0000FF"/>
                </a:solidFill>
                <a:effectLst/>
                <a:latin typeface="+mj-lt"/>
                <a:ea typeface="Calibri" panose="020F0502020204030204" pitchFamily="34" charset="0"/>
                <a:cs typeface="Times New Roman" panose="02020603050405020304" pitchFamily="18" charset="0"/>
              </a:rPr>
              <a:t>explained_variance_score</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est une métrique de régression qui mesure la proportion de la variance totale de la variable dépendante expliquée par le modèle de régression</a:t>
            </a:r>
          </a:p>
          <a:p>
            <a:pPr lvl="1" defTabSz="914400"/>
            <a:endPar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endParaRPr>
          </a:p>
          <a:p>
            <a:pPr lvl="1" defTabSz="914400">
              <a:buFontTx/>
              <a:buChar char="•"/>
            </a:pP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La RMSE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Root</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Mean</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Square </a:t>
            </a:r>
            <a:r>
              <a:rPr kumimoji="0" lang="fr-FR" altLang="fr-FR" sz="1600" b="0" i="0" u="none" strike="noStrike" cap="none" normalizeH="0" baseline="0" dirty="0" err="1" smtClean="0">
                <a:ln>
                  <a:noFill/>
                </a:ln>
                <a:solidFill>
                  <a:schemeClr val="tx1"/>
                </a:solidFill>
                <a:effectLst/>
                <a:latin typeface="+mj-lt"/>
                <a:ea typeface="Calibri" panose="020F0502020204030204" pitchFamily="34" charset="0"/>
                <a:cs typeface="Times New Roman" panose="02020603050405020304" pitchFamily="18" charset="0"/>
              </a:rPr>
              <a:t>Error</a:t>
            </a:r>
            <a:r>
              <a:rPr kumimoji="0" lang="fr-FR" altLang="fr-FR" sz="1600" b="0" i="0" u="none" strike="noStrike" cap="none" normalizeH="0" baseline="0" dirty="0" smtClean="0">
                <a:ln>
                  <a:noFill/>
                </a:ln>
                <a:solidFill>
                  <a:schemeClr val="tx1"/>
                </a:solidFill>
                <a:effectLst/>
                <a:latin typeface="+mj-lt"/>
                <a:ea typeface="Calibri" panose="020F0502020204030204" pitchFamily="34" charset="0"/>
                <a:cs typeface="Times New Roman" panose="02020603050405020304" pitchFamily="18" charset="0"/>
              </a:rPr>
              <a:t>) est une métrique qui mesure la distance moyenne entre les valeurs prédites et les valeurs réelles d’un modèle de régression ;</a:t>
            </a:r>
            <a:r>
              <a:rPr kumimoji="0" lang="fr-FR" altLang="fr-FR" sz="1600" b="0" i="0" u="none" strike="noStrike" cap="none" normalizeH="0" baseline="0" dirty="0" smtClean="0">
                <a:ln>
                  <a:noFill/>
                </a:ln>
                <a:solidFill>
                  <a:srgbClr val="111111"/>
                </a:solidFill>
                <a:effectLst/>
                <a:latin typeface="+mj-lt"/>
                <a:ea typeface="Calibri" panose="020F0502020204030204" pitchFamily="34" charset="0"/>
                <a:cs typeface="Times New Roman" panose="02020603050405020304" pitchFamily="18" charset="0"/>
              </a:rPr>
              <a:t> </a:t>
            </a:r>
            <a:endParaRPr kumimoji="0" lang="fr-FR" altLang="fr-FR" sz="8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531229310"/>
      </p:ext>
    </p:extLst>
  </p:cSld>
  <p:clrMapOvr>
    <a:masterClrMapping/>
  </p:clrMapOvr>
  <p:transition spd="slow" advTm="1105">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EVALUATION ET VALIDATION DE L’ARBRE</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57067" cy="707886"/>
          </a:xfrm>
          <a:prstGeom prst="rect">
            <a:avLst/>
          </a:prstGeom>
          <a:noFill/>
        </p:spPr>
        <p:txBody>
          <a:bodyPr wrap="square" rtlCol="0">
            <a:spAutoFit/>
          </a:bodyPr>
          <a:lstStyle/>
          <a:p>
            <a:r>
              <a:rPr lang="fr-FR" sz="2000" dirty="0" smtClean="0">
                <a:solidFill>
                  <a:srgbClr val="002060"/>
                </a:solidFill>
              </a:rPr>
              <a:t>1.   Mesure de la performance de l’arbre</a:t>
            </a:r>
            <a:r>
              <a:rPr lang="fr-FR" sz="2000" dirty="0" smtClean="0">
                <a:solidFill>
                  <a:srgbClr val="FF0000"/>
                </a:solidFill>
              </a:rPr>
              <a:t> (suite)</a:t>
            </a:r>
            <a:r>
              <a:rPr lang="fr-FR" sz="2000" dirty="0" smtClean="0">
                <a:solidFill>
                  <a:srgbClr val="002060"/>
                </a:solidFill>
              </a:rPr>
              <a:t>  </a:t>
            </a:r>
            <a:endParaRPr lang="fr-FR" sz="2000" dirty="0">
              <a:solidFill>
                <a:srgbClr val="002060"/>
              </a:solidFill>
            </a:endParaRPr>
          </a:p>
          <a:p>
            <a:endParaRPr lang="fr-FR" sz="2000" dirty="0">
              <a:solidFill>
                <a:srgbClr val="002060"/>
              </a:solidFill>
            </a:endParaRPr>
          </a:p>
        </p:txBody>
      </p:sp>
      <p:sp>
        <p:nvSpPr>
          <p:cNvPr id="7" name="Flèche droite 6"/>
          <p:cNvSpPr/>
          <p:nvPr/>
        </p:nvSpPr>
        <p:spPr>
          <a:xfrm>
            <a:off x="2599266" y="2014968"/>
            <a:ext cx="1803399" cy="50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python</a:t>
            </a:r>
            <a:endParaRPr lang="fr-FR" dirty="0"/>
          </a:p>
        </p:txBody>
      </p:sp>
      <p:pic>
        <p:nvPicPr>
          <p:cNvPr id="8" name="Image 7"/>
          <p:cNvPicPr/>
          <p:nvPr/>
        </p:nvPicPr>
        <p:blipFill>
          <a:blip r:embed="rId2"/>
          <a:stretch>
            <a:fillRect/>
          </a:stretch>
        </p:blipFill>
        <p:spPr>
          <a:xfrm>
            <a:off x="3799840" y="2516538"/>
            <a:ext cx="7147560" cy="3858862"/>
          </a:xfrm>
          <a:prstGeom prst="rect">
            <a:avLst/>
          </a:prstGeom>
        </p:spPr>
      </p:pic>
    </p:spTree>
    <p:extLst>
      <p:ext uri="{BB962C8B-B14F-4D97-AF65-F5344CB8AC3E}">
        <p14:creationId xmlns:p14="http://schemas.microsoft.com/office/powerpoint/2010/main" val="3447734218"/>
      </p:ext>
    </p:extLst>
  </p:cSld>
  <p:clrMapOvr>
    <a:masterClrMapping/>
  </p:clrMapOvr>
  <p:transition spd="slow" advTm="741">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EVALUATION ET VALIDATION DE L’ARBRE</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57067" cy="707886"/>
          </a:xfrm>
          <a:prstGeom prst="rect">
            <a:avLst/>
          </a:prstGeom>
          <a:noFill/>
        </p:spPr>
        <p:txBody>
          <a:bodyPr wrap="square" rtlCol="0">
            <a:spAutoFit/>
          </a:bodyPr>
          <a:lstStyle/>
          <a:p>
            <a:r>
              <a:rPr lang="fr-FR" sz="2000" dirty="0" smtClean="0">
                <a:solidFill>
                  <a:srgbClr val="002060"/>
                </a:solidFill>
              </a:rPr>
              <a:t>1.   Mesure de la performance de l’arbre</a:t>
            </a:r>
            <a:r>
              <a:rPr lang="fr-FR" sz="2000" dirty="0" smtClean="0">
                <a:solidFill>
                  <a:srgbClr val="FF0000"/>
                </a:solidFill>
              </a:rPr>
              <a:t> (suite)</a:t>
            </a:r>
            <a:r>
              <a:rPr lang="fr-FR" sz="2000" dirty="0" smtClean="0">
                <a:solidFill>
                  <a:srgbClr val="002060"/>
                </a:solidFill>
              </a:rPr>
              <a:t>  </a:t>
            </a:r>
            <a:endParaRPr lang="fr-FR" sz="2000" dirty="0">
              <a:solidFill>
                <a:srgbClr val="002060"/>
              </a:solidFill>
            </a:endParaRPr>
          </a:p>
          <a:p>
            <a:endParaRPr lang="fr-FR" sz="2000" dirty="0">
              <a:solidFill>
                <a:srgbClr val="002060"/>
              </a:solidFill>
            </a:endParaRPr>
          </a:p>
        </p:txBody>
      </p:sp>
      <p:sp>
        <p:nvSpPr>
          <p:cNvPr id="7" name="Flèche droite 6"/>
          <p:cNvSpPr/>
          <p:nvPr/>
        </p:nvSpPr>
        <p:spPr>
          <a:xfrm>
            <a:off x="2599266" y="2014968"/>
            <a:ext cx="1803399" cy="50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a:t>
            </a:r>
            <a:endParaRPr lang="fr-FR" dirty="0"/>
          </a:p>
        </p:txBody>
      </p:sp>
      <p:pic>
        <p:nvPicPr>
          <p:cNvPr id="9" name="Image 8"/>
          <p:cNvPicPr/>
          <p:nvPr/>
        </p:nvPicPr>
        <p:blipFill>
          <a:blip r:embed="rId2"/>
          <a:stretch>
            <a:fillRect/>
          </a:stretch>
        </p:blipFill>
        <p:spPr>
          <a:xfrm>
            <a:off x="3860482" y="2561272"/>
            <a:ext cx="5910051" cy="2230861"/>
          </a:xfrm>
          <a:prstGeom prst="rect">
            <a:avLst/>
          </a:prstGeom>
        </p:spPr>
      </p:pic>
    </p:spTree>
    <p:extLst>
      <p:ext uri="{BB962C8B-B14F-4D97-AF65-F5344CB8AC3E}">
        <p14:creationId xmlns:p14="http://schemas.microsoft.com/office/powerpoint/2010/main" val="2902815106"/>
      </p:ext>
    </p:extLst>
  </p:cSld>
  <p:clrMapOvr>
    <a:masterClrMapping/>
  </p:clrMapOvr>
  <p:transition spd="slow" advTm="899">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EVALUATION ET VALIDATION DE L’ARBRE</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57067" cy="707886"/>
          </a:xfrm>
          <a:prstGeom prst="rect">
            <a:avLst/>
          </a:prstGeom>
          <a:noFill/>
        </p:spPr>
        <p:txBody>
          <a:bodyPr wrap="square" rtlCol="0">
            <a:spAutoFit/>
          </a:bodyPr>
          <a:lstStyle/>
          <a:p>
            <a:r>
              <a:rPr lang="fr-FR" sz="2000" dirty="0">
                <a:solidFill>
                  <a:srgbClr val="002060"/>
                </a:solidFill>
              </a:rPr>
              <a:t>2</a:t>
            </a:r>
            <a:r>
              <a:rPr lang="fr-FR" sz="2000" dirty="0" smtClean="0">
                <a:solidFill>
                  <a:srgbClr val="002060"/>
                </a:solidFill>
              </a:rPr>
              <a:t>.   Test pour évaluer la généralisation de l’arbre  </a:t>
            </a:r>
            <a:endParaRPr lang="fr-FR" sz="2000" dirty="0">
              <a:solidFill>
                <a:srgbClr val="002060"/>
              </a:solidFill>
            </a:endParaRPr>
          </a:p>
          <a:p>
            <a:endParaRPr lang="fr-FR" sz="2000" dirty="0">
              <a:solidFill>
                <a:srgbClr val="002060"/>
              </a:solidFill>
            </a:endParaRPr>
          </a:p>
        </p:txBody>
      </p:sp>
      <p:sp>
        <p:nvSpPr>
          <p:cNvPr id="4" name="ZoneTexte 3"/>
          <p:cNvSpPr txBox="1"/>
          <p:nvPr/>
        </p:nvSpPr>
        <p:spPr>
          <a:xfrm>
            <a:off x="2819400" y="2408123"/>
            <a:ext cx="8170333" cy="2308324"/>
          </a:xfrm>
          <a:prstGeom prst="rect">
            <a:avLst/>
          </a:prstGeom>
          <a:noFill/>
        </p:spPr>
        <p:txBody>
          <a:bodyPr wrap="square" rtlCol="0">
            <a:spAutoFit/>
          </a:bodyPr>
          <a:lstStyle/>
          <a:p>
            <a:pPr marL="285750" indent="-285750">
              <a:buFont typeface="Wingdings" panose="05000000000000000000" pitchFamily="2" charset="2"/>
              <a:buChar char="q"/>
            </a:pPr>
            <a:r>
              <a:rPr lang="fr-FR" dirty="0"/>
              <a:t>Pour tester la généralisation de notre arbre de décision, nous avons diviser notre ensemble de donnée en un ensemble d’apprentissage(</a:t>
            </a:r>
            <a:r>
              <a:rPr lang="fr-FR" dirty="0" err="1"/>
              <a:t>train_set</a:t>
            </a:r>
            <a:r>
              <a:rPr lang="fr-FR" dirty="0"/>
              <a:t>) et en un ensemble de </a:t>
            </a:r>
            <a:r>
              <a:rPr lang="fr-FR" dirty="0" smtClean="0"/>
              <a:t>test(</a:t>
            </a:r>
            <a:r>
              <a:rPr lang="fr-FR" dirty="0" err="1" smtClean="0"/>
              <a:t>test_set</a:t>
            </a:r>
            <a:r>
              <a:rPr lang="fr-FR" dirty="0" smtClean="0"/>
              <a:t>)</a:t>
            </a:r>
          </a:p>
          <a:p>
            <a:endParaRPr lang="fr-FR" dirty="0" smtClean="0"/>
          </a:p>
          <a:p>
            <a:pPr marL="285750" indent="-285750">
              <a:buFont typeface="Wingdings" panose="05000000000000000000" pitchFamily="2" charset="2"/>
              <a:buChar char="q"/>
            </a:pPr>
            <a:r>
              <a:rPr lang="fr-FR" dirty="0" smtClean="0"/>
              <a:t>puis </a:t>
            </a:r>
            <a:r>
              <a:rPr lang="fr-FR" dirty="0"/>
              <a:t>évaluer l’arbre sur ces deux ensembles.</a:t>
            </a:r>
          </a:p>
          <a:p>
            <a:r>
              <a:rPr lang="fr-FR" dirty="0"/>
              <a:t>L’évaluation c’est fait par la détermination du score de l’arbre sur les données d’apprentissage et sur les données de test.</a:t>
            </a:r>
          </a:p>
          <a:p>
            <a:endParaRPr lang="fr-FR" dirty="0"/>
          </a:p>
        </p:txBody>
      </p:sp>
      <p:sp>
        <p:nvSpPr>
          <p:cNvPr id="8" name="Flèche droite 7"/>
          <p:cNvSpPr/>
          <p:nvPr/>
        </p:nvSpPr>
        <p:spPr>
          <a:xfrm>
            <a:off x="2819400" y="4465662"/>
            <a:ext cx="1803399" cy="50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python</a:t>
            </a:r>
            <a:endParaRPr lang="fr-FR" dirty="0"/>
          </a:p>
        </p:txBody>
      </p:sp>
      <p:pic>
        <p:nvPicPr>
          <p:cNvPr id="10" name="Image 9"/>
          <p:cNvPicPr/>
          <p:nvPr/>
        </p:nvPicPr>
        <p:blipFill>
          <a:blip r:embed="rId2"/>
          <a:stretch>
            <a:fillRect/>
          </a:stretch>
        </p:blipFill>
        <p:spPr>
          <a:xfrm>
            <a:off x="4256616" y="4967232"/>
            <a:ext cx="5115983" cy="925568"/>
          </a:xfrm>
          <a:prstGeom prst="rect">
            <a:avLst/>
          </a:prstGeom>
        </p:spPr>
      </p:pic>
    </p:spTree>
    <p:extLst>
      <p:ext uri="{BB962C8B-B14F-4D97-AF65-F5344CB8AC3E}">
        <p14:creationId xmlns:p14="http://schemas.microsoft.com/office/powerpoint/2010/main" val="1495717675"/>
      </p:ext>
    </p:extLst>
  </p:cSld>
  <p:clrMapOvr>
    <a:masterClrMapping/>
  </p:clrMapOvr>
  <p:transition spd="slow" advTm="521">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EVALUATION ET VALIDATION DE L’ARBRE</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57067" cy="707886"/>
          </a:xfrm>
          <a:prstGeom prst="rect">
            <a:avLst/>
          </a:prstGeom>
          <a:noFill/>
        </p:spPr>
        <p:txBody>
          <a:bodyPr wrap="square" rtlCol="0">
            <a:spAutoFit/>
          </a:bodyPr>
          <a:lstStyle/>
          <a:p>
            <a:r>
              <a:rPr lang="fr-FR" sz="2000" dirty="0">
                <a:solidFill>
                  <a:srgbClr val="002060"/>
                </a:solidFill>
              </a:rPr>
              <a:t>2</a:t>
            </a:r>
            <a:r>
              <a:rPr lang="fr-FR" sz="2000" dirty="0" smtClean="0">
                <a:solidFill>
                  <a:srgbClr val="002060"/>
                </a:solidFill>
              </a:rPr>
              <a:t>.   Test pour évaluer la généralisation de l’arbre</a:t>
            </a:r>
            <a:r>
              <a:rPr lang="fr-FR" sz="2000" dirty="0" smtClean="0">
                <a:solidFill>
                  <a:srgbClr val="FF0000"/>
                </a:solidFill>
              </a:rPr>
              <a:t>(suite)</a:t>
            </a:r>
            <a:r>
              <a:rPr lang="fr-FR" sz="2000" dirty="0" smtClean="0">
                <a:solidFill>
                  <a:srgbClr val="002060"/>
                </a:solidFill>
              </a:rPr>
              <a:t>  </a:t>
            </a:r>
            <a:endParaRPr lang="fr-FR" sz="2000" dirty="0">
              <a:solidFill>
                <a:srgbClr val="002060"/>
              </a:solidFill>
            </a:endParaRPr>
          </a:p>
          <a:p>
            <a:endParaRPr lang="fr-FR" sz="2000" dirty="0">
              <a:solidFill>
                <a:srgbClr val="002060"/>
              </a:solidFill>
            </a:endParaRPr>
          </a:p>
        </p:txBody>
      </p:sp>
      <p:sp>
        <p:nvSpPr>
          <p:cNvPr id="7" name="Flèche droite 6"/>
          <p:cNvSpPr/>
          <p:nvPr/>
        </p:nvSpPr>
        <p:spPr>
          <a:xfrm>
            <a:off x="2599266" y="2014968"/>
            <a:ext cx="1803399" cy="50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a:t>
            </a:r>
            <a:endParaRPr lang="fr-FR" dirty="0"/>
          </a:p>
        </p:txBody>
      </p:sp>
      <p:pic>
        <p:nvPicPr>
          <p:cNvPr id="9" name="Image 8"/>
          <p:cNvPicPr/>
          <p:nvPr/>
        </p:nvPicPr>
        <p:blipFill>
          <a:blip r:embed="rId2"/>
          <a:stretch>
            <a:fillRect/>
          </a:stretch>
        </p:blipFill>
        <p:spPr>
          <a:xfrm>
            <a:off x="3796711" y="2582980"/>
            <a:ext cx="7079827" cy="1252326"/>
          </a:xfrm>
          <a:prstGeom prst="rect">
            <a:avLst/>
          </a:prstGeom>
        </p:spPr>
      </p:pic>
    </p:spTree>
    <p:extLst>
      <p:ext uri="{BB962C8B-B14F-4D97-AF65-F5344CB8AC3E}">
        <p14:creationId xmlns:p14="http://schemas.microsoft.com/office/powerpoint/2010/main" val="2481064357"/>
      </p:ext>
    </p:extLst>
  </p:cSld>
  <p:clrMapOvr>
    <a:masterClrMapping/>
  </p:clrMapOvr>
  <p:transition spd="slow" advTm="773">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a:bodyPr>
          <a:lstStyle/>
          <a:p>
            <a:r>
              <a:rPr lang="fr-FR" sz="2800" dirty="0" smtClean="0">
                <a:solidFill>
                  <a:srgbClr val="002060"/>
                </a:solidFill>
                <a:latin typeface="Times New Roman" panose="02020603050405020304" pitchFamily="18" charset="0"/>
                <a:cs typeface="Times New Roman" panose="02020603050405020304" pitchFamily="18" charset="0"/>
              </a:rPr>
              <a:t>APPLICATION PRATIQUE ET RECOMMANDATION</a:t>
            </a:r>
            <a:endParaRPr lang="fr-FR" sz="2800"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7857067" cy="707886"/>
          </a:xfrm>
          <a:prstGeom prst="rect">
            <a:avLst/>
          </a:prstGeom>
          <a:noFill/>
        </p:spPr>
        <p:txBody>
          <a:bodyPr wrap="square" rtlCol="0">
            <a:spAutoFit/>
          </a:bodyPr>
          <a:lstStyle/>
          <a:p>
            <a:r>
              <a:rPr lang="fr-FR" sz="2000" dirty="0" smtClean="0">
                <a:solidFill>
                  <a:srgbClr val="002060"/>
                </a:solidFill>
              </a:rPr>
              <a:t>1.  </a:t>
            </a:r>
            <a:r>
              <a:rPr lang="fr-FR" dirty="0" smtClean="0">
                <a:solidFill>
                  <a:srgbClr val="002060"/>
                </a:solidFill>
              </a:rPr>
              <a:t>Prise </a:t>
            </a:r>
            <a:r>
              <a:rPr lang="fr-FR" dirty="0">
                <a:solidFill>
                  <a:srgbClr val="002060"/>
                </a:solidFill>
              </a:rPr>
              <a:t>de décision commercial A partir de l’arbre de </a:t>
            </a:r>
            <a:r>
              <a:rPr lang="fr-FR" dirty="0" smtClean="0">
                <a:solidFill>
                  <a:srgbClr val="002060"/>
                </a:solidFill>
              </a:rPr>
              <a:t>décision</a:t>
            </a:r>
            <a:endParaRPr lang="fr-FR" sz="2000" dirty="0">
              <a:solidFill>
                <a:srgbClr val="002060"/>
              </a:solidFill>
            </a:endParaRPr>
          </a:p>
          <a:p>
            <a:endParaRPr lang="fr-FR" sz="2000" dirty="0">
              <a:solidFill>
                <a:srgbClr val="002060"/>
              </a:solidFill>
            </a:endParaRPr>
          </a:p>
        </p:txBody>
      </p:sp>
      <p:sp>
        <p:nvSpPr>
          <p:cNvPr id="3" name="ZoneTexte 2"/>
          <p:cNvSpPr txBox="1"/>
          <p:nvPr/>
        </p:nvSpPr>
        <p:spPr>
          <a:xfrm>
            <a:off x="3225800" y="2175934"/>
            <a:ext cx="7379805" cy="1200329"/>
          </a:xfrm>
          <a:prstGeom prst="rect">
            <a:avLst/>
          </a:prstGeom>
          <a:noFill/>
        </p:spPr>
        <p:txBody>
          <a:bodyPr wrap="square" rtlCol="0">
            <a:spAutoFit/>
          </a:bodyPr>
          <a:lstStyle/>
          <a:p>
            <a:pPr marL="285750" indent="-285750">
              <a:buFont typeface="Wingdings" panose="05000000000000000000" pitchFamily="2" charset="2"/>
              <a:buChar char="q"/>
            </a:pPr>
            <a:r>
              <a:rPr lang="fr-FR"/>
              <a:t>Pour la prédiction, ici nous avons implémenter une procédure dont le rôle est de prédire le prix d’une maison par le biais de certaines valeurs caractéristiques de la maison passer en paramètre.</a:t>
            </a:r>
          </a:p>
        </p:txBody>
      </p:sp>
      <p:sp>
        <p:nvSpPr>
          <p:cNvPr id="8" name="Flèche droite 7"/>
          <p:cNvSpPr/>
          <p:nvPr/>
        </p:nvSpPr>
        <p:spPr>
          <a:xfrm>
            <a:off x="2748538" y="3297262"/>
            <a:ext cx="1803399" cy="50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Code python</a:t>
            </a:r>
            <a:endParaRPr lang="fr-FR" dirty="0"/>
          </a:p>
        </p:txBody>
      </p:sp>
      <p:pic>
        <p:nvPicPr>
          <p:cNvPr id="10" name="Image 9"/>
          <p:cNvPicPr/>
          <p:nvPr/>
        </p:nvPicPr>
        <p:blipFill>
          <a:blip r:embed="rId2"/>
          <a:stretch>
            <a:fillRect/>
          </a:stretch>
        </p:blipFill>
        <p:spPr>
          <a:xfrm>
            <a:off x="4728209" y="3466147"/>
            <a:ext cx="6227657" cy="3298720"/>
          </a:xfrm>
          <a:prstGeom prst="rect">
            <a:avLst/>
          </a:prstGeom>
        </p:spPr>
      </p:pic>
    </p:spTree>
    <p:extLst>
      <p:ext uri="{BB962C8B-B14F-4D97-AF65-F5344CB8AC3E}">
        <p14:creationId xmlns:p14="http://schemas.microsoft.com/office/powerpoint/2010/main" val="1291320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94">
        <p15:prstTrans prst="fracture"/>
      </p:transition>
    </mc:Choice>
    <mc:Fallback xmlns="">
      <p:transition spd="slow" advTm="794">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a:bodyPr>
          <a:lstStyle/>
          <a:p>
            <a:r>
              <a:rPr lang="fr-FR" sz="2800" dirty="0" smtClean="0">
                <a:solidFill>
                  <a:srgbClr val="002060"/>
                </a:solidFill>
                <a:latin typeface="Times New Roman" panose="02020603050405020304" pitchFamily="18" charset="0"/>
                <a:cs typeface="Times New Roman" panose="02020603050405020304" pitchFamily="18" charset="0"/>
              </a:rPr>
              <a:t>APPLICATION PRATIQUE ET RECOMMANDATION</a:t>
            </a:r>
            <a:endParaRPr lang="fr-FR" sz="2800"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8001000" cy="707886"/>
          </a:xfrm>
          <a:prstGeom prst="rect">
            <a:avLst/>
          </a:prstGeom>
          <a:noFill/>
        </p:spPr>
        <p:txBody>
          <a:bodyPr wrap="square" rtlCol="0">
            <a:spAutoFit/>
          </a:bodyPr>
          <a:lstStyle/>
          <a:p>
            <a:r>
              <a:rPr lang="fr-FR" sz="2000" dirty="0" smtClean="0">
                <a:solidFill>
                  <a:srgbClr val="002060"/>
                </a:solidFill>
              </a:rPr>
              <a:t>1.  </a:t>
            </a:r>
            <a:r>
              <a:rPr lang="fr-FR" dirty="0" smtClean="0">
                <a:solidFill>
                  <a:srgbClr val="002060"/>
                </a:solidFill>
              </a:rPr>
              <a:t>Prise </a:t>
            </a:r>
            <a:r>
              <a:rPr lang="fr-FR" dirty="0">
                <a:solidFill>
                  <a:srgbClr val="002060"/>
                </a:solidFill>
              </a:rPr>
              <a:t>de décision commercial A partir de l’arbre de </a:t>
            </a:r>
            <a:r>
              <a:rPr lang="fr-FR" dirty="0" smtClean="0">
                <a:solidFill>
                  <a:srgbClr val="002060"/>
                </a:solidFill>
              </a:rPr>
              <a:t>décision </a:t>
            </a:r>
            <a:r>
              <a:rPr lang="fr-FR" dirty="0" smtClean="0">
                <a:solidFill>
                  <a:srgbClr val="FF0000"/>
                </a:solidFill>
              </a:rPr>
              <a:t>(suite)</a:t>
            </a:r>
            <a:endParaRPr lang="fr-FR" sz="2000" dirty="0">
              <a:solidFill>
                <a:srgbClr val="002060"/>
              </a:solidFill>
            </a:endParaRPr>
          </a:p>
          <a:p>
            <a:endParaRPr lang="fr-FR" sz="2000" dirty="0">
              <a:solidFill>
                <a:srgbClr val="002060"/>
              </a:solidFill>
            </a:endParaRPr>
          </a:p>
        </p:txBody>
      </p:sp>
      <p:sp>
        <p:nvSpPr>
          <p:cNvPr id="8" name="Flèche droite 7"/>
          <p:cNvSpPr/>
          <p:nvPr/>
        </p:nvSpPr>
        <p:spPr>
          <a:xfrm>
            <a:off x="2308271" y="2094995"/>
            <a:ext cx="2924129" cy="50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Résultat et exécution</a:t>
            </a:r>
            <a:endParaRPr lang="fr-FR" dirty="0"/>
          </a:p>
        </p:txBody>
      </p:sp>
      <p:pic>
        <p:nvPicPr>
          <p:cNvPr id="7" name="Image 6"/>
          <p:cNvPicPr/>
          <p:nvPr/>
        </p:nvPicPr>
        <p:blipFill>
          <a:blip r:embed="rId2"/>
          <a:stretch>
            <a:fillRect/>
          </a:stretch>
        </p:blipFill>
        <p:spPr>
          <a:xfrm>
            <a:off x="3770335" y="2871575"/>
            <a:ext cx="6254198" cy="2631758"/>
          </a:xfrm>
          <a:prstGeom prst="rect">
            <a:avLst/>
          </a:prstGeom>
        </p:spPr>
      </p:pic>
    </p:spTree>
    <p:extLst>
      <p:ext uri="{BB962C8B-B14F-4D97-AF65-F5344CB8AC3E}">
        <p14:creationId xmlns:p14="http://schemas.microsoft.com/office/powerpoint/2010/main" val="1254555937"/>
      </p:ext>
    </p:extLst>
  </p:cSld>
  <p:clrMapOvr>
    <a:masterClrMapping/>
  </p:clrMapOvr>
  <p:transition spd="slow" advTm="1204">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a:bodyPr>
          <a:lstStyle/>
          <a:p>
            <a:r>
              <a:rPr lang="fr-FR" sz="2800" dirty="0" smtClean="0">
                <a:solidFill>
                  <a:srgbClr val="002060"/>
                </a:solidFill>
                <a:latin typeface="Times New Roman" panose="02020603050405020304" pitchFamily="18" charset="0"/>
                <a:cs typeface="Times New Roman" panose="02020603050405020304" pitchFamily="18" charset="0"/>
              </a:rPr>
              <a:t>APPLICATION PRATIQUE ET RECOMMANDATION</a:t>
            </a:r>
            <a:endParaRPr lang="fr-FR" sz="2800" dirty="0">
              <a:solidFill>
                <a:srgbClr val="002060"/>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3225800" y="1557867"/>
            <a:ext cx="8001000" cy="707886"/>
          </a:xfrm>
          <a:prstGeom prst="rect">
            <a:avLst/>
          </a:prstGeom>
          <a:noFill/>
        </p:spPr>
        <p:txBody>
          <a:bodyPr wrap="square" rtlCol="0">
            <a:spAutoFit/>
          </a:bodyPr>
          <a:lstStyle/>
          <a:p>
            <a:r>
              <a:rPr lang="fr-FR" sz="2000" dirty="0" smtClean="0">
                <a:solidFill>
                  <a:srgbClr val="002060"/>
                </a:solidFill>
              </a:rPr>
              <a:t>1.  </a:t>
            </a:r>
            <a:r>
              <a:rPr lang="fr-FR" dirty="0" smtClean="0">
                <a:solidFill>
                  <a:srgbClr val="002060"/>
                </a:solidFill>
              </a:rPr>
              <a:t>Recommandation </a:t>
            </a:r>
            <a:endParaRPr lang="fr-FR" sz="2000" dirty="0">
              <a:solidFill>
                <a:srgbClr val="002060"/>
              </a:solidFill>
            </a:endParaRPr>
          </a:p>
          <a:p>
            <a:endParaRPr lang="fr-FR" sz="2000" dirty="0">
              <a:solidFill>
                <a:srgbClr val="002060"/>
              </a:solidFill>
            </a:endParaRPr>
          </a:p>
        </p:txBody>
      </p:sp>
      <p:sp>
        <p:nvSpPr>
          <p:cNvPr id="3" name="ZoneTexte 2"/>
          <p:cNvSpPr txBox="1"/>
          <p:nvPr/>
        </p:nvSpPr>
        <p:spPr>
          <a:xfrm>
            <a:off x="3039532" y="2265753"/>
            <a:ext cx="7907867" cy="1510380"/>
          </a:xfrm>
          <a:prstGeom prst="rect">
            <a:avLst/>
          </a:prstGeom>
          <a:noFill/>
        </p:spPr>
        <p:txBody>
          <a:bodyPr wrap="square" rtlCol="0">
            <a:spAutoFit/>
          </a:bodyPr>
          <a:lstStyle/>
          <a:p>
            <a:pPr marL="285750" indent="-285750">
              <a:buFont typeface="Wingdings" panose="05000000000000000000" pitchFamily="2" charset="2"/>
              <a:buChar char="q"/>
            </a:pPr>
            <a:r>
              <a:rPr lang="fr-FR" dirty="0"/>
              <a:t>La recommandation se fait en fonction des utilisateurs et selon les besoins de chaque utilisateur. Grâce aux valeurs prédire, vous pouvez évaluer les différentes alternatives et choisir la meilleure option en fonction des critères et des objectifs spécifiques.</a:t>
            </a:r>
          </a:p>
          <a:p>
            <a:pPr marL="285750" indent="-285750">
              <a:buFont typeface="Wingdings" panose="05000000000000000000" pitchFamily="2" charset="2"/>
              <a:buChar char="q"/>
            </a:pPr>
            <a:endParaRPr lang="fr-FR" dirty="0"/>
          </a:p>
        </p:txBody>
      </p:sp>
    </p:spTree>
    <p:extLst>
      <p:ext uri="{BB962C8B-B14F-4D97-AF65-F5344CB8AC3E}">
        <p14:creationId xmlns:p14="http://schemas.microsoft.com/office/powerpoint/2010/main" val="3748128876"/>
      </p:ext>
    </p:extLst>
  </p:cSld>
  <p:clrMapOvr>
    <a:masterClrMapping/>
  </p:clrMapOvr>
  <p:transition spd="slow" advTm="110">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a:bodyPr>
          <a:lstStyle/>
          <a:p>
            <a:r>
              <a:rPr lang="fr-FR" sz="2800" dirty="0" smtClean="0">
                <a:solidFill>
                  <a:srgbClr val="002060"/>
                </a:solidFill>
                <a:latin typeface="Times New Roman" panose="02020603050405020304" pitchFamily="18" charset="0"/>
                <a:cs typeface="Times New Roman" panose="02020603050405020304" pitchFamily="18" charset="0"/>
              </a:rPr>
              <a:t>CONCLUSION</a:t>
            </a:r>
            <a:endParaRPr lang="fr-FR" sz="2800" dirty="0">
              <a:solidFill>
                <a:srgbClr val="002060"/>
              </a:solidFill>
              <a:latin typeface="Times New Roman" panose="02020603050405020304" pitchFamily="18" charset="0"/>
              <a:cs typeface="Times New Roman" panose="02020603050405020304" pitchFamily="18" charset="0"/>
            </a:endParaRPr>
          </a:p>
        </p:txBody>
      </p:sp>
      <p:sp>
        <p:nvSpPr>
          <p:cNvPr id="4" name="ZoneTexte 3"/>
          <p:cNvSpPr txBox="1"/>
          <p:nvPr/>
        </p:nvSpPr>
        <p:spPr>
          <a:xfrm>
            <a:off x="2946400" y="1659467"/>
            <a:ext cx="7503886" cy="1631216"/>
          </a:xfrm>
          <a:prstGeom prst="rect">
            <a:avLst/>
          </a:prstGeom>
          <a:noFill/>
        </p:spPr>
        <p:txBody>
          <a:bodyPr wrap="square" rtlCol="0">
            <a:spAutoFit/>
          </a:bodyPr>
          <a:lstStyle/>
          <a:p>
            <a:r>
              <a:rPr lang="fr-FR" sz="2000" dirty="0" smtClean="0"/>
              <a:t>EN conclusion, nous avons réalisé un model d’arbre de décision avec une profondeur de 10 avec un pourcentage de 72% de prédiction du prix de vente des maisons grâce aux méthodes statistiques et la construction du model d’arbre de décision.</a:t>
            </a:r>
            <a:endParaRPr lang="fr-FR" sz="2000" dirty="0"/>
          </a:p>
        </p:txBody>
      </p:sp>
    </p:spTree>
    <p:extLst>
      <p:ext uri="{BB962C8B-B14F-4D97-AF65-F5344CB8AC3E}">
        <p14:creationId xmlns:p14="http://schemas.microsoft.com/office/powerpoint/2010/main" val="1550246674"/>
      </p:ext>
    </p:extLst>
  </p:cSld>
  <p:clrMapOvr>
    <a:masterClrMapping/>
  </p:clrMapOvr>
  <mc:AlternateContent xmlns:mc="http://schemas.openxmlformats.org/markup-compatibility/2006" xmlns:p14="http://schemas.microsoft.com/office/powerpoint/2010/main">
    <mc:Choice Requires="p14">
      <p:transition spd="slow" p14:dur="1400" advTm="458">
        <p14:doors dir="vert"/>
      </p:transition>
    </mc:Choice>
    <mc:Fallback xmlns="">
      <p:transition spd="slow" advTm="458">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4" y="624110"/>
            <a:ext cx="8911687" cy="682176"/>
          </a:xfrm>
        </p:spPr>
        <p:txBody>
          <a:bodyPr/>
          <a:lstStyle/>
          <a:p>
            <a:r>
              <a:rPr lang="fr-FR" dirty="0" smtClean="0">
                <a:solidFill>
                  <a:srgbClr val="002060"/>
                </a:solidFill>
              </a:rPr>
              <a:t>SOMMAIRE</a:t>
            </a:r>
            <a:endParaRPr lang="fr-FR" dirty="0">
              <a:solidFill>
                <a:srgbClr val="002060"/>
              </a:solidFill>
            </a:endParaRPr>
          </a:p>
        </p:txBody>
      </p:sp>
      <p:sp>
        <p:nvSpPr>
          <p:cNvPr id="3" name="Ellipse 2"/>
          <p:cNvSpPr/>
          <p:nvPr/>
        </p:nvSpPr>
        <p:spPr>
          <a:xfrm rot="5400000">
            <a:off x="2431527" y="1674036"/>
            <a:ext cx="2296732" cy="3520659"/>
          </a:xfrm>
          <a:prstGeom prst="ellipse">
            <a:avLst/>
          </a:prstGeom>
          <a:solidFill>
            <a:schemeClr val="tx2">
              <a:lumMod val="20000"/>
              <a:lumOff val="80000"/>
            </a:schemeClr>
          </a:solidFill>
          <a:ln>
            <a:solidFill>
              <a:schemeClr val="tx2">
                <a:lumMod val="40000"/>
                <a:lumOff val="60000"/>
              </a:schemeClr>
            </a:solidFill>
          </a:ln>
          <a:scene3d>
            <a:camera prst="orthographicFront"/>
            <a:lightRig rig="threePt" dir="t"/>
          </a:scene3d>
          <a:sp3d>
            <a:bevelT w="165100"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2592924" y="2828835"/>
            <a:ext cx="2272227" cy="1200329"/>
          </a:xfrm>
          <a:prstGeom prst="rect">
            <a:avLst/>
          </a:prstGeom>
          <a:noFill/>
        </p:spPr>
        <p:txBody>
          <a:bodyPr wrap="square" rtlCol="0">
            <a:spAutoFit/>
          </a:bodyPr>
          <a:lstStyle/>
          <a:p>
            <a:pPr algn="ctr"/>
            <a:r>
              <a:rPr lang="fr-FR" dirty="0" smtClean="0">
                <a:solidFill>
                  <a:srgbClr val="002060"/>
                </a:solidFill>
              </a:rPr>
              <a:t>Arbre de décision </a:t>
            </a:r>
          </a:p>
          <a:p>
            <a:pPr algn="ctr"/>
            <a:r>
              <a:rPr lang="fr-FR" dirty="0" smtClean="0">
                <a:solidFill>
                  <a:srgbClr val="002060"/>
                </a:solidFill>
              </a:rPr>
              <a:t>pour la gestion des données</a:t>
            </a:r>
          </a:p>
          <a:p>
            <a:pPr algn="ctr"/>
            <a:r>
              <a:rPr lang="fr-FR" dirty="0" smtClean="0">
                <a:solidFill>
                  <a:srgbClr val="002060"/>
                </a:solidFill>
              </a:rPr>
              <a:t> commerciales</a:t>
            </a:r>
            <a:endParaRPr lang="fr-FR" dirty="0">
              <a:solidFill>
                <a:srgbClr val="002060"/>
              </a:solidFill>
            </a:endParaRPr>
          </a:p>
        </p:txBody>
      </p:sp>
      <p:sp>
        <p:nvSpPr>
          <p:cNvPr id="33" name="Arc 32"/>
          <p:cNvSpPr/>
          <p:nvPr/>
        </p:nvSpPr>
        <p:spPr>
          <a:xfrm>
            <a:off x="1659037" y="1464433"/>
            <a:ext cx="4140000" cy="4500000"/>
          </a:xfrm>
          <a:prstGeom prst="arc">
            <a:avLst>
              <a:gd name="adj1" fmla="val 16200000"/>
              <a:gd name="adj2" fmla="val 5373824"/>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Ellipse 33"/>
          <p:cNvSpPr/>
          <p:nvPr/>
        </p:nvSpPr>
        <p:spPr>
          <a:xfrm>
            <a:off x="3627924" y="1343704"/>
            <a:ext cx="216000" cy="23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p:cNvSpPr/>
          <p:nvPr/>
        </p:nvSpPr>
        <p:spPr>
          <a:xfrm>
            <a:off x="3627924" y="5847433"/>
            <a:ext cx="216000" cy="23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p:cNvSpPr/>
          <p:nvPr/>
        </p:nvSpPr>
        <p:spPr>
          <a:xfrm>
            <a:off x="4460189" y="1580852"/>
            <a:ext cx="216000" cy="23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p:cNvSpPr/>
          <p:nvPr/>
        </p:nvSpPr>
        <p:spPr>
          <a:xfrm>
            <a:off x="5144336" y="2067026"/>
            <a:ext cx="216000" cy="2340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p:cNvSpPr/>
          <p:nvPr/>
        </p:nvSpPr>
        <p:spPr>
          <a:xfrm>
            <a:off x="5572377" y="2828835"/>
            <a:ext cx="216000" cy="2340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p:cNvSpPr/>
          <p:nvPr/>
        </p:nvSpPr>
        <p:spPr>
          <a:xfrm>
            <a:off x="5679749" y="3637526"/>
            <a:ext cx="216000" cy="2340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p:cNvSpPr/>
          <p:nvPr/>
        </p:nvSpPr>
        <p:spPr>
          <a:xfrm>
            <a:off x="5510711" y="4457511"/>
            <a:ext cx="216000" cy="2340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p:cNvSpPr/>
          <p:nvPr/>
        </p:nvSpPr>
        <p:spPr>
          <a:xfrm>
            <a:off x="5124223" y="5114762"/>
            <a:ext cx="216000" cy="234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4460189" y="5629461"/>
            <a:ext cx="216000" cy="234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 name="Groupe 47"/>
          <p:cNvGrpSpPr/>
          <p:nvPr/>
        </p:nvGrpSpPr>
        <p:grpSpPr>
          <a:xfrm>
            <a:off x="4683504" y="1331311"/>
            <a:ext cx="1870413" cy="293912"/>
            <a:chOff x="4685132" y="1302880"/>
            <a:chExt cx="1870413" cy="293912"/>
          </a:xfrm>
        </p:grpSpPr>
        <p:cxnSp>
          <p:nvCxnSpPr>
            <p:cNvPr id="44" name="Connecteur droit 43"/>
            <p:cNvCxnSpPr/>
            <p:nvPr/>
          </p:nvCxnSpPr>
          <p:spPr>
            <a:xfrm flipV="1">
              <a:off x="4685132" y="1359644"/>
              <a:ext cx="664034" cy="237148"/>
            </a:xfrm>
            <a:prstGeom prst="line">
              <a:avLst/>
            </a:prstGeom>
            <a:ln w="28575">
              <a:solidFill>
                <a:srgbClr val="002060"/>
              </a:solidFill>
              <a:headEnd type="ova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V="1">
              <a:off x="5349166" y="1302880"/>
              <a:ext cx="1206379" cy="56765"/>
            </a:xfrm>
            <a:prstGeom prst="line">
              <a:avLst/>
            </a:prstGeom>
            <a:ln w="28575">
              <a:solidFill>
                <a:srgbClr val="002060"/>
              </a:solidFill>
              <a:tailEnd type="oval"/>
            </a:ln>
          </p:spPr>
          <p:style>
            <a:lnRef idx="1">
              <a:schemeClr val="accent1"/>
            </a:lnRef>
            <a:fillRef idx="0">
              <a:schemeClr val="accent1"/>
            </a:fillRef>
            <a:effectRef idx="0">
              <a:schemeClr val="accent1"/>
            </a:effectRef>
            <a:fontRef idx="minor">
              <a:schemeClr val="tx1"/>
            </a:fontRef>
          </p:style>
        </p:cxnSp>
      </p:grpSp>
      <p:grpSp>
        <p:nvGrpSpPr>
          <p:cNvPr id="49" name="Groupe 48"/>
          <p:cNvGrpSpPr/>
          <p:nvPr/>
        </p:nvGrpSpPr>
        <p:grpSpPr>
          <a:xfrm>
            <a:off x="5360336" y="1875837"/>
            <a:ext cx="1870413" cy="255660"/>
            <a:chOff x="4685132" y="1302880"/>
            <a:chExt cx="1870413" cy="293912"/>
          </a:xfrm>
        </p:grpSpPr>
        <p:cxnSp>
          <p:nvCxnSpPr>
            <p:cNvPr id="50" name="Connecteur droit 49"/>
            <p:cNvCxnSpPr/>
            <p:nvPr/>
          </p:nvCxnSpPr>
          <p:spPr>
            <a:xfrm flipV="1">
              <a:off x="4685132" y="1359644"/>
              <a:ext cx="664034" cy="237148"/>
            </a:xfrm>
            <a:prstGeom prst="line">
              <a:avLst/>
            </a:prstGeom>
            <a:ln w="28575">
              <a:solidFill>
                <a:srgbClr val="002060"/>
              </a:solidFill>
              <a:headEnd type="ova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V="1">
              <a:off x="5349166" y="1302880"/>
              <a:ext cx="1206379" cy="56765"/>
            </a:xfrm>
            <a:prstGeom prst="line">
              <a:avLst/>
            </a:prstGeom>
            <a:ln w="28575">
              <a:solidFill>
                <a:srgbClr val="002060"/>
              </a:solidFill>
              <a:tailEnd type="oval"/>
            </a:ln>
          </p:spPr>
          <p:style>
            <a:lnRef idx="1">
              <a:schemeClr val="accent1"/>
            </a:lnRef>
            <a:fillRef idx="0">
              <a:schemeClr val="accent1"/>
            </a:fillRef>
            <a:effectRef idx="0">
              <a:schemeClr val="accent1"/>
            </a:effectRef>
            <a:fontRef idx="minor">
              <a:schemeClr val="tx1"/>
            </a:fontRef>
          </p:style>
        </p:cxnSp>
      </p:grpSp>
      <p:grpSp>
        <p:nvGrpSpPr>
          <p:cNvPr id="67" name="Groupe 66"/>
          <p:cNvGrpSpPr/>
          <p:nvPr/>
        </p:nvGrpSpPr>
        <p:grpSpPr>
          <a:xfrm flipV="1">
            <a:off x="4711659" y="5818996"/>
            <a:ext cx="1814104" cy="237922"/>
            <a:chOff x="4685132" y="1358870"/>
            <a:chExt cx="1814104" cy="237922"/>
          </a:xfrm>
        </p:grpSpPr>
        <p:cxnSp>
          <p:nvCxnSpPr>
            <p:cNvPr id="68" name="Connecteur droit 67"/>
            <p:cNvCxnSpPr/>
            <p:nvPr/>
          </p:nvCxnSpPr>
          <p:spPr>
            <a:xfrm flipV="1">
              <a:off x="4685132" y="1359644"/>
              <a:ext cx="664034" cy="237148"/>
            </a:xfrm>
            <a:prstGeom prst="line">
              <a:avLst/>
            </a:prstGeom>
            <a:ln w="28575">
              <a:solidFill>
                <a:srgbClr val="002060"/>
              </a:solidFill>
              <a:headEnd type="oval"/>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5349166" y="1358870"/>
              <a:ext cx="1150070" cy="42644"/>
            </a:xfrm>
            <a:prstGeom prst="line">
              <a:avLst/>
            </a:prstGeom>
            <a:ln w="28575">
              <a:solidFill>
                <a:srgbClr val="002060"/>
              </a:solidFill>
              <a:tailEnd type="oval"/>
            </a:ln>
          </p:spPr>
          <p:style>
            <a:lnRef idx="1">
              <a:schemeClr val="accent1"/>
            </a:lnRef>
            <a:fillRef idx="0">
              <a:schemeClr val="accent1"/>
            </a:fillRef>
            <a:effectRef idx="0">
              <a:schemeClr val="accent1"/>
            </a:effectRef>
            <a:fontRef idx="minor">
              <a:schemeClr val="tx1"/>
            </a:fontRef>
          </p:style>
        </p:cxnSp>
      </p:grpSp>
      <p:grpSp>
        <p:nvGrpSpPr>
          <p:cNvPr id="71" name="Groupe 70"/>
          <p:cNvGrpSpPr/>
          <p:nvPr/>
        </p:nvGrpSpPr>
        <p:grpSpPr>
          <a:xfrm flipV="1">
            <a:off x="5357524" y="5293775"/>
            <a:ext cx="1834217" cy="206284"/>
            <a:chOff x="4685132" y="1359644"/>
            <a:chExt cx="1834217" cy="237148"/>
          </a:xfrm>
        </p:grpSpPr>
        <p:cxnSp>
          <p:nvCxnSpPr>
            <p:cNvPr id="72" name="Connecteur droit 71"/>
            <p:cNvCxnSpPr/>
            <p:nvPr/>
          </p:nvCxnSpPr>
          <p:spPr>
            <a:xfrm flipV="1">
              <a:off x="4685132" y="1359644"/>
              <a:ext cx="664034" cy="237148"/>
            </a:xfrm>
            <a:prstGeom prst="line">
              <a:avLst/>
            </a:prstGeom>
            <a:ln w="28575">
              <a:solidFill>
                <a:srgbClr val="002060"/>
              </a:solidFill>
              <a:headEnd type="oval"/>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a:off x="5349166" y="1359645"/>
              <a:ext cx="1170183" cy="120379"/>
            </a:xfrm>
            <a:prstGeom prst="line">
              <a:avLst/>
            </a:prstGeom>
            <a:ln w="28575">
              <a:solidFill>
                <a:srgbClr val="002060"/>
              </a:solidFill>
              <a:tailEnd type="oval"/>
            </a:ln>
          </p:spPr>
          <p:style>
            <a:lnRef idx="1">
              <a:schemeClr val="accent1"/>
            </a:lnRef>
            <a:fillRef idx="0">
              <a:schemeClr val="accent1"/>
            </a:fillRef>
            <a:effectRef idx="0">
              <a:schemeClr val="accent1"/>
            </a:effectRef>
            <a:fontRef idx="minor">
              <a:schemeClr val="tx1"/>
            </a:fontRef>
          </p:style>
        </p:cxnSp>
      </p:grpSp>
      <p:cxnSp>
        <p:nvCxnSpPr>
          <p:cNvPr id="76" name="Connecteur droit 75"/>
          <p:cNvCxnSpPr/>
          <p:nvPr/>
        </p:nvCxnSpPr>
        <p:spPr>
          <a:xfrm flipV="1">
            <a:off x="5868788" y="2828835"/>
            <a:ext cx="1467924" cy="11700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flipV="1">
            <a:off x="5950727" y="3729488"/>
            <a:ext cx="1443108" cy="25038"/>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flipV="1">
            <a:off x="5774791" y="4572000"/>
            <a:ext cx="1521288" cy="10730"/>
          </a:xfrm>
          <a:prstGeom prst="line">
            <a:avLst/>
          </a:prstGeom>
          <a:ln w="28575">
            <a:solidFill>
              <a:srgbClr val="002060"/>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1" name="Groupe 80"/>
          <p:cNvGrpSpPr/>
          <p:nvPr/>
        </p:nvGrpSpPr>
        <p:grpSpPr>
          <a:xfrm>
            <a:off x="6606649" y="832688"/>
            <a:ext cx="4500000" cy="720000"/>
            <a:chOff x="6573458" y="826518"/>
            <a:chExt cx="4500000" cy="792000"/>
          </a:xfrm>
        </p:grpSpPr>
        <p:sp>
          <p:nvSpPr>
            <p:cNvPr id="79" name="Rectangle à coins arrondis 78"/>
            <p:cNvSpPr/>
            <p:nvPr/>
          </p:nvSpPr>
          <p:spPr>
            <a:xfrm>
              <a:off x="6573458" y="826518"/>
              <a:ext cx="4500000" cy="79200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Introduction</a:t>
              </a:r>
              <a:endParaRPr lang="fr-FR" dirty="0">
                <a:solidFill>
                  <a:schemeClr val="bg1"/>
                </a:solidFill>
              </a:endParaRPr>
            </a:p>
          </p:txBody>
        </p:sp>
        <p:sp>
          <p:nvSpPr>
            <p:cNvPr id="80" name="Ellipse 79"/>
            <p:cNvSpPr/>
            <p:nvPr/>
          </p:nvSpPr>
          <p:spPr>
            <a:xfrm>
              <a:off x="6667424" y="854318"/>
              <a:ext cx="820800" cy="709200"/>
            </a:xfrm>
            <a:prstGeom prst="ellipse">
              <a:avLst/>
            </a:prstGeom>
            <a:solidFill>
              <a:schemeClr val="tx2">
                <a:lumMod val="40000"/>
                <a:lumOff val="60000"/>
              </a:schemeClr>
            </a:solidFill>
            <a:ln>
              <a:solidFill>
                <a:schemeClr val="tx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dirty="0">
                  <a:solidFill>
                    <a:srgbClr val="C00000"/>
                  </a:solidFill>
                </a:rPr>
                <a:t>I</a:t>
              </a:r>
            </a:p>
          </p:txBody>
        </p:sp>
      </p:grpSp>
      <p:grpSp>
        <p:nvGrpSpPr>
          <p:cNvPr id="82" name="Groupe 81"/>
          <p:cNvGrpSpPr/>
          <p:nvPr/>
        </p:nvGrpSpPr>
        <p:grpSpPr>
          <a:xfrm>
            <a:off x="7296079" y="1591339"/>
            <a:ext cx="4500000" cy="720000"/>
            <a:chOff x="6626368" y="826323"/>
            <a:chExt cx="4500000" cy="792000"/>
          </a:xfrm>
          <a:solidFill>
            <a:srgbClr val="00B0F0"/>
          </a:solidFill>
        </p:grpSpPr>
        <p:sp>
          <p:nvSpPr>
            <p:cNvPr id="83" name="Rectangle à coins arrondis 82"/>
            <p:cNvSpPr/>
            <p:nvPr/>
          </p:nvSpPr>
          <p:spPr>
            <a:xfrm>
              <a:off x="6626368" y="826323"/>
              <a:ext cx="4500000" cy="792000"/>
            </a:xfrm>
            <a:prstGeom prst="roundRect">
              <a:avLst>
                <a:gd name="adj" fmla="val 50000"/>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Arbre de </a:t>
              </a:r>
              <a:r>
                <a:rPr lang="fr-FR" dirty="0" smtClean="0"/>
                <a:t>décision</a:t>
              </a:r>
              <a:endParaRPr lang="fr-FR" dirty="0"/>
            </a:p>
          </p:txBody>
        </p:sp>
        <p:sp>
          <p:nvSpPr>
            <p:cNvPr id="84" name="Ellipse 83"/>
            <p:cNvSpPr/>
            <p:nvPr/>
          </p:nvSpPr>
          <p:spPr>
            <a:xfrm>
              <a:off x="6667001" y="855885"/>
              <a:ext cx="820800" cy="709200"/>
            </a:xfrm>
            <a:prstGeom prst="ellipse">
              <a:avLst/>
            </a:prstGeom>
            <a:solidFill>
              <a:schemeClr val="tx2">
                <a:lumMod val="40000"/>
                <a:lumOff val="60000"/>
              </a:schemeClr>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200" dirty="0" smtClean="0">
                  <a:solidFill>
                    <a:srgbClr val="00B0F0"/>
                  </a:solidFill>
                </a:rPr>
                <a:t>II</a:t>
              </a:r>
              <a:endParaRPr lang="fr-FR" sz="3200" dirty="0">
                <a:solidFill>
                  <a:srgbClr val="00B0F0"/>
                </a:solidFill>
              </a:endParaRPr>
            </a:p>
          </p:txBody>
        </p:sp>
      </p:grpSp>
      <p:grpSp>
        <p:nvGrpSpPr>
          <p:cNvPr id="85" name="Groupe 84"/>
          <p:cNvGrpSpPr/>
          <p:nvPr/>
        </p:nvGrpSpPr>
        <p:grpSpPr>
          <a:xfrm>
            <a:off x="7427975" y="2408683"/>
            <a:ext cx="4500000" cy="720000"/>
            <a:chOff x="6606649" y="811163"/>
            <a:chExt cx="4500000" cy="792000"/>
          </a:xfrm>
        </p:grpSpPr>
        <p:sp>
          <p:nvSpPr>
            <p:cNvPr id="86" name="Rectangle à coins arrondis 85"/>
            <p:cNvSpPr/>
            <p:nvPr/>
          </p:nvSpPr>
          <p:spPr>
            <a:xfrm>
              <a:off x="6606649" y="811163"/>
              <a:ext cx="4500000" cy="792000"/>
            </a:xfrm>
            <a:prstGeom prst="roundRect">
              <a:avLst>
                <a:gd name="adj" fmla="val 50000"/>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lumMod val="95000"/>
                      <a:lumOff val="5000"/>
                    </a:schemeClr>
                  </a:solidFill>
                </a:rPr>
                <a:t>Jeu de </a:t>
              </a:r>
              <a:r>
                <a:rPr lang="fr-FR" dirty="0" smtClean="0">
                  <a:solidFill>
                    <a:schemeClr val="tx1">
                      <a:lumMod val="95000"/>
                      <a:lumOff val="5000"/>
                    </a:schemeClr>
                  </a:solidFill>
                </a:rPr>
                <a:t>donnée</a:t>
              </a:r>
              <a:endParaRPr lang="fr-FR" dirty="0">
                <a:solidFill>
                  <a:schemeClr val="tx1">
                    <a:lumMod val="95000"/>
                    <a:lumOff val="5000"/>
                  </a:schemeClr>
                </a:solidFill>
              </a:endParaRPr>
            </a:p>
          </p:txBody>
        </p:sp>
        <p:sp>
          <p:nvSpPr>
            <p:cNvPr id="87" name="Ellipse 86"/>
            <p:cNvSpPr/>
            <p:nvPr/>
          </p:nvSpPr>
          <p:spPr>
            <a:xfrm>
              <a:off x="6667001" y="855885"/>
              <a:ext cx="820800" cy="709200"/>
            </a:xfrm>
            <a:prstGeom prst="ellipse">
              <a:avLst/>
            </a:prstGeom>
            <a:solidFill>
              <a:schemeClr val="tx2">
                <a:lumMod val="40000"/>
                <a:lumOff val="60000"/>
              </a:schemeClr>
            </a:solidFill>
            <a:ln>
              <a:solidFill>
                <a:schemeClr val="tx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b="1" dirty="0" smtClean="0">
                  <a:solidFill>
                    <a:srgbClr val="FFFF00"/>
                  </a:solidFill>
                </a:rPr>
                <a:t>III</a:t>
              </a:r>
              <a:endParaRPr lang="fr-FR" sz="2800" b="1" dirty="0">
                <a:solidFill>
                  <a:srgbClr val="FFFF00"/>
                </a:solidFill>
              </a:endParaRPr>
            </a:p>
          </p:txBody>
        </p:sp>
      </p:grpSp>
      <p:grpSp>
        <p:nvGrpSpPr>
          <p:cNvPr id="89" name="Groupe 88"/>
          <p:cNvGrpSpPr/>
          <p:nvPr/>
        </p:nvGrpSpPr>
        <p:grpSpPr>
          <a:xfrm>
            <a:off x="7461063" y="3260152"/>
            <a:ext cx="4500000" cy="720000"/>
            <a:chOff x="6606649" y="811163"/>
            <a:chExt cx="4500000" cy="792000"/>
          </a:xfrm>
        </p:grpSpPr>
        <p:sp>
          <p:nvSpPr>
            <p:cNvPr id="90" name="Rectangle à coins arrondis 89"/>
            <p:cNvSpPr/>
            <p:nvPr/>
          </p:nvSpPr>
          <p:spPr>
            <a:xfrm>
              <a:off x="6606649" y="811163"/>
              <a:ext cx="4500000" cy="792000"/>
            </a:xfrm>
            <a:prstGeom prst="roundRect">
              <a:avLst>
                <a:gd name="adj"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Construction de l’arbre </a:t>
              </a:r>
              <a:endParaRPr lang="fr-FR" dirty="0" smtClean="0"/>
            </a:p>
            <a:p>
              <a:pPr algn="ctr"/>
              <a:r>
                <a:rPr lang="fr-FR" dirty="0" smtClean="0"/>
                <a:t>de décision</a:t>
              </a:r>
              <a:endParaRPr lang="fr-FR" dirty="0"/>
            </a:p>
          </p:txBody>
        </p:sp>
        <p:sp>
          <p:nvSpPr>
            <p:cNvPr id="91" name="Ellipse 90"/>
            <p:cNvSpPr/>
            <p:nvPr/>
          </p:nvSpPr>
          <p:spPr>
            <a:xfrm>
              <a:off x="6667001" y="855885"/>
              <a:ext cx="820800" cy="709200"/>
            </a:xfrm>
            <a:prstGeom prst="ellipse">
              <a:avLst/>
            </a:prstGeom>
            <a:solidFill>
              <a:schemeClr val="tx2">
                <a:lumMod val="40000"/>
                <a:lumOff val="60000"/>
              </a:schemeClr>
            </a:solidFill>
            <a:ln>
              <a:solidFill>
                <a:schemeClr val="tx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b="1" dirty="0" smtClean="0">
                  <a:solidFill>
                    <a:srgbClr val="92D050"/>
                  </a:solidFill>
                </a:rPr>
                <a:t>IV</a:t>
              </a:r>
              <a:endParaRPr lang="fr-FR" sz="2800" b="1" dirty="0">
                <a:solidFill>
                  <a:srgbClr val="92D050"/>
                </a:solidFill>
              </a:endParaRPr>
            </a:p>
          </p:txBody>
        </p:sp>
      </p:grpSp>
      <p:grpSp>
        <p:nvGrpSpPr>
          <p:cNvPr id="92" name="Groupe 91"/>
          <p:cNvGrpSpPr/>
          <p:nvPr/>
        </p:nvGrpSpPr>
        <p:grpSpPr>
          <a:xfrm>
            <a:off x="7393835" y="4111621"/>
            <a:ext cx="4500000" cy="720000"/>
            <a:chOff x="6606649" y="811163"/>
            <a:chExt cx="4500000" cy="792000"/>
          </a:xfrm>
        </p:grpSpPr>
        <p:sp>
          <p:nvSpPr>
            <p:cNvPr id="93" name="Rectangle à coins arrondis 92"/>
            <p:cNvSpPr/>
            <p:nvPr/>
          </p:nvSpPr>
          <p:spPr>
            <a:xfrm>
              <a:off x="6606649" y="811163"/>
              <a:ext cx="4500000" cy="792000"/>
            </a:xfrm>
            <a:prstGeom prst="roundRect">
              <a:avLst>
                <a:gd name="adj"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Evaluation </a:t>
              </a:r>
              <a:r>
                <a:rPr lang="fr-FR" dirty="0"/>
                <a:t>et validation de </a:t>
              </a:r>
              <a:endParaRPr lang="fr-FR" dirty="0" smtClean="0"/>
            </a:p>
            <a:p>
              <a:pPr algn="ctr"/>
              <a:r>
                <a:rPr lang="fr-FR" dirty="0" smtClean="0"/>
                <a:t>      l’arbre </a:t>
              </a:r>
              <a:r>
                <a:rPr lang="fr-FR" dirty="0"/>
                <a:t>de </a:t>
              </a:r>
              <a:r>
                <a:rPr lang="fr-FR" dirty="0" smtClean="0"/>
                <a:t>décision</a:t>
              </a:r>
              <a:endParaRPr lang="fr-FR" dirty="0"/>
            </a:p>
          </p:txBody>
        </p:sp>
        <p:sp>
          <p:nvSpPr>
            <p:cNvPr id="94" name="Ellipse 93"/>
            <p:cNvSpPr/>
            <p:nvPr/>
          </p:nvSpPr>
          <p:spPr>
            <a:xfrm>
              <a:off x="6667001" y="855885"/>
              <a:ext cx="820800" cy="709200"/>
            </a:xfrm>
            <a:prstGeom prst="ellipse">
              <a:avLst/>
            </a:prstGeom>
            <a:solidFill>
              <a:schemeClr val="tx2">
                <a:lumMod val="40000"/>
                <a:lumOff val="60000"/>
              </a:schemeClr>
            </a:solidFill>
            <a:ln>
              <a:solidFill>
                <a:schemeClr val="tx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b="1" dirty="0" smtClean="0">
                  <a:solidFill>
                    <a:srgbClr val="FFC000"/>
                  </a:solidFill>
                </a:rPr>
                <a:t>V</a:t>
              </a:r>
              <a:endParaRPr lang="fr-FR" sz="2800" b="1" dirty="0">
                <a:solidFill>
                  <a:srgbClr val="FFC000"/>
                </a:solidFill>
              </a:endParaRPr>
            </a:p>
          </p:txBody>
        </p:sp>
      </p:grpSp>
      <p:grpSp>
        <p:nvGrpSpPr>
          <p:cNvPr id="95" name="Groupe 94"/>
          <p:cNvGrpSpPr/>
          <p:nvPr/>
        </p:nvGrpSpPr>
        <p:grpSpPr>
          <a:xfrm>
            <a:off x="7296079" y="4897147"/>
            <a:ext cx="4500000" cy="720000"/>
            <a:chOff x="6606649" y="811163"/>
            <a:chExt cx="4500000" cy="792000"/>
          </a:xfrm>
        </p:grpSpPr>
        <p:sp>
          <p:nvSpPr>
            <p:cNvPr id="96" name="Rectangle à coins arrondis 95"/>
            <p:cNvSpPr/>
            <p:nvPr/>
          </p:nvSpPr>
          <p:spPr>
            <a:xfrm>
              <a:off x="6606649" y="811163"/>
              <a:ext cx="4500000" cy="792000"/>
            </a:xfrm>
            <a:prstGeom prst="roundRect">
              <a:avLst>
                <a:gd name="adj"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Application </a:t>
              </a:r>
              <a:r>
                <a:rPr lang="fr-FR" dirty="0"/>
                <a:t>pratique et </a:t>
              </a:r>
              <a:r>
                <a:rPr lang="fr-FR" dirty="0" smtClean="0"/>
                <a:t>recommandation</a:t>
              </a:r>
              <a:endParaRPr lang="fr-FR" dirty="0"/>
            </a:p>
          </p:txBody>
        </p:sp>
        <p:sp>
          <p:nvSpPr>
            <p:cNvPr id="97" name="Ellipse 96"/>
            <p:cNvSpPr/>
            <p:nvPr/>
          </p:nvSpPr>
          <p:spPr>
            <a:xfrm>
              <a:off x="6667001" y="855885"/>
              <a:ext cx="820800" cy="709200"/>
            </a:xfrm>
            <a:prstGeom prst="ellipse">
              <a:avLst/>
            </a:prstGeom>
            <a:solidFill>
              <a:schemeClr val="tx2">
                <a:lumMod val="40000"/>
                <a:lumOff val="60000"/>
              </a:schemeClr>
            </a:solidFill>
            <a:ln>
              <a:solidFill>
                <a:schemeClr val="tx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dirty="0" smtClean="0">
                  <a:solidFill>
                    <a:srgbClr val="FF0000"/>
                  </a:solidFill>
                </a:rPr>
                <a:t>VI</a:t>
              </a:r>
              <a:endParaRPr lang="fr-FR" sz="2800" dirty="0">
                <a:solidFill>
                  <a:srgbClr val="FF0000"/>
                </a:solidFill>
              </a:endParaRPr>
            </a:p>
          </p:txBody>
        </p:sp>
      </p:grpSp>
      <p:grpSp>
        <p:nvGrpSpPr>
          <p:cNvPr id="98" name="Groupe 97"/>
          <p:cNvGrpSpPr/>
          <p:nvPr/>
        </p:nvGrpSpPr>
        <p:grpSpPr>
          <a:xfrm>
            <a:off x="6606649" y="5709762"/>
            <a:ext cx="4500000" cy="720000"/>
            <a:chOff x="6606649" y="811163"/>
            <a:chExt cx="4500000" cy="792000"/>
          </a:xfrm>
          <a:solidFill>
            <a:srgbClr val="7030A0"/>
          </a:solidFill>
        </p:grpSpPr>
        <p:sp>
          <p:nvSpPr>
            <p:cNvPr id="99" name="Rectangle à coins arrondis 98"/>
            <p:cNvSpPr/>
            <p:nvPr/>
          </p:nvSpPr>
          <p:spPr>
            <a:xfrm>
              <a:off x="6606649" y="811163"/>
              <a:ext cx="4500000" cy="79200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conclusion</a:t>
              </a:r>
              <a:endParaRPr lang="fr-FR" dirty="0"/>
            </a:p>
          </p:txBody>
        </p:sp>
        <p:sp>
          <p:nvSpPr>
            <p:cNvPr id="100" name="Ellipse 99"/>
            <p:cNvSpPr/>
            <p:nvPr/>
          </p:nvSpPr>
          <p:spPr>
            <a:xfrm>
              <a:off x="6667001" y="855885"/>
              <a:ext cx="820800" cy="709200"/>
            </a:xfrm>
            <a:prstGeom prst="ellipse">
              <a:avLst/>
            </a:prstGeom>
            <a:solidFill>
              <a:schemeClr val="tx2">
                <a:lumMod val="60000"/>
                <a:lumOff val="40000"/>
              </a:schemeClr>
            </a:solidFill>
            <a:ln>
              <a:solidFill>
                <a:schemeClr val="tx2">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400" dirty="0" smtClean="0">
                  <a:solidFill>
                    <a:srgbClr val="7030A0"/>
                  </a:solidFill>
                </a:rPr>
                <a:t>VII</a:t>
              </a:r>
              <a:endParaRPr lang="fr-FR" sz="2400" dirty="0">
                <a:solidFill>
                  <a:srgbClr val="7030A0"/>
                </a:solidFill>
              </a:endParaRPr>
            </a:p>
          </p:txBody>
        </p:sp>
      </p:grpSp>
    </p:spTree>
    <p:extLst>
      <p:ext uri="{BB962C8B-B14F-4D97-AF65-F5344CB8AC3E}">
        <p14:creationId xmlns:p14="http://schemas.microsoft.com/office/powerpoint/2010/main" val="3315725583"/>
      </p:ext>
    </p:extLst>
  </p:cSld>
  <p:clrMapOvr>
    <a:masterClrMapping/>
  </p:clrMapOvr>
  <mc:AlternateContent xmlns:mc="http://schemas.openxmlformats.org/markup-compatibility/2006" xmlns:p14="http://schemas.microsoft.com/office/powerpoint/2010/main">
    <mc:Choice Requires="p14">
      <p:transition spd="slow" p14:dur="800" advTm="9298">
        <p:circle/>
      </p:transition>
    </mc:Choice>
    <mc:Fallback xmlns="">
      <p:transition spd="slow" advTm="9298">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002060"/>
                </a:solidFill>
              </a:rPr>
              <a:t>BIBLIOGRAPHIE ET HÉBERGEMENT </a:t>
            </a:r>
            <a:endParaRPr lang="fr-FR" dirty="0">
              <a:solidFill>
                <a:srgbClr val="002060"/>
              </a:solidFill>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267" y="4774400"/>
            <a:ext cx="1637376" cy="921024"/>
          </a:xfrm>
          <a:prstGeom prst="rect">
            <a:avLst/>
          </a:prstGeom>
        </p:spPr>
      </p:pic>
      <p:sp>
        <p:nvSpPr>
          <p:cNvPr id="5" name="Rectangle à coins arrondis 4"/>
          <p:cNvSpPr/>
          <p:nvPr/>
        </p:nvSpPr>
        <p:spPr>
          <a:xfrm>
            <a:off x="3832592" y="4836599"/>
            <a:ext cx="7229953" cy="648000"/>
          </a:xfrm>
          <a:prstGeom prst="roundRect">
            <a:avLst>
              <a:gd name="adj" fmla="val 50000"/>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0070C0"/>
                </a:solidFill>
                <a:hlinkClick r:id="rId3"/>
              </a:rPr>
              <a:t>https</a:t>
            </a:r>
            <a:r>
              <a:rPr lang="fr-FR" dirty="0" smtClean="0">
                <a:solidFill>
                  <a:srgbClr val="0070C0"/>
                </a:solidFill>
                <a:hlinkClick r:id="rId3"/>
              </a:rPr>
              <a:t>://github.com/yann214/Analyse_de_donnee</a:t>
            </a:r>
            <a:endParaRPr lang="fr-FR" dirty="0">
              <a:solidFill>
                <a:srgbClr val="0070C0"/>
              </a:solidFill>
            </a:endParaRPr>
          </a:p>
        </p:txBody>
      </p:sp>
      <p:sp>
        <p:nvSpPr>
          <p:cNvPr id="7" name="Rectangle à coins arrondis 6"/>
          <p:cNvSpPr/>
          <p:nvPr/>
        </p:nvSpPr>
        <p:spPr>
          <a:xfrm>
            <a:off x="3840479" y="1619794"/>
            <a:ext cx="7229953" cy="648000"/>
          </a:xfrm>
          <a:prstGeom prst="roundRect">
            <a:avLst>
              <a:gd name="adj" fmla="val 50000"/>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Google.com</a:t>
            </a:r>
          </a:p>
        </p:txBody>
      </p:sp>
      <p:sp>
        <p:nvSpPr>
          <p:cNvPr id="8" name="Rectangle à coins arrondis 7"/>
          <p:cNvSpPr/>
          <p:nvPr/>
        </p:nvSpPr>
        <p:spPr>
          <a:xfrm>
            <a:off x="3832592" y="2420975"/>
            <a:ext cx="7229953" cy="648000"/>
          </a:xfrm>
          <a:prstGeom prst="roundRect">
            <a:avLst>
              <a:gd name="adj" fmla="val 50000"/>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Wikipedia.org</a:t>
            </a:r>
            <a:endParaRPr lang="fr-FR" dirty="0">
              <a:solidFill>
                <a:srgbClr val="0070C0"/>
              </a:solidFill>
            </a:endParaRPr>
          </a:p>
        </p:txBody>
      </p:sp>
      <p:sp>
        <p:nvSpPr>
          <p:cNvPr id="9" name="Rectangle à coins arrondis 8"/>
          <p:cNvSpPr/>
          <p:nvPr/>
        </p:nvSpPr>
        <p:spPr>
          <a:xfrm>
            <a:off x="3832592" y="4017528"/>
            <a:ext cx="7229953" cy="648000"/>
          </a:xfrm>
          <a:prstGeom prst="roundRect">
            <a:avLst>
              <a:gd name="adj" fmla="val 50000"/>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0070C0"/>
                </a:solidFill>
              </a:rPr>
              <a:t>Youtube.com</a:t>
            </a:r>
            <a:endParaRPr lang="fr-FR" dirty="0">
              <a:solidFill>
                <a:srgbClr val="0070C0"/>
              </a:solidFill>
            </a:endParaRPr>
          </a:p>
        </p:txBody>
      </p:sp>
      <p:sp>
        <p:nvSpPr>
          <p:cNvPr id="10" name="Rectangle à coins arrondis 9"/>
          <p:cNvSpPr/>
          <p:nvPr/>
        </p:nvSpPr>
        <p:spPr>
          <a:xfrm>
            <a:off x="3840479" y="3199441"/>
            <a:ext cx="7229953" cy="648000"/>
          </a:xfrm>
          <a:prstGeom prst="roundRect">
            <a:avLst>
              <a:gd name="adj" fmla="val 50000"/>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rgbClr val="0070C0"/>
                </a:solidFill>
              </a:rPr>
              <a:t>chatGpts</a:t>
            </a:r>
            <a:r>
              <a:rPr lang="fr-FR" dirty="0" smtClean="0">
                <a:solidFill>
                  <a:srgbClr val="0070C0"/>
                </a:solidFill>
              </a:rPr>
              <a:t> </a:t>
            </a:r>
            <a:endParaRPr lang="fr-FR" dirty="0">
              <a:solidFill>
                <a:srgbClr val="0070C0"/>
              </a:solidFill>
            </a:endParaRPr>
          </a:p>
        </p:txBody>
      </p:sp>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884" y="3226540"/>
            <a:ext cx="1574759" cy="638824"/>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0510" y="3847441"/>
            <a:ext cx="2020611" cy="1136593"/>
          </a:xfrm>
          <a:prstGeom prst="rect">
            <a:avLst/>
          </a:prstGeom>
        </p:spPr>
      </p:pic>
      <p:pic>
        <p:nvPicPr>
          <p:cNvPr id="13" name="Imag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0919" y="1712113"/>
            <a:ext cx="1969560" cy="543193"/>
          </a:xfrm>
          <a:prstGeom prst="rect">
            <a:avLst/>
          </a:prstGeom>
        </p:spPr>
      </p:pic>
      <p:pic>
        <p:nvPicPr>
          <p:cNvPr id="14" name="Imag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3270" y="2218040"/>
            <a:ext cx="1323431" cy="895555"/>
          </a:xfrm>
          <a:prstGeom prst="rect">
            <a:avLst/>
          </a:prstGeom>
        </p:spPr>
      </p:pic>
    </p:spTree>
    <p:extLst>
      <p:ext uri="{BB962C8B-B14F-4D97-AF65-F5344CB8AC3E}">
        <p14:creationId xmlns:p14="http://schemas.microsoft.com/office/powerpoint/2010/main" val="116329366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lstStyle/>
          <a:p>
            <a:r>
              <a:rPr lang="fr-FR" dirty="0" smtClean="0">
                <a:solidFill>
                  <a:srgbClr val="002060"/>
                </a:solidFill>
                <a:latin typeface="Times New Roman" panose="02020603050405020304" pitchFamily="18" charset="0"/>
                <a:cs typeface="Times New Roman" panose="02020603050405020304" pitchFamily="18" charset="0"/>
              </a:rPr>
              <a:t>INTRODUCTION</a:t>
            </a:r>
            <a:endParaRPr lang="fr-FR" dirty="0">
              <a:solidFill>
                <a:srgbClr val="00206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812800" y="1553272"/>
            <a:ext cx="11674764" cy="5078313"/>
          </a:xfrm>
          <a:prstGeom prst="rect">
            <a:avLst/>
          </a:prstGeom>
          <a:noFill/>
        </p:spPr>
        <p:txBody>
          <a:bodyPr wrap="square" rtlCol="0">
            <a:spAutoFit/>
          </a:bodyPr>
          <a:lstStyle/>
          <a:p>
            <a:pPr marL="285750" indent="-285750">
              <a:buFont typeface="Wingdings" panose="05000000000000000000" pitchFamily="2" charset="2"/>
              <a:buChar char="q"/>
            </a:pPr>
            <a:r>
              <a:rPr lang="fr-FR" dirty="0"/>
              <a:t>De nos jours la gestion des données devient de plus en plus un aspect important avec le flux de données énormes dans le monde. A cet effet l’utilisation de ces données nécessite des traitements au préalable qui relève de l’analyse des données. </a:t>
            </a:r>
          </a:p>
          <a:p>
            <a:endParaRPr lang="fr-FR" dirty="0"/>
          </a:p>
          <a:p>
            <a:endParaRPr lang="fr-FR" dirty="0" smtClean="0"/>
          </a:p>
          <a:p>
            <a:pPr marL="285750" indent="-285750">
              <a:buFont typeface="Wingdings" panose="05000000000000000000" pitchFamily="2" charset="2"/>
              <a:buChar char="q"/>
            </a:pPr>
            <a:r>
              <a:rPr lang="fr-FR" dirty="0" smtClean="0"/>
              <a:t>Avec </a:t>
            </a:r>
            <a:r>
              <a:rPr lang="fr-FR" dirty="0"/>
              <a:t>La naissance de l’intelligence artificielle notamment de l’apprentissage automatique nous pouvons faire facilement </a:t>
            </a:r>
            <a:r>
              <a:rPr lang="fr-FR" dirty="0" smtClean="0"/>
              <a:t>des </a:t>
            </a:r>
            <a:r>
              <a:rPr lang="fr-FR" dirty="0"/>
              <a:t>analyses </a:t>
            </a:r>
            <a:r>
              <a:rPr lang="fr-FR" dirty="0" smtClean="0"/>
              <a:t>pour optimiser, prédire </a:t>
            </a:r>
            <a:r>
              <a:rPr lang="fr-FR" dirty="0"/>
              <a:t>les résultats et aussi faire des recommandations en fonction </a:t>
            </a:r>
            <a:r>
              <a:rPr lang="fr-FR" dirty="0" smtClean="0"/>
              <a:t>des données collectées. </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dirty="0"/>
              <a:t>L</a:t>
            </a:r>
            <a:r>
              <a:rPr lang="fr-FR" dirty="0" smtClean="0"/>
              <a:t>es </a:t>
            </a:r>
            <a:r>
              <a:rPr lang="fr-FR" dirty="0"/>
              <a:t>données </a:t>
            </a:r>
            <a:r>
              <a:rPr lang="fr-FR" dirty="0" smtClean="0"/>
              <a:t>commerciales </a:t>
            </a:r>
            <a:r>
              <a:rPr lang="fr-FR" dirty="0"/>
              <a:t>sont </a:t>
            </a:r>
            <a:r>
              <a:rPr lang="fr-FR" dirty="0" smtClean="0"/>
              <a:t>des </a:t>
            </a:r>
            <a:r>
              <a:rPr lang="fr-FR" dirty="0"/>
              <a:t>informations collectées dans le cadre </a:t>
            </a:r>
            <a:r>
              <a:rPr lang="fr-FR" dirty="0" smtClean="0"/>
              <a:t>d’une activité </a:t>
            </a:r>
            <a:r>
              <a:rPr lang="fr-FR" dirty="0"/>
              <a:t>commerciale tel que les données sur les ventes, les clients, les produits, les transactions, les préférences des utilisateurs…. </a:t>
            </a:r>
            <a:r>
              <a:rPr lang="fr-FR" dirty="0" smtClean="0"/>
              <a:t>Ces </a:t>
            </a:r>
            <a:r>
              <a:rPr lang="fr-FR" dirty="0"/>
              <a:t>données servent à prendre des décisions commerciales pour éclairer et améliorer les performances de l’entreprise</a:t>
            </a:r>
            <a:r>
              <a:rPr lang="fr-FR" dirty="0" smtClean="0"/>
              <a:t>.</a:t>
            </a:r>
          </a:p>
          <a:p>
            <a:r>
              <a:rPr lang="fr-FR" dirty="0" smtClean="0"/>
              <a:t> </a:t>
            </a:r>
          </a:p>
          <a:p>
            <a:pPr marL="285750" indent="-285750">
              <a:buFont typeface="Wingdings" panose="05000000000000000000" pitchFamily="2" charset="2"/>
              <a:buChar char="q"/>
            </a:pPr>
            <a:r>
              <a:rPr lang="fr-FR" dirty="0" smtClean="0"/>
              <a:t>Nous </a:t>
            </a:r>
            <a:r>
              <a:rPr lang="fr-FR" dirty="0"/>
              <a:t>nous intéresserons sur la prédiction des prix de vente des maisons </a:t>
            </a:r>
            <a:r>
              <a:rPr lang="fr-FR" dirty="0" smtClean="0"/>
              <a:t>dans le </a:t>
            </a:r>
            <a:r>
              <a:rPr lang="fr-FR" dirty="0"/>
              <a:t>domaine de l’immobilier. La réalisation de cette prédiction sera basée sur un modèle d’apprentissage automatique : l’arbre de décision et sera implémenté avec le langage python</a:t>
            </a:r>
            <a:r>
              <a:rPr lang="fr-FR" dirty="0" smtClean="0"/>
              <a:t>.</a:t>
            </a:r>
          </a:p>
          <a:p>
            <a:endParaRPr lang="fr-FR" dirty="0"/>
          </a:p>
        </p:txBody>
      </p:sp>
    </p:spTree>
    <p:extLst>
      <p:ext uri="{BB962C8B-B14F-4D97-AF65-F5344CB8AC3E}">
        <p14:creationId xmlns:p14="http://schemas.microsoft.com/office/powerpoint/2010/main" val="310670727"/>
      </p:ext>
    </p:extLst>
  </p:cSld>
  <p:clrMapOvr>
    <a:masterClrMapping/>
  </p:clrMapOvr>
  <p:transition spd="med" advTm="7831">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ARBRE DE DÉCISION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6"/>
            <a:ext cx="8911687" cy="698253"/>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Définition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5504871" y="2020616"/>
            <a:ext cx="6797965" cy="4524315"/>
          </a:xfrm>
          <a:prstGeom prst="rect">
            <a:avLst/>
          </a:prstGeom>
          <a:noFill/>
        </p:spPr>
        <p:txBody>
          <a:bodyPr wrap="square" rtlCol="0">
            <a:spAutoFit/>
          </a:bodyPr>
          <a:lstStyle/>
          <a:p>
            <a:pPr marL="285750" indent="-285750">
              <a:buFont typeface="Wingdings" panose="05000000000000000000" pitchFamily="2" charset="2"/>
              <a:buChar char="q"/>
            </a:pPr>
            <a:r>
              <a:rPr lang="fr-FR" dirty="0"/>
              <a:t>Un arbre de décision est un modèle d’apprentissage automatique qui utilise une structure en forme d’arbre pour prendre des décisions en se basant sur des données. Plus </a:t>
            </a:r>
            <a:r>
              <a:rPr lang="fr-FR" dirty="0" smtClean="0"/>
              <a:t>précisément</a:t>
            </a:r>
          </a:p>
          <a:p>
            <a:pPr marL="285750" indent="-285750">
              <a:buFont typeface="Arial" panose="020B0604020202020204" pitchFamily="34" charset="0"/>
              <a:buChar char="•"/>
            </a:pPr>
            <a:endParaRPr lang="fr-FR" dirty="0"/>
          </a:p>
          <a:p>
            <a:pPr marL="342900" indent="-342900">
              <a:buFont typeface="Wingdings" panose="05000000000000000000" pitchFamily="2" charset="2"/>
              <a:buChar char="q"/>
            </a:pPr>
            <a:r>
              <a:rPr lang="fr-FR" dirty="0" smtClean="0"/>
              <a:t> </a:t>
            </a:r>
            <a:r>
              <a:rPr lang="fr-FR" dirty="0"/>
              <a:t>Un algorithme “arbre de décision” estime un concept cible par une représentation d’arbre, où chaque nœud interne correspond à un attribut, et chaque nœud terminal (ou feuille) correspond à une classe. </a:t>
            </a:r>
            <a:endParaRPr lang="fr-FR" dirty="0" smtClean="0"/>
          </a:p>
          <a:p>
            <a:endParaRPr lang="fr-FR" dirty="0" smtClean="0"/>
          </a:p>
          <a:p>
            <a:pPr marL="342900" indent="-342900">
              <a:buFont typeface="Wingdings" panose="05000000000000000000" pitchFamily="2" charset="2"/>
              <a:buChar char="q"/>
            </a:pPr>
            <a:r>
              <a:rPr lang="fr-FR" dirty="0" smtClean="0"/>
              <a:t>Il </a:t>
            </a:r>
            <a:r>
              <a:rPr lang="fr-FR" dirty="0"/>
              <a:t>est composé de nœuds, qui représentent des tests sur les caractéristiques des données, et de branches, qui relient les nœuds et représentent les différentes issues possibles. Chaque nœud interne de l’arbre représente un test sur une caractéristique, tandis que les feuilles représentent les résultats ou les décisions finales. </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4" y="2020617"/>
            <a:ext cx="5206230" cy="4837384"/>
          </a:xfrm>
          <a:prstGeom prst="rect">
            <a:avLst/>
          </a:prstGeom>
        </p:spPr>
      </p:pic>
    </p:spTree>
    <p:extLst>
      <p:ext uri="{BB962C8B-B14F-4D97-AF65-F5344CB8AC3E}">
        <p14:creationId xmlns:p14="http://schemas.microsoft.com/office/powerpoint/2010/main" val="693917835"/>
      </p:ext>
    </p:extLst>
  </p:cSld>
  <p:clrMapOvr>
    <a:masterClrMapping/>
  </p:clrMapOvr>
  <p:transition spd="slow" advTm="4208">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ARBRE DE DÉCISION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184051" y="1442436"/>
            <a:ext cx="8911687" cy="698253"/>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Font typeface="+mj-lt"/>
              <a:buAutoNum type="arabicPeriod"/>
            </a:pPr>
            <a:r>
              <a:rPr lang="fr-FR" dirty="0" smtClean="0">
                <a:solidFill>
                  <a:srgbClr val="002060"/>
                </a:solidFill>
                <a:latin typeface="Times New Roman" panose="02020603050405020304" pitchFamily="18" charset="0"/>
                <a:cs typeface="Times New Roman" panose="02020603050405020304" pitchFamily="18" charset="0"/>
              </a:rPr>
              <a:t>Définition </a:t>
            </a:r>
            <a:r>
              <a:rPr lang="fr-FR" dirty="0" smtClean="0">
                <a:solidFill>
                  <a:srgbClr val="FF0000"/>
                </a:solidFill>
                <a:latin typeface="Times New Roman" panose="02020603050405020304" pitchFamily="18" charset="0"/>
                <a:cs typeface="Times New Roman" panose="02020603050405020304" pitchFamily="18" charset="0"/>
              </a:rPr>
              <a:t>(suite)</a:t>
            </a:r>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591734" y="2946399"/>
            <a:ext cx="10168466" cy="2585323"/>
          </a:xfrm>
          <a:prstGeom prst="rect">
            <a:avLst/>
          </a:prstGeom>
          <a:noFill/>
        </p:spPr>
        <p:txBody>
          <a:bodyPr wrap="square" rtlCol="0">
            <a:spAutoFit/>
          </a:bodyPr>
          <a:lstStyle/>
          <a:p>
            <a:pPr marL="285750" indent="-285750">
              <a:buFont typeface="Wingdings" panose="05000000000000000000" pitchFamily="2" charset="2"/>
              <a:buChar char="q"/>
            </a:pPr>
            <a:r>
              <a:rPr lang="fr-FR" dirty="0"/>
              <a:t>Pour construire un arbre de décision, on peut utiliser les </a:t>
            </a:r>
            <a:r>
              <a:rPr lang="fr-FR" dirty="0" smtClean="0"/>
              <a:t>modèles:</a:t>
            </a:r>
          </a:p>
          <a:p>
            <a:endParaRPr lang="fr-FR" dirty="0" smtClean="0"/>
          </a:p>
          <a:p>
            <a:pPr marL="1200150" lvl="2" indent="-285750">
              <a:buFont typeface="Wingdings" panose="05000000000000000000" pitchFamily="2" charset="2"/>
              <a:buChar char="Ø"/>
            </a:pPr>
            <a:r>
              <a:rPr lang="fr-FR" dirty="0" smtClean="0"/>
              <a:t> </a:t>
            </a:r>
            <a:r>
              <a:rPr lang="fr-FR" dirty="0"/>
              <a:t>ID3(introduction of </a:t>
            </a:r>
            <a:r>
              <a:rPr lang="fr-FR" dirty="0" err="1"/>
              <a:t>Decision</a:t>
            </a:r>
            <a:r>
              <a:rPr lang="fr-FR" dirty="0"/>
              <a:t> </a:t>
            </a:r>
            <a:r>
              <a:rPr lang="fr-FR" dirty="0" err="1"/>
              <a:t>Trees</a:t>
            </a:r>
            <a:r>
              <a:rPr lang="fr-FR" dirty="0"/>
              <a:t>) </a:t>
            </a:r>
            <a:endParaRPr lang="fr-FR" dirty="0" smtClean="0"/>
          </a:p>
          <a:p>
            <a:pPr lvl="2"/>
            <a:endParaRPr lang="fr-FR" dirty="0" smtClean="0"/>
          </a:p>
          <a:p>
            <a:pPr marL="1200150" lvl="2" indent="-285750">
              <a:buFont typeface="Wingdings" panose="05000000000000000000" pitchFamily="2" charset="2"/>
              <a:buChar char="Ø"/>
            </a:pPr>
            <a:r>
              <a:rPr lang="fr-FR" dirty="0" smtClean="0"/>
              <a:t>C4.5</a:t>
            </a:r>
            <a:r>
              <a:rPr lang="fr-FR" dirty="0"/>
              <a:t>, souvent appelé classificateur </a:t>
            </a:r>
            <a:r>
              <a:rPr lang="fr-FR" dirty="0" smtClean="0"/>
              <a:t>statistique</a:t>
            </a:r>
          </a:p>
          <a:p>
            <a:pPr lvl="2"/>
            <a:endParaRPr lang="fr-FR" dirty="0" smtClean="0"/>
          </a:p>
          <a:p>
            <a:pPr marL="1200150" lvl="2" indent="-285750">
              <a:buFont typeface="Wingdings" panose="05000000000000000000" pitchFamily="2" charset="2"/>
              <a:buChar char="Ø"/>
            </a:pPr>
            <a:r>
              <a:rPr lang="fr-FR" dirty="0" smtClean="0"/>
              <a:t> </a:t>
            </a:r>
            <a:r>
              <a:rPr lang="fr-FR" dirty="0"/>
              <a:t>CART(Classification and </a:t>
            </a:r>
            <a:r>
              <a:rPr lang="fr-FR" dirty="0" err="1"/>
              <a:t>Regression</a:t>
            </a:r>
            <a:r>
              <a:rPr lang="fr-FR" dirty="0"/>
              <a:t> </a:t>
            </a:r>
            <a:r>
              <a:rPr lang="fr-FR" dirty="0" err="1"/>
              <a:t>Trees</a:t>
            </a:r>
            <a:r>
              <a:rPr lang="fr-FR" dirty="0"/>
              <a:t>) ou CHAD(Chi-</a:t>
            </a:r>
            <a:r>
              <a:rPr lang="fr-FR" dirty="0" err="1"/>
              <a:t>squared</a:t>
            </a:r>
            <a:r>
              <a:rPr lang="fr-FR" dirty="0"/>
              <a:t> </a:t>
            </a:r>
            <a:r>
              <a:rPr lang="fr-FR" dirty="0" err="1"/>
              <a:t>Automatic</a:t>
            </a:r>
            <a:r>
              <a:rPr lang="fr-FR" dirty="0"/>
              <a:t> Interaction </a:t>
            </a:r>
            <a:r>
              <a:rPr lang="fr-FR" dirty="0" err="1" smtClean="0"/>
              <a:t>Detection</a:t>
            </a:r>
            <a:r>
              <a:rPr lang="fr-FR" dirty="0" smtClean="0"/>
              <a:t>)</a:t>
            </a:r>
          </a:p>
          <a:p>
            <a:pPr lvl="2"/>
            <a:endParaRPr lang="fr-FR" dirty="0"/>
          </a:p>
        </p:txBody>
      </p:sp>
    </p:spTree>
    <p:extLst>
      <p:ext uri="{BB962C8B-B14F-4D97-AF65-F5344CB8AC3E}">
        <p14:creationId xmlns:p14="http://schemas.microsoft.com/office/powerpoint/2010/main" val="2612130107"/>
      </p:ext>
    </p:extLst>
  </p:cSld>
  <p:clrMapOvr>
    <a:masterClrMapping/>
  </p:clrMapOvr>
  <p:transition spd="slow" advTm="4757">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ARBRE DE DÉCISION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364980" y="1383169"/>
            <a:ext cx="8911687" cy="698253"/>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AutoNum type="arabicPeriod" startAt="2"/>
            </a:pPr>
            <a:r>
              <a:rPr lang="fr-FR" sz="6400" dirty="0" smtClean="0">
                <a:solidFill>
                  <a:srgbClr val="002060"/>
                </a:solidFill>
                <a:latin typeface="Times New Roman" panose="02020603050405020304" pitchFamily="18" charset="0"/>
                <a:cs typeface="Times New Roman" panose="02020603050405020304" pitchFamily="18" charset="0"/>
              </a:rPr>
              <a:t>Mécanisme de fonctionnement</a:t>
            </a:r>
          </a:p>
          <a:p>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150194" y="1800957"/>
            <a:ext cx="10168466" cy="784189"/>
          </a:xfrm>
          <a:prstGeom prst="rect">
            <a:avLst/>
          </a:prstGeom>
          <a:noFill/>
        </p:spPr>
        <p:txBody>
          <a:bodyPr wrap="square" rtlCol="0">
            <a:spAutoFit/>
          </a:bodyPr>
          <a:lstStyle/>
          <a:p>
            <a:pPr algn="ctr">
              <a:lnSpc>
                <a:spcPct val="150000"/>
              </a:lnSpc>
            </a:pPr>
            <a:r>
              <a:rPr lang="fr-FR" sz="1600" dirty="0"/>
              <a:t>Il y a différentes approches de construction d’un arbre de décision, approche descendante et approche ascendante. Nous nous focaliserons sur l’approche descendante(top-down</a:t>
            </a:r>
            <a:r>
              <a:rPr lang="fr-FR" sz="1600" dirty="0" smtClean="0"/>
              <a:t>).</a:t>
            </a:r>
            <a:endParaRPr lang="fr-FR" sz="16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44" y="3124616"/>
            <a:ext cx="4514850" cy="3219450"/>
          </a:xfrm>
          <a:prstGeom prst="rect">
            <a:avLst/>
          </a:prstGeom>
        </p:spPr>
      </p:pic>
      <p:sp>
        <p:nvSpPr>
          <p:cNvPr id="7" name="ZoneTexte 6"/>
          <p:cNvSpPr txBox="1"/>
          <p:nvPr/>
        </p:nvSpPr>
        <p:spPr>
          <a:xfrm flipH="1">
            <a:off x="1431450" y="2757197"/>
            <a:ext cx="5519681" cy="3954288"/>
          </a:xfrm>
          <a:prstGeom prst="rect">
            <a:avLst/>
          </a:prstGeom>
          <a:noFill/>
        </p:spPr>
        <p:txBody>
          <a:bodyPr wrap="square" rtlCol="0">
            <a:spAutoFit/>
          </a:bodyPr>
          <a:lstStyle/>
          <a:p>
            <a:pPr marL="285750" indent="-285750" algn="ctr">
              <a:lnSpc>
                <a:spcPct val="200000"/>
              </a:lnSpc>
              <a:buFont typeface="Wingdings" panose="05000000000000000000" pitchFamily="2" charset="2"/>
              <a:buChar char="q"/>
            </a:pPr>
            <a:r>
              <a:rPr lang="fr-FR" sz="1600" dirty="0"/>
              <a:t>Nous commencerons par déterminer quel variable a* sera placé comme racine de l’arbre, </a:t>
            </a:r>
          </a:p>
          <a:p>
            <a:pPr marL="285750" indent="-285750" algn="ctr">
              <a:lnSpc>
                <a:spcPct val="200000"/>
              </a:lnSpc>
              <a:buFont typeface="Wingdings" panose="05000000000000000000" pitchFamily="2" charset="2"/>
              <a:buChar char="q"/>
            </a:pPr>
            <a:r>
              <a:rPr lang="fr-FR" sz="1600" dirty="0"/>
              <a:t>ensuite diviser l’ensemble d’apprentissage </a:t>
            </a:r>
            <a:r>
              <a:rPr lang="fr-FR" sz="1600" dirty="0" smtClean="0"/>
              <a:t>D en </a:t>
            </a:r>
            <a:r>
              <a:rPr lang="fr-FR" sz="1600" dirty="0"/>
              <a:t>sous ensemble {D1,D2,D3,…</a:t>
            </a:r>
            <a:r>
              <a:rPr lang="fr-FR" sz="1600" dirty="0" err="1"/>
              <a:t>Dn</a:t>
            </a:r>
            <a:r>
              <a:rPr lang="fr-FR" sz="1600" dirty="0"/>
              <a:t>} où chaque Di contient des exemples ayant la même valeur  a* et enfin récursivement appliquer le même procéder sur chaque nouveau sous ensemble jusqu’à ce que les exemples aient la même classe.</a:t>
            </a:r>
          </a:p>
        </p:txBody>
      </p:sp>
    </p:spTree>
    <p:extLst>
      <p:ext uri="{BB962C8B-B14F-4D97-AF65-F5344CB8AC3E}">
        <p14:creationId xmlns:p14="http://schemas.microsoft.com/office/powerpoint/2010/main" val="4186336383"/>
      </p:ext>
    </p:extLst>
  </p:cSld>
  <p:clrMapOvr>
    <a:masterClrMapping/>
  </p:clrMapOvr>
  <p:transition spd="slow" advTm="5972">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ARBRE DE DÉCISION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361851" y="1446669"/>
            <a:ext cx="8911687" cy="698253"/>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AutoNum type="arabicPeriod" startAt="3"/>
            </a:pPr>
            <a:r>
              <a:rPr lang="fr-FR" sz="3000" dirty="0" smtClean="0">
                <a:solidFill>
                  <a:srgbClr val="002060"/>
                </a:solidFill>
                <a:latin typeface="Times New Roman" panose="02020603050405020304" pitchFamily="18" charset="0"/>
                <a:cs typeface="Times New Roman" panose="02020603050405020304" pitchFamily="18" charset="0"/>
              </a:rPr>
              <a:t>Rôle et importance des arbres de décision dans la f</a:t>
            </a:r>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997795" y="1896696"/>
            <a:ext cx="11194205" cy="710963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600" dirty="0" smtClean="0"/>
              <a:t>Avantages</a:t>
            </a:r>
          </a:p>
          <a:p>
            <a:pPr marL="742950" lvl="1" indent="-285750">
              <a:lnSpc>
                <a:spcPct val="150000"/>
              </a:lnSpc>
              <a:buFont typeface="Arial" panose="020B0604020202020204" pitchFamily="34" charset="0"/>
              <a:buChar char="•"/>
            </a:pPr>
            <a:r>
              <a:rPr lang="fr-FR" dirty="0" smtClean="0"/>
              <a:t>facile à comprendre et à interpréter</a:t>
            </a:r>
          </a:p>
          <a:p>
            <a:pPr marL="742950" lvl="1" indent="-285750">
              <a:lnSpc>
                <a:spcPct val="150000"/>
              </a:lnSpc>
              <a:buFont typeface="Arial" panose="020B0604020202020204" pitchFamily="34" charset="0"/>
              <a:buChar char="•"/>
            </a:pPr>
            <a:r>
              <a:rPr lang="fr-FR" dirty="0" smtClean="0"/>
              <a:t>La possibilité de faire la classification et la régression</a:t>
            </a:r>
          </a:p>
          <a:p>
            <a:pPr marL="742950" lvl="1" indent="-285750">
              <a:lnSpc>
                <a:spcPct val="150000"/>
              </a:lnSpc>
              <a:buFont typeface="Arial" panose="020B0604020202020204" pitchFamily="34" charset="0"/>
              <a:buChar char="•"/>
            </a:pPr>
            <a:r>
              <a:rPr lang="fr-FR" dirty="0" smtClean="0"/>
              <a:t>Utiliser sur des données qualitatives , quantitatives,  continues , discrètes, bruyantes, manquantes, non linéaires, multi classe et des données multi-étiquettes.</a:t>
            </a:r>
            <a:endParaRPr lang="fr-FR" sz="1600" dirty="0" smtClean="0"/>
          </a:p>
          <a:p>
            <a:pPr>
              <a:lnSpc>
                <a:spcPct val="150000"/>
              </a:lnSpc>
            </a:pPr>
            <a:endParaRPr lang="fr-FR" sz="1600" dirty="0" smtClean="0"/>
          </a:p>
          <a:p>
            <a:pPr marL="285750" indent="-285750">
              <a:lnSpc>
                <a:spcPct val="150000"/>
              </a:lnSpc>
              <a:buFont typeface="Wingdings" panose="05000000000000000000" pitchFamily="2" charset="2"/>
              <a:buChar char="v"/>
            </a:pPr>
            <a:r>
              <a:rPr lang="fr-FR" sz="1600" dirty="0" smtClean="0"/>
              <a:t>Inconvénients</a:t>
            </a:r>
          </a:p>
          <a:p>
            <a:pPr>
              <a:lnSpc>
                <a:spcPct val="150000"/>
              </a:lnSpc>
            </a:pPr>
            <a:r>
              <a:rPr lang="fr-FR" sz="1600" dirty="0" smtClean="0"/>
              <a:t>Les arbres de décision peuvent être :</a:t>
            </a:r>
          </a:p>
          <a:p>
            <a:pPr marL="742950" lvl="1" indent="-285750">
              <a:lnSpc>
                <a:spcPct val="150000"/>
              </a:lnSpc>
              <a:buFont typeface="Arial" panose="020B0604020202020204" pitchFamily="34" charset="0"/>
              <a:buChar char="•"/>
            </a:pPr>
            <a:r>
              <a:rPr lang="fr-FR" dirty="0" smtClean="0"/>
              <a:t>instable </a:t>
            </a:r>
          </a:p>
          <a:p>
            <a:pPr marL="742950" lvl="1" indent="-285750">
              <a:lnSpc>
                <a:spcPct val="150000"/>
              </a:lnSpc>
              <a:buFont typeface="Arial" panose="020B0604020202020204" pitchFamily="34" charset="0"/>
              <a:buChar char="•"/>
            </a:pPr>
            <a:r>
              <a:rPr lang="fr-FR" dirty="0" smtClean="0"/>
              <a:t>biaisés</a:t>
            </a:r>
          </a:p>
          <a:p>
            <a:pPr marL="742950" lvl="1" indent="-285750">
              <a:lnSpc>
                <a:spcPct val="150000"/>
              </a:lnSpc>
              <a:buFont typeface="Arial" panose="020B0604020202020204" pitchFamily="34" charset="0"/>
              <a:buChar char="•"/>
            </a:pPr>
            <a:r>
              <a:rPr lang="fr-FR" dirty="0" smtClean="0"/>
              <a:t>Sur-ajustés</a:t>
            </a:r>
          </a:p>
          <a:p>
            <a:pPr marL="742950" lvl="1" indent="-285750">
              <a:lnSpc>
                <a:spcPct val="150000"/>
              </a:lnSpc>
              <a:buFont typeface="Arial" panose="020B0604020202020204" pitchFamily="34" charset="0"/>
              <a:buChar char="•"/>
            </a:pPr>
            <a:r>
              <a:rPr lang="fr-FR" dirty="0" smtClean="0"/>
              <a:t>sensibles aux erreurs de mesure et aux données manquantes.</a:t>
            </a:r>
          </a:p>
          <a:p>
            <a:pPr>
              <a:lnSpc>
                <a:spcPct val="150000"/>
              </a:lnSpc>
            </a:pPr>
            <a:endParaRPr lang="fr-FR" sz="1600" dirty="0" smtClean="0"/>
          </a:p>
          <a:p>
            <a:pPr>
              <a:lnSpc>
                <a:spcPct val="150000"/>
              </a:lnSpc>
            </a:pPr>
            <a:endParaRPr lang="fr-FR" sz="1600" dirty="0" smtClean="0"/>
          </a:p>
          <a:p>
            <a:pPr marL="285750" indent="-285750">
              <a:lnSpc>
                <a:spcPct val="150000"/>
              </a:lnSpc>
              <a:buFont typeface="Wingdings" panose="05000000000000000000" pitchFamily="2" charset="2"/>
              <a:buChar char="v"/>
            </a:pPr>
            <a:endParaRPr lang="fr-FR" sz="1600" dirty="0"/>
          </a:p>
          <a:p>
            <a:pPr marL="285750" indent="-285750">
              <a:lnSpc>
                <a:spcPct val="150000"/>
              </a:lnSpc>
              <a:buFont typeface="Wingdings" panose="05000000000000000000" pitchFamily="2" charset="2"/>
              <a:buChar char="v"/>
            </a:pPr>
            <a:endParaRPr lang="fr-FR" sz="1600" dirty="0" smtClean="0"/>
          </a:p>
          <a:p>
            <a:pPr marL="285750" indent="-285750">
              <a:lnSpc>
                <a:spcPct val="150000"/>
              </a:lnSpc>
              <a:buFont typeface="Wingdings" panose="05000000000000000000" pitchFamily="2" charset="2"/>
              <a:buChar char="v"/>
            </a:pPr>
            <a:endParaRPr lang="fr-FR" sz="1600" dirty="0"/>
          </a:p>
          <a:p>
            <a:pPr>
              <a:lnSpc>
                <a:spcPct val="150000"/>
              </a:lnSpc>
            </a:pPr>
            <a:endParaRPr lang="fr-FR" sz="1600" dirty="0"/>
          </a:p>
        </p:txBody>
      </p:sp>
    </p:spTree>
    <p:extLst>
      <p:ext uri="{BB962C8B-B14F-4D97-AF65-F5344CB8AC3E}">
        <p14:creationId xmlns:p14="http://schemas.microsoft.com/office/powerpoint/2010/main" val="2550833166"/>
      </p:ext>
    </p:extLst>
  </p:cSld>
  <p:clrMapOvr>
    <a:masterClrMapping/>
  </p:clrMapOvr>
  <p:transition spd="slow" advTm="64">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64851" y="624110"/>
            <a:ext cx="8911687" cy="698253"/>
          </a:xfrm>
        </p:spPr>
        <p:txBody>
          <a:bodyPr>
            <a:normAutofit fontScale="90000"/>
          </a:bodyPr>
          <a:lstStyle/>
          <a:p>
            <a:r>
              <a:rPr lang="fr-FR" dirty="0" smtClean="0">
                <a:solidFill>
                  <a:srgbClr val="002060"/>
                </a:solidFill>
                <a:latin typeface="Times New Roman" panose="02020603050405020304" pitchFamily="18" charset="0"/>
                <a:cs typeface="Times New Roman" panose="02020603050405020304" pitchFamily="18" charset="0"/>
              </a:rPr>
              <a:t>ARBRE DE DÉCISION</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4" name="Titre 1"/>
          <p:cNvSpPr txBox="1">
            <a:spLocks/>
          </p:cNvSpPr>
          <p:nvPr/>
        </p:nvSpPr>
        <p:spPr>
          <a:xfrm>
            <a:off x="3065518" y="1772636"/>
            <a:ext cx="8911687" cy="698253"/>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400" dirty="0" smtClean="0">
                <a:solidFill>
                  <a:srgbClr val="002060"/>
                </a:solidFill>
                <a:latin typeface="Times New Roman" panose="02020603050405020304" pitchFamily="18" charset="0"/>
                <a:cs typeface="Times New Roman" panose="02020603050405020304" pitchFamily="18" charset="0"/>
              </a:rPr>
              <a:t>4.		Rôle et importances dans la gestion des données </a:t>
            </a:r>
          </a:p>
          <a:p>
            <a:r>
              <a:rPr lang="fr-FR" dirty="0" smtClean="0">
                <a:solidFill>
                  <a:srgbClr val="002060"/>
                </a:solidFill>
                <a:latin typeface="Times New Roman" panose="02020603050405020304" pitchFamily="18" charset="0"/>
                <a:cs typeface="Times New Roman" panose="02020603050405020304" pitchFamily="18" charset="0"/>
              </a:rPr>
              <a:t/>
            </a:r>
            <a:br>
              <a:rPr lang="fr-FR" dirty="0" smtClean="0">
                <a:solidFill>
                  <a:srgbClr val="002060"/>
                </a:solidFill>
                <a:latin typeface="Times New Roman" panose="02020603050405020304" pitchFamily="18" charset="0"/>
                <a:cs typeface="Times New Roman" panose="02020603050405020304" pitchFamily="18" charset="0"/>
              </a:rPr>
            </a:br>
            <a:endParaRPr lang="fr-FR" dirty="0">
              <a:solidFill>
                <a:srgbClr val="002060"/>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116328" y="2463963"/>
            <a:ext cx="10168466" cy="4616648"/>
          </a:xfrm>
          <a:prstGeom prst="rect">
            <a:avLst/>
          </a:prstGeom>
          <a:noFill/>
        </p:spPr>
        <p:txBody>
          <a:bodyPr wrap="square" rtlCol="0">
            <a:spAutoFit/>
          </a:bodyPr>
          <a:lstStyle/>
          <a:p>
            <a:pPr marL="285750" indent="-285750">
              <a:buFont typeface="Wingdings" panose="05000000000000000000" pitchFamily="2" charset="2"/>
              <a:buChar char="q"/>
            </a:pPr>
            <a:r>
              <a:rPr lang="fr-FR" dirty="0" smtClean="0"/>
              <a:t>Cette </a:t>
            </a:r>
            <a:r>
              <a:rPr lang="fr-FR" dirty="0"/>
              <a:t>méthode permet non seulement de présenter les informations visuellement mais également de les hiérarchiser d’une manière claire. Cet outil facilite ainsi les décisions et limite grandement le risque de surcharge informationnelle</a:t>
            </a:r>
            <a:r>
              <a:rPr lang="fr-FR" dirty="0" smtClean="0"/>
              <a:t>.</a:t>
            </a:r>
          </a:p>
          <a:p>
            <a:endParaRPr lang="fr-FR" dirty="0"/>
          </a:p>
          <a:p>
            <a:pPr marL="285750" indent="-285750">
              <a:buFont typeface="Wingdings" panose="05000000000000000000" pitchFamily="2" charset="2"/>
              <a:buChar char="q"/>
            </a:pPr>
            <a:r>
              <a:rPr lang="fr-FR" dirty="0"/>
              <a:t>Un arbre de décision vous permet d’analyser, par le biais d’une représentation visuelle, les résultats potentiels, les coûts et les conséquences d’une décision complexe. Ces outils s’avèrent particulièrement utiles pour analyser des données quantitatives et prendre une décision fondée sur des éléments chiffrés. Les arbres de décision sont largement utilisés dans divers domaines tels que la finance, la médecine, l’ingénierie, la recherche opérationnelle, etc. Ils sont également utilisés dans les systèmes d’information pour la classification et la prédiction. </a:t>
            </a:r>
            <a:endParaRPr lang="fr-FR" dirty="0" smtClean="0"/>
          </a:p>
          <a:p>
            <a:endParaRPr lang="fr-FR" dirty="0" smtClean="0"/>
          </a:p>
          <a:p>
            <a:pPr marL="285750" indent="-285750">
              <a:buFont typeface="Wingdings" panose="05000000000000000000" pitchFamily="2" charset="2"/>
              <a:buChar char="q"/>
            </a:pPr>
            <a:r>
              <a:rPr lang="fr-FR" dirty="0" smtClean="0"/>
              <a:t>Dans </a:t>
            </a:r>
            <a:r>
              <a:rPr lang="fr-FR" dirty="0"/>
              <a:t>notre cas il nous servira a analyser les données commerciales afin de prendre des décisions plus précisément de prédire le prix des maisons.</a:t>
            </a:r>
          </a:p>
          <a:p>
            <a:r>
              <a:rPr lang="fr-FR" dirty="0"/>
              <a:t> </a:t>
            </a:r>
          </a:p>
          <a:p>
            <a:pPr algn="ctr">
              <a:lnSpc>
                <a:spcPct val="150000"/>
              </a:lnSpc>
            </a:pPr>
            <a:endParaRPr lang="fr-FR" sz="1600" dirty="0"/>
          </a:p>
        </p:txBody>
      </p:sp>
    </p:spTree>
    <p:extLst>
      <p:ext uri="{BB962C8B-B14F-4D97-AF65-F5344CB8AC3E}">
        <p14:creationId xmlns:p14="http://schemas.microsoft.com/office/powerpoint/2010/main" val="1541542003"/>
      </p:ext>
    </p:extLst>
  </p:cSld>
  <p:clrMapOvr>
    <a:masterClrMapping/>
  </p:clrMapOvr>
  <p:transition spd="slow" advTm="523">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0.7|0.7|0.8|0.8|0.7|0.8|0.7"/>
</p:tagLst>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553</TotalTime>
  <Words>1999</Words>
  <Application>Microsoft Office PowerPoint</Application>
  <PresentationFormat>Grand écran</PresentationFormat>
  <Paragraphs>202</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Arial</vt:lpstr>
      <vt:lpstr>Calibri</vt:lpstr>
      <vt:lpstr>Century Gothic</vt:lpstr>
      <vt:lpstr>Times New Roman</vt:lpstr>
      <vt:lpstr>Wingdings</vt:lpstr>
      <vt:lpstr>Wingdings 3</vt:lpstr>
      <vt:lpstr>Brin</vt:lpstr>
      <vt:lpstr>Présentation PowerPoint</vt:lpstr>
      <vt:lpstr>PARTICIPANT DU GOUPRE 3</vt:lpstr>
      <vt:lpstr>SOMMAIRE</vt:lpstr>
      <vt:lpstr>INTRODUCTION</vt:lpstr>
      <vt:lpstr>ARBRE DE DÉCISION </vt:lpstr>
      <vt:lpstr>ARBRE DE DÉCISION </vt:lpstr>
      <vt:lpstr>ARBRE DE DÉCISION </vt:lpstr>
      <vt:lpstr>ARBRE DE DÉCISION </vt:lpstr>
      <vt:lpstr>ARBRE DE DÉCISION </vt:lpstr>
      <vt:lpstr>JEU DE DONNES </vt:lpstr>
      <vt:lpstr>JEU DE DONNES </vt:lpstr>
      <vt:lpstr>JEU DE DONNES </vt:lpstr>
      <vt:lpstr>JEU DE DONNES </vt:lpstr>
      <vt:lpstr>JEU DE DONNES </vt:lpstr>
      <vt:lpstr>JEU DE DONNES </vt:lpstr>
      <vt:lpstr>JEU DE DONNES </vt:lpstr>
      <vt:lpstr>JEU DE DONNES </vt:lpstr>
      <vt:lpstr>JEU DE DONNES </vt:lpstr>
      <vt:lpstr>CONSTRUCTION DE L’ARBRE DE DECISION </vt:lpstr>
      <vt:lpstr>CONSTRUCTION DE L’ARBRE DE DECISION </vt:lpstr>
      <vt:lpstr>EVALUATION ET VALIDATION DE L’ARBRE </vt:lpstr>
      <vt:lpstr>EVALUATION ET VALIDATION DE L’ARBRE </vt:lpstr>
      <vt:lpstr>EVALUATION ET VALIDATION DE L’ARBRE </vt:lpstr>
      <vt:lpstr>EVALUATION ET VALIDATION DE L’ARBRE </vt:lpstr>
      <vt:lpstr>EVALUATION ET VALIDATION DE L’ARBRE </vt:lpstr>
      <vt:lpstr>APPLICATION PRATIQUE ET RECOMMANDATION</vt:lpstr>
      <vt:lpstr>APPLICATION PRATIQUE ET RECOMMANDATION</vt:lpstr>
      <vt:lpstr>APPLICATION PRATIQUE ET RECOMMANDATION</vt:lpstr>
      <vt:lpstr>CONCLUSION</vt:lpstr>
      <vt:lpstr>BIBLIOGRAPHIE ET HÉBERGEMENT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YANN FOKA</dc:creator>
  <cp:lastModifiedBy>YANN FOKA</cp:lastModifiedBy>
  <cp:revision>48</cp:revision>
  <dcterms:created xsi:type="dcterms:W3CDTF">2023-11-22T03:54:21Z</dcterms:created>
  <dcterms:modified xsi:type="dcterms:W3CDTF">2023-11-22T18:43:51Z</dcterms:modified>
</cp:coreProperties>
</file>