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91" r:id="rId19"/>
    <p:sldId id="292" r:id="rId20"/>
    <p:sldId id="293" r:id="rId21"/>
    <p:sldId id="294" r:id="rId22"/>
    <p:sldId id="29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840">
          <p15:clr>
            <a:srgbClr val="A4A3A4"/>
          </p15:clr>
        </p15:guide>
        <p15:guide id="3" pos="7151">
          <p15:clr>
            <a:srgbClr val="A4A3A4"/>
          </p15:clr>
        </p15:guide>
        <p15:guide id="4" pos="574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orient="horz" pos="845">
          <p15:clr>
            <a:srgbClr val="A4A3A4"/>
          </p15:clr>
        </p15:guide>
        <p15:guide id="7" pos="5972">
          <p15:clr>
            <a:srgbClr val="A4A3A4"/>
          </p15:clr>
        </p15:guide>
        <p15:guide id="8" orient="horz" pos="3702">
          <p15:clr>
            <a:srgbClr val="A4A3A4"/>
          </p15:clr>
        </p15:guide>
        <p15:guide id="9" pos="4929">
          <p15:clr>
            <a:srgbClr val="A4A3A4"/>
          </p15:clr>
        </p15:guide>
        <p15:guide id="10" pos="20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F0F2F-F57C-42ED-972A-0F22CCC7E428}">
  <a:tblStyle styleId="{873F0F2F-F57C-42ED-972A-0F22CCC7E42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>
        <p:guide orient="horz" pos="2205"/>
        <p:guide pos="3840"/>
        <p:guide pos="7151"/>
        <p:guide pos="574"/>
        <p:guide orient="horz" pos="3929"/>
        <p:guide orient="horz" pos="845"/>
        <p:guide pos="5972"/>
        <p:guide orient="horz" pos="3702"/>
        <p:guide pos="4929"/>
        <p:guide pos="2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097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51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93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935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6362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470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706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251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744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06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198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175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01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Изображение выглядит как внутренний, стена, живой, комнат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l="2519" t="2695" r="44170" b="533"/>
          <a:stretch/>
        </p:blipFill>
        <p:spPr>
          <a:xfrm>
            <a:off x="6895206" y="0"/>
            <a:ext cx="529679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6895206" y="0"/>
            <a:ext cx="5296794" cy="6857997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95113" y="3677194"/>
            <a:ext cx="49354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Рекомендации и шаблоны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rot="5400000">
            <a:off x="4392494" y="2492885"/>
            <a:ext cx="6857997" cy="1872236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795113" y="2132871"/>
            <a:ext cx="7772400" cy="155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ru-RU" sz="5400">
                <a:latin typeface="Arial"/>
                <a:ea typeface="Arial"/>
                <a:cs typeface="Arial"/>
                <a:sym typeface="Arial"/>
              </a:rPr>
              <a:t>Как подготовить </a:t>
            </a:r>
            <a:r>
              <a:rPr lang="ru-RU" sz="5400">
                <a:solidFill>
                  <a:srgbClr val="FF9F19"/>
                </a:solidFill>
                <a:latin typeface="Arial"/>
                <a:ea typeface="Arial"/>
                <a:cs typeface="Arial"/>
                <a:sym typeface="Arial"/>
              </a:rPr>
              <a:t>конспект </a:t>
            </a:r>
            <a:r>
              <a:rPr lang="ru-RU" sz="5400">
                <a:latin typeface="Arial"/>
                <a:ea typeface="Arial"/>
                <a:cs typeface="Arial"/>
                <a:sym typeface="Arial"/>
              </a:rPr>
              <a:t>для съемок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837488" y="259194"/>
            <a:ext cx="10516312" cy="69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latin typeface="LiberationSans"/>
                <a:ea typeface="Times New Roman" panose="02020603050405020304" pitchFamily="18" charset="0"/>
              </a:rPr>
              <a:t>К</a:t>
            </a:r>
            <a:r>
              <a:rPr lang="ru-RU" sz="1800" dirty="0">
                <a:solidFill>
                  <a:srgbClr val="000000"/>
                </a:solidFill>
                <a:effectLst/>
                <a:latin typeface="LiberationSans"/>
                <a:ea typeface="Times New Roman" panose="02020603050405020304" pitchFamily="18" charset="0"/>
              </a:rPr>
              <a:t>ак создать, идентифицировать, остановить или удалить контейнер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67" name="Google Shape;167;p19"/>
          <p:cNvGrpSpPr/>
          <p:nvPr/>
        </p:nvGrpSpPr>
        <p:grpSpPr>
          <a:xfrm>
            <a:off x="837470" y="950109"/>
            <a:ext cx="9391843" cy="5298291"/>
            <a:chOff x="911208" y="1386840"/>
            <a:chExt cx="8593740" cy="2113598"/>
          </a:xfrm>
        </p:grpSpPr>
        <p:sp>
          <p:nvSpPr>
            <p:cNvPr id="168" name="Google Shape;168;p19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911208" y="1386840"/>
              <a:ext cx="8593724" cy="331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Команда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run 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создает новый контейнер из указанного образа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Флаги 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-it </a:t>
              </a:r>
              <a:r>
                <a: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нужны для того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,</a:t>
              </a:r>
              <a:r>
                <a: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чтобы мы попадали в контейнер после старта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  <a:r>
                <a: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Флаг 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--name </a:t>
              </a:r>
              <a:r>
                <a: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задает имя контейнера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Все флаги являются опциональными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6CC772-57B2-16A1-29CD-C50510BD130C}"/>
              </a:ext>
            </a:extLst>
          </p:cNvPr>
          <p:cNvSpPr txBox="1"/>
          <p:nvPr/>
        </p:nvSpPr>
        <p:spPr>
          <a:xfrm>
            <a:off x="837472" y="1781065"/>
            <a:ext cx="9272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 run -it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[container name] [image name]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A532E-D153-668F-C2D6-5465F281774D}"/>
              </a:ext>
            </a:extLst>
          </p:cNvPr>
          <p:cNvSpPr txBox="1"/>
          <p:nvPr/>
        </p:nvSpPr>
        <p:spPr>
          <a:xfrm>
            <a:off x="837471" y="2150397"/>
            <a:ext cx="92722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Команда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выводит список запущенных контейнеров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добавит флаг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 получим список всех контейнеров вне зависимости от статуса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FF76-F374-8738-C238-3D89C5C2B6A0}"/>
              </a:ext>
            </a:extLst>
          </p:cNvPr>
          <p:cNvSpPr txBox="1"/>
          <p:nvPr/>
        </p:nvSpPr>
        <p:spPr>
          <a:xfrm>
            <a:off x="837488" y="3067940"/>
            <a:ext cx="9272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останавливает контейнер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Остановить контейнер можно как по его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и по его имени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вы не используете контейнер в данный момент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 его желательно остановить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запущенные контейнеры тратят ресурсы вашего сервера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6D934-5F97-833C-E6E6-D49A773522A0}"/>
              </a:ext>
            </a:extLst>
          </p:cNvPr>
          <p:cNvSpPr txBox="1"/>
          <p:nvPr/>
        </p:nvSpPr>
        <p:spPr>
          <a:xfrm>
            <a:off x="905855" y="4268269"/>
            <a:ext cx="92038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удаляет контейнер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Удалить контейнер можно как по его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и по его имени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вы не планируете в дальнейшем использовать контейнер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 его лучше удалить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контейнеры занимают место на жестком диске вашего сервера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3472E-0FA1-7B5B-6918-D5DC9E87CCDA}"/>
              </a:ext>
            </a:extLst>
          </p:cNvPr>
          <p:cNvSpPr txBox="1"/>
          <p:nvPr/>
        </p:nvSpPr>
        <p:spPr>
          <a:xfrm>
            <a:off x="999858" y="5099267"/>
            <a:ext cx="8998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rm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container-id]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0533B-DB2D-1F7A-1075-131FBC98A078}"/>
              </a:ext>
            </a:extLst>
          </p:cNvPr>
          <p:cNvSpPr txBox="1"/>
          <p:nvPr/>
        </p:nvSpPr>
        <p:spPr>
          <a:xfrm>
            <a:off x="905855" y="2735172"/>
            <a:ext cx="82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-a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FADCF-AB4E-8941-18FB-776D8D265F03}"/>
              </a:ext>
            </a:extLst>
          </p:cNvPr>
          <p:cNvSpPr txBox="1"/>
          <p:nvPr/>
        </p:nvSpPr>
        <p:spPr>
          <a:xfrm>
            <a:off x="905855" y="3898937"/>
            <a:ext cx="8109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 stop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container-id]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838200" y="605756"/>
            <a:ext cx="10515600" cy="5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latin typeface="LiberationSans"/>
              </a:rPr>
              <a:t>Основные инструкции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endParaRPr lang="ru-RU" sz="4000" dirty="0">
              <a:effectLst/>
            </a:endParaRPr>
          </a:p>
        </p:txBody>
      </p:sp>
      <p:grpSp>
        <p:nvGrpSpPr>
          <p:cNvPr id="176" name="Google Shape;176;p20"/>
          <p:cNvGrpSpPr/>
          <p:nvPr/>
        </p:nvGrpSpPr>
        <p:grpSpPr>
          <a:xfrm>
            <a:off x="911225" y="1386840"/>
            <a:ext cx="8581691" cy="4861560"/>
            <a:chOff x="911224" y="1386840"/>
            <a:chExt cx="8593725" cy="2113598"/>
          </a:xfrm>
        </p:grpSpPr>
        <p:sp>
          <p:nvSpPr>
            <p:cNvPr id="177" name="Google Shape;177;p20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1017096" y="1692020"/>
              <a:ext cx="8487853" cy="40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ru-RU" sz="180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FROM – базовый образ, на основе которого будет строиться наш новый образ</a:t>
              </a:r>
              <a:endPara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ru-RU" sz="180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RUN – выполняет некоторую команду (например установка нового пакета) </a:t>
              </a:r>
              <a:endPara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80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COPY</a:t>
              </a:r>
              <a:r>
                <a:rPr lang="ru-RU" sz="180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– копирует файлы со внешнего сервера в файл контейнера</a:t>
              </a:r>
              <a:endPara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6B9508-0933-F368-0B33-494928A39B21}"/>
              </a:ext>
            </a:extLst>
          </p:cNvPr>
          <p:cNvSpPr txBox="1"/>
          <p:nvPr/>
        </p:nvSpPr>
        <p:spPr>
          <a:xfrm>
            <a:off x="1016949" y="3845918"/>
            <a:ext cx="81174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устанавливает переменные среды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задает переменные которые были переданы извне при сборке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 – описывает команду, которая будет исполнена при запуске контейнера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WORKDIR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задает директорию в которой мы будем находиться после запуска контейнера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VOLUME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создает точку монтированию, то есть директорию которая будет общая для контейнера и для внешнего сервера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Google Shape;178;p20">
            <a:extLst>
              <a:ext uri="{FF2B5EF4-FFF2-40B4-BE49-F238E27FC236}">
                <a16:creationId xmlns:a16="http://schemas.microsoft.com/office/drawing/2014/main" id="{87150A73-A338-B2BE-B7CF-2885AAC3B8E2}"/>
              </a:ext>
            </a:extLst>
          </p:cNvPr>
          <p:cNvSpPr txBox="1"/>
          <p:nvPr/>
        </p:nvSpPr>
        <p:spPr>
          <a:xfrm>
            <a:off x="1016949" y="1504060"/>
            <a:ext cx="736647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Три базовые команды создающие новые слои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89085-DF0A-2254-0527-EB4CBE078645}"/>
              </a:ext>
            </a:extLst>
          </p:cNvPr>
          <p:cNvSpPr txBox="1"/>
          <p:nvPr/>
        </p:nvSpPr>
        <p:spPr>
          <a:xfrm>
            <a:off x="1016949" y="3324313"/>
            <a:ext cx="6725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рочие команды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9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838200" y="605756"/>
            <a:ext cx="10515600" cy="5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LiberationSans"/>
                <a:ea typeface="Times New Roman" panose="02020603050405020304" pitchFamily="18" charset="0"/>
              </a:rPr>
              <a:t>Пример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приложения</a:t>
            </a:r>
            <a:endParaRPr lang="ru-RU" sz="4000" dirty="0">
              <a:effectLst/>
            </a:endParaRPr>
          </a:p>
        </p:txBody>
      </p:sp>
      <p:grpSp>
        <p:nvGrpSpPr>
          <p:cNvPr id="176" name="Google Shape;176;p20"/>
          <p:cNvGrpSpPr/>
          <p:nvPr/>
        </p:nvGrpSpPr>
        <p:grpSpPr>
          <a:xfrm>
            <a:off x="911225" y="1386840"/>
            <a:ext cx="8581691" cy="4861560"/>
            <a:chOff x="911224" y="1386840"/>
            <a:chExt cx="8593725" cy="2113598"/>
          </a:xfrm>
        </p:grpSpPr>
        <p:sp>
          <p:nvSpPr>
            <p:cNvPr id="177" name="Google Shape;177;p20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911225" y="1386840"/>
              <a:ext cx="8593724" cy="147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Dockerfile 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допускает комментарии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которые выделяются символом 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6B9508-0933-F368-0B33-494928A39B21}"/>
              </a:ext>
            </a:extLst>
          </p:cNvPr>
          <p:cNvSpPr txBox="1"/>
          <p:nvPr/>
        </p:nvSpPr>
        <p:spPr>
          <a:xfrm>
            <a:off x="1034040" y="2059537"/>
            <a:ext cx="82894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ubuntu:22.04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скачиваем образ </a:t>
            </a:r>
            <a:r>
              <a:rPr lang="ru-RU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убунту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WORKDIR /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usr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src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/app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 запуска контейнера мы окажемся в этой директории</a:t>
            </a:r>
            <a:b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some_file.txt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./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копирует файл в рабочую директорию контейнера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apt-get update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обновляет информацию о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всех пакетах доступных для скачивания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apt-get install -y curl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iputils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-ping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устанавливает два пакета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 ["sleep", "10000"]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ожидание в течение 10000 секунд</a:t>
            </a:r>
            <a:endParaRPr lang="ru-RU" sz="1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Google Shape;178;p20">
            <a:extLst>
              <a:ext uri="{FF2B5EF4-FFF2-40B4-BE49-F238E27FC236}">
                <a16:creationId xmlns:a16="http://schemas.microsoft.com/office/drawing/2014/main" id="{87150A73-A338-B2BE-B7CF-2885AAC3B8E2}"/>
              </a:ext>
            </a:extLst>
          </p:cNvPr>
          <p:cNvSpPr txBox="1"/>
          <p:nvPr/>
        </p:nvSpPr>
        <p:spPr>
          <a:xfrm>
            <a:off x="1034040" y="5255664"/>
            <a:ext cx="818687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не запустить внутри контейнера исполняющийся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процесс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создания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контейнер остановится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Некоторые образы уже имеют подобные процессы внутри себя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прочих мы можем создать такой процесс с помощью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sleep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tail.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73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683658" y="119068"/>
            <a:ext cx="9545649" cy="60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latin typeface="LiberationSans"/>
                <a:ea typeface="Times New Roman" panose="02020603050405020304" pitchFamily="18" charset="0"/>
              </a:rPr>
              <a:t>К</a:t>
            </a:r>
            <a:r>
              <a:rPr lang="ru-RU" sz="1800" dirty="0">
                <a:solidFill>
                  <a:srgbClr val="000000"/>
                </a:solidFill>
                <a:effectLst/>
                <a:latin typeface="LiberationSans"/>
                <a:ea typeface="Times New Roman" panose="02020603050405020304" pitchFamily="18" charset="0"/>
              </a:rPr>
              <a:t>ак запустить приложение на основе </a:t>
            </a:r>
            <a:r>
              <a:rPr lang="en-US" sz="1800" dirty="0">
                <a:solidFill>
                  <a:srgbClr val="000000"/>
                </a:solidFill>
                <a:effectLst/>
                <a:latin typeface="LiberationSans"/>
                <a:ea typeface="Times New Roman" panose="02020603050405020304" pitchFamily="18" charset="0"/>
              </a:rPr>
              <a:t>Dockerfile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67" name="Google Shape;167;p19"/>
          <p:cNvGrpSpPr/>
          <p:nvPr/>
        </p:nvGrpSpPr>
        <p:grpSpPr>
          <a:xfrm>
            <a:off x="683664" y="722613"/>
            <a:ext cx="9545651" cy="5780737"/>
            <a:chOff x="911224" y="1386840"/>
            <a:chExt cx="8593725" cy="2113598"/>
          </a:xfrm>
        </p:grpSpPr>
        <p:sp>
          <p:nvSpPr>
            <p:cNvPr id="168" name="Google Shape;168;p19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911225" y="1386840"/>
              <a:ext cx="8593724" cy="13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ru-RU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как создать образ на основе </a:t>
              </a:r>
              <a:r>
                <a:rPr lang="en-US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Dockerfile:</a:t>
              </a:r>
              <a:endParaRPr lang="ru-RU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6CC772-57B2-16A1-29CD-C50510BD130C}"/>
              </a:ext>
            </a:extLst>
          </p:cNvPr>
          <p:cNvSpPr txBox="1"/>
          <p:nvPr/>
        </p:nvSpPr>
        <p:spPr>
          <a:xfrm>
            <a:off x="683663" y="1106439"/>
            <a:ext cx="9426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 build -t [image name] .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A532E-D153-668F-C2D6-5465F281774D}"/>
              </a:ext>
            </a:extLst>
          </p:cNvPr>
          <p:cNvSpPr txBox="1"/>
          <p:nvPr/>
        </p:nvSpPr>
        <p:spPr>
          <a:xfrm>
            <a:off x="683663" y="1522228"/>
            <a:ext cx="93149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сопоставить порты и запустить приложение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FF76-F374-8738-C238-3D89C5C2B6A0}"/>
              </a:ext>
            </a:extLst>
          </p:cNvPr>
          <p:cNvSpPr txBox="1"/>
          <p:nvPr/>
        </p:nvSpPr>
        <p:spPr>
          <a:xfrm>
            <a:off x="683663" y="2284766"/>
            <a:ext cx="95456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говорит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 том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что контейнер будет запущен в фоне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Сможем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продолжить работать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этом же терминале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показывает какой порт будет занят контейнером внутри приложения и какой порт будет занят на внешнем сервере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Вторая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цифра после флага -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обозначает порт на внешнем сервер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сли мы уже запустили один контейнер с флагом вида -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some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:3000, мы не сможем запустить другой контейнер параллельно с аналогичной инструкцией -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another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:3000. То есть первая цифра у разных контейнеров может совпадать, вторая – нет. Если один контейнер занял порт, второй его занять не может.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6D934-5F97-833C-E6E6-D49A773522A0}"/>
              </a:ext>
            </a:extLst>
          </p:cNvPr>
          <p:cNvSpPr txBox="1"/>
          <p:nvPr/>
        </p:nvSpPr>
        <p:spPr>
          <a:xfrm>
            <a:off x="683659" y="5377022"/>
            <a:ext cx="9545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обновить код приложения внутри контейнера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3472E-0FA1-7B5B-6918-D5DC9E87CCDA}"/>
              </a:ext>
            </a:extLst>
          </p:cNvPr>
          <p:cNvSpPr txBox="1"/>
          <p:nvPr/>
        </p:nvSpPr>
        <p:spPr>
          <a:xfrm>
            <a:off x="683658" y="5715576"/>
            <a:ext cx="922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 exec -it [container name] “/bin/bash”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0533B-DB2D-1F7A-1075-131FBC98A078}"/>
              </a:ext>
            </a:extLst>
          </p:cNvPr>
          <p:cNvSpPr txBox="1"/>
          <p:nvPr/>
        </p:nvSpPr>
        <p:spPr>
          <a:xfrm>
            <a:off x="683663" y="1906660"/>
            <a:ext cx="8597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 run -d -p 3000:3000 [image name]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FADCF-AB4E-8941-18FB-776D8D265F03}"/>
              </a:ext>
            </a:extLst>
          </p:cNvPr>
          <p:cNvSpPr txBox="1"/>
          <p:nvPr/>
        </p:nvSpPr>
        <p:spPr>
          <a:xfrm>
            <a:off x="683659" y="4192980"/>
            <a:ext cx="8332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inspect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container name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logs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container name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2DF30-CBCD-B912-E9BA-1FB04B561620}"/>
              </a:ext>
            </a:extLst>
          </p:cNvPr>
          <p:cNvSpPr txBox="1"/>
          <p:nvPr/>
        </p:nvSpPr>
        <p:spPr>
          <a:xfrm>
            <a:off x="683660" y="3854426"/>
            <a:ext cx="8462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проверить, что приложение работает верно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277E2-3734-2F5F-A904-6E6FECD310AD}"/>
              </a:ext>
            </a:extLst>
          </p:cNvPr>
          <p:cNvSpPr txBox="1"/>
          <p:nvPr/>
        </p:nvSpPr>
        <p:spPr>
          <a:xfrm>
            <a:off x="683659" y="4796525"/>
            <a:ext cx="8462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nspect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выводит служебную информацию о контейнере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ogs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выводит список команд/логов запущенных ранее внутри контейнера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9030C-9B62-BCBE-5A27-5D1C9E03677B}"/>
              </a:ext>
            </a:extLst>
          </p:cNvPr>
          <p:cNvSpPr txBox="1"/>
          <p:nvPr/>
        </p:nvSpPr>
        <p:spPr>
          <a:xfrm>
            <a:off x="683658" y="6130786"/>
            <a:ext cx="9545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исполняет команду внутри контейнера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именно запускает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дальнейшей работы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контейнере</a:t>
            </a:r>
          </a:p>
        </p:txBody>
      </p:sp>
    </p:spTree>
    <p:extLst>
      <p:ext uri="{BB962C8B-B14F-4D97-AF65-F5344CB8AC3E}">
        <p14:creationId xmlns:p14="http://schemas.microsoft.com/office/powerpoint/2010/main" val="75269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838200" y="605756"/>
            <a:ext cx="10515600" cy="5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LiberationSans"/>
                <a:ea typeface="Times New Roman" panose="02020603050405020304" pitchFamily="18" charset="0"/>
              </a:rPr>
              <a:t>Как упаковать простое приложение в контейнер с помощью </a:t>
            </a:r>
            <a:r>
              <a:rPr lang="en-US" sz="1800" dirty="0">
                <a:solidFill>
                  <a:srgbClr val="000000"/>
                </a:solidFill>
                <a:effectLst/>
                <a:latin typeface="LiberationSans"/>
                <a:ea typeface="Times New Roman" panose="02020603050405020304" pitchFamily="18" charset="0"/>
              </a:rPr>
              <a:t>Docker Compose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86" name="Google Shape;186;p21"/>
          <p:cNvGrpSpPr/>
          <p:nvPr/>
        </p:nvGrpSpPr>
        <p:grpSpPr>
          <a:xfrm>
            <a:off x="749601" y="4777099"/>
            <a:ext cx="5346399" cy="1015739"/>
            <a:chOff x="911224" y="1386840"/>
            <a:chExt cx="8593725" cy="2113598"/>
          </a:xfrm>
        </p:grpSpPr>
        <p:sp>
          <p:nvSpPr>
            <p:cNvPr id="187" name="Google Shape;187;p21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 txBox="1"/>
            <p:nvPr/>
          </p:nvSpPr>
          <p:spPr>
            <a:xfrm>
              <a:off x="911226" y="1386840"/>
              <a:ext cx="8593723" cy="1216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ru-RU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Схема 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упаковки нашего приложения </a:t>
              </a:r>
            </a:p>
            <a:p>
              <a:pPr algn="ctr"/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 помощью Docker </a:t>
              </a:r>
              <a:r>
                <a:rPr lang="ru-RU" sz="16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Compose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Google Shape;189;p21"/>
          <p:cNvGrpSpPr/>
          <p:nvPr/>
        </p:nvGrpSpPr>
        <p:grpSpPr>
          <a:xfrm>
            <a:off x="6433911" y="1386840"/>
            <a:ext cx="4919889" cy="4505960"/>
            <a:chOff x="911224" y="1386840"/>
            <a:chExt cx="8593724" cy="2113598"/>
          </a:xfrm>
        </p:grpSpPr>
        <p:sp>
          <p:nvSpPr>
            <p:cNvPr id="190" name="Google Shape;190;p21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911227" y="1386840"/>
              <a:ext cx="8466165" cy="505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ru-RU" sz="1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что такое </a:t>
              </a:r>
              <a:r>
                <a:rPr lang="en-US" sz="1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Docker Compose </a:t>
              </a:r>
              <a:r>
                <a:rPr lang="ru-RU" sz="1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и </a:t>
              </a:r>
              <a:r>
                <a:rPr lang="en-US" sz="1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docker</a:t>
              </a:r>
              <a:r>
                <a:rPr lang="ru-RU" sz="1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compose</a:t>
              </a:r>
              <a:r>
                <a:rPr lang="ru-RU" sz="16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en-US" sz="1600" i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yml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это инструмент позволяющий управлять сразу несколькими контейнерами, запускать более сложные приложения с помощью </a:t>
              </a:r>
              <a:r>
                <a: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docker</a:t>
              </a:r>
              <a:r>
                <a: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ru-RU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92" name="Google Shape;192;p21"/>
          <p:cNvSpPr txBox="1"/>
          <p:nvPr/>
        </p:nvSpPr>
        <p:spPr>
          <a:xfrm>
            <a:off x="911226" y="2946279"/>
            <a:ext cx="51847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Картинка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70AB7-B7BE-C067-A908-2DFB9A33FD8C}"/>
              </a:ext>
            </a:extLst>
          </p:cNvPr>
          <p:cNvSpPr txBox="1"/>
          <p:nvPr/>
        </p:nvSpPr>
        <p:spPr>
          <a:xfrm>
            <a:off x="6433910" y="2507848"/>
            <a:ext cx="49198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используют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yml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файлы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docker-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compose.yml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 инструкции, необходимые для запуска приложения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и в случае с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Dockerfile,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сначала идет название инструкции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ее аргументы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 синтаксис отличается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Также нужно обратить внимание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файл имеет расширение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yml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будет накладывать некоторые ограничения на синтаксис файла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частности на формат отступов в начале строк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6CE8AE-B424-4BCA-5CD2-12EC2C038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54" y="1329241"/>
            <a:ext cx="5753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7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911224" y="119642"/>
            <a:ext cx="10442576" cy="48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latin typeface="LiberationSans"/>
              </a:rPr>
              <a:t>Как выглядит </a:t>
            </a:r>
            <a:r>
              <a:rPr lang="en-US" sz="1800" dirty="0">
                <a:latin typeface="LiberationSans"/>
              </a:rPr>
              <a:t>docker</a:t>
            </a:r>
            <a:r>
              <a:rPr lang="ru-RU" sz="1800" dirty="0">
                <a:latin typeface="LiberationSans"/>
              </a:rPr>
              <a:t>-</a:t>
            </a:r>
            <a:r>
              <a:rPr lang="en-US" sz="1800" dirty="0">
                <a:latin typeface="LiberationSans"/>
              </a:rPr>
              <a:t>compose</a:t>
            </a:r>
            <a:r>
              <a:rPr lang="ru-RU" sz="1800" dirty="0">
                <a:latin typeface="LiberationSans"/>
              </a:rPr>
              <a:t>.</a:t>
            </a:r>
            <a:r>
              <a:rPr lang="en-US" sz="1800" dirty="0" err="1">
                <a:latin typeface="LiberationSans"/>
              </a:rPr>
              <a:t>yml</a:t>
            </a:r>
            <a:r>
              <a:rPr lang="ru-RU" sz="1800" dirty="0">
                <a:latin typeface="LiberationSans"/>
              </a:rPr>
              <a:t> </a:t>
            </a:r>
            <a:r>
              <a:rPr lang="ru-RU" sz="1800" dirty="0" err="1">
                <a:latin typeface="LiberationSans"/>
              </a:rPr>
              <a:t>файл</a:t>
            </a:r>
            <a:r>
              <a:rPr lang="ru-RU" sz="1800" dirty="0">
                <a:latin typeface="LiberationSans"/>
              </a:rPr>
              <a:t> </a:t>
            </a:r>
          </a:p>
        </p:txBody>
      </p:sp>
      <p:sp>
        <p:nvSpPr>
          <p:cNvPr id="177" name="Google Shape;177;p20"/>
          <p:cNvSpPr/>
          <p:nvPr/>
        </p:nvSpPr>
        <p:spPr>
          <a:xfrm>
            <a:off x="911225" y="609601"/>
            <a:ext cx="8574607" cy="5638798"/>
          </a:xfrm>
          <a:prstGeom prst="rect">
            <a:avLst/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B9508-0933-F368-0B33-494928A39B21}"/>
              </a:ext>
            </a:extLst>
          </p:cNvPr>
          <p:cNvSpPr txBox="1"/>
          <p:nvPr/>
        </p:nvSpPr>
        <p:spPr>
          <a:xfrm>
            <a:off x="911223" y="609601"/>
            <a:ext cx="8223189" cy="5125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version: '3.8'</a:t>
            </a:r>
          </a:p>
          <a:p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services:</a:t>
            </a:r>
          </a:p>
          <a:p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main: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build: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context: .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Dockerfile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container_name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main_container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depends_on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helper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volumes: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${PWD}:/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usr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src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/app</a:t>
            </a:r>
          </a:p>
          <a:p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helper: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image: ubuntu:22.04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container_name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helper_container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environment: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HELPER_VAR=123</a:t>
            </a:r>
          </a:p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command: sleep 10000</a:t>
            </a:r>
            <a:endParaRPr lang="ru-RU" sz="1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Google Shape;178;p20">
            <a:extLst>
              <a:ext uri="{FF2B5EF4-FFF2-40B4-BE49-F238E27FC236}">
                <a16:creationId xmlns:a16="http://schemas.microsoft.com/office/drawing/2014/main" id="{87150A73-A338-B2BE-B7CF-2885AAC3B8E2}"/>
              </a:ext>
            </a:extLst>
          </p:cNvPr>
          <p:cNvSpPr txBox="1"/>
          <p:nvPr/>
        </p:nvSpPr>
        <p:spPr>
          <a:xfrm>
            <a:off x="911223" y="5836777"/>
            <a:ext cx="74978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копировании кода с данного слайда не меняйте отступы в начале строк!</a:t>
            </a:r>
          </a:p>
        </p:txBody>
      </p:sp>
    </p:spTree>
    <p:extLst>
      <p:ext uri="{BB962C8B-B14F-4D97-AF65-F5344CB8AC3E}">
        <p14:creationId xmlns:p14="http://schemas.microsoft.com/office/powerpoint/2010/main" val="183568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683658" y="119068"/>
            <a:ext cx="9545649" cy="60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latin typeface="LiberationSans"/>
                <a:ea typeface="Times New Roman" panose="02020603050405020304" pitchFamily="18" charset="0"/>
              </a:rPr>
              <a:t>К</a:t>
            </a:r>
            <a:r>
              <a:rPr lang="ru-RU" sz="1800" dirty="0">
                <a:solidFill>
                  <a:srgbClr val="000000"/>
                </a:solidFill>
                <a:effectLst/>
                <a:latin typeface="LiberationSans"/>
                <a:ea typeface="Times New Roman" panose="02020603050405020304" pitchFamily="18" charset="0"/>
              </a:rPr>
              <a:t>ак </a:t>
            </a:r>
            <a:r>
              <a:rPr lang="ru-RU" sz="1800" dirty="0">
                <a:latin typeface="LiberationSans"/>
              </a:rPr>
              <a:t>заполнять поля в </a:t>
            </a:r>
            <a:r>
              <a:rPr lang="en-US" sz="1800" dirty="0">
                <a:latin typeface="LiberationSans"/>
              </a:rPr>
              <a:t>docker</a:t>
            </a:r>
            <a:r>
              <a:rPr lang="ru-RU" sz="1800" dirty="0">
                <a:latin typeface="LiberationSans"/>
              </a:rPr>
              <a:t>-</a:t>
            </a:r>
            <a:r>
              <a:rPr lang="en-US" sz="1800" dirty="0">
                <a:latin typeface="LiberationSans"/>
              </a:rPr>
              <a:t>compose</a:t>
            </a:r>
            <a:r>
              <a:rPr lang="ru-RU" sz="1800" dirty="0">
                <a:latin typeface="LiberationSans"/>
              </a:rPr>
              <a:t>.</a:t>
            </a:r>
            <a:r>
              <a:rPr lang="en-US" sz="1800" dirty="0" err="1">
                <a:latin typeface="LiberationSans"/>
              </a:rPr>
              <a:t>yml</a:t>
            </a:r>
            <a:r>
              <a:rPr lang="ru-RU" sz="1800" dirty="0">
                <a:latin typeface="LiberationSans"/>
              </a:rPr>
              <a:t> </a:t>
            </a:r>
            <a:r>
              <a:rPr lang="ru-RU" sz="1800" dirty="0" err="1">
                <a:latin typeface="LiberationSans"/>
              </a:rPr>
              <a:t>файле</a:t>
            </a:r>
            <a:r>
              <a:rPr lang="ru-RU" sz="1800" dirty="0">
                <a:latin typeface="LiberationSans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67" name="Google Shape;167;p19"/>
          <p:cNvGrpSpPr/>
          <p:nvPr/>
        </p:nvGrpSpPr>
        <p:grpSpPr>
          <a:xfrm>
            <a:off x="683664" y="722613"/>
            <a:ext cx="9545651" cy="5780737"/>
            <a:chOff x="911224" y="1386840"/>
            <a:chExt cx="8593725" cy="2113598"/>
          </a:xfrm>
        </p:grpSpPr>
        <p:sp>
          <p:nvSpPr>
            <p:cNvPr id="168" name="Google Shape;168;p19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911225" y="1386840"/>
              <a:ext cx="8593724" cy="123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version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- 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версия</a:t>
              </a:r>
              <a:r>
                <a:rPr lang="ru-RU" sz="1600" dirty="0">
                  <a:solidFill>
                    <a:srgbClr val="4D4D4C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docker-compose. 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Последняя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– 3.8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6CC772-57B2-16A1-29CD-C50510BD130C}"/>
              </a:ext>
            </a:extLst>
          </p:cNvPr>
          <p:cNvSpPr txBox="1"/>
          <p:nvPr/>
        </p:nvSpPr>
        <p:spPr>
          <a:xfrm>
            <a:off x="683663" y="1106439"/>
            <a:ext cx="9426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раздел с описанием сервисов. Один контейнер – один сервис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A532E-D153-668F-C2D6-5465F281774D}"/>
              </a:ext>
            </a:extLst>
          </p:cNvPr>
          <p:cNvSpPr txBox="1"/>
          <p:nvPr/>
        </p:nvSpPr>
        <p:spPr>
          <a:xfrm>
            <a:off x="683663" y="1522228"/>
            <a:ext cx="93149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описании сервиса используются следующие команды: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FF76-F374-8738-C238-3D89C5C2B6A0}"/>
              </a:ext>
            </a:extLst>
          </p:cNvPr>
          <p:cNvSpPr txBox="1"/>
          <p:nvPr/>
        </p:nvSpPr>
        <p:spPr>
          <a:xfrm>
            <a:off x="683663" y="2284766"/>
            <a:ext cx="9426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путь к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-файлу, который будет использоваться для создания образа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0533B-DB2D-1F7A-1075-131FBC98A078}"/>
              </a:ext>
            </a:extLst>
          </p:cNvPr>
          <p:cNvSpPr txBox="1"/>
          <p:nvPr/>
        </p:nvSpPr>
        <p:spPr>
          <a:xfrm>
            <a:off x="683663" y="1906660"/>
            <a:ext cx="93149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имя образа, который будет использоваться для создания контейнера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FADCF-AB4E-8941-18FB-776D8D265F03}"/>
              </a:ext>
            </a:extLst>
          </p:cNvPr>
          <p:cNvSpPr txBox="1"/>
          <p:nvPr/>
        </p:nvSpPr>
        <p:spPr>
          <a:xfrm>
            <a:off x="683659" y="4192980"/>
            <a:ext cx="83321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volumes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создает точку монтированию, то есть директорию которая будет общая для контейнера и для внешнего сервера</a:t>
            </a:r>
            <a:r>
              <a:rPr lang="en-US" sz="16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2DF30-CBCD-B912-E9BA-1FB04B561620}"/>
              </a:ext>
            </a:extLst>
          </p:cNvPr>
          <p:cNvSpPr txBox="1"/>
          <p:nvPr/>
        </p:nvSpPr>
        <p:spPr>
          <a:xfrm>
            <a:off x="683660" y="3854426"/>
            <a:ext cx="8462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порт внешнего сервера и контейнера, которые будут открыты при запуске сервиса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BC1B0-1367-F729-6B80-ED16D47F812B}"/>
              </a:ext>
            </a:extLst>
          </p:cNvPr>
          <p:cNvSpPr txBox="1"/>
          <p:nvPr/>
        </p:nvSpPr>
        <p:spPr>
          <a:xfrm>
            <a:off x="683657" y="2623320"/>
            <a:ext cx="9314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команда которая будет запущена при старте контейнера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939BE5-490E-2FA0-5DBF-151498147F22}"/>
              </a:ext>
            </a:extLst>
          </p:cNvPr>
          <p:cNvSpPr txBox="1"/>
          <p:nvPr/>
        </p:nvSpPr>
        <p:spPr>
          <a:xfrm>
            <a:off x="683657" y="2938694"/>
            <a:ext cx="9314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имя контейнера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D498A-A851-A353-BBDE-7B6B2FD6D093}"/>
              </a:ext>
            </a:extLst>
          </p:cNvPr>
          <p:cNvSpPr txBox="1"/>
          <p:nvPr/>
        </p:nvSpPr>
        <p:spPr>
          <a:xfrm>
            <a:off x="683657" y="3246472"/>
            <a:ext cx="9314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блок для задания переменных окружения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1EDE5-BD53-C28E-912A-E6CD27804C1C}"/>
              </a:ext>
            </a:extLst>
          </p:cNvPr>
          <p:cNvSpPr txBox="1"/>
          <p:nvPr/>
        </p:nvSpPr>
        <p:spPr>
          <a:xfrm>
            <a:off x="683657" y="3539052"/>
            <a:ext cx="93149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запуска каких сервисов должен дождаться текущий сервис перед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своим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запуском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47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837488" y="259194"/>
            <a:ext cx="10516312" cy="69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latin typeface="LiberationSans"/>
                <a:ea typeface="Times New Roman" panose="02020603050405020304" pitchFamily="18" charset="0"/>
              </a:rPr>
              <a:t>К</a:t>
            </a:r>
            <a:r>
              <a:rPr lang="ru-RU" sz="1800" dirty="0">
                <a:solidFill>
                  <a:srgbClr val="000000"/>
                </a:solidFill>
                <a:effectLst/>
                <a:latin typeface="LiberationSans"/>
                <a:ea typeface="Times New Roman" panose="02020603050405020304" pitchFamily="18" charset="0"/>
              </a:rPr>
              <a:t>ак запустить </a:t>
            </a:r>
            <a:r>
              <a:rPr lang="en-US" sz="1800" dirty="0">
                <a:solidFill>
                  <a:srgbClr val="000000"/>
                </a:solidFill>
                <a:effectLst/>
                <a:latin typeface="LiberationSans"/>
                <a:ea typeface="Times New Roman" panose="02020603050405020304" pitchFamily="18" charset="0"/>
              </a:rPr>
              <a:t>docker-compose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67" name="Google Shape;167;p19"/>
          <p:cNvGrpSpPr/>
          <p:nvPr/>
        </p:nvGrpSpPr>
        <p:grpSpPr>
          <a:xfrm>
            <a:off x="837488" y="950109"/>
            <a:ext cx="9391827" cy="5298291"/>
            <a:chOff x="911224" y="1386840"/>
            <a:chExt cx="8593725" cy="2113598"/>
          </a:xfrm>
        </p:grpSpPr>
        <p:sp>
          <p:nvSpPr>
            <p:cNvPr id="168" name="Google Shape;168;p19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911225" y="1386840"/>
              <a:ext cx="8593724" cy="13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Сначала мы производим сборку образов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: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6CC772-57B2-16A1-29CD-C50510BD130C}"/>
              </a:ext>
            </a:extLst>
          </p:cNvPr>
          <p:cNvSpPr txBox="1"/>
          <p:nvPr/>
        </p:nvSpPr>
        <p:spPr>
          <a:xfrm>
            <a:off x="837470" y="1319400"/>
            <a:ext cx="9272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docker-compose build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A532E-D153-668F-C2D6-5465F281774D}"/>
              </a:ext>
            </a:extLst>
          </p:cNvPr>
          <p:cNvSpPr txBox="1"/>
          <p:nvPr/>
        </p:nvSpPr>
        <p:spPr>
          <a:xfrm>
            <a:off x="837468" y="2512464"/>
            <a:ext cx="92722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Затем запускаем контейнеры в фоне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добавляя флаг –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FF76-F374-8738-C238-3D89C5C2B6A0}"/>
              </a:ext>
            </a:extLst>
          </p:cNvPr>
          <p:cNvSpPr txBox="1"/>
          <p:nvPr/>
        </p:nvSpPr>
        <p:spPr>
          <a:xfrm>
            <a:off x="837470" y="3849951"/>
            <a:ext cx="9272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окончания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работы с приложением останавливаем и удаляем контейнеры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0533B-DB2D-1F7A-1075-131FBC98A078}"/>
              </a:ext>
            </a:extLst>
          </p:cNvPr>
          <p:cNvSpPr txBox="1"/>
          <p:nvPr/>
        </p:nvSpPr>
        <p:spPr>
          <a:xfrm>
            <a:off x="837469" y="2912574"/>
            <a:ext cx="830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docker-compose up -d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FADCF-AB4E-8941-18FB-776D8D265F03}"/>
              </a:ext>
            </a:extLst>
          </p:cNvPr>
          <p:cNvSpPr txBox="1"/>
          <p:nvPr/>
        </p:nvSpPr>
        <p:spPr>
          <a:xfrm>
            <a:off x="837470" y="4255806"/>
            <a:ext cx="8178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docker-compose down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8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837488" y="259194"/>
            <a:ext cx="10516312" cy="69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effectLst/>
                <a:latin typeface="LiberationSans"/>
              </a:rPr>
              <a:t>Домашнее задание </a:t>
            </a:r>
            <a:r>
              <a:rPr lang="ru-RU" sz="1800" dirty="0">
                <a:latin typeface="LiberationSans"/>
              </a:rPr>
              <a:t>для </a:t>
            </a:r>
            <a:r>
              <a:rPr lang="ru-RU" sz="1800" dirty="0" err="1">
                <a:latin typeface="LiberationSans"/>
              </a:rPr>
              <a:t>автотестировщиков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67" name="Google Shape;167;p19"/>
          <p:cNvGrpSpPr/>
          <p:nvPr/>
        </p:nvGrpSpPr>
        <p:grpSpPr>
          <a:xfrm>
            <a:off x="837488" y="950109"/>
            <a:ext cx="9391827" cy="5298291"/>
            <a:chOff x="911224" y="1386840"/>
            <a:chExt cx="8593725" cy="2113598"/>
          </a:xfrm>
        </p:grpSpPr>
        <p:sp>
          <p:nvSpPr>
            <p:cNvPr id="168" name="Google Shape;168;p19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911225" y="1386840"/>
              <a:ext cx="8593724" cy="380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Создайте 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Dockerfile 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запуска </a:t>
              </a:r>
              <a:r>
                <a:rPr lang="ru-RU" sz="180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автотестов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выполнения задания можно взять 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Dockerfile, 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приведенный в лекции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и заменить в нем аргументы у соответствующих инструкций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После написания 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Dockerfile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запустите </a:t>
              </a:r>
              <a:r>
                <a:rPr lang="ru-RU" sz="180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автотесты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в контейнере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8A532E-D153-668F-C2D6-5465F281774D}"/>
              </a:ext>
            </a:extLst>
          </p:cNvPr>
          <p:cNvSpPr txBox="1"/>
          <p:nvPr/>
        </p:nvSpPr>
        <p:spPr>
          <a:xfrm>
            <a:off x="837468" y="2512464"/>
            <a:ext cx="92722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Указать базовый образ с помощью 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Скопировать файлик, описывающий зависимости с помощью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Установить библиотеки с помощью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Скопировать все остальные файлы нужные приложению с помощью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Указать команду, запускающую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автотесты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помощью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CMD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66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837488" y="259194"/>
            <a:ext cx="10516312" cy="69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latin typeface="LiberationSans"/>
              </a:rPr>
              <a:t>Эталонный ответ для </a:t>
            </a:r>
            <a:r>
              <a:rPr lang="ru-RU" sz="1800" dirty="0" err="1">
                <a:latin typeface="LiberationSans"/>
              </a:rPr>
              <a:t>автотестировщиков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837488" y="950109"/>
            <a:ext cx="9391826" cy="5298291"/>
          </a:xfrm>
          <a:prstGeom prst="rect">
            <a:avLst/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A532E-D153-668F-C2D6-5465F281774D}"/>
              </a:ext>
            </a:extLst>
          </p:cNvPr>
          <p:cNvSpPr txBox="1"/>
          <p:nvPr/>
        </p:nvSpPr>
        <p:spPr>
          <a:xfrm>
            <a:off x="837487" y="1452786"/>
            <a:ext cx="92721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python:3.9</a:t>
            </a:r>
          </a:p>
          <a:p>
            <a:pPr marL="342900" lvl="0" indent="-342900">
              <a:buFont typeface="+mj-lt"/>
              <a:buAutoNum type="arabicParenR"/>
            </a:pPr>
            <a:endParaRPr lang="en-US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WORKDIR /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usr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src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/app</a:t>
            </a:r>
          </a:p>
          <a:p>
            <a:pPr lvl="0"/>
            <a:endParaRPr lang="en-US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requirements.txt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./</a:t>
            </a:r>
          </a:p>
          <a:p>
            <a:pPr marL="342900" lvl="0" indent="-342900">
              <a:buFont typeface="+mj-lt"/>
              <a:buAutoNum type="arabicParenR"/>
            </a:pPr>
            <a:endParaRPr lang="en-US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pip install --no-cache-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-r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requirements.txt</a:t>
            </a:r>
            <a:endParaRPr lang="en-US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endParaRPr lang="en-US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 . ./</a:t>
            </a:r>
          </a:p>
          <a:p>
            <a:pPr marL="342900" lvl="0" indent="-342900">
              <a:buFont typeface="+mj-lt"/>
              <a:buAutoNum type="arabicParenR"/>
            </a:pPr>
            <a:endParaRPr lang="en-US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 ["pytest"]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6113C5F4-37C3-B024-8288-3E2B5D26706D}"/>
              </a:ext>
            </a:extLst>
          </p:cNvPr>
          <p:cNvSpPr txBox="1"/>
          <p:nvPr/>
        </p:nvSpPr>
        <p:spPr>
          <a:xfrm>
            <a:off x="837489" y="950109"/>
            <a:ext cx="9391826" cy="33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Dockerfile: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Google Shape;169;p19">
            <a:extLst>
              <a:ext uri="{FF2B5EF4-FFF2-40B4-BE49-F238E27FC236}">
                <a16:creationId xmlns:a16="http://schemas.microsoft.com/office/drawing/2014/main" id="{2E34B61B-0720-6A6A-501E-E4D5CC0AFC84}"/>
              </a:ext>
            </a:extLst>
          </p:cNvPr>
          <p:cNvSpPr txBox="1"/>
          <p:nvPr/>
        </p:nvSpPr>
        <p:spPr>
          <a:xfrm>
            <a:off x="837488" y="4911194"/>
            <a:ext cx="967528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Запуск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169;p19">
            <a:extLst>
              <a:ext uri="{FF2B5EF4-FFF2-40B4-BE49-F238E27FC236}">
                <a16:creationId xmlns:a16="http://schemas.microsoft.com/office/drawing/2014/main" id="{05854DD1-64E8-27CE-3F56-E431CFC0B924}"/>
              </a:ext>
            </a:extLst>
          </p:cNvPr>
          <p:cNvSpPr txBox="1"/>
          <p:nvPr/>
        </p:nvSpPr>
        <p:spPr>
          <a:xfrm>
            <a:off x="837487" y="5283022"/>
            <a:ext cx="982768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ocker build –t pytest-test .</a:t>
            </a:r>
          </a:p>
          <a:p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ocker run –it –name pytest-test pytest-test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838200" y="605756"/>
            <a:ext cx="10515600" cy="5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F19"/>
              </a:buClr>
              <a:buSzPts val="3200"/>
              <a:buFont typeface="Arial"/>
              <a:buNone/>
            </a:pPr>
            <a:r>
              <a:rPr lang="ru-RU" sz="3200" b="1">
                <a:solidFill>
                  <a:srgbClr val="FF9F19"/>
                </a:solidFill>
                <a:latin typeface="Arial"/>
                <a:ea typeface="Arial"/>
                <a:cs typeface="Arial"/>
                <a:sym typeface="Arial"/>
              </a:rPr>
              <a:t>Конспект</a:t>
            </a:r>
            <a:r>
              <a:rPr lang="ru-RU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поддерживает структуру и логику</a:t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2561131" y="1758392"/>
            <a:ext cx="3345425" cy="1470610"/>
            <a:chOff x="2750574" y="1758392"/>
            <a:chExt cx="3345425" cy="1470610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2750574" y="1758392"/>
              <a:ext cx="289893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ru-RU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Зачем готовить </a:t>
              </a:r>
              <a:br>
                <a:rPr lang="ru-RU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конспект?</a:t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2750574" y="2305672"/>
              <a:ext cx="3345425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Конспект поможет вам структурировать материал</a:t>
              </a:r>
              <a:b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 </a:t>
              </a:r>
              <a:r>
                <a:rPr lang="ru-RU" sz="1800" b="1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  <a:t>будет опорой на съемке. </a:t>
              </a:r>
              <a:endParaRPr sz="1800" b="1">
                <a:solidFill>
                  <a:srgbClr val="FF9F1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8153285" y="1758392"/>
            <a:ext cx="3090977" cy="1470610"/>
            <a:chOff x="8262823" y="1758392"/>
            <a:chExt cx="3090977" cy="1470610"/>
          </a:xfrm>
        </p:grpSpPr>
        <p:sp>
          <p:nvSpPr>
            <p:cNvPr id="105" name="Google Shape;105;p14"/>
            <p:cNvSpPr txBox="1"/>
            <p:nvPr/>
          </p:nvSpPr>
          <p:spPr>
            <a:xfrm>
              <a:off x="8262823" y="1758392"/>
              <a:ext cx="24089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ru-RU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Как подготовить</a:t>
              </a:r>
              <a:br>
                <a:rPr lang="ru-RU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конспект?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8262823" y="2305672"/>
              <a:ext cx="3090977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Для сохранения логики</a:t>
              </a:r>
              <a:b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сразу </a:t>
              </a:r>
              <a:r>
                <a:rPr lang="ru-RU" sz="1800" b="1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  <a:t>делите материал</a:t>
              </a:r>
              <a:br>
                <a:rPr lang="ru-RU" sz="1800" b="1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1800" b="1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  <a:t>на уроки.</a:t>
              </a: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8153285" y="4118659"/>
            <a:ext cx="3000477" cy="1508105"/>
            <a:chOff x="8262823" y="4118659"/>
            <a:chExt cx="3000477" cy="1508105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8262823" y="4118659"/>
              <a:ext cx="22565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ru-RU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Когда прислать</a:t>
              </a:r>
              <a:br>
                <a:rPr lang="ru-RU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конспект? </a:t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8262823" y="4703434"/>
              <a:ext cx="3000477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Отправьте конспект методисту </a:t>
              </a:r>
              <a:r>
                <a:rPr lang="ru-RU" sz="1800" b="1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  <a:t>минимум</a:t>
              </a:r>
              <a:br>
                <a:rPr lang="ru-RU" sz="1800" b="1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1800" b="1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  <a:t>за 2 дня до съемки.</a:t>
              </a:r>
              <a:r>
                <a:rPr lang="ru-RU" sz="1800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2561131" y="4118659"/>
            <a:ext cx="3634985" cy="1252342"/>
            <a:chOff x="2750574" y="4118659"/>
            <a:chExt cx="3634985" cy="1252342"/>
          </a:xfrm>
        </p:grpSpPr>
        <p:sp>
          <p:nvSpPr>
            <p:cNvPr id="111" name="Google Shape;111;p14"/>
            <p:cNvSpPr txBox="1"/>
            <p:nvPr/>
          </p:nvSpPr>
          <p:spPr>
            <a:xfrm>
              <a:off x="2750574" y="4118659"/>
              <a:ext cx="3208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ru-RU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 каком формате подготовить конспект?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2750574" y="4727857"/>
              <a:ext cx="3634985" cy="643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  <a:t>Используйте шаблоны</a:t>
              </a:r>
              <a:br>
                <a:rPr lang="ru-RU" sz="1800" b="1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1800" b="1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  <a:t>слайдов</a:t>
              </a:r>
              <a:r>
                <a:rPr lang="ru-RU" sz="1800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из этой презентации.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6542496" y="1758392"/>
            <a:ext cx="1399222" cy="1399222"/>
            <a:chOff x="6542496" y="1758392"/>
            <a:chExt cx="1399222" cy="1399222"/>
          </a:xfrm>
        </p:grpSpPr>
        <p:sp>
          <p:nvSpPr>
            <p:cNvPr id="114" name="Google Shape;114;p14"/>
            <p:cNvSpPr/>
            <p:nvPr/>
          </p:nvSpPr>
          <p:spPr>
            <a:xfrm>
              <a:off x="6542496" y="1758392"/>
              <a:ext cx="1399222" cy="1399222"/>
            </a:xfrm>
            <a:prstGeom prst="ellipse">
              <a:avLst/>
            </a:prstGeom>
            <a:solidFill>
              <a:srgbClr val="FF9F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79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99049" y="1945789"/>
              <a:ext cx="944171" cy="9441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p14"/>
          <p:cNvGrpSpPr/>
          <p:nvPr/>
        </p:nvGrpSpPr>
        <p:grpSpPr>
          <a:xfrm>
            <a:off x="947738" y="1758392"/>
            <a:ext cx="1399222" cy="1399222"/>
            <a:chOff x="947738" y="1758392"/>
            <a:chExt cx="1399222" cy="1399222"/>
          </a:xfrm>
        </p:grpSpPr>
        <p:sp>
          <p:nvSpPr>
            <p:cNvPr id="117" name="Google Shape;117;p14"/>
            <p:cNvSpPr/>
            <p:nvPr/>
          </p:nvSpPr>
          <p:spPr>
            <a:xfrm>
              <a:off x="947738" y="1758392"/>
              <a:ext cx="1399222" cy="1399222"/>
            </a:xfrm>
            <a:prstGeom prst="ellipse">
              <a:avLst/>
            </a:prstGeom>
            <a:solidFill>
              <a:srgbClr val="FF9F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79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69019" y="2016247"/>
              <a:ext cx="902741" cy="9027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4"/>
          <p:cNvGrpSpPr/>
          <p:nvPr/>
        </p:nvGrpSpPr>
        <p:grpSpPr>
          <a:xfrm>
            <a:off x="947738" y="4126934"/>
            <a:ext cx="1399222" cy="1399222"/>
            <a:chOff x="947738" y="4126934"/>
            <a:chExt cx="1399222" cy="1399222"/>
          </a:xfrm>
        </p:grpSpPr>
        <p:sp>
          <p:nvSpPr>
            <p:cNvPr id="120" name="Google Shape;120;p14"/>
            <p:cNvSpPr/>
            <p:nvPr/>
          </p:nvSpPr>
          <p:spPr>
            <a:xfrm>
              <a:off x="947738" y="4126934"/>
              <a:ext cx="1399222" cy="1399222"/>
            </a:xfrm>
            <a:prstGeom prst="ellipse">
              <a:avLst/>
            </a:prstGeom>
            <a:solidFill>
              <a:srgbClr val="FF9F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79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75195" y="4354391"/>
              <a:ext cx="944307" cy="944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4"/>
          <p:cNvGrpSpPr/>
          <p:nvPr/>
        </p:nvGrpSpPr>
        <p:grpSpPr>
          <a:xfrm>
            <a:off x="6542496" y="4115809"/>
            <a:ext cx="1399222" cy="1399222"/>
            <a:chOff x="6542496" y="4115809"/>
            <a:chExt cx="1399222" cy="1399222"/>
          </a:xfrm>
        </p:grpSpPr>
        <p:sp>
          <p:nvSpPr>
            <p:cNvPr id="123" name="Google Shape;123;p14"/>
            <p:cNvSpPr/>
            <p:nvPr/>
          </p:nvSpPr>
          <p:spPr>
            <a:xfrm>
              <a:off x="6542496" y="4115809"/>
              <a:ext cx="1399222" cy="1399222"/>
            </a:xfrm>
            <a:prstGeom prst="ellipse">
              <a:avLst/>
            </a:prstGeom>
            <a:solidFill>
              <a:srgbClr val="FF9F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79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861661" y="4435168"/>
              <a:ext cx="766536" cy="7665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709292" y="102551"/>
            <a:ext cx="10644510" cy="35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r>
              <a:rPr lang="ru-RU" sz="1800" dirty="0">
                <a:effectLst/>
                <a:latin typeface="LiberationSans"/>
              </a:rPr>
              <a:t>Домашнее задание </a:t>
            </a:r>
            <a:r>
              <a:rPr lang="ru-RU" sz="1800" dirty="0">
                <a:latin typeface="LiberationSans"/>
              </a:rPr>
              <a:t>для разработчиков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67" name="Google Shape;167;p19"/>
          <p:cNvGrpSpPr/>
          <p:nvPr/>
        </p:nvGrpSpPr>
        <p:grpSpPr>
          <a:xfrm>
            <a:off x="709291" y="598539"/>
            <a:ext cx="9520025" cy="5649862"/>
            <a:chOff x="911220" y="1320290"/>
            <a:chExt cx="8593729" cy="2180148"/>
          </a:xfrm>
        </p:grpSpPr>
        <p:sp>
          <p:nvSpPr>
            <p:cNvPr id="168" name="Google Shape;168;p19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911220" y="1320290"/>
              <a:ext cx="8593729" cy="562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Создайте 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Dockerfile 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запуска приложения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состоящего из сервера на 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Django 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и </a:t>
              </a:r>
              <a:r>
                <a: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базы данных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postgres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выполнения задания можно взять 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Dockerfile </a:t>
              </a:r>
              <a:r>
                <a: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 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</a:t>
              </a:r>
              <a:r>
                <a: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compose.yml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приведенные в лекции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и заменить в них аргументы у соответствующих инструкций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Также потребуется внести некоторые изменения в </a:t>
              </a:r>
              <a:r>
                <a: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файл с настройками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Djano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-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settings.py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После написания 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Dockerfile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и 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</a:t>
              </a:r>
              <a:r>
                <a: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compose.yml</a:t>
              </a:r>
              <a:r>
                <a:rPr lang="ru-RU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запустите приложение в контейнерах</a:t>
              </a:r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8A532E-D153-668F-C2D6-5465F281774D}"/>
              </a:ext>
            </a:extLst>
          </p:cNvPr>
          <p:cNvSpPr txBox="1"/>
          <p:nvPr/>
        </p:nvSpPr>
        <p:spPr>
          <a:xfrm>
            <a:off x="709291" y="2354088"/>
            <a:ext cx="9400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Указать базовый образ с помощью </a:t>
            </a: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endParaRPr lang="en-US" sz="1800" dirty="0">
              <a:solidFill>
                <a:srgbClr val="11111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Укажем домашнюю директорию с помощью </a:t>
            </a:r>
            <a:r>
              <a:rPr lang="en-US" sz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WORKDIR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Скопировать файлик, описывающий зависимости с помощью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Установить библиотеки с помощью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Скопировать все остальные файлы нужные приложению с помощью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Указать команду, запускающую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с помощью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CMD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D1348-62CE-F066-F9BC-479F38D67E67}"/>
              </a:ext>
            </a:extLst>
          </p:cNvPr>
          <p:cNvSpPr txBox="1"/>
          <p:nvPr/>
        </p:nvSpPr>
        <p:spPr>
          <a:xfrm>
            <a:off x="709293" y="4486542"/>
            <a:ext cx="95200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Указать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порты для сервера с помощью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ports</a:t>
            </a:r>
            <a:endParaRPr lang="en-US" sz="1800" dirty="0">
              <a:solidFill>
                <a:srgbClr val="11111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Указываем переменные для подключения к базе с помощью </a:t>
            </a:r>
            <a:r>
              <a:rPr lang="en-US" sz="1800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environment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Показываем что база запускается первой с помощью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depends_on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Указываем имя образа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базы с помощью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Указываем директорию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будут храниться данные базы с помощью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volumes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1800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Еще раз указываем переменные для подключения к базе</a:t>
            </a:r>
            <a:r>
              <a:rPr lang="en-US" sz="1800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 уже в сервисе базы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169;p19">
            <a:extLst>
              <a:ext uri="{FF2B5EF4-FFF2-40B4-BE49-F238E27FC236}">
                <a16:creationId xmlns:a16="http://schemas.microsoft.com/office/drawing/2014/main" id="{5FFF56EC-DB35-D7E2-E45F-0494B8C12309}"/>
              </a:ext>
            </a:extLst>
          </p:cNvPr>
          <p:cNvSpPr txBox="1"/>
          <p:nvPr/>
        </p:nvSpPr>
        <p:spPr>
          <a:xfrm>
            <a:off x="709291" y="2022132"/>
            <a:ext cx="952002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C9C04-74AC-9A1F-0EEA-0DFBF354CAF7}"/>
              </a:ext>
            </a:extLst>
          </p:cNvPr>
          <p:cNvSpPr txBox="1"/>
          <p:nvPr/>
        </p:nvSpPr>
        <p:spPr>
          <a:xfrm>
            <a:off x="709291" y="4131967"/>
            <a:ext cx="84368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docker-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compose.yml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9310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837488" y="259194"/>
            <a:ext cx="10516312" cy="69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latin typeface="LiberationSans"/>
              </a:rPr>
              <a:t>Эталонный </a:t>
            </a:r>
            <a:r>
              <a:rPr lang="en-US" sz="1800" dirty="0">
                <a:latin typeface="LiberationSans"/>
              </a:rPr>
              <a:t>Dockerfile</a:t>
            </a:r>
            <a:r>
              <a:rPr lang="ru-RU" sz="1800" dirty="0">
                <a:latin typeface="LiberationSans"/>
              </a:rPr>
              <a:t> для разработчиков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837488" y="950109"/>
            <a:ext cx="9391826" cy="5298291"/>
          </a:xfrm>
          <a:prstGeom prst="rect">
            <a:avLst/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A532E-D153-668F-C2D6-5465F281774D}"/>
              </a:ext>
            </a:extLst>
          </p:cNvPr>
          <p:cNvSpPr txBox="1"/>
          <p:nvPr/>
        </p:nvSpPr>
        <p:spPr>
          <a:xfrm>
            <a:off x="837487" y="1452786"/>
            <a:ext cx="92721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python:3.9</a:t>
            </a:r>
          </a:p>
          <a:p>
            <a:pPr lvl="0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WORKDIR /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/app</a:t>
            </a:r>
          </a:p>
          <a:p>
            <a:pPr lvl="0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requirements.txt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./</a:t>
            </a:r>
          </a:p>
          <a:p>
            <a:pPr lvl="0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pip install --no-cache-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requirements.txt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 . ./</a:t>
            </a:r>
          </a:p>
          <a:p>
            <a:pPr lvl="0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 ["./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entrypoint.sh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"]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6113C5F4-37C3-B024-8288-3E2B5D26706D}"/>
              </a:ext>
            </a:extLst>
          </p:cNvPr>
          <p:cNvSpPr txBox="1"/>
          <p:nvPr/>
        </p:nvSpPr>
        <p:spPr>
          <a:xfrm>
            <a:off x="837489" y="950109"/>
            <a:ext cx="9391826" cy="33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Dockerfile: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Google Shape;169;p19">
            <a:extLst>
              <a:ext uri="{FF2B5EF4-FFF2-40B4-BE49-F238E27FC236}">
                <a16:creationId xmlns:a16="http://schemas.microsoft.com/office/drawing/2014/main" id="{2E34B61B-0720-6A6A-501E-E4D5CC0AFC84}"/>
              </a:ext>
            </a:extLst>
          </p:cNvPr>
          <p:cNvSpPr txBox="1"/>
          <p:nvPr/>
        </p:nvSpPr>
        <p:spPr>
          <a:xfrm>
            <a:off x="837487" y="4603418"/>
            <a:ext cx="96752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entrypoint.sh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169;p19">
            <a:extLst>
              <a:ext uri="{FF2B5EF4-FFF2-40B4-BE49-F238E27FC236}">
                <a16:creationId xmlns:a16="http://schemas.microsoft.com/office/drawing/2014/main" id="{05854DD1-64E8-27CE-3F56-E431CFC0B924}"/>
              </a:ext>
            </a:extLst>
          </p:cNvPr>
          <p:cNvSpPr txBox="1"/>
          <p:nvPr/>
        </p:nvSpPr>
        <p:spPr>
          <a:xfrm>
            <a:off x="837488" y="4941931"/>
            <a:ext cx="939182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#!/bin/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</a:t>
            </a:r>
            <a:endParaRPr 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sleep 5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идеале здесь сделать цикл проверяющий готовность базы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python3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manage.py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migrate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python3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manage.py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runserver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0.0.0.0:8000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1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837488" y="259194"/>
            <a:ext cx="10516312" cy="69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latin typeface="LiberationSans"/>
              </a:rPr>
              <a:t>Эталонный </a:t>
            </a:r>
            <a:r>
              <a:rPr lang="en-US" sz="1800" dirty="0">
                <a:latin typeface="LiberationSans"/>
              </a:rPr>
              <a:t>docker-</a:t>
            </a:r>
            <a:r>
              <a:rPr lang="en-US" sz="1800" dirty="0" err="1">
                <a:latin typeface="LiberationSans"/>
              </a:rPr>
              <a:t>compose.yml</a:t>
            </a:r>
            <a:r>
              <a:rPr lang="ru-RU" sz="1800" dirty="0">
                <a:latin typeface="LiberationSans"/>
              </a:rPr>
              <a:t> для разработчиков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837488" y="950109"/>
            <a:ext cx="9391826" cy="5298291"/>
          </a:xfrm>
          <a:prstGeom prst="rect">
            <a:avLst/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A532E-D153-668F-C2D6-5465F281774D}"/>
              </a:ext>
            </a:extLst>
          </p:cNvPr>
          <p:cNvSpPr txBox="1"/>
          <p:nvPr/>
        </p:nvSpPr>
        <p:spPr>
          <a:xfrm>
            <a:off x="837488" y="950109"/>
            <a:ext cx="92721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version: '3.8'</a:t>
            </a:r>
          </a:p>
          <a:p>
            <a:pPr lvl="0"/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services:</a:t>
            </a:r>
          </a:p>
          <a:p>
            <a:pPr lvl="0"/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server: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build: .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container_name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server_container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volumes: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${PWD}:/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usr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/app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ports: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"8000:8000"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environment: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POSTGRES_NAME=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POSTGRES_USER=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POSTGRES_PASSWORD=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depends_on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image: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container_name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db_container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volumes: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./data/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:/var/lib/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/data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environment:</a:t>
            </a: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POSTGRES_DB=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POSTGRES_USER=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- POSTGRES_PASSWORD=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8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5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838200" y="605756"/>
            <a:ext cx="10515600" cy="5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Мы снимаем </a:t>
            </a:r>
            <a:r>
              <a:rPr lang="ru-RU" sz="3200" b="1">
                <a:solidFill>
                  <a:srgbClr val="FF9F19"/>
                </a:solidFill>
                <a:latin typeface="Arial"/>
                <a:ea typeface="Arial"/>
                <a:cs typeface="Arial"/>
                <a:sym typeface="Arial"/>
              </a:rPr>
              <a:t>4 типа видеоурока</a:t>
            </a:r>
            <a:endParaRPr/>
          </a:p>
        </p:txBody>
      </p:sp>
      <p:graphicFrame>
        <p:nvGraphicFramePr>
          <p:cNvPr id="131" name="Google Shape;131;p15"/>
          <p:cNvGraphicFramePr/>
          <p:nvPr/>
        </p:nvGraphicFramePr>
        <p:xfrm>
          <a:off x="1022555" y="1334441"/>
          <a:ext cx="10331225" cy="4714950"/>
        </p:xfrm>
        <a:graphic>
          <a:graphicData uri="http://schemas.openxmlformats.org/drawingml/2006/table">
            <a:tbl>
              <a:tblPr firstRow="1" bandRow="1">
                <a:noFill/>
                <a:tableStyleId>{873F0F2F-F57C-42ED-972A-0F22CCC7E428}</a:tableStyleId>
              </a:tblPr>
              <a:tblGrid>
                <a:gridCol w="20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Как построить урок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F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Что добавить в конспект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F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8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Лекция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Объясните теорию и подкрепите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ее практическими примерами.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Определения, примеры, картинки, графики, формулы, ссылки 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на дополнительные материалы.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Практическое</a:t>
                      </a:r>
                      <a:br>
                        <a:rPr lang="ru-RU" sz="18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8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занятие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Разберите решение практической задачи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с использованием согласованных инструментов. Практические занятия позволяют отработать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теорию из лекций.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 задачи, ссылку 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на датасет (данные), шаги 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по решению задачи.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Разбор кейса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Разберите кейс из вашей практики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или из открытых источников и покажите эталонное решение этого кейса. Кейс позволяет отработать комплексные навыки.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Описание, условия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и ограничения кейса, 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ссылку на датасет, шаги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по решению кейса,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интерпретацию результатов.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8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Интервью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Ответьте на вопросы по конкретной теме. 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Вопросы мы присылаем заранее.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Конспект готовится</a:t>
                      </a:r>
                      <a:b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по желанию эксперта.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838200" y="605756"/>
            <a:ext cx="10515600" cy="5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пользоваться </a:t>
            </a:r>
            <a:r>
              <a:rPr lang="ru-RU" sz="3200" b="1">
                <a:solidFill>
                  <a:srgbClr val="FF9F19"/>
                </a:solidFill>
                <a:latin typeface="Arial"/>
                <a:ea typeface="Arial"/>
                <a:cs typeface="Arial"/>
                <a:sym typeface="Arial"/>
              </a:rPr>
              <a:t>шаблонами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838200" y="1292142"/>
            <a:ext cx="85693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Сколько раз можно использовать каждый тип слайда в уроке?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использовать шаблоны неограниченное количество раз. 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838200" y="2179949"/>
            <a:ext cx="8569325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ли добавлять в конспект другие слайды?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шаблонах собран минимум, необходимый для каждого типа урока.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добавлять в конспект любую необходимую вам информацию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(например: схемы или таблицы).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838200" y="3621754"/>
            <a:ext cx="8569325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ли использовать уже готовую презентацию?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Вышлите готовую презентацию методисту после установочной встречи. Методист посмотрит структуру презентации и даст вам рекомендации по дальнейшей подготовке к съемкам.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838200" y="5063559"/>
            <a:ext cx="856932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Важен ли дизайн слайдов?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Нет, подготовка конспекта предполагает выстраивание структуры и логики уроков. После съемок команда Eduson перерисует ваши слайды.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6895206" y="0"/>
            <a:ext cx="5296794" cy="6857996"/>
          </a:xfrm>
          <a:prstGeom prst="rect">
            <a:avLst/>
          </a:prstGeom>
          <a:solidFill>
            <a:srgbClr val="FF9F1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9F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 rot="5400000">
            <a:off x="4392494" y="2492885"/>
            <a:ext cx="6857997" cy="1872236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781387" y="2118357"/>
            <a:ext cx="8549640" cy="155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ru-RU" sz="5400">
                <a:latin typeface="Arial"/>
                <a:ea typeface="Arial"/>
                <a:cs typeface="Arial"/>
                <a:sym typeface="Arial"/>
              </a:rPr>
              <a:t>Шаблоны 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830635" y="3500438"/>
            <a:ext cx="54290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lang="ru-RU" sz="2400">
                <a:solidFill>
                  <a:srgbClr val="FF9F19"/>
                </a:solidFill>
                <a:latin typeface="Arial"/>
                <a:ea typeface="Arial"/>
                <a:cs typeface="Arial"/>
                <a:sym typeface="Arial"/>
              </a:rPr>
              <a:t>конспекта к лекции</a:t>
            </a:r>
            <a:endParaRPr/>
          </a:p>
        </p:txBody>
      </p:sp>
      <p:pic>
        <p:nvPicPr>
          <p:cNvPr id="151" name="Google Shape;151;p17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838200" y="605756"/>
            <a:ext cx="10515600" cy="5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Добавьте </a:t>
            </a:r>
            <a:r>
              <a:rPr lang="ru-RU" sz="3200" b="1">
                <a:solidFill>
                  <a:srgbClr val="FF9F19"/>
                </a:solidFill>
                <a:latin typeface="Arial"/>
                <a:ea typeface="Arial"/>
                <a:cs typeface="Arial"/>
                <a:sym typeface="Arial"/>
              </a:rPr>
              <a:t>информацию по уроку</a:t>
            </a:r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911225" y="1386840"/>
            <a:ext cx="8581691" cy="5013960"/>
            <a:chOff x="911224" y="1386840"/>
            <a:chExt cx="8593725" cy="2113598"/>
          </a:xfrm>
        </p:grpSpPr>
        <p:sp>
          <p:nvSpPr>
            <p:cNvPr id="159" name="Google Shape;159;p18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911225" y="1386840"/>
              <a:ext cx="8593724" cy="121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ru-RU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Тема урока: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ru-RU" sz="2000" dirty="0">
                  <a:effectLst/>
                  <a:latin typeface="+mn-lt"/>
                </a:rPr>
                <a:t>Как упаковать приложение в </a:t>
              </a:r>
              <a:r>
                <a:rPr lang="en-US" sz="2000" dirty="0">
                  <a:effectLst/>
                  <a:latin typeface="+mn-lt"/>
                </a:rPr>
                <a:t>Docker </a:t>
              </a:r>
              <a:endParaRPr sz="2000" dirty="0">
                <a:latin typeface="+mn-lt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Тип урока (из </a:t>
              </a:r>
              <a:r>
                <a:rPr lang="ru-RU" sz="2000" u="sng" dirty="0">
                  <a:solidFill>
                    <a:srgbClr val="FF9F19"/>
                  </a:solidFill>
                  <a:latin typeface="Arial"/>
                  <a:ea typeface="Arial"/>
                  <a:cs typeface="Arial"/>
                  <a:sym typeface="Arial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таблицы</a:t>
              </a:r>
              <a:r>
                <a:rPr lang="ru-RU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): </a:t>
              </a:r>
              <a:r>
                <a:rPr lang="ru-RU" sz="2000" i="0" u="none" strike="noStrike" dirty="0">
                  <a:solidFill>
                    <a:srgbClr val="000000"/>
                  </a:solidFill>
                  <a:effectLst/>
                  <a:latin typeface="+mn-lt"/>
                </a:rPr>
                <a:t>Лекция</a:t>
              </a:r>
              <a:r>
                <a:rPr lang="en-US" sz="2000" i="0" u="none" strike="noStrike" dirty="0">
                  <a:solidFill>
                    <a:srgbClr val="000000"/>
                  </a:solidFill>
                  <a:effectLst/>
                  <a:latin typeface="+mn-lt"/>
                </a:rPr>
                <a:t> + </a:t>
              </a:r>
              <a:r>
                <a:rPr lang="ru-RU" sz="2000" i="0" u="none" strike="noStrike" dirty="0">
                  <a:solidFill>
                    <a:srgbClr val="000000"/>
                  </a:solidFill>
                  <a:effectLst/>
                  <a:latin typeface="+mn-lt"/>
                </a:rPr>
                <a:t>Практическое</a:t>
              </a:r>
              <a:br>
                <a:rPr lang="ru-RU" sz="2000" i="0" u="none" strike="noStrike" dirty="0">
                  <a:solidFill>
                    <a:srgbClr val="000000"/>
                  </a:solidFill>
                  <a:effectLst/>
                  <a:latin typeface="+mn-lt"/>
                </a:rPr>
              </a:br>
              <a:r>
                <a:rPr lang="ru-RU" sz="2000" i="0" u="none" strike="noStrike" dirty="0">
                  <a:solidFill>
                    <a:srgbClr val="000000"/>
                  </a:solidFill>
                  <a:effectLst/>
                  <a:latin typeface="+mn-lt"/>
                </a:rPr>
                <a:t>занятие</a:t>
              </a:r>
              <a:endParaRPr sz="2000" dirty="0">
                <a:latin typeface="+mn-lt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Длительность урока (примерно):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 </a:t>
              </a:r>
              <a:r>
                <a:rPr lang="ru-RU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час</a:t>
              </a:r>
              <a:endParaRPr sz="20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Чему научится студент:  Работать с </a:t>
              </a: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Dockerfile </a:t>
              </a:r>
              <a:r>
                <a:rPr lang="ru-RU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 </a:t>
              </a:r>
              <a:r>
                <a:rPr lang="en-US" sz="2000" dirty="0">
                  <a:solidFill>
                    <a:schemeClr val="dk1"/>
                  </a:solidFill>
                </a:rPr>
                <a:t>docker-</a:t>
              </a:r>
              <a:r>
                <a:rPr lang="en-US" sz="2000" dirty="0" err="1">
                  <a:solidFill>
                    <a:schemeClr val="dk1"/>
                  </a:solidFill>
                </a:rPr>
                <a:t>compose.yml</a:t>
              </a:r>
              <a:r>
                <a:rPr lang="en-US" sz="2000" dirty="0">
                  <a:solidFill>
                    <a:schemeClr val="dk1"/>
                  </a:solidFill>
                </a:rPr>
                <a:t> </a:t>
              </a:r>
              <a:r>
                <a:rPr lang="ru-RU" sz="2000" dirty="0">
                  <a:solidFill>
                    <a:schemeClr val="dk1"/>
                  </a:solidFill>
                </a:rPr>
                <a:t>файлами</a:t>
              </a:r>
              <a:r>
                <a:rPr lang="en-US" sz="2000" dirty="0">
                  <a:solidFill>
                    <a:schemeClr val="dk1"/>
                  </a:solidFill>
                </a:rPr>
                <a:t>.</a:t>
              </a: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837488" y="259194"/>
            <a:ext cx="10516312" cy="69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effectLst/>
                <a:latin typeface="LiberationSans"/>
              </a:rPr>
              <a:t>Как  работать с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endParaRPr lang="ru-RU" sz="4000" dirty="0">
              <a:effectLst/>
            </a:endParaRPr>
          </a:p>
        </p:txBody>
      </p:sp>
      <p:grpSp>
        <p:nvGrpSpPr>
          <p:cNvPr id="167" name="Google Shape;167;p19"/>
          <p:cNvGrpSpPr/>
          <p:nvPr/>
        </p:nvGrpSpPr>
        <p:grpSpPr>
          <a:xfrm>
            <a:off x="837488" y="950109"/>
            <a:ext cx="9391827" cy="5298291"/>
            <a:chOff x="911224" y="1386840"/>
            <a:chExt cx="8593725" cy="2113598"/>
          </a:xfrm>
        </p:grpSpPr>
        <p:sp>
          <p:nvSpPr>
            <p:cNvPr id="168" name="Google Shape;168;p19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911225" y="1386840"/>
              <a:ext cx="8593724" cy="233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ru-RU" sz="16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зачем он нужен </a:t>
              </a:r>
              <a:r>
                <a:rPr lang="en-US" sz="16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Dockerfile</a:t>
              </a:r>
              <a:r>
                <a: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: 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он позволяет зафиксировать инструкции, которые в дальнейшем будут использоваться для создания образа контейнера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6CC772-57B2-16A1-29CD-C50510BD130C}"/>
              </a:ext>
            </a:extLst>
          </p:cNvPr>
          <p:cNvSpPr txBox="1"/>
          <p:nvPr/>
        </p:nvSpPr>
        <p:spPr>
          <a:xfrm>
            <a:off x="837488" y="1481235"/>
            <a:ext cx="92721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выглядят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обычно это файлик с название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(однако может быть другое) без расширения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A532E-D153-668F-C2D6-5465F281774D}"/>
              </a:ext>
            </a:extLst>
          </p:cNvPr>
          <p:cNvSpPr txBox="1"/>
          <p:nvPr/>
        </p:nvSpPr>
        <p:spPr>
          <a:xfrm>
            <a:off x="837488" y="1974177"/>
            <a:ext cx="92721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находится в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внутри располагается список инструкций, которые при сборке будут выполняться одна за другой. Сначала идет название инструкции большими буквами, следом за инструкцией располагается список ее аргументов. Все названия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инструкций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строго регламентированы.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Аргументы задает пользователь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FF76-F374-8738-C238-3D89C5C2B6A0}"/>
              </a:ext>
            </a:extLst>
          </p:cNvPr>
          <p:cNvSpPr txBox="1"/>
          <p:nvPr/>
        </p:nvSpPr>
        <p:spPr>
          <a:xfrm>
            <a:off x="837488" y="3067940"/>
            <a:ext cx="92721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означают инструкции и как с ними работают: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каждое инструкция это некоторая команда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указывающая на то какое действие необходимо выполнить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сборке образа контейнера команды выполняются поступательно в том порядке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они указаны в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Dockerfile.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Некоторые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нструкции такие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как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 новый слой при исполнении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инструкции что-то настраивают, описывают метаданные, или сообщают 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sz="16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 том, что во время выполнения контейнера нужно</a:t>
            </a:r>
            <a:r>
              <a:rPr lang="en-US" sz="16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какую-</a:t>
            </a:r>
            <a:r>
              <a:rPr lang="ru-RU" sz="1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команду</a:t>
            </a:r>
            <a:r>
              <a:rPr lang="en-US" sz="1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подробно работу конкретных инструкций мы разберем на следующих слайдах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6D934-5F97-833C-E6E6-D49A773522A0}"/>
              </a:ext>
            </a:extLst>
          </p:cNvPr>
          <p:cNvSpPr txBox="1"/>
          <p:nvPr/>
        </p:nvSpPr>
        <p:spPr>
          <a:xfrm>
            <a:off x="837480" y="4883823"/>
            <a:ext cx="92721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копировать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r>
              <a:rPr lang="ru-R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это обычный файл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Его можно копироват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ь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переименовывать и удалять так же как и любой другой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3472E-0FA1-7B5B-6918-D5DC9E87CCDA}"/>
              </a:ext>
            </a:extLst>
          </p:cNvPr>
          <p:cNvSpPr txBox="1"/>
          <p:nvPr/>
        </p:nvSpPr>
        <p:spPr>
          <a:xfrm>
            <a:off x="837471" y="5376765"/>
            <a:ext cx="927219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менять поля внутри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имеет расширения, его можно открыть в любом текстовом редакторе или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После этого для изменения инструкции достаточно просто поменять аргумент после названия инструкции. Например: строку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8000 меняем на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8080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838200" y="605756"/>
            <a:ext cx="10515600" cy="5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latin typeface="LiberationSans"/>
              </a:rPr>
              <a:t>Как </a:t>
            </a:r>
            <a:r>
              <a:rPr lang="ru-RU" sz="1800" dirty="0">
                <a:effectLst/>
                <a:latin typeface="LiberationSans"/>
              </a:rPr>
              <a:t>написать простой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endParaRPr lang="ru-RU" sz="4000" dirty="0">
              <a:effectLst/>
            </a:endParaRPr>
          </a:p>
        </p:txBody>
      </p:sp>
      <p:grpSp>
        <p:nvGrpSpPr>
          <p:cNvPr id="176" name="Google Shape;176;p20"/>
          <p:cNvGrpSpPr/>
          <p:nvPr/>
        </p:nvGrpSpPr>
        <p:grpSpPr>
          <a:xfrm>
            <a:off x="911225" y="1386840"/>
            <a:ext cx="8581691" cy="4861560"/>
            <a:chOff x="911224" y="1386840"/>
            <a:chExt cx="8593725" cy="2113598"/>
          </a:xfrm>
        </p:grpSpPr>
        <p:sp>
          <p:nvSpPr>
            <p:cNvPr id="177" name="Google Shape;177;p20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911225" y="1386840"/>
              <a:ext cx="8593724" cy="147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оздаем файл с названием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Dockerfile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и пишем внутри него: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6B9508-0933-F368-0B33-494928A39B21}"/>
              </a:ext>
            </a:extLst>
          </p:cNvPr>
          <p:cNvSpPr txBox="1"/>
          <p:nvPr/>
        </p:nvSpPr>
        <p:spPr>
          <a:xfrm>
            <a:off x="911224" y="2384277"/>
            <a:ext cx="82231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ubuntu:22.04</a:t>
            </a:r>
            <a:endParaRPr lang="ru-RU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apt-get update</a:t>
            </a:r>
            <a:endParaRPr lang="ru-RU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apt-get install -y curl</a:t>
            </a:r>
            <a:b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 [“/bin/bash”]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Google Shape;178;p20">
            <a:extLst>
              <a:ext uri="{FF2B5EF4-FFF2-40B4-BE49-F238E27FC236}">
                <a16:creationId xmlns:a16="http://schemas.microsoft.com/office/drawing/2014/main" id="{87150A73-A338-B2BE-B7CF-2885AAC3B8E2}"/>
              </a:ext>
            </a:extLst>
          </p:cNvPr>
          <p:cNvSpPr txBox="1"/>
          <p:nvPr/>
        </p:nvSpPr>
        <p:spPr>
          <a:xfrm>
            <a:off x="911224" y="5118930"/>
            <a:ext cx="74722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 мы получаем образ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ubuntu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которой установлен пакет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curl.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Более подробно каждую инструкцию мы разберем далее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 descr="Изображение выглядит как текст, знак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b="31264"/>
          <a:stretch/>
        </p:blipFill>
        <p:spPr>
          <a:xfrm>
            <a:off x="10512773" y="6248400"/>
            <a:ext cx="1304582" cy="35040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838200" y="605756"/>
            <a:ext cx="10515600" cy="53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1800" dirty="0">
                <a:latin typeface="LiberationSans"/>
              </a:rPr>
              <a:t>К</a:t>
            </a:r>
            <a:r>
              <a:rPr lang="ru-RU" sz="1800" dirty="0">
                <a:effectLst/>
                <a:latin typeface="LiberationSans"/>
              </a:rPr>
              <a:t>ак установить </a:t>
            </a:r>
            <a:r>
              <a:rPr lang="en-US" sz="1800" dirty="0">
                <a:effectLst/>
                <a:latin typeface="LiberationSans"/>
              </a:rPr>
              <a:t>Docker </a:t>
            </a:r>
            <a:r>
              <a:rPr lang="ru-RU" sz="1800" dirty="0">
                <a:effectLst/>
                <a:latin typeface="LiberationSans"/>
              </a:rPr>
              <a:t>на компьютер</a:t>
            </a:r>
            <a:endParaRPr lang="ru-RU" sz="4000" dirty="0">
              <a:effectLst/>
            </a:endParaRPr>
          </a:p>
        </p:txBody>
      </p:sp>
      <p:grpSp>
        <p:nvGrpSpPr>
          <p:cNvPr id="186" name="Google Shape;186;p21"/>
          <p:cNvGrpSpPr/>
          <p:nvPr/>
        </p:nvGrpSpPr>
        <p:grpSpPr>
          <a:xfrm>
            <a:off x="749601" y="4777099"/>
            <a:ext cx="5346399" cy="1015739"/>
            <a:chOff x="911224" y="1386840"/>
            <a:chExt cx="8593725" cy="2113598"/>
          </a:xfrm>
        </p:grpSpPr>
        <p:sp>
          <p:nvSpPr>
            <p:cNvPr id="187" name="Google Shape;187;p21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 txBox="1"/>
            <p:nvPr/>
          </p:nvSpPr>
          <p:spPr>
            <a:xfrm>
              <a:off x="911226" y="1386840"/>
              <a:ext cx="8593723" cy="1216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После установки приложения мы можем открыть его и должны увидеть примерно такую картину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Google Shape;189;p21"/>
          <p:cNvGrpSpPr/>
          <p:nvPr/>
        </p:nvGrpSpPr>
        <p:grpSpPr>
          <a:xfrm>
            <a:off x="6433911" y="1386840"/>
            <a:ext cx="4919889" cy="4505960"/>
            <a:chOff x="911224" y="1386840"/>
            <a:chExt cx="8593724" cy="2113598"/>
          </a:xfrm>
        </p:grpSpPr>
        <p:sp>
          <p:nvSpPr>
            <p:cNvPr id="190" name="Google Shape;190;p21"/>
            <p:cNvSpPr/>
            <p:nvPr/>
          </p:nvSpPr>
          <p:spPr>
            <a:xfrm>
              <a:off x="911224" y="1386840"/>
              <a:ext cx="8593724" cy="2113598"/>
            </a:xfrm>
            <a:prstGeom prst="rect">
              <a:avLst/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911227" y="1386840"/>
              <a:ext cx="8466165" cy="505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Для того чтобы установить </a:t>
              </a:r>
              <a:r>
                <a:rPr lang="en-US" sz="16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Docker </a:t>
              </a:r>
              <a:r>
                <a:rPr lang="ru-RU" sz="16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на </a:t>
              </a:r>
              <a:r>
                <a:rPr lang="ru-RU" sz="1600" dirty="0" err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макбук</a:t>
              </a:r>
              <a:r>
                <a:rPr lang="ru-RU" sz="16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нам достаточно скачать файл </a:t>
              </a:r>
              <a:r>
                <a:rPr lang="en-US" sz="16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dmg c </a:t>
              </a:r>
              <a:r>
                <a:rPr lang="ru-RU" sz="16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официального сайта докер</a:t>
              </a:r>
              <a:r>
                <a:rPr lang="en-US" sz="16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(https://</a:t>
              </a:r>
              <a:r>
                <a:rPr lang="en-US" sz="1600" dirty="0" err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docs.docker.com</a:t>
              </a:r>
              <a:r>
                <a:rPr lang="en-US" sz="16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/desktop/install/mac-install/)</a:t>
              </a:r>
              <a:r>
                <a:rPr lang="ru-RU" sz="16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и установить его как обычное приложение</a:t>
              </a:r>
              <a:r>
                <a:rPr lang="en-US" sz="16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.</a:t>
              </a:r>
              <a:endParaRPr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2" name="Google Shape;192;p21"/>
          <p:cNvSpPr txBox="1"/>
          <p:nvPr/>
        </p:nvSpPr>
        <p:spPr>
          <a:xfrm>
            <a:off x="911226" y="2946279"/>
            <a:ext cx="51847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Картинка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DEC63-78D0-31B0-2AA3-73ABBA960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01" y="1613019"/>
            <a:ext cx="5508021" cy="2882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2294</Words>
  <Application>Microsoft Macintosh PowerPoint</Application>
  <PresentationFormat>Широкоэкранный</PresentationFormat>
  <Paragraphs>243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LiberationSans</vt:lpstr>
      <vt:lpstr>Times New Roman</vt:lpstr>
      <vt:lpstr>Тема Office</vt:lpstr>
      <vt:lpstr>Как подготовить конспект для съемок</vt:lpstr>
      <vt:lpstr>Презентация PowerPoint</vt:lpstr>
      <vt:lpstr>Презентация PowerPoint</vt:lpstr>
      <vt:lpstr>Презентация PowerPoint</vt:lpstr>
      <vt:lpstr>Шаблоны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подготовить конспект для съемок</dc:title>
  <cp:lastModifiedBy>Victor Koval</cp:lastModifiedBy>
  <cp:revision>38</cp:revision>
  <dcterms:modified xsi:type="dcterms:W3CDTF">2023-02-04T09:32:16Z</dcterms:modified>
</cp:coreProperties>
</file>