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5"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6BE4FB6D-0429-41F3-B1A4-7365175E0A64}" type="datetimeFigureOut">
              <a:rPr lang="fr-FR" smtClean="0"/>
              <a:t>25/02/2019</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531710D-4AE7-40F2-88B7-3D174D0BFBA7}" type="slidenum">
              <a:rPr lang="fr-FR" smtClean="0"/>
              <a:t>‹N°›</a:t>
            </a:fld>
            <a:endParaRPr lang="fr-FR"/>
          </a:p>
        </p:txBody>
      </p:sp>
    </p:spTree>
    <p:extLst>
      <p:ext uri="{BB962C8B-B14F-4D97-AF65-F5344CB8AC3E}">
        <p14:creationId xmlns:p14="http://schemas.microsoft.com/office/powerpoint/2010/main" val="2789772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6BE4FB6D-0429-41F3-B1A4-7365175E0A64}" type="datetimeFigureOut">
              <a:rPr lang="fr-FR" smtClean="0"/>
              <a:t>25/02/2019</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31710D-4AE7-40F2-88B7-3D174D0BFBA7}" type="slidenum">
              <a:rPr lang="fr-FR" smtClean="0"/>
              <a:t>‹N°›</a:t>
            </a:fld>
            <a:endParaRPr lang="fr-FR"/>
          </a:p>
        </p:txBody>
      </p:sp>
    </p:spTree>
    <p:extLst>
      <p:ext uri="{BB962C8B-B14F-4D97-AF65-F5344CB8AC3E}">
        <p14:creationId xmlns:p14="http://schemas.microsoft.com/office/powerpoint/2010/main" val="765107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6BE4FB6D-0429-41F3-B1A4-7365175E0A64}" type="datetimeFigureOut">
              <a:rPr lang="fr-FR" smtClean="0"/>
              <a:t>25/02/2019</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31710D-4AE7-40F2-88B7-3D174D0BFBA7}"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09953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6BE4FB6D-0429-41F3-B1A4-7365175E0A64}" type="datetimeFigureOut">
              <a:rPr lang="fr-FR" smtClean="0"/>
              <a:t>25/02/2019</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31710D-4AE7-40F2-88B7-3D174D0BFBA7}" type="slidenum">
              <a:rPr lang="fr-FR" smtClean="0"/>
              <a:t>‹N°›</a:t>
            </a:fld>
            <a:endParaRPr lang="fr-FR"/>
          </a:p>
        </p:txBody>
      </p:sp>
    </p:spTree>
    <p:extLst>
      <p:ext uri="{BB962C8B-B14F-4D97-AF65-F5344CB8AC3E}">
        <p14:creationId xmlns:p14="http://schemas.microsoft.com/office/powerpoint/2010/main" val="1741759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6BE4FB6D-0429-41F3-B1A4-7365175E0A64}" type="datetimeFigureOut">
              <a:rPr lang="fr-FR" smtClean="0"/>
              <a:t>25/02/2019</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31710D-4AE7-40F2-88B7-3D174D0BFBA7}"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827452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6BE4FB6D-0429-41F3-B1A4-7365175E0A64}" type="datetimeFigureOut">
              <a:rPr lang="fr-FR" smtClean="0"/>
              <a:t>25/02/2019</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31710D-4AE7-40F2-88B7-3D174D0BFBA7}" type="slidenum">
              <a:rPr lang="fr-FR" smtClean="0"/>
              <a:t>‹N°›</a:t>
            </a:fld>
            <a:endParaRPr lang="fr-FR"/>
          </a:p>
        </p:txBody>
      </p:sp>
    </p:spTree>
    <p:extLst>
      <p:ext uri="{BB962C8B-B14F-4D97-AF65-F5344CB8AC3E}">
        <p14:creationId xmlns:p14="http://schemas.microsoft.com/office/powerpoint/2010/main" val="42737410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BE4FB6D-0429-41F3-B1A4-7365175E0A64}" type="datetimeFigureOut">
              <a:rPr lang="fr-FR" smtClean="0"/>
              <a:t>25/02/2019</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31710D-4AE7-40F2-88B7-3D174D0BFBA7}" type="slidenum">
              <a:rPr lang="fr-FR" smtClean="0"/>
              <a:t>‹N°›</a:t>
            </a:fld>
            <a:endParaRPr lang="fr-FR"/>
          </a:p>
        </p:txBody>
      </p:sp>
    </p:spTree>
    <p:extLst>
      <p:ext uri="{BB962C8B-B14F-4D97-AF65-F5344CB8AC3E}">
        <p14:creationId xmlns:p14="http://schemas.microsoft.com/office/powerpoint/2010/main" val="1941203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BE4FB6D-0429-41F3-B1A4-7365175E0A64}" type="datetimeFigureOut">
              <a:rPr lang="fr-FR" smtClean="0"/>
              <a:t>25/02/2019</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31710D-4AE7-40F2-88B7-3D174D0BFBA7}" type="slidenum">
              <a:rPr lang="fr-FR" smtClean="0"/>
              <a:t>‹N°›</a:t>
            </a:fld>
            <a:endParaRPr lang="fr-FR"/>
          </a:p>
        </p:txBody>
      </p:sp>
    </p:spTree>
    <p:extLst>
      <p:ext uri="{BB962C8B-B14F-4D97-AF65-F5344CB8AC3E}">
        <p14:creationId xmlns:p14="http://schemas.microsoft.com/office/powerpoint/2010/main" val="3792449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BE4FB6D-0429-41F3-B1A4-7365175E0A64}" type="datetimeFigureOut">
              <a:rPr lang="fr-FR" smtClean="0"/>
              <a:t>25/02/2019</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31710D-4AE7-40F2-88B7-3D174D0BFBA7}" type="slidenum">
              <a:rPr lang="fr-FR" smtClean="0"/>
              <a:t>‹N°›</a:t>
            </a:fld>
            <a:endParaRPr lang="fr-FR"/>
          </a:p>
        </p:txBody>
      </p:sp>
    </p:spTree>
    <p:extLst>
      <p:ext uri="{BB962C8B-B14F-4D97-AF65-F5344CB8AC3E}">
        <p14:creationId xmlns:p14="http://schemas.microsoft.com/office/powerpoint/2010/main" val="1293044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6BE4FB6D-0429-41F3-B1A4-7365175E0A64}" type="datetimeFigureOut">
              <a:rPr lang="fr-FR" smtClean="0"/>
              <a:t>25/02/2019</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31710D-4AE7-40F2-88B7-3D174D0BFBA7}" type="slidenum">
              <a:rPr lang="fr-FR" smtClean="0"/>
              <a:t>‹N°›</a:t>
            </a:fld>
            <a:endParaRPr lang="fr-FR"/>
          </a:p>
        </p:txBody>
      </p:sp>
    </p:spTree>
    <p:extLst>
      <p:ext uri="{BB962C8B-B14F-4D97-AF65-F5344CB8AC3E}">
        <p14:creationId xmlns:p14="http://schemas.microsoft.com/office/powerpoint/2010/main" val="3777063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BE4FB6D-0429-41F3-B1A4-7365175E0A64}" type="datetimeFigureOut">
              <a:rPr lang="fr-FR" smtClean="0"/>
              <a:t>25/02/2019</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531710D-4AE7-40F2-88B7-3D174D0BFBA7}" type="slidenum">
              <a:rPr lang="fr-FR" smtClean="0"/>
              <a:t>‹N°›</a:t>
            </a:fld>
            <a:endParaRPr lang="fr-FR"/>
          </a:p>
        </p:txBody>
      </p:sp>
    </p:spTree>
    <p:extLst>
      <p:ext uri="{BB962C8B-B14F-4D97-AF65-F5344CB8AC3E}">
        <p14:creationId xmlns:p14="http://schemas.microsoft.com/office/powerpoint/2010/main" val="3501470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6BE4FB6D-0429-41F3-B1A4-7365175E0A64}" type="datetimeFigureOut">
              <a:rPr lang="fr-FR" smtClean="0"/>
              <a:t>25/02/2019</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531710D-4AE7-40F2-88B7-3D174D0BFBA7}" type="slidenum">
              <a:rPr lang="fr-FR" smtClean="0"/>
              <a:t>‹N°›</a:t>
            </a:fld>
            <a:endParaRPr lang="fr-FR"/>
          </a:p>
        </p:txBody>
      </p:sp>
    </p:spTree>
    <p:extLst>
      <p:ext uri="{BB962C8B-B14F-4D97-AF65-F5344CB8AC3E}">
        <p14:creationId xmlns:p14="http://schemas.microsoft.com/office/powerpoint/2010/main" val="2890967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6BE4FB6D-0429-41F3-B1A4-7365175E0A64}" type="datetimeFigureOut">
              <a:rPr lang="fr-FR" smtClean="0"/>
              <a:t>25/02/2019</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531710D-4AE7-40F2-88B7-3D174D0BFBA7}" type="slidenum">
              <a:rPr lang="fr-FR" smtClean="0"/>
              <a:t>‹N°›</a:t>
            </a:fld>
            <a:endParaRPr lang="fr-FR"/>
          </a:p>
        </p:txBody>
      </p:sp>
    </p:spTree>
    <p:extLst>
      <p:ext uri="{BB962C8B-B14F-4D97-AF65-F5344CB8AC3E}">
        <p14:creationId xmlns:p14="http://schemas.microsoft.com/office/powerpoint/2010/main" val="2988733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E4FB6D-0429-41F3-B1A4-7365175E0A64}" type="datetimeFigureOut">
              <a:rPr lang="fr-FR" smtClean="0"/>
              <a:t>25/02/2019</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531710D-4AE7-40F2-88B7-3D174D0BFBA7}" type="slidenum">
              <a:rPr lang="fr-FR" smtClean="0"/>
              <a:t>‹N°›</a:t>
            </a:fld>
            <a:endParaRPr lang="fr-FR"/>
          </a:p>
        </p:txBody>
      </p:sp>
    </p:spTree>
    <p:extLst>
      <p:ext uri="{BB962C8B-B14F-4D97-AF65-F5344CB8AC3E}">
        <p14:creationId xmlns:p14="http://schemas.microsoft.com/office/powerpoint/2010/main" val="4003475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6BE4FB6D-0429-41F3-B1A4-7365175E0A64}" type="datetimeFigureOut">
              <a:rPr lang="fr-FR" smtClean="0"/>
              <a:t>25/02/2019</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531710D-4AE7-40F2-88B7-3D174D0BFBA7}" type="slidenum">
              <a:rPr lang="fr-FR" smtClean="0"/>
              <a:t>‹N°›</a:t>
            </a:fld>
            <a:endParaRPr lang="fr-FR"/>
          </a:p>
        </p:txBody>
      </p:sp>
    </p:spTree>
    <p:extLst>
      <p:ext uri="{BB962C8B-B14F-4D97-AF65-F5344CB8AC3E}">
        <p14:creationId xmlns:p14="http://schemas.microsoft.com/office/powerpoint/2010/main" val="4063821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6BE4FB6D-0429-41F3-B1A4-7365175E0A64}" type="datetimeFigureOut">
              <a:rPr lang="fr-FR" smtClean="0"/>
              <a:t>25/02/2019</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31710D-4AE7-40F2-88B7-3D174D0BFBA7}" type="slidenum">
              <a:rPr lang="fr-FR" smtClean="0"/>
              <a:t>‹N°›</a:t>
            </a:fld>
            <a:endParaRPr lang="fr-FR"/>
          </a:p>
        </p:txBody>
      </p:sp>
    </p:spTree>
    <p:extLst>
      <p:ext uri="{BB962C8B-B14F-4D97-AF65-F5344CB8AC3E}">
        <p14:creationId xmlns:p14="http://schemas.microsoft.com/office/powerpoint/2010/main" val="628182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BE4FB6D-0429-41F3-B1A4-7365175E0A64}" type="datetimeFigureOut">
              <a:rPr lang="fr-FR" smtClean="0"/>
              <a:t>25/02/2019</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531710D-4AE7-40F2-88B7-3D174D0BFBA7}" type="slidenum">
              <a:rPr lang="fr-FR" smtClean="0"/>
              <a:t>‹N°›</a:t>
            </a:fld>
            <a:endParaRPr lang="fr-FR"/>
          </a:p>
        </p:txBody>
      </p:sp>
    </p:spTree>
    <p:extLst>
      <p:ext uri="{BB962C8B-B14F-4D97-AF65-F5344CB8AC3E}">
        <p14:creationId xmlns:p14="http://schemas.microsoft.com/office/powerpoint/2010/main" val="5847701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432117"/>
          </a:xfrm>
        </p:spPr>
        <p:txBody>
          <a:bodyPr>
            <a:normAutofit fontScale="90000"/>
          </a:bodyPr>
          <a:lstStyle/>
          <a:p>
            <a:r>
              <a:rPr lang="fr-FR" dirty="0" smtClean="0"/>
              <a:t>Projet 3</a:t>
            </a:r>
            <a:endParaRPr lang="fr-FR" dirty="0"/>
          </a:p>
        </p:txBody>
      </p:sp>
      <p:sp>
        <p:nvSpPr>
          <p:cNvPr id="3" name="Sous-titre 2"/>
          <p:cNvSpPr>
            <a:spLocks noGrp="1"/>
          </p:cNvSpPr>
          <p:nvPr>
            <p:ph type="subTitle" idx="1"/>
          </p:nvPr>
        </p:nvSpPr>
        <p:spPr>
          <a:xfrm>
            <a:off x="2438400" y="1972491"/>
            <a:ext cx="9144000" cy="3546566"/>
          </a:xfrm>
        </p:spPr>
        <p:txBody>
          <a:bodyPr>
            <a:normAutofit fontScale="92500" lnSpcReduction="10000"/>
          </a:bodyPr>
          <a:lstStyle/>
          <a:p>
            <a:pPr algn="ctr"/>
            <a:r>
              <a:rPr lang="fr-FR" dirty="0" smtClean="0"/>
              <a:t>Attendus : </a:t>
            </a:r>
          </a:p>
          <a:p>
            <a:pPr algn="l"/>
            <a:r>
              <a:rPr lang="fr-FR" dirty="0" smtClean="0"/>
              <a:t>Vous aurez à développer plusieurs variantes autour de la recherche de combinaisons secrètes :</a:t>
            </a:r>
          </a:p>
          <a:p>
            <a:pPr algn="l"/>
            <a:r>
              <a:rPr lang="fr-FR" dirty="0" smtClean="0"/>
              <a:t>-La recherche d'une combinaison à l'aide d'indications +/-</a:t>
            </a:r>
          </a:p>
          <a:p>
            <a:pPr algn="l"/>
            <a:r>
              <a:rPr lang="fr-FR" dirty="0" smtClean="0"/>
              <a:t>-Le célèbre </a:t>
            </a:r>
            <a:r>
              <a:rPr lang="fr-FR" dirty="0" err="1" smtClean="0"/>
              <a:t>Mastermind</a:t>
            </a:r>
            <a:r>
              <a:rPr lang="fr-FR" dirty="0" smtClean="0"/>
              <a:t>. (Si vous voulez, vous pouvez vous baser sur des chiffres au  lieu des couleurs.)</a:t>
            </a:r>
          </a:p>
          <a:p>
            <a:pPr algn="l"/>
            <a:r>
              <a:rPr lang="fr-FR" dirty="0" smtClean="0"/>
              <a:t>Chaque jeu pourra être joué selon 3 modes :</a:t>
            </a:r>
          </a:p>
          <a:p>
            <a:pPr algn="l"/>
            <a:r>
              <a:rPr lang="fr-FR" dirty="0" smtClean="0"/>
              <a:t>-Mode </a:t>
            </a:r>
            <a:r>
              <a:rPr lang="fr-FR" i="1" dirty="0" smtClean="0"/>
              <a:t>challenger</a:t>
            </a:r>
            <a:r>
              <a:rPr lang="fr-FR" dirty="0" smtClean="0"/>
              <a:t> où vous devez trouver la combinaison secrète de l'ordinateur</a:t>
            </a:r>
          </a:p>
          <a:p>
            <a:pPr algn="l"/>
            <a:r>
              <a:rPr lang="fr-FR" dirty="0" smtClean="0"/>
              <a:t>-Mode </a:t>
            </a:r>
            <a:r>
              <a:rPr lang="fr-FR" i="1" dirty="0" smtClean="0"/>
              <a:t>défenseur</a:t>
            </a:r>
            <a:r>
              <a:rPr lang="fr-FR" dirty="0" smtClean="0"/>
              <a:t> où c'est à l'ordinateur de trouver votre combinaison secrète</a:t>
            </a:r>
          </a:p>
          <a:p>
            <a:pPr algn="l"/>
            <a:r>
              <a:rPr lang="fr-FR" dirty="0" smtClean="0"/>
              <a:t>-Mode </a:t>
            </a:r>
            <a:r>
              <a:rPr lang="fr-FR" i="1" dirty="0" smtClean="0"/>
              <a:t>duel</a:t>
            </a:r>
            <a:r>
              <a:rPr lang="fr-FR" dirty="0" smtClean="0"/>
              <a:t> où l'ordinateur et vous jouez tour à tour, le premier à trouver la combinaison secrète de l'autre a gagné</a:t>
            </a:r>
          </a:p>
          <a:p>
            <a:pPr algn="l"/>
            <a:endParaRPr lang="fr-FR" dirty="0" smtClean="0"/>
          </a:p>
          <a:p>
            <a:pPr algn="l"/>
            <a:endParaRPr lang="fr-FR" dirty="0"/>
          </a:p>
        </p:txBody>
      </p:sp>
    </p:spTree>
    <p:extLst>
      <p:ext uri="{BB962C8B-B14F-4D97-AF65-F5344CB8AC3E}">
        <p14:creationId xmlns:p14="http://schemas.microsoft.com/office/powerpoint/2010/main" val="36477732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6" y="624110"/>
            <a:ext cx="3128606" cy="656050"/>
          </a:xfrm>
        </p:spPr>
        <p:txBody>
          <a:bodyPr/>
          <a:lstStyle/>
          <a:p>
            <a:r>
              <a:rPr lang="fr-FR" dirty="0" smtClean="0"/>
              <a:t>Conclusion</a:t>
            </a:r>
            <a:endParaRPr lang="fr-FR" dirty="0"/>
          </a:p>
        </p:txBody>
      </p:sp>
      <p:sp>
        <p:nvSpPr>
          <p:cNvPr id="3" name="Espace réservé du contenu 2"/>
          <p:cNvSpPr>
            <a:spLocks noGrp="1"/>
          </p:cNvSpPr>
          <p:nvPr>
            <p:ph idx="1"/>
          </p:nvPr>
        </p:nvSpPr>
        <p:spPr>
          <a:xfrm>
            <a:off x="2019300" y="1419860"/>
            <a:ext cx="9558381" cy="4898571"/>
          </a:xfrm>
        </p:spPr>
        <p:txBody>
          <a:bodyPr>
            <a:normAutofit lnSpcReduction="10000"/>
          </a:bodyPr>
          <a:lstStyle/>
          <a:p>
            <a:pPr marL="0" indent="0">
              <a:buNone/>
            </a:pPr>
            <a:r>
              <a:rPr lang="fr-FR" sz="1400" dirty="0" smtClean="0"/>
              <a:t>Ceci est le premier projet de développement que je réalise depuis le début de ma formation. Je suis novice dans ce domaine, et même si la réalisation de ce projet a été compliquée pour moi à mettre en œuvre et à me l’approprier, j’ai pu le finaliser et acquérir de nouvelles notions tel que</a:t>
            </a:r>
            <a:endParaRPr lang="fr-FR" sz="1400" dirty="0"/>
          </a:p>
          <a:p>
            <a:pPr marL="0" indent="0">
              <a:buNone/>
            </a:pPr>
            <a:r>
              <a:rPr lang="fr-FR" sz="1400" dirty="0" smtClean="0"/>
              <a:t>	-</a:t>
            </a:r>
            <a:r>
              <a:rPr lang="fr-FR" sz="1400" dirty="0" err="1" smtClean="0"/>
              <a:t>Try</a:t>
            </a:r>
            <a:r>
              <a:rPr lang="fr-FR" sz="1400" dirty="0" smtClean="0"/>
              <a:t> catch</a:t>
            </a:r>
          </a:p>
          <a:p>
            <a:pPr marL="0" indent="0">
              <a:buNone/>
            </a:pPr>
            <a:r>
              <a:rPr lang="fr-FR" sz="1400" dirty="0"/>
              <a:t>	</a:t>
            </a:r>
            <a:r>
              <a:rPr lang="fr-FR" sz="1400" dirty="0" smtClean="0"/>
              <a:t>-Héritage/Polymorphisme</a:t>
            </a:r>
          </a:p>
          <a:p>
            <a:pPr marL="0" indent="0">
              <a:buNone/>
            </a:pPr>
            <a:r>
              <a:rPr lang="fr-FR" sz="1400" dirty="0"/>
              <a:t>	</a:t>
            </a:r>
            <a:r>
              <a:rPr lang="fr-FR" sz="1400" dirty="0" smtClean="0"/>
              <a:t>-</a:t>
            </a:r>
            <a:r>
              <a:rPr lang="fr-FR" sz="1400" dirty="0" err="1" smtClean="0"/>
              <a:t>Algorithmie</a:t>
            </a:r>
            <a:endParaRPr lang="fr-FR" sz="1400" dirty="0" smtClean="0"/>
          </a:p>
          <a:p>
            <a:pPr marL="0" indent="0">
              <a:buNone/>
            </a:pPr>
            <a:r>
              <a:rPr lang="fr-FR" sz="1400" dirty="0"/>
              <a:t>	</a:t>
            </a:r>
            <a:r>
              <a:rPr lang="fr-FR" sz="1400" dirty="0" smtClean="0"/>
              <a:t>-Switch</a:t>
            </a:r>
          </a:p>
          <a:p>
            <a:pPr marL="0" indent="0">
              <a:buNone/>
            </a:pPr>
            <a:r>
              <a:rPr lang="fr-FR" sz="1400" dirty="0"/>
              <a:t>	</a:t>
            </a:r>
            <a:r>
              <a:rPr lang="fr-FR" sz="1400" dirty="0" smtClean="0"/>
              <a:t>-Utilisation des classes et des interconnections entres elles.</a:t>
            </a:r>
          </a:p>
          <a:p>
            <a:pPr marL="0" indent="0">
              <a:buNone/>
            </a:pPr>
            <a:r>
              <a:rPr lang="fr-FR" sz="1400" dirty="0" smtClean="0"/>
              <a:t>J’ai abordé beaucoup de notions et de problèmes différents qui m’ont permis d’entrainer ma réflexion et ma </a:t>
            </a:r>
            <a:r>
              <a:rPr lang="fr-FR" sz="1400" dirty="0" smtClean="0"/>
              <a:t>détermination.</a:t>
            </a:r>
          </a:p>
          <a:p>
            <a:pPr marL="0" indent="0">
              <a:buNone/>
            </a:pPr>
            <a:r>
              <a:rPr lang="fr-FR" sz="1400" dirty="0" smtClean="0"/>
              <a:t>Le développement est un vaste sujet qui nécessite de grandes connaissances et compétences techniques. J’en suis qu’aux prémices et cela va nécessité pour moi, débutant, une implication totale et des heures de recherches et réflexions afin de pouvoir cerner ce sujet le plus rapidement possible pour réaliser la suite des projets.</a:t>
            </a:r>
          </a:p>
          <a:p>
            <a:pPr marL="0" indent="0">
              <a:buNone/>
            </a:pPr>
            <a:endParaRPr lang="fr-FR" sz="1400" dirty="0"/>
          </a:p>
          <a:p>
            <a:pPr marL="0" indent="0">
              <a:buNone/>
            </a:pPr>
            <a:r>
              <a:rPr lang="fr-FR" sz="1400" dirty="0" smtClean="0"/>
              <a:t>Il est très important pour moi, dans l’apprentissage d’un tout nouveau domaine, d’être encadré et accompagné, que l’on m’oriente et que l’on m’explique les difficultés que je peux rencontrer. Je tien donc à remercier Eric, Nicolas et Cyril pour leurs aides précieuses sur ce projet.</a:t>
            </a:r>
            <a:endParaRPr lang="fr-FR" sz="1400" dirty="0"/>
          </a:p>
        </p:txBody>
      </p:sp>
    </p:spTree>
    <p:extLst>
      <p:ext uri="{BB962C8B-B14F-4D97-AF65-F5344CB8AC3E}">
        <p14:creationId xmlns:p14="http://schemas.microsoft.com/office/powerpoint/2010/main" val="36214982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5989371" cy="525422"/>
          </a:xfrm>
        </p:spPr>
        <p:txBody>
          <a:bodyPr>
            <a:normAutofit fontScale="90000"/>
          </a:bodyPr>
          <a:lstStyle/>
          <a:p>
            <a:r>
              <a:rPr lang="fr-FR" dirty="0" smtClean="0"/>
              <a:t>Solution technique </a:t>
            </a:r>
            <a:endParaRPr lang="fr-FR" dirty="0"/>
          </a:p>
        </p:txBody>
      </p:sp>
      <p:sp>
        <p:nvSpPr>
          <p:cNvPr id="3" name="Espace réservé du contenu 2"/>
          <p:cNvSpPr>
            <a:spLocks noGrp="1"/>
          </p:cNvSpPr>
          <p:nvPr>
            <p:ph idx="1"/>
          </p:nvPr>
        </p:nvSpPr>
        <p:spPr>
          <a:xfrm>
            <a:off x="2592924" y="1423851"/>
            <a:ext cx="8911687" cy="4487371"/>
          </a:xfrm>
        </p:spPr>
        <p:txBody>
          <a:bodyPr/>
          <a:lstStyle/>
          <a:p>
            <a:r>
              <a:rPr lang="fr-FR" dirty="0"/>
              <a:t>Au démarrage, l'utilisateur doit choisir le jeu auquel il veut jouer parmi les choix </a:t>
            </a:r>
            <a:r>
              <a:rPr lang="fr-FR" dirty="0" smtClean="0"/>
              <a:t>proposés</a:t>
            </a:r>
            <a:r>
              <a:rPr lang="fr-FR" dirty="0"/>
              <a:t> </a:t>
            </a:r>
            <a:r>
              <a:rPr lang="fr-FR" dirty="0" smtClean="0"/>
              <a:t>: </a:t>
            </a:r>
          </a:p>
          <a:p>
            <a:pPr marL="0" indent="0">
              <a:buNone/>
            </a:pPr>
            <a:r>
              <a:rPr lang="fr-FR" dirty="0"/>
              <a:t>	</a:t>
            </a:r>
            <a:r>
              <a:rPr lang="fr-FR" dirty="0" smtClean="0"/>
              <a:t>J’ai utilisé </a:t>
            </a:r>
            <a:r>
              <a:rPr lang="fr-FR" dirty="0" smtClean="0"/>
              <a:t>un </a:t>
            </a:r>
            <a:r>
              <a:rPr lang="fr-FR" b="1" dirty="0" err="1" smtClean="0"/>
              <a:t>try</a:t>
            </a:r>
            <a:r>
              <a:rPr lang="fr-FR" b="1" dirty="0" smtClean="0"/>
              <a:t> catch </a:t>
            </a:r>
            <a:r>
              <a:rPr lang="fr-FR" dirty="0" smtClean="0"/>
              <a:t>pour éviter les mauvaises </a:t>
            </a:r>
            <a:r>
              <a:rPr lang="fr-FR" dirty="0" smtClean="0"/>
              <a:t>saisies </a:t>
            </a:r>
            <a:r>
              <a:rPr lang="fr-FR" dirty="0" smtClean="0"/>
              <a:t>utilisateur</a:t>
            </a:r>
            <a:r>
              <a:rPr lang="fr-FR" dirty="0" smtClean="0"/>
              <a:t>.</a:t>
            </a:r>
          </a:p>
          <a:p>
            <a:pPr marL="0" indent="0">
              <a:buNone/>
            </a:pPr>
            <a:r>
              <a:rPr lang="fr-FR" dirty="0"/>
              <a:t>	</a:t>
            </a:r>
            <a:r>
              <a:rPr lang="fr-FR" dirty="0" smtClean="0"/>
              <a:t>J’ai également utilisé la </a:t>
            </a:r>
            <a:r>
              <a:rPr lang="fr-FR" b="1" dirty="0" smtClean="0"/>
              <a:t>récursivité</a:t>
            </a:r>
            <a:r>
              <a:rPr lang="fr-FR" dirty="0" smtClean="0"/>
              <a:t>.</a:t>
            </a:r>
            <a:endParaRPr lang="fr-FR" dirty="0" smtClean="0"/>
          </a:p>
          <a:p>
            <a:pPr marL="0" indent="0">
              <a:buNone/>
            </a:pPr>
            <a:endParaRPr lang="fr-FR" dirty="0"/>
          </a:p>
          <a:p>
            <a:pPr marL="0" indent="0">
              <a:buNone/>
            </a:pPr>
            <a:r>
              <a:rPr lang="fr-FR" dirty="0" smtClean="0"/>
              <a:t>										</a:t>
            </a:r>
            <a:r>
              <a:rPr lang="fr-FR" dirty="0" smtClean="0"/>
              <a:t>La </a:t>
            </a:r>
            <a:r>
              <a:rPr lang="fr-FR" b="1" dirty="0" smtClean="0"/>
              <a:t>boucle for </a:t>
            </a:r>
            <a:r>
              <a:rPr lang="fr-FR" dirty="0" smtClean="0"/>
              <a:t>permet de parcourir </a:t>
            </a:r>
            <a:endParaRPr lang="fr-FR" dirty="0" smtClean="0"/>
          </a:p>
          <a:p>
            <a:pPr marL="0" indent="0">
              <a:buNone/>
            </a:pPr>
            <a:r>
              <a:rPr lang="fr-FR" dirty="0"/>
              <a:t>	</a:t>
            </a:r>
            <a:r>
              <a:rPr lang="fr-FR" dirty="0" smtClean="0"/>
              <a:t>									</a:t>
            </a:r>
            <a:r>
              <a:rPr lang="fr-FR" dirty="0" smtClean="0"/>
              <a:t>un </a:t>
            </a:r>
            <a:r>
              <a:rPr lang="fr-FR" b="1" dirty="0" err="1" smtClean="0"/>
              <a:t>enum</a:t>
            </a:r>
            <a:r>
              <a:rPr lang="fr-FR" b="1" dirty="0" smtClean="0"/>
              <a:t> </a:t>
            </a:r>
            <a:r>
              <a:rPr lang="fr-FR" dirty="0" smtClean="0"/>
              <a:t>pour utiliser le nom et le </a:t>
            </a:r>
            <a:endParaRPr lang="fr-FR" dirty="0" smtClean="0"/>
          </a:p>
          <a:p>
            <a:pPr marL="0" indent="0">
              <a:buNone/>
            </a:pPr>
            <a:r>
              <a:rPr lang="fr-FR" dirty="0" smtClean="0"/>
              <a:t>										</a:t>
            </a:r>
            <a:r>
              <a:rPr lang="fr-FR" dirty="0" smtClean="0"/>
              <a:t>code </a:t>
            </a:r>
            <a:r>
              <a:rPr lang="fr-FR" dirty="0" smtClean="0"/>
              <a:t>du jeu sélectionné.</a:t>
            </a:r>
          </a:p>
          <a:p>
            <a:pPr marL="0" indent="0">
              <a:buNone/>
            </a:pPr>
            <a:r>
              <a:rPr lang="fr-FR" dirty="0"/>
              <a:t>	</a:t>
            </a:r>
            <a:r>
              <a:rPr lang="fr-FR" dirty="0" smtClean="0"/>
              <a:t>									</a:t>
            </a:r>
            <a:endParaRPr lang="fr-FR" dirty="0"/>
          </a:p>
        </p:txBody>
      </p:sp>
      <p:pic>
        <p:nvPicPr>
          <p:cNvPr id="5" name="Image 4"/>
          <p:cNvPicPr>
            <a:picLocks noChangeAspect="1"/>
          </p:cNvPicPr>
          <p:nvPr/>
        </p:nvPicPr>
        <p:blipFill>
          <a:blip r:embed="rId2"/>
          <a:stretch>
            <a:fillRect/>
          </a:stretch>
        </p:blipFill>
        <p:spPr>
          <a:xfrm>
            <a:off x="295542" y="3038475"/>
            <a:ext cx="6753225" cy="3819525"/>
          </a:xfrm>
          <a:prstGeom prst="rect">
            <a:avLst/>
          </a:prstGeom>
        </p:spPr>
      </p:pic>
    </p:spTree>
    <p:extLst>
      <p:ext uri="{BB962C8B-B14F-4D97-AF65-F5344CB8AC3E}">
        <p14:creationId xmlns:p14="http://schemas.microsoft.com/office/powerpoint/2010/main" val="4547643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933303" y="1149532"/>
            <a:ext cx="9888583" cy="5408022"/>
          </a:xfrm>
        </p:spPr>
        <p:txBody>
          <a:bodyPr/>
          <a:lstStyle/>
          <a:p>
            <a:r>
              <a:rPr lang="fr-FR" dirty="0"/>
              <a:t>L'utilisateur sélectionne le jeu et le mode de son choix. L'application lance le jeu </a:t>
            </a:r>
            <a:r>
              <a:rPr lang="fr-FR" dirty="0" smtClean="0"/>
              <a:t>sélectionné : </a:t>
            </a:r>
          </a:p>
          <a:p>
            <a:pPr marL="0" indent="0">
              <a:buNone/>
            </a:pPr>
            <a:r>
              <a:rPr lang="fr-FR" dirty="0"/>
              <a:t>	</a:t>
            </a:r>
            <a:r>
              <a:rPr lang="fr-FR" dirty="0" smtClean="0"/>
              <a:t>Dans le même principe que le choix de jeu, </a:t>
            </a:r>
            <a:r>
              <a:rPr lang="fr-FR" dirty="0" smtClean="0"/>
              <a:t>on utilise un </a:t>
            </a:r>
            <a:r>
              <a:rPr lang="fr-FR" b="1" dirty="0" err="1" smtClean="0"/>
              <a:t>try</a:t>
            </a:r>
            <a:r>
              <a:rPr lang="fr-FR" b="1" dirty="0" smtClean="0"/>
              <a:t> catch</a:t>
            </a:r>
            <a:r>
              <a:rPr lang="fr-FR" dirty="0" smtClean="0"/>
              <a:t> pour éviter les erreurs de saisie.</a:t>
            </a:r>
          </a:p>
          <a:p>
            <a:pPr marL="0" indent="0">
              <a:buNone/>
            </a:pPr>
            <a:r>
              <a:rPr lang="fr-FR" dirty="0" smtClean="0"/>
              <a:t>La </a:t>
            </a:r>
            <a:r>
              <a:rPr lang="fr-FR" b="1" dirty="0" smtClean="0"/>
              <a:t>boucle for </a:t>
            </a:r>
            <a:r>
              <a:rPr lang="fr-FR" dirty="0" smtClean="0"/>
              <a:t>parcours elle aussi une classe </a:t>
            </a:r>
            <a:r>
              <a:rPr lang="fr-FR" b="1" dirty="0" err="1" smtClean="0"/>
              <a:t>enum</a:t>
            </a:r>
            <a:r>
              <a:rPr lang="fr-FR" dirty="0" smtClean="0"/>
              <a:t> . </a:t>
            </a:r>
            <a:endParaRPr lang="fr-FR" dirty="0" smtClean="0"/>
          </a:p>
          <a:p>
            <a:pPr marL="0" indent="0">
              <a:buNone/>
            </a:pPr>
            <a:r>
              <a:rPr lang="fr-FR" dirty="0" smtClean="0"/>
              <a:t>									</a:t>
            </a:r>
            <a:endParaRPr lang="fr-FR" dirty="0" smtClean="0"/>
          </a:p>
          <a:p>
            <a:pPr marL="0" indent="0">
              <a:buNone/>
            </a:pPr>
            <a:r>
              <a:rPr lang="fr-FR" dirty="0" smtClean="0"/>
              <a:t>											J’ai également utilisé la </a:t>
            </a:r>
            <a:r>
              <a:rPr lang="fr-FR" b="1" dirty="0" smtClean="0"/>
              <a:t>récursivité</a:t>
            </a:r>
            <a:r>
              <a:rPr lang="fr-FR" dirty="0" smtClean="0"/>
              <a:t>.</a:t>
            </a:r>
          </a:p>
          <a:p>
            <a:pPr marL="0" indent="0">
              <a:buNone/>
            </a:pPr>
            <a:endParaRPr lang="fr-FR" dirty="0"/>
          </a:p>
        </p:txBody>
      </p:sp>
      <p:sp>
        <p:nvSpPr>
          <p:cNvPr id="4" name="Titre 1"/>
          <p:cNvSpPr>
            <a:spLocks noGrp="1"/>
          </p:cNvSpPr>
          <p:nvPr>
            <p:ph type="title"/>
          </p:nvPr>
        </p:nvSpPr>
        <p:spPr>
          <a:xfrm>
            <a:off x="2592925" y="624110"/>
            <a:ext cx="5989371" cy="525422"/>
          </a:xfrm>
        </p:spPr>
        <p:txBody>
          <a:bodyPr>
            <a:normAutofit fontScale="90000"/>
          </a:bodyPr>
          <a:lstStyle/>
          <a:p>
            <a:r>
              <a:rPr lang="fr-FR" dirty="0" smtClean="0"/>
              <a:t>Solution technique </a:t>
            </a:r>
            <a:endParaRPr lang="fr-FR" dirty="0"/>
          </a:p>
        </p:txBody>
      </p:sp>
      <p:pic>
        <p:nvPicPr>
          <p:cNvPr id="5" name="Image 4"/>
          <p:cNvPicPr>
            <a:picLocks noChangeAspect="1"/>
          </p:cNvPicPr>
          <p:nvPr/>
        </p:nvPicPr>
        <p:blipFill>
          <a:blip r:embed="rId2"/>
          <a:stretch>
            <a:fillRect/>
          </a:stretch>
        </p:blipFill>
        <p:spPr>
          <a:xfrm>
            <a:off x="95794" y="2924175"/>
            <a:ext cx="6781800" cy="3933825"/>
          </a:xfrm>
          <a:prstGeom prst="rect">
            <a:avLst/>
          </a:prstGeom>
        </p:spPr>
      </p:pic>
    </p:spTree>
    <p:extLst>
      <p:ext uri="{BB962C8B-B14F-4D97-AF65-F5344CB8AC3E}">
        <p14:creationId xmlns:p14="http://schemas.microsoft.com/office/powerpoint/2010/main" val="12931653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stretch>
            <a:fillRect/>
          </a:stretch>
        </p:blipFill>
        <p:spPr>
          <a:xfrm>
            <a:off x="0" y="4152900"/>
            <a:ext cx="6505575" cy="2705100"/>
          </a:xfrm>
          <a:prstGeom prst="rect">
            <a:avLst/>
          </a:prstGeom>
        </p:spPr>
      </p:pic>
      <p:sp>
        <p:nvSpPr>
          <p:cNvPr id="5" name="Titre 1"/>
          <p:cNvSpPr>
            <a:spLocks noGrp="1"/>
          </p:cNvSpPr>
          <p:nvPr>
            <p:ph type="title"/>
          </p:nvPr>
        </p:nvSpPr>
        <p:spPr>
          <a:xfrm>
            <a:off x="2592925" y="624110"/>
            <a:ext cx="5989371" cy="525422"/>
          </a:xfrm>
        </p:spPr>
        <p:txBody>
          <a:bodyPr>
            <a:normAutofit fontScale="90000"/>
          </a:bodyPr>
          <a:lstStyle/>
          <a:p>
            <a:r>
              <a:rPr lang="fr-FR" dirty="0" smtClean="0"/>
              <a:t>Solution technique </a:t>
            </a:r>
            <a:endParaRPr lang="fr-FR" dirty="0"/>
          </a:p>
        </p:txBody>
      </p:sp>
      <p:sp>
        <p:nvSpPr>
          <p:cNvPr id="6" name="ZoneTexte 5"/>
          <p:cNvSpPr txBox="1"/>
          <p:nvPr/>
        </p:nvSpPr>
        <p:spPr>
          <a:xfrm>
            <a:off x="3084394" y="1397473"/>
            <a:ext cx="8147713" cy="2031325"/>
          </a:xfrm>
          <a:prstGeom prst="rect">
            <a:avLst/>
          </a:prstGeom>
          <a:noFill/>
        </p:spPr>
        <p:txBody>
          <a:bodyPr wrap="square" rtlCol="0">
            <a:spAutoFit/>
          </a:bodyPr>
          <a:lstStyle/>
          <a:p>
            <a:r>
              <a:rPr lang="fr-FR" dirty="0" smtClean="0"/>
              <a:t>La méthode </a:t>
            </a:r>
            <a:r>
              <a:rPr lang="fr-FR" i="1" dirty="0" err="1" smtClean="0"/>
              <a:t>lancementJeu</a:t>
            </a:r>
            <a:r>
              <a:rPr lang="fr-FR" dirty="0" smtClean="0"/>
              <a:t> permet comme son nom l’indique de lancer le jeu en se servant des paramètres précédemment sélectionnés dans les méthodes (</a:t>
            </a:r>
            <a:r>
              <a:rPr lang="fr-FR" i="1" dirty="0" err="1" smtClean="0"/>
              <a:t>selectionnerModeDeJeu</a:t>
            </a:r>
            <a:r>
              <a:rPr lang="fr-FR" dirty="0" smtClean="0"/>
              <a:t> et </a:t>
            </a:r>
            <a:r>
              <a:rPr lang="fr-FR" i="1" dirty="0" err="1" smtClean="0"/>
              <a:t>selectionnerJeu</a:t>
            </a:r>
            <a:r>
              <a:rPr lang="fr-FR" dirty="0" smtClean="0"/>
              <a:t>).</a:t>
            </a:r>
          </a:p>
          <a:p>
            <a:endParaRPr lang="fr-FR" dirty="0"/>
          </a:p>
          <a:p>
            <a:r>
              <a:rPr lang="fr-FR" dirty="0" smtClean="0"/>
              <a:t>On instancie un nouveau jeu qu’on incrémente au fur et </a:t>
            </a:r>
            <a:r>
              <a:rPr lang="fr-FR" dirty="0"/>
              <a:t>à</a:t>
            </a:r>
            <a:r>
              <a:rPr lang="fr-FR" dirty="0" smtClean="0"/>
              <a:t> mesure avec les valeurs choisies par l’utilisateur et les valeurs récupérées dans le fichier de propriété.</a:t>
            </a:r>
            <a:endParaRPr lang="fr-FR" dirty="0"/>
          </a:p>
        </p:txBody>
      </p:sp>
    </p:spTree>
    <p:extLst>
      <p:ext uri="{BB962C8B-B14F-4D97-AF65-F5344CB8AC3E}">
        <p14:creationId xmlns:p14="http://schemas.microsoft.com/office/powerpoint/2010/main" val="22216064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050868" y="1045029"/>
            <a:ext cx="10141131" cy="5551713"/>
          </a:xfrm>
        </p:spPr>
        <p:txBody>
          <a:bodyPr/>
          <a:lstStyle/>
          <a:p>
            <a:r>
              <a:rPr lang="fr-FR" dirty="0"/>
              <a:t>À la fin de la partie, l'utilisateur peut </a:t>
            </a:r>
            <a:r>
              <a:rPr lang="fr-FR" dirty="0" smtClean="0"/>
              <a:t>choisir (</a:t>
            </a:r>
            <a:r>
              <a:rPr lang="fr-FR" i="1" dirty="0" err="1" smtClean="0"/>
              <a:t>retryMod</a:t>
            </a:r>
            <a:r>
              <a:rPr lang="fr-FR" dirty="0" smtClean="0"/>
              <a:t>) :</a:t>
            </a:r>
          </a:p>
          <a:p>
            <a:pPr marL="0" indent="0">
              <a:buNone/>
            </a:pPr>
            <a:r>
              <a:rPr lang="fr-FR" dirty="0" smtClean="0"/>
              <a:t>de </a:t>
            </a:r>
            <a:r>
              <a:rPr lang="fr-FR" dirty="0"/>
              <a:t>rejouer au même </a:t>
            </a:r>
            <a:r>
              <a:rPr lang="fr-FR" dirty="0" smtClean="0"/>
              <a:t>jeu</a:t>
            </a:r>
          </a:p>
          <a:p>
            <a:pPr marL="0" indent="0">
              <a:buNone/>
            </a:pPr>
            <a:r>
              <a:rPr lang="fr-FR" dirty="0"/>
              <a:t>de lancer un autre jeu (retour à l'écran de choix des jeux du début)</a:t>
            </a:r>
          </a:p>
          <a:p>
            <a:pPr marL="0" indent="0">
              <a:buNone/>
            </a:pPr>
            <a:r>
              <a:rPr lang="fr-FR" dirty="0"/>
              <a:t>de quitter </a:t>
            </a:r>
            <a:r>
              <a:rPr lang="fr-FR" dirty="0" smtClean="0"/>
              <a:t>l'application </a:t>
            </a:r>
          </a:p>
          <a:p>
            <a:pPr marL="0" indent="0">
              <a:buNone/>
            </a:pPr>
            <a:r>
              <a:rPr lang="fr-FR" dirty="0" smtClean="0"/>
              <a:t>										</a:t>
            </a:r>
            <a:r>
              <a:rPr lang="fr-FR" dirty="0" smtClean="0"/>
              <a:t>	J’ai </a:t>
            </a:r>
            <a:r>
              <a:rPr lang="fr-FR" dirty="0" smtClean="0"/>
              <a:t>utilisé un </a:t>
            </a:r>
            <a:r>
              <a:rPr lang="fr-FR" b="1" dirty="0" smtClean="0"/>
              <a:t>switch</a:t>
            </a:r>
            <a:r>
              <a:rPr lang="fr-FR" dirty="0" smtClean="0"/>
              <a:t> avec dans le premier 											cas </a:t>
            </a:r>
            <a:r>
              <a:rPr lang="fr-FR" dirty="0" smtClean="0"/>
              <a:t>le choix de </a:t>
            </a:r>
            <a:r>
              <a:rPr lang="fr-FR" dirty="0" smtClean="0"/>
              <a:t>rejouer </a:t>
            </a:r>
            <a:r>
              <a:rPr lang="fr-FR" dirty="0" smtClean="0"/>
              <a:t>au même </a:t>
            </a:r>
            <a:r>
              <a:rPr lang="fr-FR" dirty="0" smtClean="0"/>
              <a:t>jeu.												</a:t>
            </a:r>
            <a:r>
              <a:rPr lang="fr-FR" i="1" dirty="0" err="1" smtClean="0"/>
              <a:t>Jeu.jouer</a:t>
            </a:r>
            <a:r>
              <a:rPr lang="fr-FR" i="1" dirty="0" smtClean="0"/>
              <a:t> </a:t>
            </a:r>
            <a:r>
              <a:rPr lang="fr-FR" dirty="0" smtClean="0"/>
              <a:t>permet </a:t>
            </a:r>
            <a:r>
              <a:rPr lang="fr-FR" dirty="0" smtClean="0"/>
              <a:t>de relancer le jeu avec </a:t>
            </a:r>
            <a:r>
              <a:rPr lang="fr-FR" dirty="0" smtClean="0"/>
              <a:t>											la même configuration</a:t>
            </a:r>
            <a:r>
              <a:rPr lang="fr-FR" dirty="0" smtClean="0"/>
              <a:t>.</a:t>
            </a:r>
          </a:p>
          <a:p>
            <a:pPr marL="0" indent="0">
              <a:buNone/>
            </a:pPr>
            <a:r>
              <a:rPr lang="fr-FR" dirty="0"/>
              <a:t>	</a:t>
            </a:r>
            <a:r>
              <a:rPr lang="fr-FR" dirty="0" smtClean="0"/>
              <a:t>										Le </a:t>
            </a:r>
            <a:r>
              <a:rPr lang="fr-FR" dirty="0" smtClean="0"/>
              <a:t>deuxième cas nous </a:t>
            </a:r>
            <a:r>
              <a:rPr lang="fr-FR" dirty="0" smtClean="0"/>
              <a:t>permet de réutiliser 		  									</a:t>
            </a:r>
            <a:r>
              <a:rPr lang="fr-FR" dirty="0" smtClean="0"/>
              <a:t>la méthode </a:t>
            </a:r>
            <a:r>
              <a:rPr lang="fr-FR" i="1" dirty="0" err="1" smtClean="0"/>
              <a:t>lancementJeu</a:t>
            </a:r>
            <a:r>
              <a:rPr lang="fr-FR" i="1" dirty="0" smtClean="0"/>
              <a:t> </a:t>
            </a:r>
            <a:r>
              <a:rPr lang="fr-FR" dirty="0" smtClean="0"/>
              <a:t>qui </a:t>
            </a:r>
            <a:r>
              <a:rPr lang="fr-FR" dirty="0" smtClean="0"/>
              <a:t>sert à </a:t>
            </a:r>
            <a:r>
              <a:rPr lang="fr-FR" dirty="0" smtClean="0"/>
              <a:t>											</a:t>
            </a:r>
            <a:r>
              <a:rPr lang="fr-FR" dirty="0" smtClean="0"/>
              <a:t>       retourner </a:t>
            </a:r>
            <a:r>
              <a:rPr lang="fr-FR" dirty="0" smtClean="0"/>
              <a:t>à la sélection du jeu et </a:t>
            </a:r>
            <a:r>
              <a:rPr lang="fr-FR" dirty="0" smtClean="0"/>
              <a:t>du mode</a:t>
            </a:r>
            <a:r>
              <a:rPr lang="fr-FR" dirty="0" smtClean="0"/>
              <a:t>.</a:t>
            </a:r>
          </a:p>
          <a:p>
            <a:pPr marL="0" indent="0">
              <a:buNone/>
            </a:pPr>
            <a:r>
              <a:rPr lang="fr-FR" dirty="0"/>
              <a:t>	</a:t>
            </a:r>
            <a:r>
              <a:rPr lang="fr-FR" dirty="0" smtClean="0"/>
              <a:t>										Le </a:t>
            </a:r>
            <a:r>
              <a:rPr lang="fr-FR" dirty="0" smtClean="0"/>
              <a:t>troisième cas est </a:t>
            </a:r>
            <a:r>
              <a:rPr lang="fr-FR" dirty="0" smtClean="0"/>
              <a:t>un simple </a:t>
            </a:r>
            <a:r>
              <a:rPr lang="fr-FR" i="1" dirty="0" smtClean="0"/>
              <a:t>exit</a:t>
            </a:r>
            <a:r>
              <a:rPr lang="fr-FR" dirty="0" smtClean="0"/>
              <a:t> du jeu.</a:t>
            </a:r>
          </a:p>
          <a:p>
            <a:pPr marL="0" indent="0">
              <a:buNone/>
            </a:pPr>
            <a:r>
              <a:rPr lang="fr-FR" dirty="0"/>
              <a:t>	</a:t>
            </a:r>
            <a:r>
              <a:rPr lang="fr-FR" dirty="0" smtClean="0"/>
              <a:t>										</a:t>
            </a:r>
            <a:r>
              <a:rPr lang="fr-FR" i="1" dirty="0" err="1" smtClean="0"/>
              <a:t>retryMod</a:t>
            </a:r>
            <a:r>
              <a:rPr lang="fr-FR" dirty="0" smtClean="0"/>
              <a:t> utilise la </a:t>
            </a:r>
            <a:r>
              <a:rPr lang="fr-FR" b="1" dirty="0" smtClean="0"/>
              <a:t>récursivité</a:t>
            </a:r>
            <a:r>
              <a:rPr lang="fr-FR" dirty="0" smtClean="0"/>
              <a:t>.</a:t>
            </a:r>
            <a:endParaRPr lang="fr-FR" dirty="0"/>
          </a:p>
          <a:p>
            <a:endParaRPr lang="fr-FR" dirty="0"/>
          </a:p>
        </p:txBody>
      </p:sp>
      <p:sp>
        <p:nvSpPr>
          <p:cNvPr id="4" name="Titre 1"/>
          <p:cNvSpPr>
            <a:spLocks noGrp="1"/>
          </p:cNvSpPr>
          <p:nvPr>
            <p:ph type="title"/>
          </p:nvPr>
        </p:nvSpPr>
        <p:spPr>
          <a:xfrm>
            <a:off x="2592925" y="624110"/>
            <a:ext cx="5989371" cy="525422"/>
          </a:xfrm>
        </p:spPr>
        <p:txBody>
          <a:bodyPr>
            <a:normAutofit fontScale="90000"/>
          </a:bodyPr>
          <a:lstStyle/>
          <a:p>
            <a:r>
              <a:rPr lang="fr-FR" dirty="0" smtClean="0"/>
              <a:t>Solution technique </a:t>
            </a:r>
            <a:endParaRPr lang="fr-FR" dirty="0"/>
          </a:p>
        </p:txBody>
      </p:sp>
      <p:pic>
        <p:nvPicPr>
          <p:cNvPr id="5" name="Image 4"/>
          <p:cNvPicPr>
            <a:picLocks noChangeAspect="1"/>
          </p:cNvPicPr>
          <p:nvPr/>
        </p:nvPicPr>
        <p:blipFill>
          <a:blip r:embed="rId2"/>
          <a:stretch>
            <a:fillRect/>
          </a:stretch>
        </p:blipFill>
        <p:spPr>
          <a:xfrm>
            <a:off x="281304" y="2559642"/>
            <a:ext cx="6715669" cy="4298358"/>
          </a:xfrm>
          <a:prstGeom prst="rect">
            <a:avLst/>
          </a:prstGeom>
        </p:spPr>
      </p:pic>
    </p:spTree>
    <p:extLst>
      <p:ext uri="{BB962C8B-B14F-4D97-AF65-F5344CB8AC3E}">
        <p14:creationId xmlns:p14="http://schemas.microsoft.com/office/powerpoint/2010/main" val="41917173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188720" y="1306286"/>
            <a:ext cx="10315892" cy="4604936"/>
          </a:xfrm>
        </p:spPr>
        <p:txBody>
          <a:bodyPr>
            <a:normAutofit/>
          </a:bodyPr>
          <a:lstStyle/>
          <a:p>
            <a:r>
              <a:rPr lang="fr-FR" sz="1400" dirty="0"/>
              <a:t>Il doit être possible de lancer l'application dans un mode "développeur". Dans ce mode la solution est affichée dès le début. Cela permet de tester le bon comportement de l'application en cas de bonne ou de mauvaise réponse de l'utilisateur. Ceci est à réaliser avec les mécanismes suivants :</a:t>
            </a:r>
          </a:p>
          <a:p>
            <a:pPr marL="0" indent="0">
              <a:buNone/>
            </a:pPr>
            <a:r>
              <a:rPr lang="fr-FR" sz="1400" dirty="0" smtClean="0"/>
              <a:t>- Passage </a:t>
            </a:r>
            <a:r>
              <a:rPr lang="fr-FR" sz="1400" dirty="0"/>
              <a:t>d'un paramètre au lancement de l'application</a:t>
            </a:r>
          </a:p>
          <a:p>
            <a:pPr marL="0" indent="0">
              <a:buNone/>
            </a:pPr>
            <a:r>
              <a:rPr lang="fr-FR" sz="1400" dirty="0" smtClean="0"/>
              <a:t>- Propriété </a:t>
            </a:r>
            <a:r>
              <a:rPr lang="fr-FR" sz="1400" dirty="0"/>
              <a:t>spécifique dans le fichier de configuration</a:t>
            </a:r>
          </a:p>
          <a:p>
            <a:pPr marL="0" indent="0">
              <a:buNone/>
            </a:pPr>
            <a:r>
              <a:rPr lang="fr-FR" sz="1400" dirty="0" smtClean="0"/>
              <a:t>Pour chaque jeu on doit pouvoir choisir le nombre de cases et le nombres </a:t>
            </a:r>
            <a:r>
              <a:rPr lang="fr-FR" sz="1400" dirty="0" smtClean="0"/>
              <a:t>d’essais.</a:t>
            </a:r>
            <a:endParaRPr lang="fr-FR" sz="1400" dirty="0" smtClean="0"/>
          </a:p>
          <a:p>
            <a:pPr marL="0" indent="0">
              <a:buNone/>
            </a:pPr>
            <a:r>
              <a:rPr lang="fr-FR" sz="1400" dirty="0" smtClean="0"/>
              <a:t>J’utilise un fichier propriété </a:t>
            </a:r>
            <a:r>
              <a:rPr lang="fr-FR" sz="1400" dirty="0" smtClean="0"/>
              <a:t>où </a:t>
            </a:r>
            <a:r>
              <a:rPr lang="fr-FR" sz="1400" dirty="0" smtClean="0"/>
              <a:t>les constantes (mode Dev/</a:t>
            </a:r>
            <a:r>
              <a:rPr lang="fr-FR" sz="1400" dirty="0" err="1" smtClean="0"/>
              <a:t>Prod</a:t>
            </a:r>
            <a:r>
              <a:rPr lang="fr-FR" sz="1400" dirty="0" smtClean="0"/>
              <a:t>) sont </a:t>
            </a:r>
            <a:r>
              <a:rPr lang="fr-FR" sz="1400" dirty="0" smtClean="0"/>
              <a:t>définies</a:t>
            </a:r>
            <a:r>
              <a:rPr lang="fr-FR" sz="1400" dirty="0" smtClean="0"/>
              <a:t>. Le programme vérifie si le mode est </a:t>
            </a:r>
            <a:r>
              <a:rPr lang="fr-FR" sz="1400" dirty="0" smtClean="0"/>
              <a:t>défini </a:t>
            </a:r>
            <a:r>
              <a:rPr lang="fr-FR" sz="1400" dirty="0" smtClean="0"/>
              <a:t>dans les </a:t>
            </a:r>
            <a:r>
              <a:rPr lang="fr-FR" sz="1400" b="1" dirty="0" err="1" smtClean="0"/>
              <a:t>args</a:t>
            </a:r>
            <a:r>
              <a:rPr lang="fr-FR" sz="1400" dirty="0" smtClean="0"/>
              <a:t> de </a:t>
            </a:r>
            <a:r>
              <a:rPr lang="fr-FR" sz="1400" dirty="0" smtClean="0"/>
              <a:t>lancement </a:t>
            </a:r>
            <a:r>
              <a:rPr lang="fr-FR" sz="1400" dirty="0" smtClean="0"/>
              <a:t>ou </a:t>
            </a:r>
            <a:r>
              <a:rPr lang="fr-FR" sz="1400" dirty="0" smtClean="0"/>
              <a:t>dans </a:t>
            </a:r>
            <a:r>
              <a:rPr lang="fr-FR" sz="1400" dirty="0" smtClean="0"/>
              <a:t>le fichier </a:t>
            </a:r>
            <a:r>
              <a:rPr lang="fr-FR" sz="1400" dirty="0" smtClean="0"/>
              <a:t>propriété.</a:t>
            </a:r>
          </a:p>
          <a:p>
            <a:pPr marL="0" indent="0">
              <a:buNone/>
            </a:pPr>
            <a:r>
              <a:rPr lang="fr-FR" sz="1400" dirty="0"/>
              <a:t> </a:t>
            </a:r>
            <a:r>
              <a:rPr lang="fr-FR" sz="1400" dirty="0" smtClean="0"/>
              <a:t>                                                                                                                             </a:t>
            </a:r>
            <a:r>
              <a:rPr lang="fr-FR" sz="1400" dirty="0" smtClean="0"/>
              <a:t>Les </a:t>
            </a:r>
            <a:r>
              <a:rPr lang="fr-FR" sz="1400" dirty="0" smtClean="0"/>
              <a:t>nombres de cases et nombres d’essais 														</a:t>
            </a:r>
            <a:r>
              <a:rPr lang="fr-FR" sz="1400" dirty="0" smtClean="0"/>
              <a:t>      sont </a:t>
            </a:r>
            <a:r>
              <a:rPr lang="fr-FR" sz="1400" dirty="0" smtClean="0"/>
              <a:t>dans le fichier </a:t>
            </a:r>
            <a:r>
              <a:rPr lang="fr-FR" sz="1400" dirty="0" smtClean="0"/>
              <a:t>propriété.</a:t>
            </a:r>
            <a:endParaRPr lang="fr-FR" sz="1400" dirty="0"/>
          </a:p>
        </p:txBody>
      </p:sp>
      <p:sp>
        <p:nvSpPr>
          <p:cNvPr id="4" name="Titre 1"/>
          <p:cNvSpPr>
            <a:spLocks noGrp="1"/>
          </p:cNvSpPr>
          <p:nvPr>
            <p:ph type="title"/>
          </p:nvPr>
        </p:nvSpPr>
        <p:spPr>
          <a:xfrm>
            <a:off x="2592925" y="624110"/>
            <a:ext cx="5989371" cy="525422"/>
          </a:xfrm>
        </p:spPr>
        <p:txBody>
          <a:bodyPr>
            <a:normAutofit fontScale="90000"/>
          </a:bodyPr>
          <a:lstStyle/>
          <a:p>
            <a:r>
              <a:rPr lang="fr-FR" dirty="0" smtClean="0"/>
              <a:t>Solution technique </a:t>
            </a:r>
            <a:endParaRPr lang="fr-FR" dirty="0"/>
          </a:p>
        </p:txBody>
      </p:sp>
      <p:pic>
        <p:nvPicPr>
          <p:cNvPr id="9" name="Image 8"/>
          <p:cNvPicPr>
            <a:picLocks noChangeAspect="1"/>
          </p:cNvPicPr>
          <p:nvPr/>
        </p:nvPicPr>
        <p:blipFill>
          <a:blip r:embed="rId2"/>
          <a:stretch>
            <a:fillRect/>
          </a:stretch>
        </p:blipFill>
        <p:spPr>
          <a:xfrm>
            <a:off x="251432" y="3735977"/>
            <a:ext cx="7093131" cy="3122023"/>
          </a:xfrm>
          <a:prstGeom prst="rect">
            <a:avLst/>
          </a:prstGeom>
        </p:spPr>
      </p:pic>
    </p:spTree>
    <p:extLst>
      <p:ext uri="{BB962C8B-B14F-4D97-AF65-F5344CB8AC3E}">
        <p14:creationId xmlns:p14="http://schemas.microsoft.com/office/powerpoint/2010/main" val="14168891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2411" y="1436914"/>
            <a:ext cx="10172201" cy="4474308"/>
          </a:xfrm>
        </p:spPr>
        <p:txBody>
          <a:bodyPr/>
          <a:lstStyle/>
          <a:p>
            <a:r>
              <a:rPr lang="fr-FR" dirty="0" smtClean="0"/>
              <a:t>Ici l’algorithme </a:t>
            </a:r>
            <a:r>
              <a:rPr lang="fr-FR" dirty="0" smtClean="0"/>
              <a:t>permet la vérification du code saisie avec le code à </a:t>
            </a:r>
            <a:r>
              <a:rPr lang="fr-FR" dirty="0" smtClean="0"/>
              <a:t>deviner. </a:t>
            </a:r>
            <a:r>
              <a:rPr lang="fr-FR" dirty="0"/>
              <a:t>I</a:t>
            </a:r>
            <a:r>
              <a:rPr lang="fr-FR" dirty="0" smtClean="0"/>
              <a:t>l renvoi ensuite  </a:t>
            </a:r>
            <a:r>
              <a:rPr lang="fr-FR" dirty="0" smtClean="0"/>
              <a:t>« + - = ».</a:t>
            </a:r>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r>
              <a:rPr lang="fr-FR" dirty="0" smtClean="0"/>
              <a:t>Les</a:t>
            </a:r>
            <a:r>
              <a:rPr lang="fr-FR" dirty="0" smtClean="0"/>
              <a:t> </a:t>
            </a:r>
            <a:r>
              <a:rPr lang="fr-FR" dirty="0" smtClean="0"/>
              <a:t>conditions </a:t>
            </a:r>
            <a:r>
              <a:rPr lang="fr-FR" dirty="0" smtClean="0"/>
              <a:t>(</a:t>
            </a:r>
            <a:r>
              <a:rPr lang="fr-FR" b="1" dirty="0" smtClean="0"/>
              <a:t>if</a:t>
            </a:r>
            <a:r>
              <a:rPr lang="fr-FR" dirty="0" smtClean="0"/>
              <a:t>) vérifient </a:t>
            </a:r>
            <a:r>
              <a:rPr lang="fr-FR" dirty="0" smtClean="0"/>
              <a:t>à l’indice l’index dans les deux tableaux.</a:t>
            </a:r>
            <a:endParaRPr lang="fr-FR" dirty="0"/>
          </a:p>
        </p:txBody>
      </p:sp>
      <p:sp>
        <p:nvSpPr>
          <p:cNvPr id="4" name="Titre 1"/>
          <p:cNvSpPr>
            <a:spLocks noGrp="1"/>
          </p:cNvSpPr>
          <p:nvPr>
            <p:ph type="title"/>
          </p:nvPr>
        </p:nvSpPr>
        <p:spPr>
          <a:xfrm>
            <a:off x="2592925" y="624110"/>
            <a:ext cx="5989371" cy="525422"/>
          </a:xfrm>
        </p:spPr>
        <p:txBody>
          <a:bodyPr>
            <a:normAutofit fontScale="90000"/>
          </a:bodyPr>
          <a:lstStyle/>
          <a:p>
            <a:r>
              <a:rPr lang="fr-FR" dirty="0" smtClean="0"/>
              <a:t>Solution technique </a:t>
            </a:r>
            <a:endParaRPr lang="fr-FR" dirty="0"/>
          </a:p>
        </p:txBody>
      </p:sp>
      <p:pic>
        <p:nvPicPr>
          <p:cNvPr id="5" name="Image 4"/>
          <p:cNvPicPr>
            <a:picLocks noChangeAspect="1"/>
          </p:cNvPicPr>
          <p:nvPr/>
        </p:nvPicPr>
        <p:blipFill>
          <a:blip r:embed="rId2"/>
          <a:stretch>
            <a:fillRect/>
          </a:stretch>
        </p:blipFill>
        <p:spPr>
          <a:xfrm>
            <a:off x="2271712" y="2286000"/>
            <a:ext cx="7648575" cy="2286000"/>
          </a:xfrm>
          <a:prstGeom prst="rect">
            <a:avLst/>
          </a:prstGeom>
        </p:spPr>
      </p:pic>
    </p:spTree>
    <p:extLst>
      <p:ext uri="{BB962C8B-B14F-4D97-AF65-F5344CB8AC3E}">
        <p14:creationId xmlns:p14="http://schemas.microsoft.com/office/powerpoint/2010/main" val="18502379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2411" y="1436914"/>
            <a:ext cx="10172201" cy="4474308"/>
          </a:xfrm>
        </p:spPr>
        <p:txBody>
          <a:bodyPr/>
          <a:lstStyle/>
          <a:p>
            <a:r>
              <a:rPr lang="fr-FR" dirty="0" smtClean="0"/>
              <a:t>Ici l’algorithme permet </a:t>
            </a:r>
            <a:r>
              <a:rPr lang="fr-FR" dirty="0" smtClean="0"/>
              <a:t>la vérification du code saisie avec le code à </a:t>
            </a:r>
            <a:r>
              <a:rPr lang="fr-FR" dirty="0" smtClean="0"/>
              <a:t>deviner. Il renvoi </a:t>
            </a:r>
            <a:r>
              <a:rPr lang="fr-FR" dirty="0" smtClean="0"/>
              <a:t>le nombre de chiffres bien placés, et </a:t>
            </a:r>
            <a:r>
              <a:rPr lang="fr-FR" dirty="0" smtClean="0"/>
              <a:t> le nombre de </a:t>
            </a:r>
            <a:r>
              <a:rPr lang="fr-FR" dirty="0" smtClean="0"/>
              <a:t>chiffres présents.</a:t>
            </a:r>
          </a:p>
          <a:p>
            <a:r>
              <a:rPr lang="fr-FR" dirty="0" smtClean="0"/>
              <a:t>Je vérifie les chiffres un par un dans </a:t>
            </a:r>
            <a:r>
              <a:rPr lang="fr-FR" i="1" dirty="0" err="1" smtClean="0"/>
              <a:t>chiffreCourant</a:t>
            </a:r>
            <a:r>
              <a:rPr lang="fr-FR" dirty="0" smtClean="0"/>
              <a:t>. Q</a:t>
            </a:r>
            <a:r>
              <a:rPr lang="fr-FR" dirty="0" smtClean="0"/>
              <a:t>uand </a:t>
            </a:r>
            <a:r>
              <a:rPr lang="fr-FR" dirty="0" smtClean="0"/>
              <a:t>un chiffre existe dans la solution mais n’est pas bien </a:t>
            </a:r>
            <a:r>
              <a:rPr lang="fr-FR" dirty="0" smtClean="0"/>
              <a:t>placé, </a:t>
            </a:r>
            <a:r>
              <a:rPr lang="fr-FR" dirty="0" smtClean="0"/>
              <a:t>il </a:t>
            </a:r>
            <a:r>
              <a:rPr lang="fr-FR" dirty="0" smtClean="0"/>
              <a:t>incrémente un compteur </a:t>
            </a:r>
            <a:r>
              <a:rPr lang="fr-FR" i="1" dirty="0" err="1" smtClean="0"/>
              <a:t>nbPresent</a:t>
            </a:r>
            <a:r>
              <a:rPr lang="fr-FR" dirty="0" smtClean="0"/>
              <a:t>.</a:t>
            </a:r>
            <a:endParaRPr lang="fr-FR" dirty="0" smtClean="0"/>
          </a:p>
          <a:p>
            <a:r>
              <a:rPr lang="fr-FR" dirty="0" smtClean="0"/>
              <a:t>Quand un chiffre est bien placé il </a:t>
            </a:r>
            <a:r>
              <a:rPr lang="fr-FR" dirty="0" smtClean="0"/>
              <a:t>incrémente un compteur </a:t>
            </a:r>
            <a:r>
              <a:rPr lang="fr-FR" i="1" dirty="0" err="1" smtClean="0"/>
              <a:t>nbBonnePlace</a:t>
            </a:r>
            <a:r>
              <a:rPr lang="fr-FR" dirty="0" smtClean="0"/>
              <a:t>.</a:t>
            </a:r>
            <a:endParaRPr lang="fr-FR" dirty="0" smtClean="0"/>
          </a:p>
          <a:p>
            <a:pPr marL="0" indent="0">
              <a:buNone/>
            </a:pPr>
            <a:r>
              <a:rPr lang="fr-FR" dirty="0" smtClean="0"/>
              <a:t>												</a:t>
            </a:r>
            <a:endParaRPr lang="fr-FR" dirty="0"/>
          </a:p>
          <a:p>
            <a:endParaRPr lang="fr-FR" dirty="0" smtClean="0"/>
          </a:p>
          <a:p>
            <a:endParaRPr lang="fr-FR" dirty="0"/>
          </a:p>
          <a:p>
            <a:endParaRPr lang="fr-FR" dirty="0" smtClean="0"/>
          </a:p>
          <a:p>
            <a:endParaRPr lang="fr-FR" dirty="0"/>
          </a:p>
          <a:p>
            <a:endParaRPr lang="fr-FR" dirty="0" smtClean="0"/>
          </a:p>
          <a:p>
            <a:pPr marL="0" indent="0">
              <a:buNone/>
            </a:pPr>
            <a:endParaRPr lang="fr-FR" dirty="0"/>
          </a:p>
        </p:txBody>
      </p:sp>
      <p:sp>
        <p:nvSpPr>
          <p:cNvPr id="4" name="Titre 1"/>
          <p:cNvSpPr>
            <a:spLocks noGrp="1"/>
          </p:cNvSpPr>
          <p:nvPr>
            <p:ph type="title"/>
          </p:nvPr>
        </p:nvSpPr>
        <p:spPr>
          <a:xfrm>
            <a:off x="2592925" y="624110"/>
            <a:ext cx="5989371" cy="525422"/>
          </a:xfrm>
        </p:spPr>
        <p:txBody>
          <a:bodyPr>
            <a:normAutofit fontScale="90000"/>
          </a:bodyPr>
          <a:lstStyle/>
          <a:p>
            <a:r>
              <a:rPr lang="fr-FR" dirty="0" smtClean="0"/>
              <a:t>Solution technique </a:t>
            </a:r>
            <a:endParaRPr lang="fr-FR" dirty="0"/>
          </a:p>
        </p:txBody>
      </p:sp>
      <p:pic>
        <p:nvPicPr>
          <p:cNvPr id="2" name="Image 1"/>
          <p:cNvPicPr>
            <a:picLocks noChangeAspect="1"/>
          </p:cNvPicPr>
          <p:nvPr/>
        </p:nvPicPr>
        <p:blipFill>
          <a:blip r:embed="rId2"/>
          <a:stretch>
            <a:fillRect/>
          </a:stretch>
        </p:blipFill>
        <p:spPr>
          <a:xfrm>
            <a:off x="172402" y="3409950"/>
            <a:ext cx="6543675" cy="3448050"/>
          </a:xfrm>
          <a:prstGeom prst="rect">
            <a:avLst/>
          </a:prstGeom>
        </p:spPr>
      </p:pic>
    </p:spTree>
    <p:extLst>
      <p:ext uri="{BB962C8B-B14F-4D97-AF65-F5344CB8AC3E}">
        <p14:creationId xmlns:p14="http://schemas.microsoft.com/office/powerpoint/2010/main" val="7292552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58091" y="1306286"/>
            <a:ext cx="10446521" cy="5551714"/>
          </a:xfrm>
        </p:spPr>
        <p:txBody>
          <a:bodyPr>
            <a:normAutofit/>
          </a:bodyPr>
          <a:lstStyle/>
          <a:p>
            <a:r>
              <a:rPr lang="fr-FR" sz="1400" dirty="0" smtClean="0"/>
              <a:t>Un exemple d’héritage et de polymorphisme :</a:t>
            </a:r>
          </a:p>
          <a:p>
            <a:pPr marL="0" indent="0">
              <a:buNone/>
            </a:pPr>
            <a:r>
              <a:rPr lang="fr-FR" sz="1400" dirty="0"/>
              <a:t>	</a:t>
            </a:r>
            <a:r>
              <a:rPr lang="fr-FR" sz="1400" dirty="0" smtClean="0"/>
              <a:t>									</a:t>
            </a:r>
            <a:r>
              <a:rPr lang="fr-FR" sz="1400" dirty="0" smtClean="0">
                <a:sym typeface="Wingdings" panose="05000000000000000000" pitchFamily="2" charset="2"/>
              </a:rPr>
              <a:t> </a:t>
            </a:r>
            <a:r>
              <a:rPr lang="fr-FR" dirty="0" smtClean="0">
                <a:sym typeface="Wingdings" panose="05000000000000000000" pitchFamily="2" charset="2"/>
              </a:rPr>
              <a:t>Classe mère</a:t>
            </a:r>
          </a:p>
          <a:p>
            <a:pPr marL="0" indent="0">
              <a:buNone/>
            </a:pPr>
            <a:endParaRPr lang="fr-FR" sz="1400" dirty="0">
              <a:sym typeface="Wingdings" panose="05000000000000000000" pitchFamily="2" charset="2"/>
            </a:endParaRPr>
          </a:p>
          <a:p>
            <a:pPr marL="0" indent="0">
              <a:buNone/>
            </a:pPr>
            <a:r>
              <a:rPr lang="fr-FR" sz="1400" dirty="0" smtClean="0">
                <a:sym typeface="Wingdings" panose="05000000000000000000" pitchFamily="2" charset="2"/>
              </a:rPr>
              <a:t>									</a:t>
            </a:r>
            <a:r>
              <a:rPr lang="fr-FR" sz="1400" dirty="0" smtClean="0">
                <a:sym typeface="Wingdings" panose="05000000000000000000" pitchFamily="2" charset="2"/>
              </a:rPr>
              <a:t>    La méthode </a:t>
            </a:r>
            <a:r>
              <a:rPr lang="fr-FR" sz="1400" i="1" dirty="0" smtClean="0">
                <a:sym typeface="Wingdings" panose="05000000000000000000" pitchFamily="2" charset="2"/>
              </a:rPr>
              <a:t>jouer</a:t>
            </a:r>
            <a:r>
              <a:rPr lang="fr-FR" sz="1400" dirty="0" smtClean="0">
                <a:sym typeface="Wingdings" panose="05000000000000000000" pitchFamily="2" charset="2"/>
              </a:rPr>
              <a:t> </a:t>
            </a:r>
            <a:r>
              <a:rPr lang="fr-FR" sz="1400" dirty="0" smtClean="0">
                <a:sym typeface="Wingdings" panose="05000000000000000000" pitchFamily="2" charset="2"/>
              </a:rPr>
              <a:t> est vide car elle sera spécifiée </a:t>
            </a:r>
            <a:r>
              <a:rPr lang="fr-FR" sz="1400" dirty="0" smtClean="0">
                <a:sym typeface="Wingdings" panose="05000000000000000000" pitchFamily="2" charset="2"/>
              </a:rPr>
              <a:t>dans la classe </a:t>
            </a:r>
            <a:r>
              <a:rPr lang="fr-FR" sz="1400" dirty="0" smtClean="0">
                <a:sym typeface="Wingdings" panose="05000000000000000000" pitchFamily="2" charset="2"/>
              </a:rPr>
              <a:t>fille.</a:t>
            </a:r>
            <a:endParaRPr lang="fr-FR" sz="1400" dirty="0" smtClean="0">
              <a:sym typeface="Wingdings" panose="05000000000000000000" pitchFamily="2" charset="2"/>
            </a:endParaRPr>
          </a:p>
          <a:p>
            <a:pPr marL="0" indent="0">
              <a:buNone/>
            </a:pPr>
            <a:r>
              <a:rPr lang="fr-FR" sz="1400" dirty="0" smtClean="0">
                <a:sym typeface="Wingdings" panose="05000000000000000000" pitchFamily="2" charset="2"/>
              </a:rPr>
              <a:t>												</a:t>
            </a:r>
          </a:p>
          <a:p>
            <a:pPr marL="0" indent="0">
              <a:buNone/>
            </a:pPr>
            <a:endParaRPr lang="fr-FR" sz="1400" dirty="0">
              <a:sym typeface="Wingdings" panose="05000000000000000000" pitchFamily="2" charset="2"/>
            </a:endParaRPr>
          </a:p>
          <a:p>
            <a:pPr marL="0" indent="0">
              <a:buNone/>
            </a:pPr>
            <a:endParaRPr lang="fr-FR" sz="1400" dirty="0" smtClean="0">
              <a:sym typeface="Wingdings" panose="05000000000000000000" pitchFamily="2" charset="2"/>
            </a:endParaRPr>
          </a:p>
          <a:p>
            <a:pPr marL="0" indent="0">
              <a:buNone/>
            </a:pPr>
            <a:endParaRPr lang="fr-FR" sz="1400" dirty="0">
              <a:sym typeface="Wingdings" panose="05000000000000000000" pitchFamily="2" charset="2"/>
            </a:endParaRPr>
          </a:p>
          <a:p>
            <a:pPr marL="0" indent="0">
              <a:buNone/>
            </a:pPr>
            <a:endParaRPr lang="fr-FR" sz="1400" dirty="0" smtClean="0">
              <a:sym typeface="Wingdings" panose="05000000000000000000" pitchFamily="2" charset="2"/>
            </a:endParaRPr>
          </a:p>
          <a:p>
            <a:pPr marL="0" indent="0">
              <a:buNone/>
            </a:pPr>
            <a:endParaRPr lang="fr-FR" sz="1400" dirty="0">
              <a:sym typeface="Wingdings" panose="05000000000000000000" pitchFamily="2" charset="2"/>
            </a:endParaRPr>
          </a:p>
          <a:p>
            <a:pPr marL="0" indent="0">
              <a:buNone/>
            </a:pPr>
            <a:endParaRPr lang="fr-FR" sz="1400" dirty="0" smtClean="0">
              <a:sym typeface="Wingdings" panose="05000000000000000000" pitchFamily="2" charset="2"/>
            </a:endParaRPr>
          </a:p>
          <a:p>
            <a:pPr marL="0" indent="0">
              <a:buNone/>
            </a:pPr>
            <a:r>
              <a:rPr lang="fr-FR" dirty="0" smtClean="0">
                <a:sym typeface="Wingdings" panose="05000000000000000000" pitchFamily="2" charset="2"/>
              </a:rPr>
              <a:t>Classe Fille     </a:t>
            </a:r>
          </a:p>
          <a:p>
            <a:pPr marL="0" indent="0">
              <a:buNone/>
            </a:pPr>
            <a:r>
              <a:rPr lang="fr-FR" sz="1400" dirty="0">
                <a:sym typeface="Wingdings" panose="05000000000000000000" pitchFamily="2" charset="2"/>
              </a:rPr>
              <a:t>	</a:t>
            </a:r>
            <a:r>
              <a:rPr lang="fr-FR" sz="1400" dirty="0" smtClean="0">
                <a:sym typeface="Wingdings" panose="05000000000000000000" pitchFamily="2" charset="2"/>
              </a:rPr>
              <a:t>Polymorphisme de </a:t>
            </a:r>
            <a:r>
              <a:rPr lang="fr-FR" sz="1400" i="1" dirty="0" smtClean="0">
                <a:sym typeface="Wingdings" panose="05000000000000000000" pitchFamily="2" charset="2"/>
              </a:rPr>
              <a:t>jouer</a:t>
            </a:r>
            <a:r>
              <a:rPr lang="fr-FR" sz="1400" dirty="0" smtClean="0">
                <a:sym typeface="Wingdings" panose="05000000000000000000" pitchFamily="2" charset="2"/>
              </a:rPr>
              <a:t>.</a:t>
            </a:r>
            <a:endParaRPr lang="fr-FR" sz="1400" dirty="0" smtClean="0"/>
          </a:p>
        </p:txBody>
      </p:sp>
      <p:sp>
        <p:nvSpPr>
          <p:cNvPr id="4" name="Titre 1"/>
          <p:cNvSpPr>
            <a:spLocks noGrp="1"/>
          </p:cNvSpPr>
          <p:nvPr>
            <p:ph type="title"/>
          </p:nvPr>
        </p:nvSpPr>
        <p:spPr>
          <a:xfrm>
            <a:off x="2592925" y="624110"/>
            <a:ext cx="5989371" cy="525422"/>
          </a:xfrm>
        </p:spPr>
        <p:txBody>
          <a:bodyPr>
            <a:normAutofit fontScale="90000"/>
          </a:bodyPr>
          <a:lstStyle/>
          <a:p>
            <a:r>
              <a:rPr lang="fr-FR" dirty="0" smtClean="0"/>
              <a:t>Solution technique </a:t>
            </a:r>
            <a:endParaRPr lang="fr-FR" dirty="0"/>
          </a:p>
        </p:txBody>
      </p:sp>
      <p:pic>
        <p:nvPicPr>
          <p:cNvPr id="5" name="Image 4"/>
          <p:cNvPicPr>
            <a:picLocks noChangeAspect="1"/>
          </p:cNvPicPr>
          <p:nvPr/>
        </p:nvPicPr>
        <p:blipFill>
          <a:blip r:embed="rId2"/>
          <a:stretch>
            <a:fillRect/>
          </a:stretch>
        </p:blipFill>
        <p:spPr>
          <a:xfrm>
            <a:off x="370703" y="1781175"/>
            <a:ext cx="4912497" cy="2724150"/>
          </a:xfrm>
          <a:prstGeom prst="rect">
            <a:avLst/>
          </a:prstGeom>
        </p:spPr>
      </p:pic>
      <p:pic>
        <p:nvPicPr>
          <p:cNvPr id="6" name="Image 5"/>
          <p:cNvPicPr>
            <a:picLocks noChangeAspect="1"/>
          </p:cNvPicPr>
          <p:nvPr/>
        </p:nvPicPr>
        <p:blipFill>
          <a:blip r:embed="rId3"/>
          <a:stretch>
            <a:fillRect/>
          </a:stretch>
        </p:blipFill>
        <p:spPr>
          <a:xfrm>
            <a:off x="4391025" y="3143250"/>
            <a:ext cx="7800975" cy="3714750"/>
          </a:xfrm>
          <a:prstGeom prst="rect">
            <a:avLst/>
          </a:prstGeom>
        </p:spPr>
      </p:pic>
      <p:cxnSp>
        <p:nvCxnSpPr>
          <p:cNvPr id="9" name="Connecteur droit avec flèche 8"/>
          <p:cNvCxnSpPr/>
          <p:nvPr/>
        </p:nvCxnSpPr>
        <p:spPr>
          <a:xfrm flipV="1">
            <a:off x="2947215" y="3814356"/>
            <a:ext cx="1546408" cy="1502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flipH="1">
            <a:off x="2116183" y="2795451"/>
            <a:ext cx="4336868" cy="1358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3349328"/>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171</TotalTime>
  <Words>476</Words>
  <Application>Microsoft Office PowerPoint</Application>
  <PresentationFormat>Grand écran</PresentationFormat>
  <Paragraphs>88</Paragraphs>
  <Slides>10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Century Gothic</vt:lpstr>
      <vt:lpstr>Wingdings</vt:lpstr>
      <vt:lpstr>Wingdings 3</vt:lpstr>
      <vt:lpstr>Brin</vt:lpstr>
      <vt:lpstr>Projet 3</vt:lpstr>
      <vt:lpstr>Solution technique </vt:lpstr>
      <vt:lpstr>Solution technique </vt:lpstr>
      <vt:lpstr>Solution technique </vt:lpstr>
      <vt:lpstr>Solution technique </vt:lpstr>
      <vt:lpstr>Solution technique </vt:lpstr>
      <vt:lpstr>Solution technique </vt:lpstr>
      <vt:lpstr>Solution technique </vt:lpstr>
      <vt:lpstr>Solution technique </vt:lpstr>
      <vt:lpstr>Conclusion</vt:lpstr>
    </vt:vector>
  </TitlesOfParts>
  <Company>ENEDIS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3</dc:title>
  <dc:creator>CABERAS Yann</dc:creator>
  <cp:lastModifiedBy>CABERAS Yann</cp:lastModifiedBy>
  <cp:revision>18</cp:revision>
  <dcterms:created xsi:type="dcterms:W3CDTF">2019-02-22T08:43:51Z</dcterms:created>
  <dcterms:modified xsi:type="dcterms:W3CDTF">2019-02-25T15:14:35Z</dcterms:modified>
</cp:coreProperties>
</file>