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8" r:id="rId3"/>
    <p:sldId id="264" r:id="rId4"/>
    <p:sldId id="259" r:id="rId5"/>
    <p:sldId id="260" r:id="rId6"/>
    <p:sldId id="262" r:id="rId7"/>
    <p:sldId id="257" r:id="rId8"/>
    <p:sldId id="263" r:id="rId9"/>
    <p:sldId id="261" r:id="rId10"/>
    <p:sldId id="265" r:id="rId11"/>
    <p:sldId id="266" r:id="rId12"/>
    <p:sldId id="269" r:id="rId13"/>
    <p:sldId id="270" r:id="rId14"/>
    <p:sldId id="272" r:id="rId15"/>
    <p:sldId id="271"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78" y="8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628182C9-D119-4E4C-8D8B-1D714D8EDC98}" type="datetimeFigureOut">
              <a:rPr lang="fr-FR" smtClean="0"/>
              <a:t>23/08/2022</a:t>
            </a:fld>
            <a:endParaRPr lang="fr-FR"/>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fr-F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286F672-DE3E-4E52-B6CF-744630A3ECBB}" type="slidenum">
              <a:rPr lang="fr-FR" smtClean="0"/>
              <a:t>‹N°›</a:t>
            </a:fld>
            <a:endParaRPr lang="fr-FR"/>
          </a:p>
        </p:txBody>
      </p:sp>
    </p:spTree>
    <p:extLst>
      <p:ext uri="{BB962C8B-B14F-4D97-AF65-F5344CB8AC3E}">
        <p14:creationId xmlns:p14="http://schemas.microsoft.com/office/powerpoint/2010/main" val="9912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 panoramique avec légende">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28182C9-D119-4E4C-8D8B-1D714D8EDC98}" type="datetimeFigureOut">
              <a:rPr lang="fr-FR" smtClean="0"/>
              <a:t>23/08/2022</a:t>
            </a:fld>
            <a:endParaRPr lang="fr-FR"/>
          </a:p>
        </p:txBody>
      </p:sp>
      <p:sp>
        <p:nvSpPr>
          <p:cNvPr id="6" name="Footer Placeholder 5"/>
          <p:cNvSpPr>
            <a:spLocks noGrp="1"/>
          </p:cNvSpPr>
          <p:nvPr>
            <p:ph type="ftr" sz="quarter" idx="11"/>
          </p:nvPr>
        </p:nvSpPr>
        <p:spPr/>
        <p:txBody>
          <a:bodyPr/>
          <a:lstStyle/>
          <a:p>
            <a:endParaRPr lang="fr-F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86F672-DE3E-4E52-B6CF-744630A3ECBB}" type="slidenum">
              <a:rPr lang="fr-FR" smtClean="0"/>
              <a:t>‹N°›</a:t>
            </a:fld>
            <a:endParaRPr lang="fr-FR"/>
          </a:p>
        </p:txBody>
      </p:sp>
    </p:spTree>
    <p:extLst>
      <p:ext uri="{BB962C8B-B14F-4D97-AF65-F5344CB8AC3E}">
        <p14:creationId xmlns:p14="http://schemas.microsoft.com/office/powerpoint/2010/main" val="15127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28182C9-D119-4E4C-8D8B-1D714D8EDC98}" type="datetimeFigureOut">
              <a:rPr lang="fr-FR" smtClean="0"/>
              <a:t>23/08/2022</a:t>
            </a:fld>
            <a:endParaRPr lang="fr-FR"/>
          </a:p>
        </p:txBody>
      </p:sp>
      <p:sp>
        <p:nvSpPr>
          <p:cNvPr id="5" name="Footer Placeholder 4"/>
          <p:cNvSpPr>
            <a:spLocks noGrp="1"/>
          </p:cNvSpPr>
          <p:nvPr>
            <p:ph type="ftr" sz="quarter" idx="11"/>
          </p:nvPr>
        </p:nvSpPr>
        <p:spPr/>
        <p:txBody>
          <a:body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86F672-DE3E-4E52-B6CF-744630A3ECBB}" type="slidenum">
              <a:rPr lang="fr-FR" smtClean="0"/>
              <a:t>‹N°›</a:t>
            </a:fld>
            <a:endParaRPr lang="fr-FR"/>
          </a:p>
        </p:txBody>
      </p:sp>
    </p:spTree>
    <p:extLst>
      <p:ext uri="{BB962C8B-B14F-4D97-AF65-F5344CB8AC3E}">
        <p14:creationId xmlns:p14="http://schemas.microsoft.com/office/powerpoint/2010/main" val="1743927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fr-FR"/>
              <a:t>Modifiez le style du titre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28182C9-D119-4E4C-8D8B-1D714D8EDC98}" type="datetimeFigureOut">
              <a:rPr lang="fr-FR" smtClean="0"/>
              <a:t>23/08/2022</a:t>
            </a:fld>
            <a:endParaRPr lang="fr-FR"/>
          </a:p>
        </p:txBody>
      </p:sp>
      <p:sp>
        <p:nvSpPr>
          <p:cNvPr id="5" name="Footer Placeholder 4"/>
          <p:cNvSpPr>
            <a:spLocks noGrp="1"/>
          </p:cNvSpPr>
          <p:nvPr>
            <p:ph type="ftr" sz="quarter" idx="11"/>
          </p:nvPr>
        </p:nvSpPr>
        <p:spPr/>
        <p:txBody>
          <a:bodyPr/>
          <a:lstStyle/>
          <a:p>
            <a:endParaRPr lang="fr-F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86F672-DE3E-4E52-B6CF-744630A3ECBB}" type="slidenum">
              <a:rPr lang="fr-FR" smtClean="0"/>
              <a:t>‹N°›</a:t>
            </a:fld>
            <a:endParaRPr lang="fr-FR"/>
          </a:p>
        </p:txBody>
      </p:sp>
    </p:spTree>
    <p:extLst>
      <p:ext uri="{BB962C8B-B14F-4D97-AF65-F5344CB8AC3E}">
        <p14:creationId xmlns:p14="http://schemas.microsoft.com/office/powerpoint/2010/main" val="4012341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28182C9-D119-4E4C-8D8B-1D714D8EDC98}" type="datetimeFigureOut">
              <a:rPr lang="fr-FR" smtClean="0"/>
              <a:t>23/08/2022</a:t>
            </a:fld>
            <a:endParaRPr lang="fr-FR"/>
          </a:p>
        </p:txBody>
      </p:sp>
      <p:sp>
        <p:nvSpPr>
          <p:cNvPr id="5" name="Footer Placeholder 4"/>
          <p:cNvSpPr>
            <a:spLocks noGrp="1"/>
          </p:cNvSpPr>
          <p:nvPr>
            <p:ph type="ftr" sz="quarter" idx="11"/>
          </p:nvPr>
        </p:nvSpPr>
        <p:spPr/>
        <p:txBody>
          <a:bodyPr/>
          <a:lstStyle/>
          <a:p>
            <a:endParaRPr lang="fr-F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86F672-DE3E-4E52-B6CF-744630A3ECBB}" type="slidenum">
              <a:rPr lang="fr-FR" smtClean="0"/>
              <a:t>‹N°›</a:t>
            </a:fld>
            <a:endParaRPr lang="fr-FR"/>
          </a:p>
        </p:txBody>
      </p:sp>
    </p:spTree>
    <p:extLst>
      <p:ext uri="{BB962C8B-B14F-4D97-AF65-F5344CB8AC3E}">
        <p14:creationId xmlns:p14="http://schemas.microsoft.com/office/powerpoint/2010/main" val="2712690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8182C9-D119-4E4C-8D8B-1D714D8EDC98}" type="datetimeFigureOut">
              <a:rPr lang="fr-FR" smtClean="0"/>
              <a:t>23/08/2022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286F672-DE3E-4E52-B6CF-744630A3ECBB}" type="slidenum">
              <a:rPr lang="fr-FR" smtClean="0"/>
              <a:t>‹N°›</a:t>
            </a:fld>
            <a:endParaRPr lang="fr-FR"/>
          </a:p>
        </p:txBody>
      </p:sp>
    </p:spTree>
    <p:extLst>
      <p:ext uri="{BB962C8B-B14F-4D97-AF65-F5344CB8AC3E}">
        <p14:creationId xmlns:p14="http://schemas.microsoft.com/office/powerpoint/2010/main" val="1217059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8182C9-D119-4E4C-8D8B-1D714D8EDC98}" type="datetimeFigureOut">
              <a:rPr lang="fr-FR" smtClean="0"/>
              <a:t>23/08/2022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286F672-DE3E-4E52-B6CF-744630A3ECBB}" type="slidenum">
              <a:rPr lang="fr-FR" smtClean="0"/>
              <a:t>‹N°›</a:t>
            </a:fld>
            <a:endParaRPr lang="fr-FR"/>
          </a:p>
        </p:txBody>
      </p:sp>
    </p:spTree>
    <p:extLst>
      <p:ext uri="{BB962C8B-B14F-4D97-AF65-F5344CB8AC3E}">
        <p14:creationId xmlns:p14="http://schemas.microsoft.com/office/powerpoint/2010/main" val="2283783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8182C9-D119-4E4C-8D8B-1D714D8EDC98}" type="datetimeFigureOut">
              <a:rPr lang="fr-FR" smtClean="0"/>
              <a:t>23/08/2022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86F672-DE3E-4E52-B6CF-744630A3ECBB}" type="slidenum">
              <a:rPr lang="fr-FR" smtClean="0"/>
              <a:t>‹N°›</a:t>
            </a:fld>
            <a:endParaRPr lang="fr-FR"/>
          </a:p>
        </p:txBody>
      </p:sp>
    </p:spTree>
    <p:extLst>
      <p:ext uri="{BB962C8B-B14F-4D97-AF65-F5344CB8AC3E}">
        <p14:creationId xmlns:p14="http://schemas.microsoft.com/office/powerpoint/2010/main" val="2495094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8182C9-D119-4E4C-8D8B-1D714D8EDC98}" type="datetimeFigureOut">
              <a:rPr lang="fr-FR" smtClean="0"/>
              <a:t>23/08/2022</a:t>
            </a:fld>
            <a:endParaRPr lang="fr-FR"/>
          </a:p>
        </p:txBody>
      </p:sp>
      <p:sp>
        <p:nvSpPr>
          <p:cNvPr id="5" name="Footer Placeholder 4"/>
          <p:cNvSpPr>
            <a:spLocks noGrp="1"/>
          </p:cNvSpPr>
          <p:nvPr>
            <p:ph type="ftr" sz="quarter" idx="11"/>
          </p:nvPr>
        </p:nvSpPr>
        <p:spPr/>
        <p:txBody>
          <a:bodyPr/>
          <a:lstStyle/>
          <a:p>
            <a:endParaRPr lang="fr-F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86F672-DE3E-4E52-B6CF-744630A3ECBB}" type="slidenum">
              <a:rPr lang="fr-FR" smtClean="0"/>
              <a:t>‹N°›</a:t>
            </a:fld>
            <a:endParaRPr lang="fr-FR"/>
          </a:p>
        </p:txBody>
      </p:sp>
    </p:spTree>
    <p:extLst>
      <p:ext uri="{BB962C8B-B14F-4D97-AF65-F5344CB8AC3E}">
        <p14:creationId xmlns:p14="http://schemas.microsoft.com/office/powerpoint/2010/main" val="249393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8182C9-D119-4E4C-8D8B-1D714D8EDC98}" type="datetimeFigureOut">
              <a:rPr lang="fr-FR" smtClean="0"/>
              <a:t>23/08/2022</a:t>
            </a:fld>
            <a:endParaRPr lang="fr-FR"/>
          </a:p>
        </p:txBody>
      </p:sp>
      <p:sp>
        <p:nvSpPr>
          <p:cNvPr id="5" name="Footer Placeholder 4"/>
          <p:cNvSpPr>
            <a:spLocks noGrp="1"/>
          </p:cNvSpPr>
          <p:nvPr>
            <p:ph type="ftr" sz="quarter" idx="11"/>
          </p:nvPr>
        </p:nvSpPr>
        <p:spPr/>
        <p:txBody>
          <a:bodyPr/>
          <a:lstStyle>
            <a:lvl1pPr>
              <a:defRPr sz="1000" b="1"/>
            </a:lvl1pPr>
          </a:lstStyle>
          <a:p>
            <a:endParaRPr lang="fr-FR"/>
          </a:p>
        </p:txBody>
      </p:sp>
      <p:sp>
        <p:nvSpPr>
          <p:cNvPr id="6" name="Slide Number Placeholder 5"/>
          <p:cNvSpPr>
            <a:spLocks noGrp="1"/>
          </p:cNvSpPr>
          <p:nvPr>
            <p:ph type="sldNum" sz="quarter" idx="12"/>
          </p:nvPr>
        </p:nvSpPr>
        <p:spPr/>
        <p:txBody>
          <a:bodyPr/>
          <a:lstStyle/>
          <a:p>
            <a:fld id="{5286F672-DE3E-4E52-B6CF-744630A3ECBB}" type="slidenum">
              <a:rPr lang="fr-FR" smtClean="0"/>
              <a:t>‹N°›</a:t>
            </a:fld>
            <a:endParaRPr lang="fr-FR"/>
          </a:p>
        </p:txBody>
      </p:sp>
    </p:spTree>
    <p:extLst>
      <p:ext uri="{BB962C8B-B14F-4D97-AF65-F5344CB8AC3E}">
        <p14:creationId xmlns:p14="http://schemas.microsoft.com/office/powerpoint/2010/main" val="194849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28182C9-D119-4E4C-8D8B-1D714D8EDC98}" type="datetimeFigureOut">
              <a:rPr lang="fr-FR" smtClean="0"/>
              <a:t>23/08/2022</a:t>
            </a:fld>
            <a:endParaRPr lang="fr-FR"/>
          </a:p>
        </p:txBody>
      </p:sp>
      <p:sp>
        <p:nvSpPr>
          <p:cNvPr id="5" name="Footer Placeholder 4"/>
          <p:cNvSpPr>
            <a:spLocks noGrp="1"/>
          </p:cNvSpPr>
          <p:nvPr>
            <p:ph type="ftr" sz="quarter" idx="11"/>
          </p:nvPr>
        </p:nvSpPr>
        <p:spPr/>
        <p:txBody>
          <a:bodyPr/>
          <a:lstStyle>
            <a:lvl1pPr>
              <a:defRPr sz="1000" b="1"/>
            </a:lvl1pPr>
          </a:lstStyle>
          <a:p>
            <a:endParaRPr lang="fr-F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86F672-DE3E-4E52-B6CF-744630A3ECBB}" type="slidenum">
              <a:rPr lang="fr-FR" smtClean="0"/>
              <a:t>‹N°›</a:t>
            </a:fld>
            <a:endParaRPr lang="fr-FR"/>
          </a:p>
        </p:txBody>
      </p:sp>
    </p:spTree>
    <p:extLst>
      <p:ext uri="{BB962C8B-B14F-4D97-AF65-F5344CB8AC3E}">
        <p14:creationId xmlns:p14="http://schemas.microsoft.com/office/powerpoint/2010/main" val="85455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28182C9-D119-4E4C-8D8B-1D714D8EDC98}" type="datetimeFigureOut">
              <a:rPr lang="fr-FR" smtClean="0"/>
              <a:t>23/08/2022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86F672-DE3E-4E52-B6CF-744630A3ECBB}" type="slidenum">
              <a:rPr lang="fr-FR" smtClean="0"/>
              <a:t>‹N°›</a:t>
            </a:fld>
            <a:endParaRPr lang="fr-FR"/>
          </a:p>
        </p:txBody>
      </p:sp>
    </p:spTree>
    <p:extLst>
      <p:ext uri="{BB962C8B-B14F-4D97-AF65-F5344CB8AC3E}">
        <p14:creationId xmlns:p14="http://schemas.microsoft.com/office/powerpoint/2010/main" val="217311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28182C9-D119-4E4C-8D8B-1D714D8EDC98}" type="datetimeFigureOut">
              <a:rPr lang="fr-FR" smtClean="0"/>
              <a:t>23/08/2022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286F672-DE3E-4E52-B6CF-744630A3ECBB}" type="slidenum">
              <a:rPr lang="fr-FR" smtClean="0"/>
              <a:t>‹N°›</a:t>
            </a:fld>
            <a:endParaRPr lang="fr-FR"/>
          </a:p>
        </p:txBody>
      </p:sp>
    </p:spTree>
    <p:extLst>
      <p:ext uri="{BB962C8B-B14F-4D97-AF65-F5344CB8AC3E}">
        <p14:creationId xmlns:p14="http://schemas.microsoft.com/office/powerpoint/2010/main" val="310300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28182C9-D119-4E4C-8D8B-1D714D8EDC98}" type="datetimeFigureOut">
              <a:rPr lang="fr-FR" smtClean="0"/>
              <a:t>23/08/2022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286F672-DE3E-4E52-B6CF-744630A3ECBB}" type="slidenum">
              <a:rPr lang="fr-FR" smtClean="0"/>
              <a:t>‹N°›</a:t>
            </a:fld>
            <a:endParaRPr lang="fr-FR"/>
          </a:p>
        </p:txBody>
      </p:sp>
    </p:spTree>
    <p:extLst>
      <p:ext uri="{BB962C8B-B14F-4D97-AF65-F5344CB8AC3E}">
        <p14:creationId xmlns:p14="http://schemas.microsoft.com/office/powerpoint/2010/main" val="360195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182C9-D119-4E4C-8D8B-1D714D8EDC98}" type="datetimeFigureOut">
              <a:rPr lang="fr-FR" smtClean="0"/>
              <a:t>23/08/2022</a:t>
            </a:fld>
            <a:endParaRPr lang="fr-FR"/>
          </a:p>
        </p:txBody>
      </p:sp>
      <p:sp>
        <p:nvSpPr>
          <p:cNvPr id="3" name="Footer Placeholder 2"/>
          <p:cNvSpPr>
            <a:spLocks noGrp="1"/>
          </p:cNvSpPr>
          <p:nvPr>
            <p:ph type="ftr" sz="quarter" idx="11"/>
          </p:nvPr>
        </p:nvSpPr>
        <p:spPr/>
        <p:txBody>
          <a:bodyPr/>
          <a:lstStyle/>
          <a:p>
            <a:endParaRPr lang="fr-F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286F672-DE3E-4E52-B6CF-744630A3ECBB}" type="slidenum">
              <a:rPr lang="fr-FR" smtClean="0"/>
              <a:t>‹N°›</a:t>
            </a:fld>
            <a:endParaRPr lang="fr-FR"/>
          </a:p>
        </p:txBody>
      </p:sp>
    </p:spTree>
    <p:extLst>
      <p:ext uri="{BB962C8B-B14F-4D97-AF65-F5344CB8AC3E}">
        <p14:creationId xmlns:p14="http://schemas.microsoft.com/office/powerpoint/2010/main" val="419399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28182C9-D119-4E4C-8D8B-1D714D8EDC98}" type="datetimeFigureOut">
              <a:rPr lang="fr-FR" smtClean="0"/>
              <a:t>23/08/2022</a:t>
            </a:fld>
            <a:endParaRPr lang="fr-FR"/>
          </a:p>
        </p:txBody>
      </p:sp>
      <p:sp>
        <p:nvSpPr>
          <p:cNvPr id="6" name="Footer Placeholder 5"/>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86F672-DE3E-4E52-B6CF-744630A3ECBB}" type="slidenum">
              <a:rPr lang="fr-FR" smtClean="0"/>
              <a:t>‹N°›</a:t>
            </a:fld>
            <a:endParaRPr lang="fr-FR"/>
          </a:p>
        </p:txBody>
      </p:sp>
    </p:spTree>
    <p:extLst>
      <p:ext uri="{BB962C8B-B14F-4D97-AF65-F5344CB8AC3E}">
        <p14:creationId xmlns:p14="http://schemas.microsoft.com/office/powerpoint/2010/main" val="130451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28182C9-D119-4E4C-8D8B-1D714D8EDC98}" type="datetimeFigureOut">
              <a:rPr lang="fr-FR" smtClean="0"/>
              <a:t>23/08/2022</a:t>
            </a:fld>
            <a:endParaRPr lang="fr-FR"/>
          </a:p>
        </p:txBody>
      </p:sp>
      <p:sp>
        <p:nvSpPr>
          <p:cNvPr id="6" name="Footer Placeholder 5"/>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86F672-DE3E-4E52-B6CF-744630A3ECBB}" type="slidenum">
              <a:rPr lang="fr-FR" smtClean="0"/>
              <a:t>‹N°›</a:t>
            </a:fld>
            <a:endParaRPr lang="fr-FR"/>
          </a:p>
        </p:txBody>
      </p:sp>
    </p:spTree>
    <p:extLst>
      <p:ext uri="{BB962C8B-B14F-4D97-AF65-F5344CB8AC3E}">
        <p14:creationId xmlns:p14="http://schemas.microsoft.com/office/powerpoint/2010/main" val="910461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628182C9-D119-4E4C-8D8B-1D714D8EDC98}" type="datetimeFigureOut">
              <a:rPr lang="fr-FR" smtClean="0"/>
              <a:t>23/08/2022</a:t>
            </a:fld>
            <a:endParaRPr lang="fr-FR"/>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fr-F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286F672-DE3E-4E52-B6CF-744630A3ECBB}" type="slidenum">
              <a:rPr lang="fr-FR" smtClean="0"/>
              <a:t>‹N°›</a:t>
            </a:fld>
            <a:endParaRPr lang="fr-FR"/>
          </a:p>
        </p:txBody>
      </p:sp>
    </p:spTree>
    <p:extLst>
      <p:ext uri="{BB962C8B-B14F-4D97-AF65-F5344CB8AC3E}">
        <p14:creationId xmlns:p14="http://schemas.microsoft.com/office/powerpoint/2010/main" val="34654571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547D59-6057-5955-6011-AD17FC5C2619}"/>
              </a:ext>
            </a:extLst>
          </p:cNvPr>
          <p:cNvSpPr>
            <a:spLocks noGrp="1"/>
          </p:cNvSpPr>
          <p:nvPr>
            <p:ph type="ctrTitle"/>
          </p:nvPr>
        </p:nvSpPr>
        <p:spPr/>
        <p:txBody>
          <a:bodyPr/>
          <a:lstStyle/>
          <a:p>
            <a:pPr algn="r"/>
            <a:r>
              <a:rPr lang="fr-FR" dirty="0"/>
              <a:t>Projet métiers</a:t>
            </a:r>
          </a:p>
        </p:txBody>
      </p:sp>
      <p:sp>
        <p:nvSpPr>
          <p:cNvPr id="3" name="Sous-titre 2">
            <a:extLst>
              <a:ext uri="{FF2B5EF4-FFF2-40B4-BE49-F238E27FC236}">
                <a16:creationId xmlns:a16="http://schemas.microsoft.com/office/drawing/2014/main" id="{4F58502E-D9E7-E189-C2DA-DB08DD04AA4D}"/>
              </a:ext>
            </a:extLst>
          </p:cNvPr>
          <p:cNvSpPr>
            <a:spLocks noGrp="1"/>
          </p:cNvSpPr>
          <p:nvPr>
            <p:ph type="subTitle" idx="1"/>
          </p:nvPr>
        </p:nvSpPr>
        <p:spPr/>
        <p:txBody>
          <a:bodyPr/>
          <a:lstStyle/>
          <a:p>
            <a:pPr algn="r"/>
            <a:r>
              <a:rPr lang="fr-FR" dirty="0"/>
              <a:t>4</a:t>
            </a:r>
            <a:r>
              <a:rPr lang="fr-FR" baseline="30000" dirty="0"/>
              <a:t>e</a:t>
            </a:r>
            <a:r>
              <a:rPr lang="fr-FR" dirty="0"/>
              <a:t> </a:t>
            </a:r>
          </a:p>
        </p:txBody>
      </p:sp>
    </p:spTree>
    <p:extLst>
      <p:ext uri="{BB962C8B-B14F-4D97-AF65-F5344CB8AC3E}">
        <p14:creationId xmlns:p14="http://schemas.microsoft.com/office/powerpoint/2010/main" val="102499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1B0619-9480-60A1-0E48-A40DF539760C}"/>
              </a:ext>
            </a:extLst>
          </p:cNvPr>
          <p:cNvSpPr>
            <a:spLocks noGrp="1"/>
          </p:cNvSpPr>
          <p:nvPr>
            <p:ph type="title"/>
          </p:nvPr>
        </p:nvSpPr>
        <p:spPr/>
        <p:txBody>
          <a:bodyPr/>
          <a:lstStyle/>
          <a:p>
            <a:r>
              <a:rPr lang="fr-FR" dirty="0"/>
              <a:t>Les formations après la 3</a:t>
            </a:r>
            <a:r>
              <a:rPr lang="fr-FR" baseline="30000" dirty="0"/>
              <a:t>e</a:t>
            </a:r>
            <a:r>
              <a:rPr lang="fr-FR" dirty="0"/>
              <a:t> :</a:t>
            </a:r>
          </a:p>
        </p:txBody>
      </p:sp>
      <p:pic>
        <p:nvPicPr>
          <p:cNvPr id="9" name="Espace réservé du contenu 8">
            <a:extLst>
              <a:ext uri="{FF2B5EF4-FFF2-40B4-BE49-F238E27FC236}">
                <a16:creationId xmlns:a16="http://schemas.microsoft.com/office/drawing/2014/main" id="{63DAB5FD-A364-E4A8-B16C-BBB4B2B38CC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20000"/>
                    </a14:imgEffect>
                  </a14:imgLayer>
                </a14:imgProps>
              </a:ext>
            </a:extLst>
          </a:blip>
          <a:stretch>
            <a:fillRect/>
          </a:stretch>
        </p:blipFill>
        <p:spPr>
          <a:xfrm>
            <a:off x="2427157" y="2342242"/>
            <a:ext cx="5819860" cy="4280581"/>
          </a:xfrm>
        </p:spPr>
      </p:pic>
    </p:spTree>
    <p:extLst>
      <p:ext uri="{BB962C8B-B14F-4D97-AF65-F5344CB8AC3E}">
        <p14:creationId xmlns:p14="http://schemas.microsoft.com/office/powerpoint/2010/main" val="1275863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EA46E-D251-19A2-08B9-9491BE76CBA8}"/>
              </a:ext>
            </a:extLst>
          </p:cNvPr>
          <p:cNvSpPr>
            <a:spLocks noGrp="1"/>
          </p:cNvSpPr>
          <p:nvPr>
            <p:ph type="title"/>
          </p:nvPr>
        </p:nvSpPr>
        <p:spPr/>
        <p:txBody>
          <a:bodyPr/>
          <a:lstStyle/>
          <a:p>
            <a:r>
              <a:rPr lang="fr-FR" dirty="0"/>
              <a:t>Différentes pédagogies: </a:t>
            </a:r>
          </a:p>
        </p:txBody>
      </p:sp>
      <p:sp>
        <p:nvSpPr>
          <p:cNvPr id="3" name="Espace réservé du contenu 2">
            <a:extLst>
              <a:ext uri="{FF2B5EF4-FFF2-40B4-BE49-F238E27FC236}">
                <a16:creationId xmlns:a16="http://schemas.microsoft.com/office/drawing/2014/main" id="{727BD59E-9BCE-A618-7FCE-74C7A0DD38DB}"/>
              </a:ext>
            </a:extLst>
          </p:cNvPr>
          <p:cNvSpPr>
            <a:spLocks noGrp="1"/>
          </p:cNvSpPr>
          <p:nvPr>
            <p:ph idx="1"/>
          </p:nvPr>
        </p:nvSpPr>
        <p:spPr>
          <a:xfrm>
            <a:off x="1154954" y="2725783"/>
            <a:ext cx="9852352" cy="3294017"/>
          </a:xfrm>
        </p:spPr>
        <p:txBody>
          <a:bodyPr>
            <a:noAutofit/>
          </a:bodyPr>
          <a:lstStyle/>
          <a:p>
            <a:r>
              <a:rPr lang="fr-FR" sz="2800" dirty="0"/>
              <a:t>Voie </a:t>
            </a:r>
            <a:r>
              <a:rPr lang="fr-FR" sz="2800" b="1" dirty="0"/>
              <a:t>générale</a:t>
            </a:r>
            <a:r>
              <a:rPr lang="fr-FR" sz="2800" dirty="0"/>
              <a:t>: Demande de l’autonomie dans le travail</a:t>
            </a:r>
          </a:p>
          <a:p>
            <a:r>
              <a:rPr lang="fr-FR" sz="2800" dirty="0"/>
              <a:t>Voie </a:t>
            </a:r>
            <a:r>
              <a:rPr lang="fr-FR" sz="2800" b="1" dirty="0"/>
              <a:t>technologique</a:t>
            </a:r>
            <a:r>
              <a:rPr lang="fr-FR" sz="2800" dirty="0"/>
              <a:t>: Pédagogie de projets</a:t>
            </a:r>
          </a:p>
          <a:p>
            <a:r>
              <a:rPr lang="fr-FR" sz="2800" dirty="0"/>
              <a:t>Voie </a:t>
            </a:r>
            <a:r>
              <a:rPr lang="fr-FR" sz="2800" b="1" dirty="0"/>
              <a:t>professionnelle</a:t>
            </a:r>
            <a:r>
              <a:rPr lang="fr-FR" sz="2800" dirty="0"/>
              <a:t>: Alternance cours/stages. </a:t>
            </a:r>
          </a:p>
          <a:p>
            <a:pPr marL="0" indent="0">
              <a:buNone/>
            </a:pPr>
            <a:r>
              <a:rPr lang="fr-FR" sz="2800" dirty="0"/>
              <a:t>    Gestes professionnels vite travaillés.</a:t>
            </a:r>
          </a:p>
        </p:txBody>
      </p:sp>
    </p:spTree>
    <p:extLst>
      <p:ext uri="{BB962C8B-B14F-4D97-AF65-F5344CB8AC3E}">
        <p14:creationId xmlns:p14="http://schemas.microsoft.com/office/powerpoint/2010/main" val="1800952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640E2579-78E1-CDB9-315F-2257D634EFB6}"/>
              </a:ext>
            </a:extLst>
          </p:cNvPr>
          <p:cNvPicPr>
            <a:picLocks noChangeAspect="1"/>
          </p:cNvPicPr>
          <p:nvPr/>
        </p:nvPicPr>
        <p:blipFill>
          <a:blip r:embed="rId2"/>
          <a:stretch>
            <a:fillRect/>
          </a:stretch>
        </p:blipFill>
        <p:spPr>
          <a:xfrm>
            <a:off x="520265" y="1314994"/>
            <a:ext cx="10481222" cy="4666589"/>
          </a:xfrm>
          <a:prstGeom prst="rect">
            <a:avLst/>
          </a:prstGeom>
        </p:spPr>
      </p:pic>
    </p:spTree>
    <p:extLst>
      <p:ext uri="{BB962C8B-B14F-4D97-AF65-F5344CB8AC3E}">
        <p14:creationId xmlns:p14="http://schemas.microsoft.com/office/powerpoint/2010/main" val="1832870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FBD6BAB-9CEB-F9C9-9B8E-61129905F754}"/>
              </a:ext>
            </a:extLst>
          </p:cNvPr>
          <p:cNvSpPr>
            <a:spLocks noGrp="1"/>
          </p:cNvSpPr>
          <p:nvPr>
            <p:ph idx="4294967295"/>
          </p:nvPr>
        </p:nvSpPr>
        <p:spPr>
          <a:xfrm>
            <a:off x="1782127" y="1210084"/>
            <a:ext cx="7527336" cy="5373596"/>
          </a:xfrm>
        </p:spPr>
        <p:txBody>
          <a:bodyPr>
            <a:normAutofit lnSpcReduction="10000"/>
          </a:bodyPr>
          <a:lstStyle/>
          <a:p>
            <a:r>
              <a:rPr lang="fr-FR" dirty="0"/>
              <a:t>Construction durable, du bâtiment et des travaux publics</a:t>
            </a:r>
          </a:p>
          <a:p>
            <a:r>
              <a:rPr lang="fr-FR" dirty="0"/>
              <a:t>Gestion administrative, du transport et de la logistique</a:t>
            </a:r>
          </a:p>
          <a:p>
            <a:r>
              <a:rPr lang="fr-FR" dirty="0"/>
              <a:t>Relation client</a:t>
            </a:r>
          </a:p>
          <a:p>
            <a:r>
              <a:rPr lang="fr-FR" dirty="0"/>
              <a:t>Aéronautique</a:t>
            </a:r>
          </a:p>
          <a:p>
            <a:r>
              <a:rPr lang="fr-FR" dirty="0"/>
              <a:t>Industries graphiques et de la communication</a:t>
            </a:r>
          </a:p>
          <a:p>
            <a:r>
              <a:rPr lang="fr-FR" dirty="0"/>
              <a:t>Hôtellerie-restauration</a:t>
            </a:r>
          </a:p>
          <a:p>
            <a:r>
              <a:rPr lang="fr-FR" dirty="0"/>
              <a:t>Etudes et de la modélisation numérique du bâtiment</a:t>
            </a:r>
          </a:p>
          <a:p>
            <a:r>
              <a:rPr lang="fr-FR" dirty="0"/>
              <a:t>Beauté et bien-être</a:t>
            </a:r>
          </a:p>
          <a:p>
            <a:r>
              <a:rPr lang="fr-FR" dirty="0"/>
              <a:t>Réalisation d’ensembles mécaniques et industriels</a:t>
            </a:r>
          </a:p>
          <a:p>
            <a:r>
              <a:rPr lang="fr-FR" dirty="0"/>
              <a:t>Transitions numérique et énergétique</a:t>
            </a:r>
          </a:p>
          <a:p>
            <a:r>
              <a:rPr lang="fr-FR" dirty="0"/>
              <a:t>Maintenance des matériels et des véhicules</a:t>
            </a:r>
          </a:p>
          <a:p>
            <a:r>
              <a:rPr lang="fr-FR" dirty="0"/>
              <a:t>Pilotage et de la maintenance d’installations automatisées</a:t>
            </a:r>
          </a:p>
          <a:p>
            <a:r>
              <a:rPr lang="fr-FR" dirty="0"/>
              <a:t>Agencement, de la menuiserie et de l’ameublement</a:t>
            </a:r>
          </a:p>
          <a:p>
            <a:r>
              <a:rPr lang="fr-FR" dirty="0"/>
              <a:t>Alimentation</a:t>
            </a:r>
          </a:p>
          <a:p>
            <a:endParaRPr lang="fr-FR" dirty="0"/>
          </a:p>
        </p:txBody>
      </p:sp>
      <p:sp>
        <p:nvSpPr>
          <p:cNvPr id="4" name="Titre 3">
            <a:extLst>
              <a:ext uri="{FF2B5EF4-FFF2-40B4-BE49-F238E27FC236}">
                <a16:creationId xmlns:a16="http://schemas.microsoft.com/office/drawing/2014/main" id="{717828F3-3757-4D20-00AE-DDF778C0701F}"/>
              </a:ext>
            </a:extLst>
          </p:cNvPr>
          <p:cNvSpPr>
            <a:spLocks noGrp="1"/>
          </p:cNvSpPr>
          <p:nvPr>
            <p:ph type="title" idx="4294967295"/>
          </p:nvPr>
        </p:nvSpPr>
        <p:spPr>
          <a:xfrm>
            <a:off x="670561" y="354829"/>
            <a:ext cx="9330010" cy="708025"/>
          </a:xfrm>
        </p:spPr>
        <p:txBody>
          <a:bodyPr/>
          <a:lstStyle/>
          <a:p>
            <a:r>
              <a:rPr lang="fr-FR" b="1" dirty="0">
                <a:solidFill>
                  <a:schemeClr val="tx1"/>
                </a:solidFill>
              </a:rPr>
              <a:t>14 familles de métiers:</a:t>
            </a:r>
          </a:p>
        </p:txBody>
      </p:sp>
    </p:spTree>
    <p:extLst>
      <p:ext uri="{BB962C8B-B14F-4D97-AF65-F5344CB8AC3E}">
        <p14:creationId xmlns:p14="http://schemas.microsoft.com/office/powerpoint/2010/main" val="383833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1A4B8E91-7F46-5083-152A-F72BEDBBFD7D}"/>
              </a:ext>
            </a:extLst>
          </p:cNvPr>
          <p:cNvPicPr>
            <a:picLocks noChangeAspect="1"/>
          </p:cNvPicPr>
          <p:nvPr/>
        </p:nvPicPr>
        <p:blipFill>
          <a:blip r:embed="rId2"/>
          <a:stretch>
            <a:fillRect/>
          </a:stretch>
        </p:blipFill>
        <p:spPr>
          <a:xfrm>
            <a:off x="822960" y="174024"/>
            <a:ext cx="9522822" cy="6509951"/>
          </a:xfrm>
          <a:prstGeom prst="rect">
            <a:avLst/>
          </a:prstGeom>
        </p:spPr>
      </p:pic>
    </p:spTree>
    <p:extLst>
      <p:ext uri="{BB962C8B-B14F-4D97-AF65-F5344CB8AC3E}">
        <p14:creationId xmlns:p14="http://schemas.microsoft.com/office/powerpoint/2010/main" val="2993500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4C727CD-9277-55BF-0C7C-2D67AABE91F2}"/>
              </a:ext>
            </a:extLst>
          </p:cNvPr>
          <p:cNvSpPr>
            <a:spLocks noGrp="1" noChangeArrowheads="1"/>
          </p:cNvSpPr>
          <p:nvPr>
            <p:ph idx="4294967295"/>
          </p:nvPr>
        </p:nvSpPr>
        <p:spPr>
          <a:xfrm>
            <a:off x="627017" y="1234281"/>
            <a:ext cx="10593388" cy="5088142"/>
          </a:xfrm>
        </p:spPr>
        <p:txBody>
          <a:bodyPr>
            <a:normAutofit/>
          </a:bodyPr>
          <a:lstStyle/>
          <a:p>
            <a:pPr lvl="0"/>
            <a:endParaRPr lang="fr-FR" altLang="fr-FR" b="1" dirty="0"/>
          </a:p>
          <a:p>
            <a:pPr lvl="0"/>
            <a:r>
              <a:rPr lang="fr-FR" altLang="fr-FR" sz="2000" dirty="0"/>
              <a:t>Sciences et technologies de l’industrie et du développement durable (STI2D) </a:t>
            </a:r>
          </a:p>
          <a:p>
            <a:pPr lvl="0"/>
            <a:r>
              <a:rPr lang="fr-FR" altLang="fr-FR" sz="2000" dirty="0"/>
              <a:t>Sciences et technologies du design et des arts appliqués (STD2A) </a:t>
            </a:r>
          </a:p>
          <a:p>
            <a:pPr lvl="0"/>
            <a:r>
              <a:rPr lang="fr-FR" altLang="fr-FR" sz="2000" dirty="0"/>
              <a:t>Sciences et technologies du management et de la gestion (STMG) </a:t>
            </a:r>
          </a:p>
          <a:p>
            <a:pPr lvl="0"/>
            <a:r>
              <a:rPr lang="fr-FR" altLang="fr-FR" sz="2000" dirty="0"/>
              <a:t>Sciences et technologies de la santé et du social (ST2S)  </a:t>
            </a:r>
          </a:p>
          <a:p>
            <a:pPr lvl="0"/>
            <a:r>
              <a:rPr lang="fr-FR" altLang="fr-FR" sz="2000" dirty="0"/>
              <a:t>Sciences et technologies de laboratoire (STL) </a:t>
            </a:r>
          </a:p>
          <a:p>
            <a:pPr lvl="0"/>
            <a:r>
              <a:rPr lang="fr-FR" altLang="fr-FR" sz="2000" dirty="0"/>
              <a:t>Sciences et techniques du théâtre, de la musique et de la danse (S2TMD), sous tutelle partagée entre le ministère de l’éducation nationale et celui de la culture et de la communication   </a:t>
            </a:r>
          </a:p>
          <a:p>
            <a:pPr lvl="0"/>
            <a:r>
              <a:rPr lang="fr-FR" altLang="fr-FR" sz="2000" dirty="0"/>
              <a:t>Sciences et technologies de l'hôtellerie et de la restauration (STHR) </a:t>
            </a:r>
          </a:p>
          <a:p>
            <a:pPr lvl="0"/>
            <a:r>
              <a:rPr lang="fr-FR" altLang="fr-FR" sz="2000" dirty="0"/>
              <a:t>Sciences et technologies de l'agronomie et du vivant (STAV), dans les lycées d'enseignement général et technologique agricole </a:t>
            </a:r>
          </a:p>
          <a:p>
            <a:pPr lvl="0"/>
            <a:endParaRPr lang="fr-FR" altLang="fr-FR" dirty="0"/>
          </a:p>
        </p:txBody>
      </p:sp>
      <p:sp>
        <p:nvSpPr>
          <p:cNvPr id="8" name="Titre 7">
            <a:extLst>
              <a:ext uri="{FF2B5EF4-FFF2-40B4-BE49-F238E27FC236}">
                <a16:creationId xmlns:a16="http://schemas.microsoft.com/office/drawing/2014/main" id="{8B2F87EA-5E11-E7AE-5387-8F9AB6068161}"/>
              </a:ext>
            </a:extLst>
          </p:cNvPr>
          <p:cNvSpPr>
            <a:spLocks noGrp="1"/>
          </p:cNvSpPr>
          <p:nvPr>
            <p:ph type="title" idx="4294967295"/>
          </p:nvPr>
        </p:nvSpPr>
        <p:spPr>
          <a:xfrm>
            <a:off x="757646" y="422275"/>
            <a:ext cx="8824913" cy="708025"/>
          </a:xfrm>
        </p:spPr>
        <p:txBody>
          <a:bodyPr/>
          <a:lstStyle/>
          <a:p>
            <a:r>
              <a:rPr lang="fr-FR" b="1" dirty="0">
                <a:solidFill>
                  <a:schemeClr val="tx1"/>
                </a:solidFill>
              </a:rPr>
              <a:t>8 Filières technologiques</a:t>
            </a:r>
          </a:p>
        </p:txBody>
      </p:sp>
    </p:spTree>
    <p:extLst>
      <p:ext uri="{BB962C8B-B14F-4D97-AF65-F5344CB8AC3E}">
        <p14:creationId xmlns:p14="http://schemas.microsoft.com/office/powerpoint/2010/main" val="2502845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7E6DF6-5A37-5DB5-30A8-C8C05C8CAA3B}"/>
              </a:ext>
            </a:extLst>
          </p:cNvPr>
          <p:cNvSpPr>
            <a:spLocks noGrp="1"/>
          </p:cNvSpPr>
          <p:nvPr>
            <p:ph type="title"/>
          </p:nvPr>
        </p:nvSpPr>
        <p:spPr/>
        <p:txBody>
          <a:bodyPr/>
          <a:lstStyle/>
          <a:p>
            <a:r>
              <a:rPr lang="fr-FR" dirty="0"/>
              <a:t>Projet métier: Objectifs</a:t>
            </a:r>
          </a:p>
        </p:txBody>
      </p:sp>
      <p:sp>
        <p:nvSpPr>
          <p:cNvPr id="3" name="Espace réservé du contenu 2">
            <a:extLst>
              <a:ext uri="{FF2B5EF4-FFF2-40B4-BE49-F238E27FC236}">
                <a16:creationId xmlns:a16="http://schemas.microsoft.com/office/drawing/2014/main" id="{4CD362F0-4CA3-882A-2DF2-7EB772AD6A90}"/>
              </a:ext>
            </a:extLst>
          </p:cNvPr>
          <p:cNvSpPr>
            <a:spLocks noGrp="1"/>
          </p:cNvSpPr>
          <p:nvPr>
            <p:ph idx="1"/>
          </p:nvPr>
        </p:nvSpPr>
        <p:spPr>
          <a:xfrm>
            <a:off x="1154954" y="2603500"/>
            <a:ext cx="9783340" cy="3416300"/>
          </a:xfrm>
        </p:spPr>
        <p:txBody>
          <a:bodyPr>
            <a:normAutofit/>
          </a:bodyPr>
          <a:lstStyle/>
          <a:p>
            <a:pPr algn="ctr">
              <a:lnSpc>
                <a:spcPct val="107000"/>
              </a:lnSpc>
              <a:spcAft>
                <a:spcPts val="800"/>
              </a:spcAft>
            </a:pPr>
            <a:r>
              <a:rPr lang="fr-FR" sz="2800" b="1" dirty="0">
                <a:effectLst/>
                <a:ea typeface="Calibri" panose="020F0502020204030204" pitchFamily="34" charset="0"/>
                <a:cs typeface="Times New Roman" panose="02020603050405020304" pitchFamily="18" charset="0"/>
              </a:rPr>
              <a:t>Mener une réflexion autour des métiers.</a:t>
            </a:r>
          </a:p>
          <a:p>
            <a:pPr algn="ctr">
              <a:lnSpc>
                <a:spcPct val="107000"/>
              </a:lnSpc>
              <a:spcAft>
                <a:spcPts val="800"/>
              </a:spcAft>
            </a:pPr>
            <a:r>
              <a:rPr lang="fr-FR" sz="2800" b="1" dirty="0"/>
              <a:t>Construire un parcours de formation lucide et orienté vers le futur en soutenant l’ambition professionnelle</a:t>
            </a:r>
            <a:endParaRPr lang="fr-FR" sz="2800" b="1" dirty="0">
              <a:effectLst/>
              <a:ea typeface="Calibri" panose="020F0502020204030204" pitchFamily="34" charset="0"/>
              <a:cs typeface="Times New Roman" panose="02020603050405020304" pitchFamily="18" charset="0"/>
            </a:endParaRPr>
          </a:p>
          <a:p>
            <a:pPr algn="ctr">
              <a:lnSpc>
                <a:spcPct val="107000"/>
              </a:lnSpc>
              <a:spcAft>
                <a:spcPts val="800"/>
              </a:spcAft>
            </a:pPr>
            <a:r>
              <a:rPr lang="fr-FR" sz="2800" b="1" dirty="0">
                <a:effectLst/>
                <a:ea typeface="Calibri" panose="020F0502020204030204" pitchFamily="34" charset="0"/>
                <a:cs typeface="Times New Roman" panose="02020603050405020304" pitchFamily="18" charset="0"/>
              </a:rPr>
              <a:t>Se questionner sur l’utilisation des maths dans les métiers.</a:t>
            </a:r>
          </a:p>
          <a:p>
            <a:endParaRPr lang="fr-FR" dirty="0"/>
          </a:p>
        </p:txBody>
      </p:sp>
    </p:spTree>
    <p:extLst>
      <p:ext uri="{BB962C8B-B14F-4D97-AF65-F5344CB8AC3E}">
        <p14:creationId xmlns:p14="http://schemas.microsoft.com/office/powerpoint/2010/main" val="159737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D0F9B9-8D34-5A4D-F66A-549804E069CE}"/>
              </a:ext>
            </a:extLst>
          </p:cNvPr>
          <p:cNvSpPr>
            <a:spLocks noGrp="1"/>
          </p:cNvSpPr>
          <p:nvPr>
            <p:ph type="title"/>
          </p:nvPr>
        </p:nvSpPr>
        <p:spPr/>
        <p:txBody>
          <a:bodyPr/>
          <a:lstStyle/>
          <a:p>
            <a:r>
              <a:rPr lang="fr-FR" dirty="0"/>
              <a:t>DNB et après!</a:t>
            </a:r>
          </a:p>
        </p:txBody>
      </p:sp>
      <p:sp>
        <p:nvSpPr>
          <p:cNvPr id="3" name="Espace réservé du contenu 2">
            <a:extLst>
              <a:ext uri="{FF2B5EF4-FFF2-40B4-BE49-F238E27FC236}">
                <a16:creationId xmlns:a16="http://schemas.microsoft.com/office/drawing/2014/main" id="{671535CE-F13D-0E1E-19FE-16B1208CE64B}"/>
              </a:ext>
            </a:extLst>
          </p:cNvPr>
          <p:cNvSpPr>
            <a:spLocks noGrp="1"/>
          </p:cNvSpPr>
          <p:nvPr>
            <p:ph idx="1"/>
          </p:nvPr>
        </p:nvSpPr>
        <p:spPr/>
        <p:txBody>
          <a:bodyPr/>
          <a:lstStyle/>
          <a:p>
            <a:r>
              <a:rPr lang="fr-FR" sz="2400" dirty="0"/>
              <a:t>Comment obtenir son brevet (DNB) ?</a:t>
            </a:r>
          </a:p>
          <a:p>
            <a:pPr marL="1708150">
              <a:buFont typeface="Arial" panose="020B0604020202020204" pitchFamily="34" charset="0"/>
              <a:buChar char="•"/>
            </a:pPr>
            <a:r>
              <a:rPr lang="fr-FR" sz="2400" dirty="0"/>
              <a:t>	Contrôle continu</a:t>
            </a:r>
          </a:p>
          <a:p>
            <a:pPr marL="1708150">
              <a:buFont typeface="Arial" panose="020B0604020202020204" pitchFamily="34" charset="0"/>
              <a:buChar char="•"/>
            </a:pPr>
            <a:r>
              <a:rPr lang="fr-FR" sz="2400" dirty="0"/>
              <a:t>  Epreuves finales</a:t>
            </a:r>
          </a:p>
          <a:p>
            <a:pPr marL="1365250" indent="0">
              <a:buNone/>
            </a:pPr>
            <a:endParaRPr lang="fr-FR" sz="2400" dirty="0"/>
          </a:p>
          <a:p>
            <a:r>
              <a:rPr lang="fr-FR" sz="2400" dirty="0"/>
              <a:t>Après la 3</a:t>
            </a:r>
            <a:r>
              <a:rPr lang="fr-FR" sz="2400" baseline="30000" dirty="0"/>
              <a:t>e</a:t>
            </a:r>
            <a:r>
              <a:rPr lang="fr-FR" sz="2400" dirty="0"/>
              <a:t> , quelles possibilités? </a:t>
            </a:r>
          </a:p>
          <a:p>
            <a:pPr marL="1708150">
              <a:buFont typeface="+mj-lt"/>
              <a:buAutoNum type="arabicPeriod"/>
            </a:pPr>
            <a:endParaRPr lang="fr-FR" dirty="0"/>
          </a:p>
          <a:p>
            <a:pPr marL="106363" indent="0">
              <a:buNone/>
            </a:pPr>
            <a:endParaRPr lang="fr-FR" dirty="0"/>
          </a:p>
        </p:txBody>
      </p:sp>
    </p:spTree>
    <p:extLst>
      <p:ext uri="{BB962C8B-B14F-4D97-AF65-F5344CB8AC3E}">
        <p14:creationId xmlns:p14="http://schemas.microsoft.com/office/powerpoint/2010/main" val="281177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B4A207-0E4C-B4C8-567F-A69E82E82D64}"/>
              </a:ext>
            </a:extLst>
          </p:cNvPr>
          <p:cNvSpPr>
            <a:spLocks noGrp="1"/>
          </p:cNvSpPr>
          <p:nvPr>
            <p:ph type="title"/>
          </p:nvPr>
        </p:nvSpPr>
        <p:spPr/>
        <p:txBody>
          <a:bodyPr/>
          <a:lstStyle/>
          <a:p>
            <a:r>
              <a:rPr lang="fr-FR" dirty="0"/>
              <a:t>Contrôle continu: Evaluation du socle commun de compétences </a:t>
            </a:r>
          </a:p>
        </p:txBody>
      </p:sp>
      <p:pic>
        <p:nvPicPr>
          <p:cNvPr id="5" name="Image 4">
            <a:extLst>
              <a:ext uri="{FF2B5EF4-FFF2-40B4-BE49-F238E27FC236}">
                <a16:creationId xmlns:a16="http://schemas.microsoft.com/office/drawing/2014/main" id="{05899E24-56D1-5028-028E-4824B919EE9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tretch>
            <a:fillRect/>
          </a:stretch>
        </p:blipFill>
        <p:spPr>
          <a:xfrm>
            <a:off x="1503297" y="2371147"/>
            <a:ext cx="8903446" cy="3779051"/>
          </a:xfrm>
          <a:prstGeom prst="rect">
            <a:avLst/>
          </a:prstGeom>
        </p:spPr>
      </p:pic>
    </p:spTree>
    <p:extLst>
      <p:ext uri="{BB962C8B-B14F-4D97-AF65-F5344CB8AC3E}">
        <p14:creationId xmlns:p14="http://schemas.microsoft.com/office/powerpoint/2010/main" val="225902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ECC735-D225-6893-D78A-A759A78EB8DA}"/>
              </a:ext>
            </a:extLst>
          </p:cNvPr>
          <p:cNvSpPr>
            <a:spLocks noGrp="1"/>
          </p:cNvSpPr>
          <p:nvPr>
            <p:ph type="title"/>
          </p:nvPr>
        </p:nvSpPr>
        <p:spPr/>
        <p:txBody>
          <a:bodyPr/>
          <a:lstStyle/>
          <a:p>
            <a:r>
              <a:rPr lang="fr-FR" dirty="0"/>
              <a:t>Domaine 1</a:t>
            </a:r>
          </a:p>
        </p:txBody>
      </p:sp>
      <p:pic>
        <p:nvPicPr>
          <p:cNvPr id="5" name="Espace réservé du contenu 4">
            <a:extLst>
              <a:ext uri="{FF2B5EF4-FFF2-40B4-BE49-F238E27FC236}">
                <a16:creationId xmlns:a16="http://schemas.microsoft.com/office/drawing/2014/main" id="{FB1EBCC7-CA5C-9FB7-2DC5-FD57E34D2B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5193" y="2389653"/>
            <a:ext cx="5046727" cy="4196235"/>
          </a:xfrm>
        </p:spPr>
      </p:pic>
    </p:spTree>
    <p:extLst>
      <p:ext uri="{BB962C8B-B14F-4D97-AF65-F5344CB8AC3E}">
        <p14:creationId xmlns:p14="http://schemas.microsoft.com/office/powerpoint/2010/main" val="368462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10C809-2DB9-548D-2ACC-30016CB0ACA2}"/>
              </a:ext>
            </a:extLst>
          </p:cNvPr>
          <p:cNvSpPr>
            <a:spLocks noGrp="1"/>
          </p:cNvSpPr>
          <p:nvPr>
            <p:ph type="title"/>
          </p:nvPr>
        </p:nvSpPr>
        <p:spPr/>
        <p:txBody>
          <a:bodyPr/>
          <a:lstStyle/>
          <a:p>
            <a:r>
              <a:rPr lang="fr-FR" dirty="0"/>
              <a:t>Domaines 2 et 3</a:t>
            </a:r>
          </a:p>
        </p:txBody>
      </p:sp>
      <p:pic>
        <p:nvPicPr>
          <p:cNvPr id="5" name="Espace réservé du contenu 4">
            <a:extLst>
              <a:ext uri="{FF2B5EF4-FFF2-40B4-BE49-F238E27FC236}">
                <a16:creationId xmlns:a16="http://schemas.microsoft.com/office/drawing/2014/main" id="{75CC1B74-34BD-A532-DACA-E23C7B0263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4868" y="2281282"/>
            <a:ext cx="5961783" cy="4315433"/>
          </a:xfrm>
        </p:spPr>
      </p:pic>
    </p:spTree>
    <p:extLst>
      <p:ext uri="{BB962C8B-B14F-4D97-AF65-F5344CB8AC3E}">
        <p14:creationId xmlns:p14="http://schemas.microsoft.com/office/powerpoint/2010/main" val="319378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298608-1C80-41BD-E017-28B95AB22D34}"/>
              </a:ext>
            </a:extLst>
          </p:cNvPr>
          <p:cNvSpPr>
            <a:spLocks noGrp="1"/>
          </p:cNvSpPr>
          <p:nvPr>
            <p:ph type="title"/>
          </p:nvPr>
        </p:nvSpPr>
        <p:spPr/>
        <p:txBody>
          <a:bodyPr/>
          <a:lstStyle/>
          <a:p>
            <a:r>
              <a:rPr lang="fr-FR" dirty="0"/>
              <a:t>Domaines 4 et 5</a:t>
            </a:r>
          </a:p>
        </p:txBody>
      </p:sp>
      <p:pic>
        <p:nvPicPr>
          <p:cNvPr id="5" name="Espace réservé du contenu 4">
            <a:extLst>
              <a:ext uri="{FF2B5EF4-FFF2-40B4-BE49-F238E27FC236}">
                <a16:creationId xmlns:a16="http://schemas.microsoft.com/office/drawing/2014/main" id="{0F6B78EE-9B45-FB3A-F317-AF566FEF0A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0111" y="2290355"/>
            <a:ext cx="4993826" cy="4220724"/>
          </a:xfrm>
        </p:spPr>
      </p:pic>
    </p:spTree>
    <p:extLst>
      <p:ext uri="{BB962C8B-B14F-4D97-AF65-F5344CB8AC3E}">
        <p14:creationId xmlns:p14="http://schemas.microsoft.com/office/powerpoint/2010/main" val="307491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813D22-FC05-A55B-C800-93EC85EC4430}"/>
              </a:ext>
            </a:extLst>
          </p:cNvPr>
          <p:cNvSpPr>
            <a:spLocks noGrp="1"/>
          </p:cNvSpPr>
          <p:nvPr>
            <p:ph type="title"/>
          </p:nvPr>
        </p:nvSpPr>
        <p:spPr/>
        <p:txBody>
          <a:bodyPr/>
          <a:lstStyle/>
          <a:p>
            <a:r>
              <a:rPr lang="fr-FR" dirty="0"/>
              <a:t>DNB : Comment l’obtenir ?</a:t>
            </a:r>
          </a:p>
        </p:txBody>
      </p:sp>
      <p:pic>
        <p:nvPicPr>
          <p:cNvPr id="5" name="Espace réservé du contenu 4">
            <a:extLst>
              <a:ext uri="{FF2B5EF4-FFF2-40B4-BE49-F238E27FC236}">
                <a16:creationId xmlns:a16="http://schemas.microsoft.com/office/drawing/2014/main" id="{42F07F7A-0502-D036-D6BB-7AEFA18F7A8F}"/>
              </a:ext>
            </a:extLst>
          </p:cNvPr>
          <p:cNvPicPr>
            <a:picLocks noGrp="1" noChangeAspect="1"/>
          </p:cNvPicPr>
          <p:nvPr>
            <p:ph idx="1"/>
          </p:nvPr>
        </p:nvPicPr>
        <p:blipFill>
          <a:blip r:embed="rId2"/>
          <a:stretch>
            <a:fillRect/>
          </a:stretch>
        </p:blipFill>
        <p:spPr>
          <a:xfrm>
            <a:off x="2481568" y="2333534"/>
            <a:ext cx="6209585" cy="4208203"/>
          </a:xfrm>
        </p:spPr>
      </p:pic>
    </p:spTree>
    <p:extLst>
      <p:ext uri="{BB962C8B-B14F-4D97-AF65-F5344CB8AC3E}">
        <p14:creationId xmlns:p14="http://schemas.microsoft.com/office/powerpoint/2010/main" val="236866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985F18-0346-CAF8-DAE3-CE46DD1B7F96}"/>
              </a:ext>
            </a:extLst>
          </p:cNvPr>
          <p:cNvSpPr>
            <a:spLocks noGrp="1"/>
          </p:cNvSpPr>
          <p:nvPr>
            <p:ph type="title"/>
          </p:nvPr>
        </p:nvSpPr>
        <p:spPr/>
        <p:txBody>
          <a:bodyPr/>
          <a:lstStyle/>
          <a:p>
            <a:r>
              <a:rPr lang="fr-FR" dirty="0"/>
              <a:t>4 paliers :</a:t>
            </a:r>
          </a:p>
        </p:txBody>
      </p:sp>
      <p:pic>
        <p:nvPicPr>
          <p:cNvPr id="5" name="Espace réservé du contenu 4">
            <a:extLst>
              <a:ext uri="{FF2B5EF4-FFF2-40B4-BE49-F238E27FC236}">
                <a16:creationId xmlns:a16="http://schemas.microsoft.com/office/drawing/2014/main" id="{1A9F68A9-768B-F78F-2AA6-3214A20F72E7}"/>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a:off x="3064124" y="2272575"/>
            <a:ext cx="5156767" cy="4349762"/>
          </a:xfrm>
        </p:spPr>
      </p:pic>
    </p:spTree>
    <p:extLst>
      <p:ext uri="{BB962C8B-B14F-4D97-AF65-F5344CB8AC3E}">
        <p14:creationId xmlns:p14="http://schemas.microsoft.com/office/powerpoint/2010/main" val="3283124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B44130-6289-7294-12CD-E61613402136}"/>
              </a:ext>
            </a:extLst>
          </p:cNvPr>
          <p:cNvSpPr>
            <a:spLocks noGrp="1"/>
          </p:cNvSpPr>
          <p:nvPr>
            <p:ph type="title"/>
          </p:nvPr>
        </p:nvSpPr>
        <p:spPr/>
        <p:txBody>
          <a:bodyPr/>
          <a:lstStyle/>
          <a:p>
            <a:r>
              <a:rPr lang="fr-FR" dirty="0"/>
              <a:t>Mentions:</a:t>
            </a:r>
          </a:p>
        </p:txBody>
      </p:sp>
      <p:pic>
        <p:nvPicPr>
          <p:cNvPr id="5" name="Espace réservé du contenu 4">
            <a:extLst>
              <a:ext uri="{FF2B5EF4-FFF2-40B4-BE49-F238E27FC236}">
                <a16:creationId xmlns:a16="http://schemas.microsoft.com/office/drawing/2014/main" id="{43856D49-16B4-3FB4-DD07-7D6650762FA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tretch>
            <a:fillRect/>
          </a:stretch>
        </p:blipFill>
        <p:spPr>
          <a:xfrm>
            <a:off x="2532586" y="2327763"/>
            <a:ext cx="7290682" cy="3494062"/>
          </a:xfrm>
        </p:spPr>
      </p:pic>
    </p:spTree>
    <p:extLst>
      <p:ext uri="{BB962C8B-B14F-4D97-AF65-F5344CB8AC3E}">
        <p14:creationId xmlns:p14="http://schemas.microsoft.com/office/powerpoint/2010/main" val="2392408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330</Words>
  <Application>Microsoft Office PowerPoint</Application>
  <PresentationFormat>Grand écran</PresentationFormat>
  <Paragraphs>50</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Century Gothic</vt:lpstr>
      <vt:lpstr>Wingdings 3</vt:lpstr>
      <vt:lpstr>Salle d’ions</vt:lpstr>
      <vt:lpstr>Projet métiers</vt:lpstr>
      <vt:lpstr>DNB et après!</vt:lpstr>
      <vt:lpstr>Contrôle continu: Evaluation du socle commun de compétences </vt:lpstr>
      <vt:lpstr>Domaine 1</vt:lpstr>
      <vt:lpstr>Domaines 2 et 3</vt:lpstr>
      <vt:lpstr>Domaines 4 et 5</vt:lpstr>
      <vt:lpstr>DNB : Comment l’obtenir ?</vt:lpstr>
      <vt:lpstr>4 paliers :</vt:lpstr>
      <vt:lpstr>Mentions:</vt:lpstr>
      <vt:lpstr>Les formations après la 3e :</vt:lpstr>
      <vt:lpstr>Différentes pédagogies: </vt:lpstr>
      <vt:lpstr>Présentation PowerPoint</vt:lpstr>
      <vt:lpstr>14 familles de métiers:</vt:lpstr>
      <vt:lpstr>Présentation PowerPoint</vt:lpstr>
      <vt:lpstr>8 Filières technologiques</vt:lpstr>
      <vt:lpstr>Projet métier: Objectifs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DNB et après!</dc:title>
  <dc:creator>Bérengère</dc:creator>
  <cp:lastModifiedBy>Bérengère</cp:lastModifiedBy>
  <cp:revision>7</cp:revision>
  <dcterms:created xsi:type="dcterms:W3CDTF">2022-07-04T14:56:46Z</dcterms:created>
  <dcterms:modified xsi:type="dcterms:W3CDTF">2022-08-23T12:32:54Z</dcterms:modified>
</cp:coreProperties>
</file>