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</p:sldIdLst>
  <p:sldSz cx="9144000" cy="6858000" type="screen4x3"/>
  <p:notesSz cx="6858000" cy="9144000"/>
  <p:embeddedFontLst>
    <p:embeddedFont>
      <p:font typeface="AcmeFont" panose="020B0604020202020204"/>
      <p:regular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Maiandra GD" panose="020E0502030308020204" pitchFamily="34" charset="0"/>
      <p:regular r:id="rId21"/>
    </p:embeddedFont>
  </p:embeddedFont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88270" autoAdjust="0"/>
  </p:normalViewPr>
  <p:slideViewPr>
    <p:cSldViewPr>
      <p:cViewPr>
        <p:scale>
          <a:sx n="100" d="100"/>
          <a:sy n="100" d="100"/>
        </p:scale>
        <p:origin x="946" y="-4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78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D8EE3-4B51-4E4C-9739-93EA8BE4EAD9}" type="datetimeFigureOut">
              <a:rPr lang="fr-FR" smtClean="0"/>
              <a:t>24/05/2023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BB188-888D-44A5-8A60-0743048A6C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8534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8FB8-747A-49CF-A8FB-B7E1F39D7961}" type="datetimeFigureOut">
              <a:rPr lang="fr-FR" smtClean="0"/>
              <a:t>24/05/2023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09A74-FF9D-48F1-9B22-AB175264EA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5310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8FB8-747A-49CF-A8FB-B7E1F39D7961}" type="datetimeFigureOut">
              <a:rPr lang="fr-FR" smtClean="0"/>
              <a:t>24/05/2023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09A74-FF9D-48F1-9B22-AB175264EA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5892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8FB8-747A-49CF-A8FB-B7E1F39D7961}" type="datetimeFigureOut">
              <a:rPr lang="fr-FR" smtClean="0"/>
              <a:t>24/05/2023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09A74-FF9D-48F1-9B22-AB175264EA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801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8FB8-747A-49CF-A8FB-B7E1F39D7961}" type="datetimeFigureOut">
              <a:rPr lang="fr-FR" smtClean="0"/>
              <a:t>24/05/2023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09A74-FF9D-48F1-9B22-AB175264EA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1819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8FB8-747A-49CF-A8FB-B7E1F39D7961}" type="datetimeFigureOut">
              <a:rPr lang="fr-FR" smtClean="0"/>
              <a:t>24/05/2023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09A74-FF9D-48F1-9B22-AB175264EA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8126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8FB8-747A-49CF-A8FB-B7E1F39D7961}" type="datetimeFigureOut">
              <a:rPr lang="fr-FR" smtClean="0"/>
              <a:t>24/05/2023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09A74-FF9D-48F1-9B22-AB175264EA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391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8FB8-747A-49CF-A8FB-B7E1F39D7961}" type="datetimeFigureOut">
              <a:rPr lang="fr-FR" smtClean="0"/>
              <a:t>24/05/2023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09A74-FF9D-48F1-9B22-AB175264EA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7086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8FB8-747A-49CF-A8FB-B7E1F39D7961}" type="datetimeFigureOut">
              <a:rPr lang="fr-FR" smtClean="0"/>
              <a:t>24/05/2023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09A74-FF9D-48F1-9B22-AB175264EA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805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8FB8-747A-49CF-A8FB-B7E1F39D7961}" type="datetimeFigureOut">
              <a:rPr lang="fr-FR" smtClean="0"/>
              <a:t>24/05/2023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09A74-FF9D-48F1-9B22-AB175264EA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0199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8FB8-747A-49CF-A8FB-B7E1F39D7961}" type="datetimeFigureOut">
              <a:rPr lang="fr-FR" smtClean="0"/>
              <a:t>24/05/2023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09A74-FF9D-48F1-9B22-AB175264EA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7924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8FB8-747A-49CF-A8FB-B7E1F39D7961}" type="datetimeFigureOut">
              <a:rPr lang="fr-FR" smtClean="0"/>
              <a:t>24/05/2023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09A74-FF9D-48F1-9B22-AB175264EA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0483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28FB8-747A-49CF-A8FB-B7E1F39D7961}" type="datetimeFigureOut">
              <a:rPr lang="fr-FR" smtClean="0"/>
              <a:t>24/05/2023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09A74-FF9D-48F1-9B22-AB175264EA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0955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ctrTitle"/>
          </p:nvPr>
        </p:nvSpPr>
        <p:spPr>
          <a:xfrm>
            <a:off x="685800" y="1772817"/>
            <a:ext cx="7886700" cy="2232248"/>
          </a:xfrm>
        </p:spPr>
        <p:txBody>
          <a:bodyPr>
            <a:normAutofit/>
          </a:bodyPr>
          <a:lstStyle/>
          <a:p>
            <a:pPr eaLnBrk="1" hangingPunct="1"/>
            <a:r>
              <a:rPr lang="fr-FR" sz="8800" b="1" dirty="0">
                <a:solidFill>
                  <a:srgbClr val="FF0000"/>
                </a:solidFill>
                <a:latin typeface="Maiandra GD" pitchFamily="34" charset="0"/>
              </a:rPr>
              <a:t>?</a:t>
            </a:r>
          </a:p>
        </p:txBody>
      </p:sp>
      <p:sp>
        <p:nvSpPr>
          <p:cNvPr id="5" name="Sous-titre 2"/>
          <p:cNvSpPr>
            <a:spLocks noGrp="1"/>
          </p:cNvSpPr>
          <p:nvPr>
            <p:ph type="subTitle" idx="1"/>
          </p:nvPr>
        </p:nvSpPr>
        <p:spPr>
          <a:xfrm>
            <a:off x="1071563" y="285750"/>
            <a:ext cx="6400800" cy="71437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fr-FR" dirty="0"/>
              <a:t>Mathématiques </a:t>
            </a:r>
            <a:r>
              <a:rPr lang="fr-FR"/>
              <a:t>– </a:t>
            </a:r>
            <a:r>
              <a:rPr lang="fr-FR" i="1"/>
              <a:t>Mesure</a:t>
            </a:r>
            <a:endParaRPr lang="fr-FR" dirty="0"/>
          </a:p>
        </p:txBody>
      </p:sp>
      <p:sp>
        <p:nvSpPr>
          <p:cNvPr id="6" name="ZoneTexte 5"/>
          <p:cNvSpPr txBox="1">
            <a:spLocks noChangeArrowheads="1"/>
          </p:cNvSpPr>
          <p:nvPr/>
        </p:nvSpPr>
        <p:spPr bwMode="auto">
          <a:xfrm>
            <a:off x="500063" y="4357688"/>
            <a:ext cx="839241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r-FR" sz="4800" dirty="0">
                <a:solidFill>
                  <a:srgbClr val="0070C0"/>
                </a:solidFill>
                <a:latin typeface="Maiandra GD" pitchFamily="34" charset="0"/>
                <a:sym typeface="Wingdings"/>
              </a:rPr>
              <a:t></a:t>
            </a:r>
            <a:r>
              <a:rPr lang="fr-FR" sz="4800" i="1" dirty="0">
                <a:solidFill>
                  <a:srgbClr val="0070C0"/>
                </a:solidFill>
                <a:latin typeface="Maiandra GD" pitchFamily="34" charset="0"/>
                <a:sym typeface="Wingdings" pitchFamily="2" charset="2"/>
              </a:rPr>
              <a:t> Les plinthes</a:t>
            </a:r>
            <a:endParaRPr lang="fr-FR" sz="4800" i="1" dirty="0">
              <a:solidFill>
                <a:srgbClr val="0070C0"/>
              </a:solidFill>
              <a:latin typeface="Maiandra G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924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 build="p"/>
      <p:bldP spid="5" grpId="1" build="p"/>
      <p:bldP spid="6" grpId="0"/>
      <p:bldP spid="6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6B2A5017-6746-4336-BD51-BA23A3851D25}"/>
              </a:ext>
            </a:extLst>
          </p:cNvPr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070C0"/>
                </a:solidFill>
                <a:latin typeface="Maiandra GD" panose="020E0502030308020204" pitchFamily="34" charset="0"/>
              </a:rPr>
              <a:t>Voyons ce que vous avez trouvé.</a:t>
            </a:r>
          </a:p>
        </p:txBody>
      </p:sp>
      <p:pic>
        <p:nvPicPr>
          <p:cNvPr id="1027" name="Image 1">
            <a:extLst>
              <a:ext uri="{FF2B5EF4-FFF2-40B4-BE49-F238E27FC236}">
                <a16:creationId xmlns:a16="http://schemas.microsoft.com/office/drawing/2014/main" id="{91972BD6-96AD-478C-89AC-BF0939800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1928813"/>
            <a:ext cx="7200900" cy="492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F759EB3-11DD-4EA1-A912-4DC656A9E30B}"/>
              </a:ext>
            </a:extLst>
          </p:cNvPr>
          <p:cNvSpPr txBox="1"/>
          <p:nvPr/>
        </p:nvSpPr>
        <p:spPr>
          <a:xfrm>
            <a:off x="0" y="584775"/>
            <a:ext cx="2051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070C0"/>
                </a:solidFill>
                <a:latin typeface="Maiandra GD" panose="020E0502030308020204" pitchFamily="34" charset="0"/>
              </a:rPr>
              <a:t>- Cuisine 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F336D17-AC27-4646-BE7F-39DDE76C2E14}"/>
              </a:ext>
            </a:extLst>
          </p:cNvPr>
          <p:cNvSpPr txBox="1"/>
          <p:nvPr/>
        </p:nvSpPr>
        <p:spPr>
          <a:xfrm>
            <a:off x="1943100" y="584775"/>
            <a:ext cx="45011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070C0"/>
                </a:solidFill>
                <a:latin typeface="Maiandra GD" panose="020E0502030308020204" pitchFamily="34" charset="0"/>
              </a:rPr>
              <a:t>3 + 3 + 1,5 + 4 + 1,5 =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84E778D-2AF7-47BC-A962-9E66F7953A9C}"/>
              </a:ext>
            </a:extLst>
          </p:cNvPr>
          <p:cNvSpPr txBox="1"/>
          <p:nvPr/>
        </p:nvSpPr>
        <p:spPr>
          <a:xfrm>
            <a:off x="6300192" y="584774"/>
            <a:ext cx="12790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FF0000"/>
                </a:solidFill>
                <a:latin typeface="Maiandra GD" panose="020E0502030308020204" pitchFamily="34" charset="0"/>
              </a:rPr>
              <a:t>13 m</a:t>
            </a:r>
            <a:r>
              <a:rPr lang="fr-FR" sz="3200" dirty="0">
                <a:solidFill>
                  <a:srgbClr val="0070C0"/>
                </a:solidFill>
                <a:latin typeface="Maiandra GD" panose="020E0502030308020204" pitchFamily="34" charset="0"/>
              </a:rPr>
              <a:t>.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3506733-6BE9-448B-8A46-AF0213D49A50}"/>
              </a:ext>
            </a:extLst>
          </p:cNvPr>
          <p:cNvSpPr txBox="1"/>
          <p:nvPr/>
        </p:nvSpPr>
        <p:spPr>
          <a:xfrm>
            <a:off x="2332" y="1169549"/>
            <a:ext cx="2481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070C0"/>
                </a:solidFill>
                <a:latin typeface="Maiandra GD" panose="020E0502030308020204" pitchFamily="34" charset="0"/>
              </a:rPr>
              <a:t>- Chambre :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DFDA6D8-F626-4CB5-AA51-E72E151E4D1E}"/>
              </a:ext>
            </a:extLst>
          </p:cNvPr>
          <p:cNvSpPr txBox="1"/>
          <p:nvPr/>
        </p:nvSpPr>
        <p:spPr>
          <a:xfrm>
            <a:off x="2392288" y="1169549"/>
            <a:ext cx="3187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070C0"/>
                </a:solidFill>
                <a:latin typeface="Maiandra GD" panose="020E0502030308020204" pitchFamily="34" charset="0"/>
              </a:rPr>
              <a:t>3 + 3 + 3 + 3 =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A260E75-38CF-48E5-B7D2-FFBF9C69BA4C}"/>
              </a:ext>
            </a:extLst>
          </p:cNvPr>
          <p:cNvSpPr txBox="1"/>
          <p:nvPr/>
        </p:nvSpPr>
        <p:spPr>
          <a:xfrm>
            <a:off x="5561856" y="1169548"/>
            <a:ext cx="12790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FF0000"/>
                </a:solidFill>
                <a:latin typeface="Maiandra GD" panose="020E0502030308020204" pitchFamily="34" charset="0"/>
              </a:rPr>
              <a:t>12 m</a:t>
            </a:r>
            <a:r>
              <a:rPr lang="fr-FR" sz="3200" dirty="0">
                <a:solidFill>
                  <a:srgbClr val="0070C0"/>
                </a:solidFill>
                <a:latin typeface="Maiandra GD" panose="020E0502030308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9064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7" grpId="0"/>
      <p:bldP spid="7" grpId="1"/>
      <p:bldP spid="5" grpId="0"/>
      <p:bldP spid="5" grpId="1"/>
      <p:bldP spid="6" grpId="0"/>
      <p:bldP spid="6" grpId="1"/>
      <p:bldP spid="8" grpId="0"/>
      <p:bldP spid="8" grpId="1"/>
      <p:bldP spid="9" grpId="0"/>
      <p:bldP spid="9" grpId="1"/>
      <p:bldP spid="10" grpId="0"/>
      <p:bldP spid="10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6B2A5017-6746-4336-BD51-BA23A3851D25}"/>
              </a:ext>
            </a:extLst>
          </p:cNvPr>
          <p:cNvSpPr txBox="1"/>
          <p:nvPr/>
        </p:nvSpPr>
        <p:spPr>
          <a:xfrm>
            <a:off x="0" y="0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070C0"/>
                </a:solidFill>
                <a:latin typeface="Maiandra GD" panose="020E0502030308020204" pitchFamily="34" charset="0"/>
              </a:rPr>
              <a:t>À présent, vous allez pouvoir </a:t>
            </a:r>
            <a:r>
              <a:rPr lang="fr-FR" sz="3200" dirty="0">
                <a:solidFill>
                  <a:srgbClr val="FF0000"/>
                </a:solidFill>
                <a:latin typeface="Maiandra GD" panose="020E0502030308020204" pitchFamily="34" charset="0"/>
              </a:rPr>
              <a:t>calculer</a:t>
            </a:r>
            <a:r>
              <a:rPr lang="fr-FR" sz="3200" dirty="0">
                <a:solidFill>
                  <a:srgbClr val="0070C0"/>
                </a:solidFill>
                <a:latin typeface="Maiandra GD" panose="020E0502030308020204" pitchFamily="34" charset="0"/>
              </a:rPr>
              <a:t> le périmètre des dernières pièces, et </a:t>
            </a:r>
            <a:r>
              <a:rPr lang="fr-FR" sz="3200" dirty="0">
                <a:solidFill>
                  <a:srgbClr val="FF0000"/>
                </a:solidFill>
                <a:latin typeface="Maiandra GD" panose="020E0502030308020204" pitchFamily="34" charset="0"/>
              </a:rPr>
              <a:t>remplir</a:t>
            </a:r>
            <a:r>
              <a:rPr lang="fr-FR" sz="3200" dirty="0">
                <a:solidFill>
                  <a:srgbClr val="0070C0"/>
                </a:solidFill>
                <a:latin typeface="Maiandra GD" panose="020E0502030308020204" pitchFamily="34" charset="0"/>
              </a:rPr>
              <a:t> le tableau suivant.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3D4889CD-2BA4-4226-9083-D4D62BCEB1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449" y="1124744"/>
            <a:ext cx="9015101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72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6B2A5017-6746-4336-BD51-BA23A3851D25}"/>
              </a:ext>
            </a:extLst>
          </p:cNvPr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070C0"/>
                </a:solidFill>
                <a:latin typeface="Maiandra GD" panose="020E0502030308020204" pitchFamily="34" charset="0"/>
              </a:rPr>
              <a:t>Voyons ce que vous avez trouvé.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3D4889CD-2BA4-4226-9083-D4D62BCEB1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449" y="1124744"/>
            <a:ext cx="9015101" cy="4608512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B6580E4F-942D-43CD-B69E-CB083DDB8A1F}"/>
              </a:ext>
            </a:extLst>
          </p:cNvPr>
          <p:cNvSpPr txBox="1"/>
          <p:nvPr/>
        </p:nvSpPr>
        <p:spPr>
          <a:xfrm>
            <a:off x="1979712" y="3789040"/>
            <a:ext cx="2664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FF0000"/>
                </a:solidFill>
                <a:latin typeface="Maiandra GD" panose="020E0502030308020204" pitchFamily="34" charset="0"/>
              </a:rPr>
              <a:t>3 + 3 + 3 + 3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B4A8DC4-12CE-4CFB-99D1-AD771BEED1EA}"/>
              </a:ext>
            </a:extLst>
          </p:cNvPr>
          <p:cNvSpPr txBox="1"/>
          <p:nvPr/>
        </p:nvSpPr>
        <p:spPr>
          <a:xfrm>
            <a:off x="7308304" y="3786361"/>
            <a:ext cx="1109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FF0000"/>
                </a:solidFill>
                <a:latin typeface="Maiandra GD" panose="020E0502030308020204" pitchFamily="34" charset="0"/>
              </a:rPr>
              <a:t>12 m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36EC88F-B0C5-4957-B9D0-F13B4F0BEE42}"/>
              </a:ext>
            </a:extLst>
          </p:cNvPr>
          <p:cNvSpPr txBox="1"/>
          <p:nvPr/>
        </p:nvSpPr>
        <p:spPr>
          <a:xfrm>
            <a:off x="1988120" y="4387135"/>
            <a:ext cx="4240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FF0000"/>
                </a:solidFill>
                <a:latin typeface="Maiandra GD" panose="020E0502030308020204" pitchFamily="34" charset="0"/>
              </a:rPr>
              <a:t>7 + 3 + 4,5 + 4 + 1,5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6884EED-0CCB-4E93-BF30-E31449ABAEDC}"/>
              </a:ext>
            </a:extLst>
          </p:cNvPr>
          <p:cNvSpPr txBox="1"/>
          <p:nvPr/>
        </p:nvSpPr>
        <p:spPr>
          <a:xfrm>
            <a:off x="7316712" y="4384456"/>
            <a:ext cx="1359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FF0000"/>
                </a:solidFill>
                <a:latin typeface="Maiandra GD" panose="020E0502030308020204" pitchFamily="34" charset="0"/>
              </a:rPr>
              <a:t>20 m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64F98D0-0423-4AD4-A084-C4930B07C087}"/>
              </a:ext>
            </a:extLst>
          </p:cNvPr>
          <p:cNvSpPr txBox="1"/>
          <p:nvPr/>
        </p:nvSpPr>
        <p:spPr>
          <a:xfrm>
            <a:off x="1988120" y="5066471"/>
            <a:ext cx="4528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FF0000"/>
                </a:solidFill>
                <a:latin typeface="Maiandra GD" panose="020E0502030308020204" pitchFamily="34" charset="0"/>
              </a:rPr>
              <a:t>21 + 13 + 12 + 12 + 20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5FEA244-9926-40BD-B8F1-B1585721D241}"/>
              </a:ext>
            </a:extLst>
          </p:cNvPr>
          <p:cNvSpPr txBox="1"/>
          <p:nvPr/>
        </p:nvSpPr>
        <p:spPr>
          <a:xfrm>
            <a:off x="7316711" y="5063792"/>
            <a:ext cx="1359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FF0000"/>
                </a:solidFill>
                <a:latin typeface="Maiandra GD" panose="020E0502030308020204" pitchFamily="34" charset="0"/>
              </a:rPr>
              <a:t>78 m</a:t>
            </a:r>
          </a:p>
        </p:txBody>
      </p:sp>
    </p:spTree>
    <p:extLst>
      <p:ext uri="{BB962C8B-B14F-4D97-AF65-F5344CB8AC3E}">
        <p14:creationId xmlns:p14="http://schemas.microsoft.com/office/powerpoint/2010/main" val="491685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  <p:bldP spid="9" grpId="0"/>
      <p:bldP spid="9" grpId="1"/>
      <p:bldP spid="10" grpId="0"/>
      <p:bldP spid="10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6B2A5017-6746-4336-BD51-BA23A3851D25}"/>
              </a:ext>
            </a:extLst>
          </p:cNvPr>
          <p:cNvSpPr txBox="1"/>
          <p:nvPr/>
        </p:nvSpPr>
        <p:spPr>
          <a:xfrm>
            <a:off x="0" y="0"/>
            <a:ext cx="4716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070C0"/>
                </a:solidFill>
                <a:latin typeface="Maiandra GD" panose="020E0502030308020204" pitchFamily="34" charset="0"/>
              </a:rPr>
              <a:t>Bob aura donc besoin de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FFFBBA7-5399-4FC6-B00F-DECC8628CE75}"/>
              </a:ext>
            </a:extLst>
          </p:cNvPr>
          <p:cNvSpPr txBox="1"/>
          <p:nvPr/>
        </p:nvSpPr>
        <p:spPr>
          <a:xfrm>
            <a:off x="4572000" y="-1"/>
            <a:ext cx="4716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FF0000"/>
                </a:solidFill>
                <a:latin typeface="Maiandra GD" panose="020E0502030308020204" pitchFamily="34" charset="0"/>
              </a:rPr>
              <a:t>78 m de plinthes </a:t>
            </a:r>
            <a:r>
              <a:rPr lang="fr-FR" sz="3200" dirty="0">
                <a:solidFill>
                  <a:srgbClr val="0070C0"/>
                </a:solidFill>
                <a:latin typeface="Maiandra GD" panose="020E0502030308020204" pitchFamily="34" charset="0"/>
              </a:rPr>
              <a:t>!</a:t>
            </a:r>
          </a:p>
        </p:txBody>
      </p:sp>
      <p:pic>
        <p:nvPicPr>
          <p:cNvPr id="12" name="Image 11" descr="Une image contenant jouet&#10;&#10;Description générée automatiquement">
            <a:extLst>
              <a:ext uri="{FF2B5EF4-FFF2-40B4-BE49-F238E27FC236}">
                <a16:creationId xmlns:a16="http://schemas.microsoft.com/office/drawing/2014/main" id="{36F8E593-9B70-43D5-B3D0-571ED6F33C1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0" t="14300" r="25850" b="15350"/>
          <a:stretch/>
        </p:blipFill>
        <p:spPr>
          <a:xfrm>
            <a:off x="5076056" y="2636912"/>
            <a:ext cx="2808312" cy="3839936"/>
          </a:xfrm>
          <a:prstGeom prst="rect">
            <a:avLst/>
          </a:prstGeom>
        </p:spPr>
      </p:pic>
      <p:sp>
        <p:nvSpPr>
          <p:cNvPr id="3" name="Bulle narrative : ronde 2">
            <a:extLst>
              <a:ext uri="{FF2B5EF4-FFF2-40B4-BE49-F238E27FC236}">
                <a16:creationId xmlns:a16="http://schemas.microsoft.com/office/drawing/2014/main" id="{D696086D-F2B6-4FD5-8C79-BDB53FBD0D94}"/>
              </a:ext>
            </a:extLst>
          </p:cNvPr>
          <p:cNvSpPr/>
          <p:nvPr/>
        </p:nvSpPr>
        <p:spPr>
          <a:xfrm>
            <a:off x="1763688" y="1484784"/>
            <a:ext cx="2778993" cy="1421482"/>
          </a:xfrm>
          <a:prstGeom prst="wedgeEllipseCallout">
            <a:avLst>
              <a:gd name="adj1" fmla="val 73660"/>
              <a:gd name="adj2" fmla="val 9135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629824D-F76F-4495-9D40-04D39A111EFE}"/>
              </a:ext>
            </a:extLst>
          </p:cNvPr>
          <p:cNvSpPr txBox="1"/>
          <p:nvPr/>
        </p:nvSpPr>
        <p:spPr>
          <a:xfrm>
            <a:off x="1734369" y="1657933"/>
            <a:ext cx="28083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rgbClr val="0070C0"/>
                </a:solidFill>
                <a:latin typeface="AcmeFont" pitchFamily="2" charset="0"/>
              </a:rPr>
              <a:t>Merci les amis !</a:t>
            </a:r>
          </a:p>
        </p:txBody>
      </p:sp>
    </p:spTree>
    <p:extLst>
      <p:ext uri="{BB962C8B-B14F-4D97-AF65-F5344CB8AC3E}">
        <p14:creationId xmlns:p14="http://schemas.microsoft.com/office/powerpoint/2010/main" val="72181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11" grpId="0"/>
      <p:bldP spid="11" grpId="1"/>
      <p:bldP spid="3" grpId="0" animBg="1"/>
      <p:bldP spid="3" grpId="1" animBg="1"/>
      <p:bldP spid="13" grpId="0"/>
      <p:bldP spid="1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6B2A5017-6746-4336-BD51-BA23A3851D25}"/>
              </a:ext>
            </a:extLst>
          </p:cNvPr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070C0"/>
                </a:solidFill>
                <a:latin typeface="Maiandra GD" panose="020E0502030308020204" pitchFamily="34" charset="0"/>
              </a:rPr>
              <a:t>Le mois dernier, Bob a acheté une </a:t>
            </a:r>
            <a:r>
              <a:rPr lang="fr-FR" sz="3200" dirty="0">
                <a:solidFill>
                  <a:srgbClr val="FF0000"/>
                </a:solidFill>
                <a:latin typeface="Maiandra GD" panose="020E0502030308020204" pitchFamily="34" charset="0"/>
              </a:rPr>
              <a:t>maison</a:t>
            </a:r>
            <a:r>
              <a:rPr lang="fr-FR" sz="3200" dirty="0">
                <a:solidFill>
                  <a:srgbClr val="0070C0"/>
                </a:solidFill>
                <a:latin typeface="Maiandra GD" panose="020E0502030308020204" pitchFamily="34" charset="0"/>
              </a:rPr>
              <a:t>. </a:t>
            </a:r>
          </a:p>
        </p:txBody>
      </p:sp>
      <p:pic>
        <p:nvPicPr>
          <p:cNvPr id="11" name="Image 10" descr="Une image contenant dessin, signe&#10;&#10;Description générée automatiquement">
            <a:extLst>
              <a:ext uri="{FF2B5EF4-FFF2-40B4-BE49-F238E27FC236}">
                <a16:creationId xmlns:a16="http://schemas.microsoft.com/office/drawing/2014/main" id="{E9C28A85-5C2F-46E0-9836-31E8B5D15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00" y="2910857"/>
            <a:ext cx="5760000" cy="3947143"/>
          </a:xfrm>
          <a:prstGeom prst="rect">
            <a:avLst/>
          </a:prstGeom>
        </p:spPr>
      </p:pic>
      <p:pic>
        <p:nvPicPr>
          <p:cNvPr id="9" name="Image 8" descr="Une image contenant jouet&#10;&#10;Description générée automatiquement">
            <a:extLst>
              <a:ext uri="{FF2B5EF4-FFF2-40B4-BE49-F238E27FC236}">
                <a16:creationId xmlns:a16="http://schemas.microsoft.com/office/drawing/2014/main" id="{6BC69E98-5170-40D9-8AA7-33A8FABFC81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0" t="14300" r="25850" b="15350"/>
          <a:stretch/>
        </p:blipFill>
        <p:spPr>
          <a:xfrm>
            <a:off x="7020272" y="4437112"/>
            <a:ext cx="1632540" cy="2232248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60566AE7-3560-4515-9D30-9D73B24BDCC7}"/>
              </a:ext>
            </a:extLst>
          </p:cNvPr>
          <p:cNvSpPr txBox="1"/>
          <p:nvPr/>
        </p:nvSpPr>
        <p:spPr>
          <a:xfrm>
            <a:off x="0" y="476672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070C0"/>
                </a:solidFill>
                <a:latin typeface="Maiandra GD" panose="020E0502030308020204" pitchFamily="34" charset="0"/>
              </a:rPr>
              <a:t>Avant de pouvoir l’habiter, il a fait quelques </a:t>
            </a:r>
            <a:r>
              <a:rPr lang="fr-FR" sz="3200" dirty="0">
                <a:solidFill>
                  <a:srgbClr val="FF0000"/>
                </a:solidFill>
                <a:latin typeface="Maiandra GD" panose="020E0502030308020204" pitchFamily="34" charset="0"/>
              </a:rPr>
              <a:t>travaux</a:t>
            </a:r>
            <a:r>
              <a:rPr lang="fr-FR" sz="3200" dirty="0">
                <a:solidFill>
                  <a:srgbClr val="0070C0"/>
                </a:solidFill>
                <a:latin typeface="Maiandra GD" panose="020E0502030308020204" pitchFamily="34" charset="0"/>
              </a:rPr>
              <a:t> : électricité, plomberie, carrelage, peinture...</a:t>
            </a:r>
          </a:p>
        </p:txBody>
      </p:sp>
    </p:spTree>
    <p:extLst>
      <p:ext uri="{BB962C8B-B14F-4D97-AF65-F5344CB8AC3E}">
        <p14:creationId xmlns:p14="http://schemas.microsoft.com/office/powerpoint/2010/main" val="10389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12" grpId="0"/>
      <p:bldP spid="1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6B2A5017-6746-4336-BD51-BA23A3851D25}"/>
              </a:ext>
            </a:extLst>
          </p:cNvPr>
          <p:cNvSpPr txBox="1"/>
          <p:nvPr/>
        </p:nvSpPr>
        <p:spPr>
          <a:xfrm>
            <a:off x="0" y="0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070C0"/>
                </a:solidFill>
                <a:latin typeface="Maiandra GD" panose="020E0502030308020204" pitchFamily="34" charset="0"/>
              </a:rPr>
              <a:t>Il ne lui manque plus qu’une </a:t>
            </a:r>
            <a:r>
              <a:rPr lang="fr-FR" sz="3200" dirty="0">
                <a:solidFill>
                  <a:srgbClr val="FF0000"/>
                </a:solidFill>
                <a:latin typeface="Maiandra GD" panose="020E0502030308020204" pitchFamily="34" charset="0"/>
              </a:rPr>
              <a:t>étape</a:t>
            </a:r>
            <a:r>
              <a:rPr lang="fr-FR" sz="3200" dirty="0">
                <a:solidFill>
                  <a:srgbClr val="0070C0"/>
                </a:solidFill>
                <a:latin typeface="Maiandra GD" panose="020E0502030308020204" pitchFamily="34" charset="0"/>
              </a:rPr>
              <a:t>, et il a besoin de nous !</a:t>
            </a:r>
          </a:p>
        </p:txBody>
      </p:sp>
      <p:pic>
        <p:nvPicPr>
          <p:cNvPr id="11" name="Image 10" descr="Une image contenant dessin, signe&#10;&#10;Description générée automatiquement">
            <a:extLst>
              <a:ext uri="{FF2B5EF4-FFF2-40B4-BE49-F238E27FC236}">
                <a16:creationId xmlns:a16="http://schemas.microsoft.com/office/drawing/2014/main" id="{E9C28A85-5C2F-46E0-9836-31E8B5D15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00" y="2910857"/>
            <a:ext cx="5760000" cy="3947143"/>
          </a:xfrm>
          <a:prstGeom prst="rect">
            <a:avLst/>
          </a:prstGeom>
        </p:spPr>
      </p:pic>
      <p:pic>
        <p:nvPicPr>
          <p:cNvPr id="9" name="Image 8" descr="Une image contenant jouet&#10;&#10;Description générée automatiquement">
            <a:extLst>
              <a:ext uri="{FF2B5EF4-FFF2-40B4-BE49-F238E27FC236}">
                <a16:creationId xmlns:a16="http://schemas.microsoft.com/office/drawing/2014/main" id="{6BC69E98-5170-40D9-8AA7-33A8FABFC81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0" t="14300" r="25850" b="15350"/>
          <a:stretch/>
        </p:blipFill>
        <p:spPr>
          <a:xfrm>
            <a:off x="7020272" y="4437112"/>
            <a:ext cx="1632540" cy="223224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A3AF54C-7378-4446-B536-EA12A9CD9E95}"/>
              </a:ext>
            </a:extLst>
          </p:cNvPr>
          <p:cNvSpPr txBox="1"/>
          <p:nvPr/>
        </p:nvSpPr>
        <p:spPr>
          <a:xfrm>
            <a:off x="0" y="916819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070C0"/>
                </a:solidFill>
                <a:latin typeface="Maiandra GD" panose="020E0502030308020204" pitchFamily="34" charset="0"/>
              </a:rPr>
              <a:t>En effet, il veut installer des </a:t>
            </a:r>
            <a:r>
              <a:rPr lang="fr-FR" sz="3200" dirty="0">
                <a:solidFill>
                  <a:srgbClr val="FF0000"/>
                </a:solidFill>
                <a:latin typeface="Maiandra GD" panose="020E0502030308020204" pitchFamily="34" charset="0"/>
              </a:rPr>
              <a:t>plinthes</a:t>
            </a:r>
            <a:r>
              <a:rPr lang="fr-FR" sz="3200" dirty="0">
                <a:solidFill>
                  <a:srgbClr val="0070C0"/>
                </a:solidFill>
                <a:latin typeface="Maiandra GD" panose="020E0502030308020204" pitchFamily="34" charset="0"/>
              </a:rPr>
              <a:t> dans toutes les pièces de sa maison,</a:t>
            </a:r>
          </a:p>
        </p:txBody>
      </p:sp>
      <p:pic>
        <p:nvPicPr>
          <p:cNvPr id="3" name="Image 2" descr="Une image contenant intérieur, bâtiment, plancher, assis&#10;&#10;Description générée automatiquement">
            <a:extLst>
              <a:ext uri="{FF2B5EF4-FFF2-40B4-BE49-F238E27FC236}">
                <a16:creationId xmlns:a16="http://schemas.microsoft.com/office/drawing/2014/main" id="{568994A3-2B58-4A28-AD10-F25F91353E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758503"/>
            <a:ext cx="2910857" cy="29108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CBB87053-7F9B-4865-9D3F-330FC83FBB12}"/>
              </a:ext>
            </a:extLst>
          </p:cNvPr>
          <p:cNvSpPr txBox="1"/>
          <p:nvPr/>
        </p:nvSpPr>
        <p:spPr>
          <a:xfrm>
            <a:off x="0" y="1401048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070C0"/>
                </a:solidFill>
                <a:latin typeface="Maiandra GD" panose="020E0502030308020204" pitchFamily="34" charset="0"/>
              </a:rPr>
              <a:t>				     mais il ne sait pas </a:t>
            </a:r>
            <a:r>
              <a:rPr lang="fr-FR" sz="3200" dirty="0">
                <a:solidFill>
                  <a:srgbClr val="FF0000"/>
                </a:solidFill>
                <a:latin typeface="Maiandra GD" panose="020E0502030308020204" pitchFamily="34" charset="0"/>
              </a:rPr>
              <a:t>quelle longueur</a:t>
            </a:r>
            <a:r>
              <a:rPr lang="fr-FR" sz="3200" dirty="0">
                <a:solidFill>
                  <a:srgbClr val="0070C0"/>
                </a:solidFill>
                <a:latin typeface="Maiandra GD" panose="020E0502030308020204" pitchFamily="34" charset="0"/>
              </a:rPr>
              <a:t> il doit acheter.</a:t>
            </a:r>
          </a:p>
        </p:txBody>
      </p:sp>
    </p:spTree>
    <p:extLst>
      <p:ext uri="{BB962C8B-B14F-4D97-AF65-F5344CB8AC3E}">
        <p14:creationId xmlns:p14="http://schemas.microsoft.com/office/powerpoint/2010/main" val="229166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/>
      <p:bldP spid="6" grpId="1"/>
      <p:bldP spid="10" grpId="0"/>
      <p:bldP spid="1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6B2A5017-6746-4336-BD51-BA23A3851D25}"/>
              </a:ext>
            </a:extLst>
          </p:cNvPr>
          <p:cNvSpPr txBox="1"/>
          <p:nvPr/>
        </p:nvSpPr>
        <p:spPr>
          <a:xfrm>
            <a:off x="0" y="0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070C0"/>
                </a:solidFill>
                <a:latin typeface="Maiandra GD" panose="020E0502030308020204" pitchFamily="34" charset="0"/>
              </a:rPr>
              <a:t>Nous allons donc l’aider en lui indiquant </a:t>
            </a:r>
            <a:r>
              <a:rPr lang="fr-FR" sz="3200" dirty="0">
                <a:solidFill>
                  <a:srgbClr val="FF0000"/>
                </a:solidFill>
                <a:latin typeface="Maiandra GD" panose="020E0502030308020204" pitchFamily="34" charset="0"/>
              </a:rPr>
              <a:t>la longueur de plinthes </a:t>
            </a:r>
            <a:r>
              <a:rPr lang="fr-FR" sz="3200" dirty="0">
                <a:solidFill>
                  <a:srgbClr val="0070C0"/>
                </a:solidFill>
                <a:latin typeface="Maiandra GD" panose="020E0502030308020204" pitchFamily="34" charset="0"/>
              </a:rPr>
              <a:t>qui sera nécessaire.</a:t>
            </a:r>
          </a:p>
        </p:txBody>
      </p:sp>
      <p:pic>
        <p:nvPicPr>
          <p:cNvPr id="11" name="Image 10" descr="Une image contenant dessin, signe&#10;&#10;Description générée automatiquement">
            <a:extLst>
              <a:ext uri="{FF2B5EF4-FFF2-40B4-BE49-F238E27FC236}">
                <a16:creationId xmlns:a16="http://schemas.microsoft.com/office/drawing/2014/main" id="{E9C28A85-5C2F-46E0-9836-31E8B5D15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00" y="2910857"/>
            <a:ext cx="5760000" cy="3947143"/>
          </a:xfrm>
          <a:prstGeom prst="rect">
            <a:avLst/>
          </a:prstGeom>
        </p:spPr>
      </p:pic>
      <p:pic>
        <p:nvPicPr>
          <p:cNvPr id="9" name="Image 8" descr="Une image contenant jouet&#10;&#10;Description générée automatiquement">
            <a:extLst>
              <a:ext uri="{FF2B5EF4-FFF2-40B4-BE49-F238E27FC236}">
                <a16:creationId xmlns:a16="http://schemas.microsoft.com/office/drawing/2014/main" id="{6BC69E98-5170-40D9-8AA7-33A8FABFC81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0" t="14300" r="25850" b="15350"/>
          <a:stretch/>
        </p:blipFill>
        <p:spPr>
          <a:xfrm>
            <a:off x="7020272" y="4437112"/>
            <a:ext cx="1632540" cy="223224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C174D1E-3E52-43E5-9119-4A55FF538973}"/>
              </a:ext>
            </a:extLst>
          </p:cNvPr>
          <p:cNvSpPr txBox="1"/>
          <p:nvPr/>
        </p:nvSpPr>
        <p:spPr>
          <a:xfrm>
            <a:off x="0" y="91681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070C0"/>
                </a:solidFill>
                <a:latin typeface="Maiandra GD" panose="020E0502030308020204" pitchFamily="34" charset="0"/>
              </a:rPr>
              <a:t>Pour cela, nous avons besoin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BEB71D7-F063-471D-853D-782EB9D01496}"/>
              </a:ext>
            </a:extLst>
          </p:cNvPr>
          <p:cNvSpPr txBox="1"/>
          <p:nvPr/>
        </p:nvSpPr>
        <p:spPr>
          <a:xfrm>
            <a:off x="0" y="916819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070C0"/>
                </a:solidFill>
                <a:latin typeface="Maiandra GD" panose="020E0502030308020204" pitchFamily="34" charset="0"/>
              </a:rPr>
              <a:t>					      du </a:t>
            </a:r>
            <a:r>
              <a:rPr lang="fr-FR" sz="3200" dirty="0">
                <a:solidFill>
                  <a:srgbClr val="FF0000"/>
                </a:solidFill>
                <a:latin typeface="Maiandra GD" panose="020E0502030308020204" pitchFamily="34" charset="0"/>
              </a:rPr>
              <a:t>plan de la maison</a:t>
            </a:r>
            <a:r>
              <a:rPr lang="fr-FR" sz="3200" dirty="0">
                <a:solidFill>
                  <a:srgbClr val="0070C0"/>
                </a:solidFill>
                <a:latin typeface="Maiandra GD" panose="020E0502030308020204" pitchFamily="34" charset="0"/>
              </a:rPr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142441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8" grpId="0"/>
      <p:bldP spid="8" grpId="1"/>
      <p:bldP spid="12" grpId="0"/>
      <p:bldP spid="1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6B2A5017-6746-4336-BD51-BA23A3851D25}"/>
              </a:ext>
            </a:extLst>
          </p:cNvPr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070C0"/>
                </a:solidFill>
                <a:latin typeface="Maiandra GD" panose="020E0502030308020204" pitchFamily="34" charset="0"/>
              </a:rPr>
              <a:t>Le voici.</a:t>
            </a:r>
          </a:p>
        </p:txBody>
      </p:sp>
      <p:pic>
        <p:nvPicPr>
          <p:cNvPr id="1027" name="Image 1">
            <a:extLst>
              <a:ext uri="{FF2B5EF4-FFF2-40B4-BE49-F238E27FC236}">
                <a16:creationId xmlns:a16="http://schemas.microsoft.com/office/drawing/2014/main" id="{91972BD6-96AD-478C-89AC-BF0939800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1928813"/>
            <a:ext cx="7200900" cy="492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2815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6B2A5017-6746-4336-BD51-BA23A3851D25}"/>
              </a:ext>
            </a:extLst>
          </p:cNvPr>
          <p:cNvSpPr txBox="1"/>
          <p:nvPr/>
        </p:nvSpPr>
        <p:spPr>
          <a:xfrm>
            <a:off x="0" y="0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070C0"/>
                </a:solidFill>
                <a:latin typeface="Maiandra GD" panose="020E0502030308020204" pitchFamily="34" charset="0"/>
              </a:rPr>
              <a:t>Commençons par calculer la longueur de plinthes pour le </a:t>
            </a:r>
            <a:r>
              <a:rPr lang="fr-FR" sz="3200" dirty="0">
                <a:solidFill>
                  <a:srgbClr val="FF0000"/>
                </a:solidFill>
                <a:latin typeface="Maiandra GD" panose="020E0502030308020204" pitchFamily="34" charset="0"/>
              </a:rPr>
              <a:t>salon</a:t>
            </a:r>
            <a:r>
              <a:rPr lang="fr-FR" sz="3200" dirty="0">
                <a:solidFill>
                  <a:srgbClr val="0070C0"/>
                </a:solidFill>
                <a:latin typeface="Maiandra GD" panose="020E0502030308020204" pitchFamily="34" charset="0"/>
              </a:rPr>
              <a:t>.</a:t>
            </a:r>
          </a:p>
        </p:txBody>
      </p:sp>
      <p:pic>
        <p:nvPicPr>
          <p:cNvPr id="1027" name="Image 1">
            <a:extLst>
              <a:ext uri="{FF2B5EF4-FFF2-40B4-BE49-F238E27FC236}">
                <a16:creationId xmlns:a16="http://schemas.microsoft.com/office/drawing/2014/main" id="{91972BD6-96AD-478C-89AC-BF0939800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1928813"/>
            <a:ext cx="7200900" cy="492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5C311C7-C440-4992-B5E9-F95CBBF2DDFC}"/>
              </a:ext>
            </a:extLst>
          </p:cNvPr>
          <p:cNvSpPr txBox="1"/>
          <p:nvPr/>
        </p:nvSpPr>
        <p:spPr>
          <a:xfrm>
            <a:off x="0" y="985392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070C0"/>
                </a:solidFill>
                <a:latin typeface="Maiandra GD" panose="020E0502030308020204" pitchFamily="34" charset="0"/>
              </a:rPr>
              <a:t>Comment allons-nous procéder ?</a:t>
            </a:r>
          </a:p>
        </p:txBody>
      </p:sp>
    </p:spTree>
    <p:extLst>
      <p:ext uri="{BB962C8B-B14F-4D97-AF65-F5344CB8AC3E}">
        <p14:creationId xmlns:p14="http://schemas.microsoft.com/office/powerpoint/2010/main" val="330521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6B2A5017-6746-4336-BD51-BA23A3851D25}"/>
              </a:ext>
            </a:extLst>
          </p:cNvPr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070C0"/>
                </a:solidFill>
                <a:latin typeface="Maiandra GD" panose="020E0502030308020204" pitchFamily="34" charset="0"/>
              </a:rPr>
              <a:t>Il faut </a:t>
            </a:r>
            <a:r>
              <a:rPr lang="fr-FR" sz="3200" dirty="0">
                <a:solidFill>
                  <a:srgbClr val="FF0000"/>
                </a:solidFill>
                <a:latin typeface="Maiandra GD" panose="020E0502030308020204" pitchFamily="34" charset="0"/>
              </a:rPr>
              <a:t>ajouter </a:t>
            </a:r>
            <a:r>
              <a:rPr lang="fr-FR" sz="3200" dirty="0">
                <a:solidFill>
                  <a:srgbClr val="0070C0"/>
                </a:solidFill>
                <a:latin typeface="Maiandra GD" panose="020E0502030308020204" pitchFamily="34" charset="0"/>
              </a:rPr>
              <a:t>la </a:t>
            </a:r>
            <a:r>
              <a:rPr lang="fr-FR" sz="3200" dirty="0">
                <a:solidFill>
                  <a:srgbClr val="FF0000"/>
                </a:solidFill>
                <a:latin typeface="Maiandra GD" panose="020E0502030308020204" pitchFamily="34" charset="0"/>
              </a:rPr>
              <a:t>longueur des différents côtés</a:t>
            </a:r>
            <a:r>
              <a:rPr lang="fr-FR" sz="3200" dirty="0">
                <a:solidFill>
                  <a:srgbClr val="0070C0"/>
                </a:solidFill>
                <a:latin typeface="Maiandra GD" panose="020E0502030308020204" pitchFamily="34" charset="0"/>
              </a:rPr>
              <a:t>.</a:t>
            </a:r>
          </a:p>
        </p:txBody>
      </p:sp>
      <p:pic>
        <p:nvPicPr>
          <p:cNvPr id="1027" name="Image 1">
            <a:extLst>
              <a:ext uri="{FF2B5EF4-FFF2-40B4-BE49-F238E27FC236}">
                <a16:creationId xmlns:a16="http://schemas.microsoft.com/office/drawing/2014/main" id="{91972BD6-96AD-478C-89AC-BF0939800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1928813"/>
            <a:ext cx="7200900" cy="492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5C311C7-C440-4992-B5E9-F95CBBF2DDFC}"/>
              </a:ext>
            </a:extLst>
          </p:cNvPr>
          <p:cNvSpPr txBox="1"/>
          <p:nvPr/>
        </p:nvSpPr>
        <p:spPr>
          <a:xfrm>
            <a:off x="0" y="476672"/>
            <a:ext cx="3923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070C0"/>
                </a:solidFill>
                <a:latin typeface="Maiandra GD" panose="020E0502030308020204" pitchFamily="34" charset="0"/>
              </a:rPr>
              <a:t>3 + 7,5 + 3 + 7,5 =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9B8B64E-3045-4705-864F-59F9F9470CEE}"/>
              </a:ext>
            </a:extLst>
          </p:cNvPr>
          <p:cNvSpPr txBox="1"/>
          <p:nvPr/>
        </p:nvSpPr>
        <p:spPr>
          <a:xfrm>
            <a:off x="3779912" y="476671"/>
            <a:ext cx="3923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FF0000"/>
                </a:solidFill>
                <a:latin typeface="Maiandra GD" panose="020E0502030308020204" pitchFamily="34" charset="0"/>
              </a:rPr>
              <a:t>21 m</a:t>
            </a:r>
            <a:r>
              <a:rPr lang="fr-FR" sz="3200" dirty="0">
                <a:solidFill>
                  <a:srgbClr val="0070C0"/>
                </a:solidFill>
                <a:latin typeface="Maiandra GD" panose="020E0502030308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723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6" grpId="0"/>
      <p:bldP spid="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6B2A5017-6746-4336-BD51-BA23A3851D25}"/>
              </a:ext>
            </a:extLst>
          </p:cNvPr>
          <p:cNvSpPr txBox="1"/>
          <p:nvPr/>
        </p:nvSpPr>
        <p:spPr>
          <a:xfrm>
            <a:off x="0" y="0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070C0"/>
                </a:solidFill>
                <a:latin typeface="Maiandra GD" panose="020E0502030308020204" pitchFamily="34" charset="0"/>
              </a:rPr>
              <a:t>Comment appelle-t-on ce qu’on vient de calculer ?</a:t>
            </a:r>
          </a:p>
        </p:txBody>
      </p:sp>
      <p:pic>
        <p:nvPicPr>
          <p:cNvPr id="1027" name="Image 1">
            <a:extLst>
              <a:ext uri="{FF2B5EF4-FFF2-40B4-BE49-F238E27FC236}">
                <a16:creationId xmlns:a16="http://schemas.microsoft.com/office/drawing/2014/main" id="{91972BD6-96AD-478C-89AC-BF0939800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1928813"/>
            <a:ext cx="7200900" cy="492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5C311C7-C440-4992-B5E9-F95CBBF2DDFC}"/>
              </a:ext>
            </a:extLst>
          </p:cNvPr>
          <p:cNvSpPr txBox="1"/>
          <p:nvPr/>
        </p:nvSpPr>
        <p:spPr>
          <a:xfrm>
            <a:off x="323528" y="492443"/>
            <a:ext cx="3923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FF0000"/>
                </a:solidFill>
                <a:latin typeface="Maiandra GD" panose="020E0502030308020204" pitchFamily="34" charset="0"/>
              </a:rPr>
              <a:t>Le périmètre</a:t>
            </a:r>
            <a:r>
              <a:rPr lang="fr-FR" sz="3200" dirty="0">
                <a:solidFill>
                  <a:srgbClr val="0070C0"/>
                </a:solidFill>
                <a:latin typeface="Maiandra GD" panose="020E0502030308020204" pitchFamily="34" charset="0"/>
              </a:rPr>
              <a:t>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BC924D5-301E-47F4-9E1E-307D9EE6EA4E}"/>
              </a:ext>
            </a:extLst>
          </p:cNvPr>
          <p:cNvSpPr txBox="1"/>
          <p:nvPr/>
        </p:nvSpPr>
        <p:spPr>
          <a:xfrm>
            <a:off x="0" y="91824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070C0"/>
                </a:solidFill>
                <a:latin typeface="Maiandra GD" panose="020E0502030308020204" pitchFamily="34" charset="0"/>
              </a:rPr>
              <a:t>Pour calculer le périmètre d’une figure, il faut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7413E3D-D29B-49F5-9102-972872980DF8}"/>
              </a:ext>
            </a:extLst>
          </p:cNvPr>
          <p:cNvSpPr txBox="1"/>
          <p:nvPr/>
        </p:nvSpPr>
        <p:spPr>
          <a:xfrm>
            <a:off x="0" y="1423527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FF0000"/>
                </a:solidFill>
                <a:latin typeface="Maiandra GD" panose="020E0502030308020204" pitchFamily="34" charset="0"/>
              </a:rPr>
              <a:t>additionner la mesure des longueurs des côtés</a:t>
            </a:r>
            <a:r>
              <a:rPr lang="fr-FR" sz="3200" dirty="0">
                <a:solidFill>
                  <a:srgbClr val="0070C0"/>
                </a:solidFill>
                <a:latin typeface="Maiandra GD" panose="020E0502030308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0660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7" grpId="0"/>
      <p:bldP spid="7" grpId="1"/>
      <p:bldP spid="8" grpId="0"/>
      <p:bldP spid="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6B2A5017-6746-4336-BD51-BA23A3851D25}"/>
              </a:ext>
            </a:extLst>
          </p:cNvPr>
          <p:cNvSpPr txBox="1"/>
          <p:nvPr/>
        </p:nvSpPr>
        <p:spPr>
          <a:xfrm>
            <a:off x="0" y="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070C0"/>
                </a:solidFill>
                <a:latin typeface="Maiandra GD" panose="020E0502030308020204" pitchFamily="34" charset="0"/>
              </a:rPr>
              <a:t>Pour vérifier si tout est bien compris, vous allez calculer, sur votre </a:t>
            </a:r>
            <a:r>
              <a:rPr lang="fr-FR" sz="3200" dirty="0">
                <a:solidFill>
                  <a:srgbClr val="FF0000"/>
                </a:solidFill>
                <a:latin typeface="Maiandra GD" panose="020E0502030308020204" pitchFamily="34" charset="0"/>
              </a:rPr>
              <a:t>ardoise</a:t>
            </a:r>
            <a:r>
              <a:rPr lang="fr-FR" sz="3200" dirty="0">
                <a:solidFill>
                  <a:srgbClr val="0070C0"/>
                </a:solidFill>
                <a:latin typeface="Maiandra GD" panose="020E0502030308020204" pitchFamily="34" charset="0"/>
              </a:rPr>
              <a:t>, le périmètre de la </a:t>
            </a:r>
            <a:r>
              <a:rPr lang="fr-FR" sz="3200" dirty="0">
                <a:solidFill>
                  <a:srgbClr val="FF0000"/>
                </a:solidFill>
                <a:latin typeface="Maiandra GD" panose="020E0502030308020204" pitchFamily="34" charset="0"/>
              </a:rPr>
              <a:t>cuisine</a:t>
            </a:r>
            <a:r>
              <a:rPr lang="fr-FR" sz="3200" dirty="0">
                <a:solidFill>
                  <a:srgbClr val="0070C0"/>
                </a:solidFill>
                <a:latin typeface="Maiandra GD" panose="020E0502030308020204" pitchFamily="34" charset="0"/>
              </a:rPr>
              <a:t> et de la </a:t>
            </a:r>
            <a:r>
              <a:rPr lang="fr-FR" sz="3200" dirty="0">
                <a:solidFill>
                  <a:srgbClr val="FF0000"/>
                </a:solidFill>
                <a:latin typeface="Maiandra GD" panose="020E0502030308020204" pitchFamily="34" charset="0"/>
              </a:rPr>
              <a:t>chambre</a:t>
            </a:r>
            <a:r>
              <a:rPr lang="fr-FR" sz="3200" dirty="0">
                <a:solidFill>
                  <a:srgbClr val="0070C0"/>
                </a:solidFill>
                <a:latin typeface="Maiandra GD" panose="020E0502030308020204" pitchFamily="34" charset="0"/>
              </a:rPr>
              <a:t>.</a:t>
            </a:r>
          </a:p>
        </p:txBody>
      </p:sp>
      <p:pic>
        <p:nvPicPr>
          <p:cNvPr id="1027" name="Image 1">
            <a:extLst>
              <a:ext uri="{FF2B5EF4-FFF2-40B4-BE49-F238E27FC236}">
                <a16:creationId xmlns:a16="http://schemas.microsoft.com/office/drawing/2014/main" id="{91972BD6-96AD-478C-89AC-BF0939800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1928813"/>
            <a:ext cx="7200900" cy="492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F759EB3-11DD-4EA1-A912-4DC656A9E30B}"/>
              </a:ext>
            </a:extLst>
          </p:cNvPr>
          <p:cNvSpPr txBox="1"/>
          <p:nvPr/>
        </p:nvSpPr>
        <p:spPr>
          <a:xfrm>
            <a:off x="0" y="1456849"/>
            <a:ext cx="2334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070C0"/>
                </a:solidFill>
                <a:latin typeface="Maiandra GD" panose="020E0502030308020204" pitchFamily="34" charset="0"/>
              </a:rPr>
              <a:t>Au travail !</a:t>
            </a:r>
          </a:p>
        </p:txBody>
      </p:sp>
    </p:spTree>
    <p:extLst>
      <p:ext uri="{BB962C8B-B14F-4D97-AF65-F5344CB8AC3E}">
        <p14:creationId xmlns:p14="http://schemas.microsoft.com/office/powerpoint/2010/main" val="763253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7" grpId="0"/>
      <p:bldP spid="7" grpId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1918</TotalTime>
  <Words>319</Words>
  <Application>Microsoft Office PowerPoint</Application>
  <PresentationFormat>Affichage à l'écran (4:3)</PresentationFormat>
  <Paragraphs>41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Calibri</vt:lpstr>
      <vt:lpstr>AcmeFont</vt:lpstr>
      <vt:lpstr>Maiandra GD</vt:lpstr>
      <vt:lpstr>Arial</vt:lpstr>
      <vt:lpstr>Thème Office</vt:lpstr>
      <vt:lpstr>?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??? de l’indicatif</dc:title>
  <dc:creator>Maxime Paul</dc:creator>
  <cp:lastModifiedBy>Yann Danielou</cp:lastModifiedBy>
  <cp:revision>153</cp:revision>
  <dcterms:created xsi:type="dcterms:W3CDTF">2013-01-30T16:02:59Z</dcterms:created>
  <dcterms:modified xsi:type="dcterms:W3CDTF">2023-05-24T19:27:03Z</dcterms:modified>
</cp:coreProperties>
</file>