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01" r:id="rId3"/>
    <p:sldId id="261" r:id="rId4"/>
    <p:sldId id="282" r:id="rId5"/>
    <p:sldId id="309" r:id="rId6"/>
    <p:sldId id="262" r:id="rId7"/>
    <p:sldId id="283" r:id="rId8"/>
    <p:sldId id="310" r:id="rId9"/>
    <p:sldId id="272" r:id="rId10"/>
    <p:sldId id="293" r:id="rId11"/>
    <p:sldId id="32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50" r:id="rId55"/>
    <p:sldId id="351" r:id="rId56"/>
    <p:sldId id="352" r:id="rId57"/>
    <p:sldId id="303" r:id="rId58"/>
    <p:sldId id="268" r:id="rId59"/>
    <p:sldId id="289" r:id="rId60"/>
    <p:sldId id="316" r:id="rId61"/>
    <p:sldId id="269" r:id="rId62"/>
    <p:sldId id="290" r:id="rId63"/>
    <p:sldId id="317" r:id="rId64"/>
    <p:sldId id="270" r:id="rId65"/>
    <p:sldId id="429" r:id="rId66"/>
    <p:sldId id="318" r:id="rId67"/>
    <p:sldId id="426" r:id="rId68"/>
    <p:sldId id="430" r:id="rId69"/>
    <p:sldId id="428" r:id="rId70"/>
    <p:sldId id="326" r:id="rId71"/>
    <p:sldId id="305" r:id="rId72"/>
    <p:sldId id="276" r:id="rId73"/>
    <p:sldId id="298" r:id="rId74"/>
    <p:sldId id="325" r:id="rId75"/>
    <p:sldId id="277" r:id="rId76"/>
    <p:sldId id="299" r:id="rId77"/>
    <p:sldId id="431" r:id="rId78"/>
    <p:sldId id="344" r:id="rId79"/>
    <p:sldId id="345" r:id="rId80"/>
    <p:sldId id="346" r:id="rId81"/>
    <p:sldId id="347" r:id="rId82"/>
    <p:sldId id="348" r:id="rId83"/>
    <p:sldId id="349" r:id="rId84"/>
    <p:sldId id="451" r:id="rId85"/>
    <p:sldId id="452" r:id="rId86"/>
    <p:sldId id="453" r:id="rId87"/>
    <p:sldId id="454" r:id="rId88"/>
    <p:sldId id="455" r:id="rId89"/>
    <p:sldId id="456" r:id="rId90"/>
    <p:sldId id="457" r:id="rId91"/>
    <p:sldId id="458" r:id="rId92"/>
    <p:sldId id="459" r:id="rId93"/>
    <p:sldId id="460" r:id="rId94"/>
    <p:sldId id="461" r:id="rId95"/>
    <p:sldId id="462" r:id="rId96"/>
    <p:sldId id="463" r:id="rId97"/>
    <p:sldId id="432" r:id="rId98"/>
    <p:sldId id="433" r:id="rId99"/>
    <p:sldId id="434" r:id="rId100"/>
    <p:sldId id="435" r:id="rId101"/>
    <p:sldId id="436" r:id="rId102"/>
    <p:sldId id="445" r:id="rId103"/>
    <p:sldId id="438" r:id="rId104"/>
    <p:sldId id="439" r:id="rId105"/>
    <p:sldId id="446" r:id="rId106"/>
    <p:sldId id="441" r:id="rId107"/>
    <p:sldId id="442" r:id="rId108"/>
    <p:sldId id="447" r:id="rId109"/>
    <p:sldId id="444" r:id="rId110"/>
    <p:sldId id="448" r:id="rId111"/>
    <p:sldId id="449" r:id="rId112"/>
    <p:sldId id="450" r:id="rId113"/>
    <p:sldId id="464" r:id="rId114"/>
    <p:sldId id="465" r:id="rId115"/>
    <p:sldId id="466" r:id="rId116"/>
    <p:sldId id="467" r:id="rId117"/>
    <p:sldId id="468" r:id="rId118"/>
    <p:sldId id="469" r:id="rId119"/>
    <p:sldId id="470" r:id="rId120"/>
    <p:sldId id="471" r:id="rId121"/>
    <p:sldId id="472" r:id="rId122"/>
    <p:sldId id="473" r:id="rId123"/>
    <p:sldId id="474" r:id="rId124"/>
    <p:sldId id="475" r:id="rId125"/>
    <p:sldId id="476" r:id="rId126"/>
    <p:sldId id="477" r:id="rId127"/>
    <p:sldId id="478" r:id="rId128"/>
    <p:sldId id="479" r:id="rId129"/>
    <p:sldId id="480" r:id="rId130"/>
    <p:sldId id="481" r:id="rId131"/>
    <p:sldId id="482" r:id="rId132"/>
    <p:sldId id="483" r:id="rId133"/>
    <p:sldId id="484" r:id="rId134"/>
    <p:sldId id="485" r:id="rId135"/>
    <p:sldId id="486" r:id="rId136"/>
    <p:sldId id="487" r:id="rId137"/>
    <p:sldId id="488" r:id="rId138"/>
    <p:sldId id="489" r:id="rId139"/>
    <p:sldId id="368" r:id="rId1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91150" autoAdjust="0"/>
  </p:normalViewPr>
  <p:slideViewPr>
    <p:cSldViewPr snapToGrid="0">
      <p:cViewPr varScale="1">
        <p:scale>
          <a:sx n="78" d="100"/>
          <a:sy n="78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31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9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887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53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4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259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18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9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7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95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87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1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5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167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96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6CD4-3691-40DF-A12E-70D40E71DC09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  <a:t>Les questions</a:t>
            </a:r>
            <a:b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</a:br>
            <a: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  <a:t> Flash</a:t>
            </a:r>
            <a:r>
              <a:rPr lang="en-GB" sz="8000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8E3C4BE-7AED-10E7-F61F-486E02F1A40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3"/>
                </a:solidFill>
              </a:rPr>
              <a:t>3ème</a:t>
            </a: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32883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4176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i="1" dirty="0"/>
                  <a:t>Une fraction </a:t>
                </a:r>
                <a:r>
                  <a:rPr lang="en-GB" sz="2400" i="1" dirty="0" err="1"/>
                  <a:t>est</a:t>
                </a:r>
                <a:r>
                  <a:rPr lang="en-GB" sz="2400" i="1" dirty="0"/>
                  <a:t>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irréductible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lorsque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l’on</a:t>
                </a:r>
                <a:r>
                  <a:rPr lang="en-GB" sz="2400" i="1" dirty="0"/>
                  <a:t> ne </a:t>
                </a:r>
                <a:r>
                  <a:rPr lang="en-GB" sz="2400" i="1" dirty="0" err="1"/>
                  <a:t>peut</a:t>
                </a:r>
                <a:r>
                  <a:rPr lang="en-GB" sz="2400" i="1" dirty="0"/>
                  <a:t> plus la simplifier.</a:t>
                </a:r>
              </a:p>
              <a:p>
                <a:endParaRPr lang="en-GB" sz="2400" dirty="0"/>
              </a:p>
              <a:p>
                <a:r>
                  <a:rPr lang="en-GB" sz="2400" i="1" dirty="0"/>
                  <a:t>Pour </a:t>
                </a:r>
                <a:r>
                  <a:rPr lang="en-GB" sz="2400" i="1" dirty="0" err="1"/>
                  <a:t>additionner</a:t>
                </a:r>
                <a:r>
                  <a:rPr lang="en-GB" sz="2400" i="1" dirty="0"/>
                  <a:t> (</a:t>
                </a:r>
                <a:r>
                  <a:rPr lang="en-GB" sz="2400" i="1" dirty="0" err="1"/>
                  <a:t>ou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soustraire</a:t>
                </a:r>
                <a:r>
                  <a:rPr lang="en-GB" sz="2400" i="1" dirty="0"/>
                  <a:t>) des fractions </a:t>
                </a:r>
                <a:r>
                  <a:rPr lang="en-GB" sz="2400" i="1" dirty="0" err="1"/>
                  <a:t>ayant</a:t>
                </a:r>
                <a:r>
                  <a:rPr lang="en-GB" sz="2400" i="1" dirty="0"/>
                  <a:t> 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des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dénominateurs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différents</a:t>
                </a:r>
                <a:r>
                  <a:rPr lang="en-GB" sz="2400" i="1" dirty="0"/>
                  <a:t>, on commence par les </a:t>
                </a:r>
                <a:r>
                  <a:rPr lang="en-GB" sz="2400" i="1" dirty="0" err="1"/>
                  <a:t>réduire</a:t>
                </a:r>
                <a:r>
                  <a:rPr lang="en-GB" sz="2400" i="1" dirty="0"/>
                  <a:t> au </a:t>
                </a:r>
                <a:r>
                  <a:rPr lang="en-GB" sz="2400" i="1" dirty="0" err="1"/>
                  <a:t>même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dénominateur</a:t>
                </a:r>
                <a:r>
                  <a:rPr lang="en-GB" sz="2400" i="1" dirty="0"/>
                  <a:t> et on applique ensuite la </a:t>
                </a:r>
                <a:r>
                  <a:rPr lang="en-GB" sz="2400" i="1" dirty="0" err="1"/>
                  <a:t>propriété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précédente</a:t>
                </a:r>
                <a:r>
                  <a:rPr lang="en-GB" sz="2400" i="1" dirty="0"/>
                  <a:t>.</a:t>
                </a:r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1−7+12</m:t>
                        </m:r>
                      </m:num>
                      <m:den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   </a:t>
                </a:r>
              </a:p>
              <a:p>
                <a:endParaRPr lang="en-GB" sz="32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4176656"/>
              </a:xfrm>
              <a:prstGeom prst="rect">
                <a:avLst/>
              </a:prstGeom>
              <a:blipFill>
                <a:blip r:embed="rId3"/>
                <a:stretch>
                  <a:fillRect l="-944" t="-11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4C6F2F9B-4760-7BE2-54C8-EC39355B8230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96407225"/>
      </p:ext>
    </p:extLst>
  </p:cSld>
  <p:clrMapOvr>
    <a:masterClrMapping/>
  </p:clrMapOvr>
  <p:transition spd="med" advTm="150000">
    <p:pull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0FB375D-C6D0-DEAC-6C46-D53F2DA2C6AD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04422725"/>
      </p:ext>
    </p:extLst>
  </p:cSld>
  <p:clrMapOvr>
    <a:masterClrMapping/>
  </p:clrMapOvr>
  <p:transition spd="med" advTm="150000">
    <p:pull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59683" y="2124076"/>
                <a:ext cx="9219141" cy="3105149"/>
              </a:xfrm>
            </p:spPr>
            <p:txBody>
              <a:bodyPr>
                <a:normAutofit/>
              </a:bodyPr>
              <a:lstStyle/>
              <a:p>
                <a:r>
                  <a:rPr lang="en-GB" sz="5400" dirty="0">
                    <a:solidFill>
                      <a:schemeClr val="tx1"/>
                    </a:solidFill>
                  </a:rPr>
                  <a:t>Convertir :</a:t>
                </a:r>
                <a:br>
                  <a:rPr lang="en-GB" sz="54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  						7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  <a:r>
                  <a:rPr lang="en-GB" sz="5400" dirty="0" err="1">
                    <a:solidFill>
                      <a:schemeClr val="tx1"/>
                    </a:solidFill>
                  </a:rPr>
                  <a:t>en</a:t>
                </a:r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				</a:t>
                </a:r>
                <a:br>
                  <a:rPr lang="en-GB" sz="54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					  10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  <a:r>
                  <a:rPr lang="en-GB" sz="5400" dirty="0" err="1">
                    <a:solidFill>
                      <a:schemeClr val="tx1"/>
                    </a:solidFill>
                  </a:rPr>
                  <a:t>en</a:t>
                </a:r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𝑘𝑚</m:t>
                        </m:r>
                      </m:e>
                      <m:sup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59683" y="2124076"/>
                <a:ext cx="9219141" cy="3105149"/>
              </a:xfrm>
              <a:blipFill>
                <a:blip r:embed="rId2"/>
                <a:stretch>
                  <a:fillRect l="-3571" t="-54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10: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098AEA-14FD-BCD0-C7F2-FA6D7A7B526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17653202"/>
      </p:ext>
    </p:extLst>
  </p:cSld>
  <p:clrMapOvr>
    <a:masterClrMapping/>
  </p:clrMapOvr>
  <p:transition spd="med" advTm="150000">
    <p:pull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</a:t>
                </a:r>
                <a:r>
                  <a:rPr lang="en-GB" sz="2800" u="sng" dirty="0" err="1"/>
                  <a:t>mètres</a:t>
                </a:r>
                <a:r>
                  <a:rPr lang="en-GB" sz="2800" u="sng" dirty="0"/>
                  <a:t> cubes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	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1 000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	et 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𝑘𝑚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	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7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7 000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  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et       10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0,01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blipFill>
                <a:blip r:embed="rId3"/>
                <a:stretch>
                  <a:fillRect l="-1239" t="-1724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3303639" y="4060048"/>
            <a:ext cx="870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519121" y="4060048"/>
            <a:ext cx="7466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9" y="3646025"/>
            <a:ext cx="4883942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716141"/>
            <a:ext cx="4525206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E1AF9F7-026F-1FAC-C488-FC71CAC30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42" y="2113475"/>
            <a:ext cx="9367473" cy="12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03140"/>
      </p:ext>
    </p:extLst>
  </p:cSld>
  <p:clrMapOvr>
    <a:masterClrMapping/>
  </p:clrMapOvr>
  <p:transition spd="med" advTm="150000">
    <p:pull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097CC28-F9B8-B66B-4220-7BE2626ABE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28374049"/>
      </p:ext>
    </p:extLst>
  </p:cSld>
  <p:clrMapOvr>
    <a:masterClrMapping/>
  </p:clrMapOvr>
  <p:transition spd="med" advTm="150000">
    <p:pull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59683" y="2124076"/>
                <a:ext cx="9219141" cy="310514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sz="5400" dirty="0">
                    <a:solidFill>
                      <a:schemeClr val="tx1"/>
                    </a:solidFill>
                  </a:rPr>
                  <a:t>Convertir :</a:t>
                </a:r>
                <a:br>
                  <a:rPr lang="en-GB" sz="54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  						 2,56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  <a:r>
                  <a:rPr lang="en-GB" sz="5400" dirty="0" err="1">
                    <a:solidFill>
                      <a:schemeClr val="tx1"/>
                    </a:solidFill>
                  </a:rPr>
                  <a:t>en</a:t>
                </a:r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								   954 206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  <a:r>
                  <a:rPr lang="en-GB" sz="5400" dirty="0" err="1">
                    <a:solidFill>
                      <a:schemeClr val="tx1"/>
                    </a:solidFill>
                  </a:rPr>
                  <a:t>en</a:t>
                </a:r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h𝑚</m:t>
                        </m:r>
                      </m:e>
                      <m:sup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59683" y="2124076"/>
                <a:ext cx="9219141" cy="3105149"/>
              </a:xfrm>
              <a:blipFill>
                <a:blip r:embed="rId2"/>
                <a:stretch>
                  <a:fillRect l="-3108" t="-43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11: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8781304"/>
      </p:ext>
    </p:extLst>
  </p:cSld>
  <p:clrMapOvr>
    <a:masterClrMapping/>
  </p:clrMapOvr>
  <p:transition spd="med" advTm="150000">
    <p:pull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79" y="1625599"/>
                <a:ext cx="10642033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</a:t>
                </a:r>
                <a:r>
                  <a:rPr lang="en-GB" sz="2800" u="sng" dirty="0" err="1"/>
                  <a:t>mètres</a:t>
                </a:r>
                <a:r>
                  <a:rPr lang="en-GB" sz="2800" u="sng" dirty="0"/>
                  <a:t> cubes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>
                    <a:solidFill>
                      <a:srgbClr val="00B050"/>
                    </a:solidFill>
                  </a:rPr>
                  <a:t>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rgbClr val="00B050"/>
                    </a:solidFill>
                  </a:rPr>
                  <a:t> 	        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1 000 000</m:t>
                    </m:r>
                  </m:oMath>
                </a14:m>
                <a:r>
                  <a:rPr lang="en-GB" sz="2400" dirty="0">
                    <a:solidFill>
                      <a:srgbClr val="00B050"/>
                    </a:solidFill>
                  </a:rPr>
                  <a:t>  et   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rgbClr val="00B050"/>
                    </a:solidFill>
                  </a:rPr>
                  <a:t> 	      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  <m:r>
                      <a:rPr lang="en-GB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000</m:t>
                    </m:r>
                  </m:oMath>
                </a14:m>
                <a:endParaRPr lang="en-GB" sz="24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2,56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2 560 000</m:t>
                    </m:r>
                    <m:sSup>
                      <m:sSup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 </a:t>
                </a:r>
                <a:r>
                  <a:rPr lang="en-GB" sz="2800" dirty="0">
                    <a:solidFill>
                      <a:schemeClr val="tx1"/>
                    </a:solidFill>
                  </a:rPr>
                  <a:t>et   954 206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0,954 206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79" y="1625599"/>
                <a:ext cx="10642033" cy="3539430"/>
              </a:xfrm>
              <a:prstGeom prst="rect">
                <a:avLst/>
              </a:prstGeom>
              <a:blipFill>
                <a:blip r:embed="rId3"/>
                <a:stretch>
                  <a:fillRect l="-1203" t="-1724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2877452" y="4060048"/>
            <a:ext cx="870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236350" y="4060048"/>
            <a:ext cx="7466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8" y="3646025"/>
            <a:ext cx="4797669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716141"/>
            <a:ext cx="4692354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E1AF9F7-026F-1FAC-C488-FC71CAC30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42" y="2113475"/>
            <a:ext cx="9367473" cy="12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30953"/>
      </p:ext>
    </p:extLst>
  </p:cSld>
  <p:clrMapOvr>
    <a:masterClrMapping/>
  </p:clrMapOvr>
  <p:transition spd="med" advTm="150000">
    <p:pull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62576723"/>
      </p:ext>
    </p:extLst>
  </p:cSld>
  <p:clrMapOvr>
    <a:masterClrMapping/>
  </p:clrMapOvr>
  <p:transition spd="med" advTm="150000">
    <p:pull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59683" y="2124076"/>
                <a:ext cx="9219141" cy="3105149"/>
              </a:xfrm>
            </p:spPr>
            <p:txBody>
              <a:bodyPr>
                <a:normAutofit/>
              </a:bodyPr>
              <a:lstStyle/>
              <a:p>
                <a:r>
                  <a:rPr lang="en-GB" sz="4800" dirty="0">
                    <a:solidFill>
                      <a:schemeClr val="tx1"/>
                    </a:solidFill>
                  </a:rPr>
                  <a:t>Convertir :</a:t>
                </a:r>
                <a:br>
                  <a:rPr lang="en-GB" sz="4800" dirty="0">
                    <a:solidFill>
                      <a:schemeClr val="tx1"/>
                    </a:solidFill>
                  </a:rPr>
                </a:br>
                <a:r>
                  <a:rPr lang="en-GB" sz="4800" dirty="0">
                    <a:solidFill>
                      <a:schemeClr val="tx1"/>
                    </a:solidFill>
                  </a:rPr>
                  <a:t>  				4 175 000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4800" dirty="0">
                    <a:solidFill>
                      <a:schemeClr val="tx1"/>
                    </a:solidFill>
                  </a:rPr>
                  <a:t> </a:t>
                </a:r>
                <a:r>
                  <a:rPr lang="en-GB" sz="4800" dirty="0" err="1">
                    <a:solidFill>
                      <a:schemeClr val="tx1"/>
                    </a:solidFill>
                  </a:rPr>
                  <a:t>en</a:t>
                </a:r>
                <a:r>
                  <a:rPr lang="en-GB" sz="4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4800" dirty="0">
                    <a:solidFill>
                      <a:schemeClr val="tx1"/>
                    </a:solidFill>
                  </a:rPr>
                  <a:t> 							0,00571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4800" dirty="0">
                    <a:solidFill>
                      <a:schemeClr val="tx1"/>
                    </a:solidFill>
                  </a:rPr>
                  <a:t> </a:t>
                </a:r>
                <a:r>
                  <a:rPr lang="en-GB" sz="4800" dirty="0" err="1">
                    <a:solidFill>
                      <a:schemeClr val="tx1"/>
                    </a:solidFill>
                  </a:rPr>
                  <a:t>en</a:t>
                </a:r>
                <a:r>
                  <a:rPr lang="en-GB" sz="4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GB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4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59683" y="2124076"/>
                <a:ext cx="9219141" cy="3105149"/>
              </a:xfrm>
              <a:blipFill>
                <a:blip r:embed="rId2"/>
                <a:stretch>
                  <a:fillRect l="-3042" t="-45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12: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38754294"/>
      </p:ext>
    </p:extLst>
  </p:cSld>
  <p:clrMapOvr>
    <a:masterClrMapping/>
  </p:clrMapOvr>
  <p:transition spd="med" advTm="150000">
    <p:pull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79" y="1625599"/>
                <a:ext cx="10642033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</a:t>
                </a:r>
                <a:r>
                  <a:rPr lang="en-GB" sz="2800" u="sng" dirty="0" err="1"/>
                  <a:t>mètres</a:t>
                </a:r>
                <a:r>
                  <a:rPr lang="en-GB" sz="2800" u="sng" dirty="0"/>
                  <a:t> cubes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>
                    <a:solidFill>
                      <a:srgbClr val="00B050"/>
                    </a:solidFill>
                  </a:rPr>
                  <a:t>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rgbClr val="00B050"/>
                    </a:solidFill>
                  </a:rPr>
                  <a:t> 	        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1 000 000</m:t>
                    </m:r>
                  </m:oMath>
                </a14:m>
                <a:r>
                  <a:rPr lang="en-GB" sz="2400" dirty="0">
                    <a:solidFill>
                      <a:srgbClr val="00B050"/>
                    </a:solidFill>
                  </a:rPr>
                  <a:t>  et   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rgbClr val="00B050"/>
                    </a:solidFill>
                  </a:rPr>
                  <a:t> 	      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  <m:r>
                      <a:rPr lang="en-GB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000</m:t>
                    </m:r>
                  </m:oMath>
                </a14:m>
                <a:endParaRPr lang="en-GB" sz="24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     4 175 000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4,175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 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0,00571 </m:t>
                    </m:r>
                    <m:sSup>
                      <m:sSup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5 710  </m:t>
                        </m:r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79" y="1625599"/>
                <a:ext cx="10642033" cy="3970318"/>
              </a:xfrm>
              <a:prstGeom prst="rect">
                <a:avLst/>
              </a:prstGeom>
              <a:blipFill>
                <a:blip r:embed="rId3"/>
                <a:stretch>
                  <a:fillRect l="-1203" t="-1536" b="-3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2877452" y="4060048"/>
            <a:ext cx="870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236350" y="4060048"/>
            <a:ext cx="7466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8" y="3646025"/>
            <a:ext cx="4797669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716141"/>
            <a:ext cx="4692354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E1AF9F7-026F-1FAC-C488-FC71CAC30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42" y="2113475"/>
            <a:ext cx="9367473" cy="12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20975"/>
      </p:ext>
    </p:extLst>
  </p:cSld>
  <p:clrMapOvr>
    <a:masterClrMapping/>
  </p:clrMapOvr>
  <p:transition spd="med" advTm="150000">
    <p:pull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37573206"/>
      </p:ext>
    </p:extLst>
  </p:cSld>
  <p:clrMapOvr>
    <a:masterClrMapping/>
  </p:clrMapOvr>
  <p:transition spd="med" advTm="15000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E31A43E-EAA1-DC68-FE03-21C2B6A1DB4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67500289"/>
      </p:ext>
    </p:extLst>
  </p:cSld>
  <p:clrMapOvr>
    <a:masterClrMapping/>
  </p:clrMapOvr>
  <p:transition spd="med" advTm="150000">
    <p:pull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59683" y="2124076"/>
                <a:ext cx="9219141" cy="3105149"/>
              </a:xfrm>
            </p:spPr>
            <p:txBody>
              <a:bodyPr>
                <a:normAutofit/>
              </a:bodyPr>
              <a:lstStyle/>
              <a:p>
                <a:r>
                  <a:rPr lang="en-GB" sz="4800" dirty="0">
                    <a:solidFill>
                      <a:schemeClr val="tx1"/>
                    </a:solidFill>
                  </a:rPr>
                  <a:t>Convertir :</a:t>
                </a:r>
                <a:br>
                  <a:rPr lang="en-GB" sz="4800" dirty="0">
                    <a:solidFill>
                      <a:schemeClr val="tx1"/>
                    </a:solidFill>
                  </a:rPr>
                </a:br>
                <a:r>
                  <a:rPr lang="en-GB" sz="4800" dirty="0">
                    <a:solidFill>
                      <a:schemeClr val="tx1"/>
                    </a:solidFill>
                  </a:rPr>
                  <a:t>  				4 175 000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4800" dirty="0">
                    <a:solidFill>
                      <a:schemeClr val="tx1"/>
                    </a:solidFill>
                  </a:rPr>
                  <a:t> </a:t>
                </a:r>
                <a:r>
                  <a:rPr lang="en-GB" sz="4800" dirty="0" err="1">
                    <a:solidFill>
                      <a:schemeClr val="tx1"/>
                    </a:solidFill>
                  </a:rPr>
                  <a:t>en</a:t>
                </a:r>
                <a:r>
                  <a:rPr lang="en-GB" sz="4800" dirty="0">
                    <a:solidFill>
                      <a:schemeClr val="tx1"/>
                    </a:solidFill>
                  </a:rPr>
                  <a:t> L							   0,00571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4800" dirty="0">
                    <a:solidFill>
                      <a:schemeClr val="tx1"/>
                    </a:solidFill>
                  </a:rPr>
                  <a:t> </a:t>
                </a:r>
                <a:r>
                  <a:rPr lang="en-GB" sz="4800" dirty="0" err="1">
                    <a:solidFill>
                      <a:schemeClr val="tx1"/>
                    </a:solidFill>
                  </a:rPr>
                  <a:t>en</a:t>
                </a:r>
                <a:r>
                  <a:rPr lang="en-GB" sz="4800" dirty="0">
                    <a:solidFill>
                      <a:schemeClr val="tx1"/>
                    </a:solidFill>
                  </a:rPr>
                  <a:t> L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59683" y="2124076"/>
                <a:ext cx="9219141" cy="3105149"/>
              </a:xfrm>
              <a:blipFill>
                <a:blip r:embed="rId2"/>
                <a:stretch>
                  <a:fillRect l="-3042" t="-45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13: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49644216"/>
      </p:ext>
    </p:extLst>
  </p:cSld>
  <p:clrMapOvr>
    <a:masterClrMapping/>
  </p:clrMapOvr>
  <p:transition spd="med" advTm="150000">
    <p:pull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79" y="1625599"/>
                <a:ext cx="10642033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</a:t>
                </a:r>
                <a:r>
                  <a:rPr lang="en-GB" sz="2800" u="sng" dirty="0" err="1"/>
                  <a:t>mètres</a:t>
                </a:r>
                <a:r>
                  <a:rPr lang="en-GB" sz="2800" u="sng" dirty="0"/>
                  <a:t> cubes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>
                    <a:solidFill>
                      <a:srgbClr val="00B050"/>
                    </a:solidFill>
                  </a:rPr>
                  <a:t>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400" dirty="0">
                    <a:solidFill>
                      <a:srgbClr val="00B050"/>
                    </a:solidFill>
                  </a:rPr>
                  <a:t> L	      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1 000</m:t>
                    </m:r>
                  </m:oMath>
                </a14:m>
                <a:r>
                  <a:rPr lang="en-GB" sz="2400" dirty="0">
                    <a:solidFill>
                      <a:srgbClr val="00B050"/>
                    </a:solidFill>
                  </a:rPr>
                  <a:t>      et   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2400" dirty="0">
                    <a:solidFill>
                      <a:srgbClr val="00B050"/>
                    </a:solidFill>
                  </a:rPr>
                  <a:t> 	   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000</m:t>
                    </m:r>
                  </m:oMath>
                </a14:m>
                <a:endParaRPr lang="en-GB" sz="24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     4 175 000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4 175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 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0,00571 </m:t>
                    </m:r>
                    <m:sSup>
                      <m:sSup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5,71 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79" y="1625599"/>
                <a:ext cx="10642033" cy="3970318"/>
              </a:xfrm>
              <a:prstGeom prst="rect">
                <a:avLst/>
              </a:prstGeom>
              <a:blipFill>
                <a:blip r:embed="rId3"/>
                <a:stretch>
                  <a:fillRect l="-1203" t="-1536" b="-3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2612784" y="4060048"/>
            <a:ext cx="870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7532161" y="4050062"/>
            <a:ext cx="7466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60" y="3714398"/>
            <a:ext cx="4074504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5572524" y="3724383"/>
            <a:ext cx="3866444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E1AF9F7-026F-1FAC-C488-FC71CAC30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42" y="2113475"/>
            <a:ext cx="9367473" cy="12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80040"/>
      </p:ext>
    </p:extLst>
  </p:cSld>
  <p:clrMapOvr>
    <a:masterClrMapping/>
  </p:clrMapOvr>
  <p:transition spd="med" advTm="150000">
    <p:pull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66392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50590170"/>
      </p:ext>
    </p:extLst>
  </p:cSld>
  <p:clrMapOvr>
    <a:masterClrMapping/>
  </p:clrMapOvr>
  <p:transition spd="med" advTm="150000">
    <p:pull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952" y="1817022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Unité</a:t>
            </a:r>
            <a:r>
              <a:rPr lang="en-GB" sz="8000" b="1" dirty="0">
                <a:latin typeface="Algerian" panose="04020705040A02060702" pitchFamily="82" charset="0"/>
              </a:rPr>
              <a:t> de temps et </a:t>
            </a:r>
            <a:r>
              <a:rPr lang="en-GB" sz="8000" b="1" dirty="0" err="1">
                <a:latin typeface="Algerian" panose="04020705040A02060702" pitchFamily="82" charset="0"/>
              </a:rPr>
              <a:t>vitesse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A2E3FCE-A3C4-4091-667D-1BF055FB437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00300935"/>
      </p:ext>
    </p:extLst>
  </p:cSld>
  <p:clrMapOvr>
    <a:masterClrMapping/>
  </p:clrMapOvr>
  <p:transition spd="med" advTm="150000">
    <p:pull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1947096"/>
            <a:ext cx="9219141" cy="3617963"/>
          </a:xfrm>
        </p:spPr>
        <p:txBody>
          <a:bodyPr>
            <a:normAutofit fontScale="90000"/>
          </a:bodyPr>
          <a:lstStyle/>
          <a:p>
            <a:r>
              <a:rPr lang="en-GB" sz="4800" dirty="0" err="1">
                <a:solidFill>
                  <a:schemeClr val="tx1"/>
                </a:solidFill>
              </a:rPr>
              <a:t>Convertir</a:t>
            </a:r>
            <a:r>
              <a:rPr lang="en-GB" sz="4800" dirty="0">
                <a:solidFill>
                  <a:schemeClr val="tx1"/>
                </a:solidFill>
              </a:rPr>
              <a:t> </a:t>
            </a:r>
            <a:r>
              <a:rPr lang="en-GB" sz="4800" dirty="0" err="1">
                <a:solidFill>
                  <a:schemeClr val="tx1"/>
                </a:solidFill>
              </a:rPr>
              <a:t>en</a:t>
            </a:r>
            <a:r>
              <a:rPr lang="en-GB" sz="4800" dirty="0">
                <a:solidFill>
                  <a:schemeClr val="tx1"/>
                </a:solidFill>
              </a:rPr>
              <a:t> minutes </a:t>
            </a:r>
            <a:r>
              <a:rPr lang="en-GB" sz="4800" dirty="0" err="1">
                <a:solidFill>
                  <a:schemeClr val="tx1"/>
                </a:solidFill>
              </a:rPr>
              <a:t>puis</a:t>
            </a:r>
            <a:r>
              <a:rPr lang="en-GB" sz="4800" dirty="0">
                <a:solidFill>
                  <a:schemeClr val="tx1"/>
                </a:solidFill>
              </a:rPr>
              <a:t> </a:t>
            </a:r>
            <a:r>
              <a:rPr lang="en-GB" sz="4800" dirty="0" err="1">
                <a:solidFill>
                  <a:schemeClr val="tx1"/>
                </a:solidFill>
              </a:rPr>
              <a:t>en</a:t>
            </a:r>
            <a:r>
              <a:rPr lang="en-GB" sz="4800" dirty="0">
                <a:solidFill>
                  <a:schemeClr val="tx1"/>
                </a:solidFill>
              </a:rPr>
              <a:t> </a:t>
            </a:r>
            <a:r>
              <a:rPr lang="en-GB" sz="4800" dirty="0" err="1">
                <a:solidFill>
                  <a:schemeClr val="tx1"/>
                </a:solidFill>
              </a:rPr>
              <a:t>heures</a:t>
            </a:r>
            <a:r>
              <a:rPr lang="en-GB" sz="4800" dirty="0">
                <a:solidFill>
                  <a:schemeClr val="tx1"/>
                </a:solidFill>
              </a:rPr>
              <a:t> les temps </a:t>
            </a:r>
            <a:r>
              <a:rPr lang="en-GB" sz="4800" dirty="0" err="1">
                <a:solidFill>
                  <a:schemeClr val="tx1"/>
                </a:solidFill>
              </a:rPr>
              <a:t>suivants</a:t>
            </a:r>
            <a:r>
              <a:rPr lang="en-GB" sz="4800" dirty="0">
                <a:solidFill>
                  <a:schemeClr val="tx1"/>
                </a:solidFill>
              </a:rPr>
              <a:t> :</a:t>
            </a:r>
            <a:br>
              <a:rPr lang="en-GB" sz="4800" dirty="0">
                <a:solidFill>
                  <a:schemeClr val="tx1"/>
                </a:solidFill>
              </a:rPr>
            </a:br>
            <a:r>
              <a:rPr lang="en-GB" sz="4800" dirty="0">
                <a:solidFill>
                  <a:schemeClr val="tx1"/>
                </a:solidFill>
              </a:rPr>
              <a:t> </a:t>
            </a:r>
            <a:br>
              <a:rPr lang="en-GB" sz="4800" dirty="0">
                <a:solidFill>
                  <a:schemeClr val="tx1"/>
                </a:solidFill>
              </a:rPr>
            </a:br>
            <a:r>
              <a:rPr lang="en-GB" sz="4800" dirty="0">
                <a:solidFill>
                  <a:schemeClr val="tx1"/>
                </a:solidFill>
              </a:rPr>
              <a:t>  				4 320 </a:t>
            </a:r>
            <a:r>
              <a:rPr lang="en-GB" sz="4800" dirty="0" err="1">
                <a:solidFill>
                  <a:schemeClr val="tx1"/>
                </a:solidFill>
              </a:rPr>
              <a:t>secondes</a:t>
            </a:r>
            <a:br>
              <a:rPr lang="en-GB" sz="4800" dirty="0">
                <a:solidFill>
                  <a:schemeClr val="tx1"/>
                </a:solidFill>
              </a:rPr>
            </a:br>
            <a:r>
              <a:rPr lang="en-GB" sz="4800" dirty="0">
                <a:solidFill>
                  <a:schemeClr val="tx1"/>
                </a:solidFill>
              </a:rPr>
              <a:t>			   144 minutes et 30 </a:t>
            </a:r>
            <a:r>
              <a:rPr lang="en-GB" sz="4800" dirty="0" err="1">
                <a:solidFill>
                  <a:schemeClr val="tx1"/>
                </a:solidFill>
              </a:rPr>
              <a:t>secondes</a:t>
            </a:r>
            <a:endParaRPr lang="en-GB" sz="48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14: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51421690"/>
      </p:ext>
    </p:extLst>
  </p:cSld>
  <p:clrMapOvr>
    <a:masterClrMapping/>
  </p:clrMapOvr>
  <p:transition spd="med" advTm="150000">
    <p:pull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79" y="1625599"/>
                <a:ext cx="10642033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dirty="0"/>
                  <a:t>Selon les situations, on indique les durées en années, mois, jours, heures, minutes, ou secondes :</a:t>
                </a:r>
              </a:p>
              <a:p>
                <a:r>
                  <a:rPr lang="fr-FR" sz="2800" dirty="0"/>
                  <a:t>-   1 année = 12 mois = 365 ou 366 jours.</a:t>
                </a:r>
              </a:p>
              <a:p>
                <a:r>
                  <a:rPr lang="fr-FR" sz="2800" dirty="0"/>
                  <a:t>-   1 jour = 24 heures.</a:t>
                </a:r>
              </a:p>
              <a:p>
                <a:pPr marL="457200" indent="-457200">
                  <a:buFontTx/>
                  <a:buChar char="-"/>
                </a:pPr>
                <a:r>
                  <a:rPr lang="fr-FR" sz="2800" dirty="0"/>
                  <a:t>1 heure = 60 minutes = 3 600 secondes</a:t>
                </a:r>
              </a:p>
              <a:p>
                <a:endParaRPr lang="fr-FR" sz="2800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dirty="0"/>
                      <m:t>4 320 </m:t>
                    </m:r>
                    <m:r>
                      <m:rPr>
                        <m:nor/>
                      </m:rPr>
                      <a:rPr lang="en-GB" sz="2800" dirty="0"/>
                      <m:t>s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÷60=</m:t>
                    </m:r>
                    <m:r>
                      <a:rPr lang="en-GB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72 </m:t>
                    </m:r>
                    <m:r>
                      <a:rPr lang="en-GB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𝑚𝑖𝑛𝑢𝑡𝑒𝑠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GB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72</m:t>
                    </m:r>
                    <m:func>
                      <m:funcPr>
                        <m:ctrlPr>
                          <a:rPr lang="en-GB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</m:e>
                    </m:func>
                    <m:r>
                      <a:rPr lang="en-GB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60=</m:t>
                    </m:r>
                    <m:r>
                      <a:rPr lang="en-GB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1,2 </m:t>
                    </m:r>
                    <m:r>
                      <a:rPr lang="en-GB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h𝑒𝑢𝑟𝑒</m:t>
                    </m:r>
                  </m:oMath>
                </a14:m>
                <a:br>
                  <a:rPr lang="en-GB" sz="2800" dirty="0">
                    <a:solidFill>
                      <a:schemeClr val="tx1"/>
                    </a:solidFill>
                  </a:rPr>
                </a:br>
                <a:endParaRPr lang="en-GB" sz="2800" dirty="0"/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144 min et 30 s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144,5 minutes		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144,5</m:t>
                    </m:r>
                    <m:r>
                      <a:rPr lang="en-GB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GB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60≈</m:t>
                    </m:r>
                    <m:r>
                      <a:rPr lang="en-GB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2,4</m:t>
                    </m:r>
                    <m:r>
                      <a:rPr lang="en-GB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h𝑒𝑢𝑟𝑒𝑠</m:t>
                    </m:r>
                  </m:oMath>
                </a14:m>
                <a:endParaRPr lang="fr-FR" sz="2800" dirty="0">
                  <a:solidFill>
                    <a:srgbClr val="00B050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endParaRPr lang="fr-FR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79" y="1625599"/>
                <a:ext cx="10642033" cy="4832092"/>
              </a:xfrm>
              <a:prstGeom prst="rect">
                <a:avLst/>
              </a:prstGeom>
              <a:blipFill>
                <a:blip r:embed="rId3"/>
                <a:stretch>
                  <a:fillRect l="-1203" t="-1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85663654"/>
      </p:ext>
    </p:extLst>
  </p:cSld>
  <p:clrMapOvr>
    <a:masterClrMapping/>
  </p:clrMapOvr>
  <p:transition spd="med" advTm="150000">
    <p:pull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66392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13819691"/>
      </p:ext>
    </p:extLst>
  </p:cSld>
  <p:clrMapOvr>
    <a:masterClrMapping/>
  </p:clrMapOvr>
  <p:transition spd="med" advTm="150000">
    <p:pull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6" y="1632156"/>
            <a:ext cx="10589341" cy="3855198"/>
          </a:xfrm>
        </p:spPr>
        <p:txBody>
          <a:bodyPr>
            <a:normAutofit fontScale="90000"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Convertir</a:t>
            </a:r>
            <a:r>
              <a:rPr lang="en-GB" sz="4400" dirty="0">
                <a:solidFill>
                  <a:schemeClr val="tx1"/>
                </a:solidFill>
              </a:rPr>
              <a:t> les </a:t>
            </a:r>
            <a:r>
              <a:rPr lang="en-GB" sz="4400" dirty="0" err="1">
                <a:solidFill>
                  <a:schemeClr val="tx1"/>
                </a:solidFill>
              </a:rPr>
              <a:t>durées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suivantes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4400" dirty="0">
                <a:solidFill>
                  <a:schemeClr val="tx1"/>
                </a:solidFill>
              </a:rPr>
            </a:br>
            <a:br>
              <a:rPr lang="en-GB" sz="4800" dirty="0">
                <a:solidFill>
                  <a:schemeClr val="tx1"/>
                </a:solidFill>
              </a:rPr>
            </a:br>
            <a:r>
              <a:rPr lang="pt-BR" sz="4000" dirty="0">
                <a:solidFill>
                  <a:schemeClr val="tx1"/>
                </a:solidFill>
              </a:rPr>
              <a:t>3 semaines = . . . . . . . . . jours</a:t>
            </a:r>
            <a:br>
              <a:rPr lang="pt-BR" sz="4000" dirty="0">
                <a:solidFill>
                  <a:schemeClr val="tx1"/>
                </a:solidFill>
              </a:rPr>
            </a:br>
            <a:r>
              <a:rPr lang="pt-BR" sz="4000" dirty="0">
                <a:solidFill>
                  <a:schemeClr val="tx1"/>
                </a:solidFill>
              </a:rPr>
              <a:t>1,25 h = . . . . . . . . . min</a:t>
            </a:r>
            <a:br>
              <a:rPr lang="pt-BR" sz="4000" dirty="0">
                <a:solidFill>
                  <a:schemeClr val="tx1"/>
                </a:solidFill>
              </a:rPr>
            </a:br>
            <a:r>
              <a:rPr lang="pt-BR" sz="4000" dirty="0">
                <a:solidFill>
                  <a:schemeClr val="tx1"/>
                </a:solidFill>
              </a:rPr>
              <a:t>12 min 20 s = . . . . . . . . . s</a:t>
            </a:r>
            <a:br>
              <a:rPr lang="pt-BR" sz="4000" dirty="0">
                <a:solidFill>
                  <a:schemeClr val="tx1"/>
                </a:solidFill>
              </a:rPr>
            </a:br>
            <a:r>
              <a:rPr lang="pt-BR" sz="4000" dirty="0">
                <a:solidFill>
                  <a:schemeClr val="tx1"/>
                </a:solidFill>
              </a:rPr>
              <a:t>4 h 5 s = . . . . . . . . . s</a:t>
            </a:r>
            <a:endParaRPr lang="en-GB" sz="48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15: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12158357"/>
      </p:ext>
    </p:extLst>
  </p:cSld>
  <p:clrMapOvr>
    <a:masterClrMapping/>
  </p:clrMapOvr>
  <p:transition spd="med" advTm="150000">
    <p:pull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15: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517579" y="1625599"/>
            <a:ext cx="1064203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Selon les situations, on indique les durées en années, mois, jours, heures, minutes, ou secondes :</a:t>
            </a:r>
          </a:p>
          <a:p>
            <a:r>
              <a:rPr lang="fr-FR" sz="2800" dirty="0"/>
              <a:t>-   1 année = 12 mois = 365 ou 366 jours.</a:t>
            </a:r>
          </a:p>
          <a:p>
            <a:r>
              <a:rPr lang="fr-FR" sz="2800" dirty="0"/>
              <a:t>-   1 jour = 24 heures.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1 heure = 60 minutes = 3 600 secondes</a:t>
            </a:r>
          </a:p>
          <a:p>
            <a:endParaRPr lang="fr-FR" sz="2800" dirty="0">
              <a:solidFill>
                <a:srgbClr val="00B050"/>
              </a:solidFill>
            </a:endParaRPr>
          </a:p>
          <a:p>
            <a:r>
              <a:rPr lang="pt-BR" sz="2800" dirty="0"/>
              <a:t>3 semaines = </a:t>
            </a:r>
            <a:r>
              <a:rPr lang="pt-BR" sz="2800" dirty="0">
                <a:solidFill>
                  <a:srgbClr val="00B050"/>
                </a:solidFill>
              </a:rPr>
              <a:t>3 x 7 </a:t>
            </a:r>
            <a:r>
              <a:rPr lang="pt-BR" sz="2800" dirty="0"/>
              <a:t>jours = </a:t>
            </a:r>
            <a:r>
              <a:rPr lang="pt-BR" sz="2800" dirty="0">
                <a:solidFill>
                  <a:srgbClr val="00B050"/>
                </a:solidFill>
              </a:rPr>
              <a:t>21</a:t>
            </a:r>
            <a:r>
              <a:rPr lang="pt-BR" sz="2800" dirty="0"/>
              <a:t> jours</a:t>
            </a:r>
            <a:br>
              <a:rPr lang="pt-BR" sz="2800" dirty="0"/>
            </a:br>
            <a:r>
              <a:rPr lang="pt-BR" sz="2800" dirty="0"/>
              <a:t>1,25 h = </a:t>
            </a:r>
            <a:r>
              <a:rPr lang="pt-BR" sz="2800" dirty="0">
                <a:solidFill>
                  <a:srgbClr val="00B050"/>
                </a:solidFill>
              </a:rPr>
              <a:t>1 x 60 + 0,25 x 60 </a:t>
            </a:r>
            <a:r>
              <a:rPr lang="pt-BR" sz="2800" dirty="0"/>
              <a:t>min = </a:t>
            </a:r>
            <a:r>
              <a:rPr lang="pt-BR" sz="2800" dirty="0">
                <a:solidFill>
                  <a:srgbClr val="00B050"/>
                </a:solidFill>
              </a:rPr>
              <a:t>60 + 15 </a:t>
            </a:r>
            <a:r>
              <a:rPr lang="pt-BR" sz="2800" dirty="0"/>
              <a:t>min = </a:t>
            </a:r>
            <a:r>
              <a:rPr lang="pt-BR" sz="2800" dirty="0">
                <a:solidFill>
                  <a:srgbClr val="00B050"/>
                </a:solidFill>
              </a:rPr>
              <a:t>75 min </a:t>
            </a:r>
            <a:br>
              <a:rPr lang="pt-BR" sz="2800" dirty="0"/>
            </a:br>
            <a:r>
              <a:rPr lang="pt-BR" sz="2800" dirty="0"/>
              <a:t>12 min 20 s = </a:t>
            </a:r>
            <a:r>
              <a:rPr lang="pt-BR" sz="2800" dirty="0">
                <a:solidFill>
                  <a:srgbClr val="00B050"/>
                </a:solidFill>
              </a:rPr>
              <a:t>12 x 60 + 20 </a:t>
            </a:r>
            <a:r>
              <a:rPr lang="pt-BR" sz="2800" dirty="0"/>
              <a:t>s = </a:t>
            </a:r>
            <a:r>
              <a:rPr lang="pt-BR" sz="2800" dirty="0">
                <a:solidFill>
                  <a:srgbClr val="00B050"/>
                </a:solidFill>
              </a:rPr>
              <a:t>740 s</a:t>
            </a:r>
            <a:br>
              <a:rPr lang="pt-BR" sz="2800" dirty="0"/>
            </a:br>
            <a:r>
              <a:rPr lang="pt-BR" sz="2800" dirty="0"/>
              <a:t>4 h 5 s = </a:t>
            </a:r>
            <a:r>
              <a:rPr lang="pt-BR" sz="2800" dirty="0">
                <a:solidFill>
                  <a:srgbClr val="00B050"/>
                </a:solidFill>
              </a:rPr>
              <a:t>4 x 3 600 + 5 </a:t>
            </a:r>
            <a:r>
              <a:rPr lang="pt-BR" sz="2800" dirty="0"/>
              <a:t>s</a:t>
            </a:r>
            <a:endParaRPr lang="fr-FR" sz="2800" dirty="0">
              <a:solidFill>
                <a:srgbClr val="00B050"/>
              </a:solidFill>
            </a:endParaRPr>
          </a:p>
          <a:p>
            <a:r>
              <a:rPr lang="en-GB" sz="2800" dirty="0">
                <a:solidFill>
                  <a:srgbClr val="00B050"/>
                </a:solidFill>
              </a:rPr>
              <a:t>           = 14 405 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22657082"/>
      </p:ext>
    </p:extLst>
  </p:cSld>
  <p:clrMapOvr>
    <a:masterClrMapping/>
  </p:clrMapOvr>
  <p:transition spd="med" advTm="150000">
    <p:pull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66392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7735351"/>
      </p:ext>
    </p:extLst>
  </p:cSld>
  <p:clrMapOvr>
    <a:masterClrMapping/>
  </p:clrMapOvr>
  <p:transition spd="med" advTm="15000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sz="4900" dirty="0">
                    <a:solidFill>
                      <a:schemeClr val="tx1"/>
                    </a:solidFill>
                  </a:rPr>
                  <a:t>Calculer et </a:t>
                </a:r>
                <a:r>
                  <a:rPr lang="en-GB" sz="4900" dirty="0" err="1">
                    <a:solidFill>
                      <a:schemeClr val="tx1"/>
                    </a:solidFill>
                  </a:rPr>
                  <a:t>écrire</a:t>
                </a:r>
                <a:r>
                  <a:rPr lang="en-GB" sz="4900" dirty="0">
                    <a:solidFill>
                      <a:schemeClr val="tx1"/>
                    </a:solidFill>
                  </a:rPr>
                  <a:t> la </a:t>
                </a:r>
                <a:r>
                  <a:rPr lang="en-GB" sz="4900" dirty="0" err="1">
                    <a:solidFill>
                      <a:schemeClr val="tx1"/>
                    </a:solidFill>
                  </a:rPr>
                  <a:t>réponse</a:t>
                </a:r>
                <a:r>
                  <a:rPr lang="en-GB" sz="4900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>
                    <a:solidFill>
                      <a:schemeClr val="tx1"/>
                    </a:solidFill>
                  </a:rPr>
                  <a:t>sous la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forme</a:t>
                </a:r>
                <a:r>
                  <a:rPr lang="en-GB" i="1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d’une</a:t>
                </a:r>
                <a:r>
                  <a:rPr lang="en-GB" i="1" dirty="0">
                    <a:solidFill>
                      <a:schemeClr val="tx1"/>
                    </a:solidFill>
                  </a:rPr>
                  <a:t> fraction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irréductible</a:t>
                </a:r>
                <a:r>
                  <a:rPr lang="en-GB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4900" dirty="0">
                    <a:solidFill>
                      <a:schemeClr val="tx1"/>
                    </a:solidFill>
                  </a:rPr>
                  <a:t>:</a:t>
                </a:r>
                <a:br>
                  <a:rPr lang="en-GB" sz="4900" dirty="0">
                    <a:solidFill>
                      <a:schemeClr val="tx1"/>
                    </a:solidFill>
                  </a:rPr>
                </a:br>
                <a:br>
                  <a:rPr lang="en-GB" sz="49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−9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  </a:t>
                </a:r>
                <a:r>
                  <a:rPr lang="en-GB" sz="4400" dirty="0">
                    <a:solidFill>
                      <a:schemeClr val="tx1"/>
                    </a:solidFill>
                  </a:rPr>
                  <a:t>et</a:t>
                </a:r>
                <a:r>
                  <a:rPr lang="en-GB" sz="54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sz="5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  <a:blipFill>
                <a:blip r:embed="rId2"/>
                <a:stretch>
                  <a:fillRect l="-2503" t="-36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4: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FB14D0-875C-2FF4-233B-29BA872EB50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80625495"/>
      </p:ext>
    </p:extLst>
  </p:cSld>
  <p:clrMapOvr>
    <a:masterClrMapping/>
  </p:clrMapOvr>
  <p:transition spd="med" advTm="150000">
    <p:pull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6" y="1632156"/>
            <a:ext cx="10589341" cy="3855198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chemeClr val="tx1"/>
                </a:solidFill>
              </a:rPr>
              <a:t>Convertir en heures et minutes les durées suivantes :</a:t>
            </a:r>
            <a:br>
              <a:rPr lang="en-GB" sz="4800" dirty="0">
                <a:solidFill>
                  <a:schemeClr val="tx1"/>
                </a:solidFill>
              </a:rPr>
            </a:br>
            <a:br>
              <a:rPr lang="en-GB" sz="4800" dirty="0">
                <a:solidFill>
                  <a:schemeClr val="tx1"/>
                </a:solidFill>
              </a:rPr>
            </a:br>
            <a:r>
              <a:rPr lang="en-GB" sz="4800" dirty="0">
                <a:solidFill>
                  <a:schemeClr val="tx1"/>
                </a:solidFill>
              </a:rPr>
              <a:t>								</a:t>
            </a:r>
            <a:r>
              <a:rPr lang="pt-BR" sz="4800" dirty="0">
                <a:solidFill>
                  <a:schemeClr val="tx1"/>
                </a:solidFill>
              </a:rPr>
              <a:t>12,25 h   </a:t>
            </a:r>
            <a:br>
              <a:rPr lang="pt-BR" sz="4800" dirty="0">
                <a:solidFill>
                  <a:schemeClr val="tx1"/>
                </a:solidFill>
              </a:rPr>
            </a:br>
            <a:r>
              <a:rPr lang="pt-BR" sz="4800" dirty="0">
                <a:solidFill>
                  <a:schemeClr val="tx1"/>
                </a:solidFill>
              </a:rPr>
              <a:t> 								  6,2 h</a:t>
            </a:r>
            <a:endParaRPr lang="en-GB" sz="48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16: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08133545"/>
      </p:ext>
    </p:extLst>
  </p:cSld>
  <p:clrMapOvr>
    <a:masterClrMapping/>
  </p:clrMapOvr>
  <p:transition spd="med" advTm="150000">
    <p:pull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16: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609197" y="1287276"/>
            <a:ext cx="10642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Selon les situations, on indique les durées en années, mois, jours, heures, minutes, ou secondes :</a:t>
            </a:r>
          </a:p>
          <a:p>
            <a:r>
              <a:rPr lang="fr-FR" sz="2800" dirty="0"/>
              <a:t>-   1 année = 12 mois = 365 ou 366 jours.</a:t>
            </a:r>
          </a:p>
          <a:p>
            <a:r>
              <a:rPr lang="fr-FR" sz="2800" dirty="0"/>
              <a:t>-   1 jour = 24 heures.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1 heure = 60 minutes = 3 600 secondes</a:t>
            </a:r>
          </a:p>
          <a:p>
            <a:endParaRPr lang="fr-FR" sz="2800" dirty="0">
              <a:solidFill>
                <a:srgbClr val="00B050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12,25 h = 12h + 0,25h = 12h + 0,25 x 60 min = </a:t>
            </a:r>
            <a:r>
              <a:rPr lang="pt-BR" sz="2800" dirty="0">
                <a:solidFill>
                  <a:srgbClr val="00B050"/>
                </a:solidFill>
              </a:rPr>
              <a:t>12h 15min   </a:t>
            </a:r>
            <a:br>
              <a:rPr lang="pt-BR" sz="2800" dirty="0">
                <a:solidFill>
                  <a:schemeClr val="tx1"/>
                </a:solidFill>
              </a:rPr>
            </a:br>
            <a:r>
              <a:rPr lang="pt-BR" sz="2800" dirty="0">
                <a:solidFill>
                  <a:schemeClr val="tx1"/>
                </a:solidFill>
              </a:rPr>
              <a:t> </a:t>
            </a:r>
            <a:endParaRPr lang="pt-BR" sz="2800" dirty="0"/>
          </a:p>
          <a:p>
            <a:r>
              <a:rPr lang="pt-BR" sz="2800" dirty="0">
                <a:solidFill>
                  <a:schemeClr val="tx1"/>
                </a:solidFill>
              </a:rPr>
              <a:t>6,2 h = 6h + 0,2h = 6h + 0,2 x 60 min = </a:t>
            </a:r>
            <a:r>
              <a:rPr lang="pt-BR" sz="2800" dirty="0">
                <a:solidFill>
                  <a:srgbClr val="00B050"/>
                </a:solidFill>
              </a:rPr>
              <a:t>6h 12min </a:t>
            </a:r>
            <a:endParaRPr lang="fr-FR" sz="2800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02184519"/>
      </p:ext>
    </p:extLst>
  </p:cSld>
  <p:clrMapOvr>
    <a:masterClrMapping/>
  </p:clrMapOvr>
  <p:transition spd="med" advTm="150000">
    <p:pull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66392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65928905"/>
      </p:ext>
    </p:extLst>
  </p:cSld>
  <p:clrMapOvr>
    <a:masterClrMapping/>
  </p:clrMapOvr>
  <p:transition spd="med" advTm="150000">
    <p:pull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6" y="1632156"/>
            <a:ext cx="10019071" cy="3855198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chemeClr val="tx1"/>
                </a:solidFill>
              </a:rPr>
              <a:t>Convertir en heures les durées suivantes :</a:t>
            </a:r>
            <a:br>
              <a:rPr lang="en-GB" sz="4800" dirty="0">
                <a:solidFill>
                  <a:schemeClr val="tx1"/>
                </a:solidFill>
              </a:rPr>
            </a:br>
            <a:r>
              <a:rPr lang="en-GB" sz="4800" dirty="0">
                <a:solidFill>
                  <a:schemeClr val="tx1"/>
                </a:solidFill>
              </a:rPr>
              <a:t>							</a:t>
            </a:r>
            <a:r>
              <a:rPr lang="sv-SE" sz="4800" dirty="0">
                <a:solidFill>
                  <a:schemeClr val="tx1"/>
                </a:solidFill>
              </a:rPr>
              <a:t>4 h 48 min </a:t>
            </a:r>
            <a:br>
              <a:rPr lang="sv-SE" sz="4800" dirty="0">
                <a:solidFill>
                  <a:schemeClr val="tx1"/>
                </a:solidFill>
              </a:rPr>
            </a:br>
            <a:r>
              <a:rPr lang="sv-SE" sz="4800" dirty="0">
                <a:solidFill>
                  <a:schemeClr val="tx1"/>
                </a:solidFill>
              </a:rPr>
              <a:t>							40 min</a:t>
            </a:r>
            <a:endParaRPr lang="en-GB" sz="48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17: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01800771"/>
      </p:ext>
    </p:extLst>
  </p:cSld>
  <p:clrMapOvr>
    <a:masterClrMapping/>
  </p:clrMapOvr>
  <p:transition spd="med" advTm="150000">
    <p:pull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17: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609197" y="1287276"/>
                <a:ext cx="10642033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dirty="0"/>
                  <a:t>Selon les situations, on indique les durées en années, mois, jours, heures, minutes, ou secondes :</a:t>
                </a:r>
              </a:p>
              <a:p>
                <a:r>
                  <a:rPr lang="fr-FR" sz="2800" dirty="0"/>
                  <a:t>-   1 année = 12 mois = 365 ou 366 jours.</a:t>
                </a:r>
              </a:p>
              <a:p>
                <a:r>
                  <a:rPr lang="fr-FR" sz="2800" dirty="0"/>
                  <a:t>-   1 jour = 24 heures.</a:t>
                </a:r>
              </a:p>
              <a:p>
                <a:pPr marL="457200" indent="-457200">
                  <a:buFontTx/>
                  <a:buChar char="-"/>
                </a:pPr>
                <a:r>
                  <a:rPr lang="fr-FR" sz="2800" dirty="0"/>
                  <a:t>1 heure = 60 minutes = 3 600 secondes</a:t>
                </a:r>
              </a:p>
              <a:p>
                <a:endParaRPr lang="fr-FR" sz="2800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48 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=48÷60 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=0,8 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sv-SE" sz="2800" dirty="0">
                    <a:solidFill>
                      <a:schemeClr val="tx1"/>
                    </a:solidFill>
                  </a:rPr>
                  <a:t>    Donc 4h 48min = </a:t>
                </a:r>
                <a:r>
                  <a:rPr lang="sv-SE" sz="2800" dirty="0">
                    <a:solidFill>
                      <a:srgbClr val="00B050"/>
                    </a:solidFill>
                  </a:rPr>
                  <a:t>4,8 heures</a:t>
                </a:r>
                <a:br>
                  <a:rPr lang="sv-SE" sz="2800" dirty="0">
                    <a:solidFill>
                      <a:schemeClr val="tx1"/>
                    </a:solidFill>
                  </a:rPr>
                </a:br>
                <a:endParaRPr lang="sv-SE" sz="2800" dirty="0"/>
              </a:p>
              <a:p>
                <a14:m>
                  <m:oMath xmlns:m="http://schemas.openxmlformats.org/officeDocument/2006/math">
                    <m:r>
                      <a:rPr lang="sv-SE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40 </m:t>
                    </m:r>
                    <m:r>
                      <m:rPr>
                        <m:sty m:val="p"/>
                      </m:rPr>
                      <a:rPr lang="sv-SE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GB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=40</m:t>
                    </m:r>
                    <m:r>
                      <a:rPr lang="en-GB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÷60 </m:t>
                    </m:r>
                    <m:r>
                      <a:rPr lang="en-GB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GB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≈0,67</m:t>
                    </m:r>
                    <m:r>
                      <a:rPr lang="en-GB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800" dirty="0">
                    <a:solidFill>
                      <a:srgbClr val="00B050"/>
                    </a:solidFill>
                  </a:rPr>
                  <a:t> 	  </a:t>
                </a:r>
                <a:r>
                  <a:rPr lang="fr-FR" sz="2800" dirty="0"/>
                  <a:t>Donc 40 min = </a:t>
                </a:r>
                <a:r>
                  <a:rPr lang="fr-FR" sz="2800" dirty="0">
                    <a:solidFill>
                      <a:srgbClr val="00B050"/>
                    </a:solidFill>
                  </a:rPr>
                  <a:t>0,67 h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97" y="1287276"/>
                <a:ext cx="10642033" cy="3970318"/>
              </a:xfrm>
              <a:prstGeom prst="rect">
                <a:avLst/>
              </a:prstGeom>
              <a:blipFill>
                <a:blip r:embed="rId3"/>
                <a:stretch>
                  <a:fillRect l="-1203" t="-1382" b="-3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1399967"/>
      </p:ext>
    </p:extLst>
  </p:cSld>
  <p:clrMapOvr>
    <a:masterClrMapping/>
  </p:clrMapOvr>
  <p:transition spd="med" advTm="150000">
    <p:pull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66392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86696029"/>
      </p:ext>
    </p:extLst>
  </p:cSld>
  <p:clrMapOvr>
    <a:masterClrMapping/>
  </p:clrMapOvr>
  <p:transition spd="med" advTm="150000">
    <p:pull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158541"/>
            <a:ext cx="10048568" cy="3111549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chemeClr val="tx1"/>
                </a:solidFill>
              </a:rPr>
              <a:t>Un escargot glisse à 2 cm/s. </a:t>
            </a:r>
            <a:br>
              <a:rPr lang="fr-FR" sz="4400" dirty="0">
                <a:solidFill>
                  <a:schemeClr val="tx1"/>
                </a:solidFill>
              </a:rPr>
            </a:br>
            <a:br>
              <a:rPr lang="fr-FR" sz="4400" dirty="0">
                <a:solidFill>
                  <a:schemeClr val="tx1"/>
                </a:solidFill>
              </a:rPr>
            </a:br>
            <a:r>
              <a:rPr lang="fr-FR" sz="4400" dirty="0">
                <a:solidFill>
                  <a:schemeClr val="tx1"/>
                </a:solidFill>
              </a:rPr>
              <a:t>Combien de temps met-il pour parcourir 160 mm ?</a:t>
            </a:r>
            <a:endParaRPr lang="en-GB" sz="48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18: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75389406"/>
      </p:ext>
    </p:extLst>
  </p:cSld>
  <p:clrMapOvr>
    <a:masterClrMapping/>
  </p:clrMapOvr>
  <p:transition spd="med" advTm="150000">
    <p:pull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18: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609197" y="1287276"/>
                <a:ext cx="10642033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dirty="0"/>
                  <a:t>Un escargot glisse à </a:t>
                </a:r>
                <a:r>
                  <a:rPr lang="fr-FR" sz="2800" dirty="0">
                    <a:solidFill>
                      <a:srgbClr val="00B050"/>
                    </a:solidFill>
                  </a:rPr>
                  <a:t>2 cm/s</a:t>
                </a:r>
                <a:r>
                  <a:rPr lang="fr-FR" sz="2800" dirty="0"/>
                  <a:t>. </a:t>
                </a:r>
              </a:p>
              <a:p>
                <a:r>
                  <a:rPr lang="fr-FR" sz="2800" dirty="0"/>
                  <a:t>Cela signifie qu’il glisse de </a:t>
                </a:r>
                <a:r>
                  <a:rPr lang="fr-FR" sz="2800" dirty="0">
                    <a:solidFill>
                      <a:srgbClr val="00B050"/>
                    </a:solidFill>
                  </a:rPr>
                  <a:t>2 cm chaque seconde</a:t>
                </a:r>
                <a:r>
                  <a:rPr lang="fr-FR" sz="2800" dirty="0"/>
                  <a:t>.</a:t>
                </a:r>
              </a:p>
              <a:p>
                <a:endParaRPr lang="fr-FR" sz="2800" dirty="0"/>
              </a:p>
              <a:p>
                <a:r>
                  <a:rPr lang="fr-FR" sz="2800" dirty="0"/>
                  <a:t>160 mm = 16 cm</a:t>
                </a:r>
              </a:p>
              <a:p>
                <a:endParaRPr lang="fr-FR" sz="2800" dirty="0"/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÷2=8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800" dirty="0"/>
                  <a:t> 			</a:t>
                </a:r>
              </a:p>
              <a:p>
                <a:endParaRPr lang="fr-FR" sz="2800" dirty="0"/>
              </a:p>
              <a:p>
                <a:r>
                  <a:rPr lang="fr-FR" sz="2800" dirty="0"/>
                  <a:t>L’escargot mettra donc </a:t>
                </a:r>
                <a:r>
                  <a:rPr lang="fr-FR" sz="2800" dirty="0">
                    <a:solidFill>
                      <a:srgbClr val="00B050"/>
                    </a:solidFill>
                  </a:rPr>
                  <a:t>8 secondes </a:t>
                </a:r>
                <a:r>
                  <a:rPr lang="fr-FR" sz="2800" dirty="0"/>
                  <a:t>à faire 16 cm soit 160 </a:t>
                </a:r>
                <a:r>
                  <a:rPr lang="fr-FR" sz="2800" dirty="0" err="1"/>
                  <a:t>mm.</a:t>
                </a:r>
                <a:endParaRPr lang="fr-FR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97" y="1287276"/>
                <a:ext cx="10642033" cy="3539430"/>
              </a:xfrm>
              <a:prstGeom prst="rect">
                <a:avLst/>
              </a:prstGeom>
              <a:blipFill>
                <a:blip r:embed="rId3"/>
                <a:stretch>
                  <a:fillRect l="-1203" t="-1549" b="-3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78417479"/>
      </p:ext>
    </p:extLst>
  </p:cSld>
  <p:clrMapOvr>
    <a:masterClrMapping/>
  </p:clrMapOvr>
  <p:transition spd="med" advTm="150000">
    <p:pull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66392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11808933"/>
      </p:ext>
    </p:extLst>
  </p:cSld>
  <p:clrMapOvr>
    <a:masterClrMapping/>
  </p:clrMapOvr>
  <p:transition spd="med" advTm="150000">
    <p:pull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455" y="2212258"/>
            <a:ext cx="9144000" cy="139259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proportionnalité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A2E3FCE-A3C4-4091-667D-1BF055FB437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92171539"/>
      </p:ext>
    </p:extLst>
  </p:cSld>
  <p:clrMapOvr>
    <a:masterClrMapping/>
  </p:clrMapOvr>
  <p:transition spd="med" advTm="150000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781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i="1" dirty="0"/>
                  <a:t>Une fraction </a:t>
                </a:r>
                <a:r>
                  <a:rPr lang="en-GB" sz="2400" i="1" dirty="0" err="1"/>
                  <a:t>est</a:t>
                </a:r>
                <a:r>
                  <a:rPr lang="en-GB" sz="2400" i="1" dirty="0"/>
                  <a:t>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irréductible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lorsque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l’on</a:t>
                </a:r>
                <a:r>
                  <a:rPr lang="en-GB" sz="2400" i="1" dirty="0"/>
                  <a:t> ne </a:t>
                </a:r>
                <a:r>
                  <a:rPr lang="en-GB" sz="2400" i="1" dirty="0" err="1"/>
                  <a:t>peut</a:t>
                </a:r>
                <a:r>
                  <a:rPr lang="en-GB" sz="2400" i="1" dirty="0"/>
                  <a:t> plus la simplifier.</a:t>
                </a:r>
              </a:p>
              <a:p>
                <a:endParaRPr lang="en-GB" sz="2400" dirty="0"/>
              </a:p>
              <a:p>
                <a:r>
                  <a:rPr lang="en-GB" sz="2400" i="1" dirty="0"/>
                  <a:t>Pour multiplier des fractions, on </a:t>
                </a:r>
                <a:r>
                  <a:rPr lang="en-GB" sz="2400" i="1" dirty="0" err="1"/>
                  <a:t>multiplie</a:t>
                </a:r>
                <a:r>
                  <a:rPr lang="en-GB" sz="2400" i="1" dirty="0"/>
                  <a:t> les </a:t>
                </a:r>
                <a:r>
                  <a:rPr lang="en-GB" sz="2400" i="1" dirty="0" err="1"/>
                  <a:t>numérateurs</a:t>
                </a:r>
                <a:r>
                  <a:rPr lang="en-GB" sz="2400" i="1" dirty="0"/>
                  <a:t> ensemble </a:t>
                </a:r>
                <a:r>
                  <a:rPr lang="en-GB" sz="2400" i="1" dirty="0" err="1"/>
                  <a:t>puis</a:t>
                </a:r>
                <a:r>
                  <a:rPr lang="en-GB" sz="2400" i="1" dirty="0"/>
                  <a:t> les </a:t>
                </a:r>
                <a:r>
                  <a:rPr lang="en-GB" sz="2400" i="1" dirty="0" err="1"/>
                  <a:t>dénominateurs</a:t>
                </a:r>
                <a:r>
                  <a:rPr lang="en-GB" sz="2400" i="1" dirty="0"/>
                  <a:t> ensemble.</a:t>
                </a:r>
              </a:p>
              <a:p>
                <a:endParaRPr lang="en-GB" sz="2400" i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800" b="0" i="1" strike="sngStrike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trike="sngStrike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GB" sz="2800" b="0" i="1" strike="sngStrike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2800" b="0" i="1" strike="sngStrike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              </a:t>
                </a:r>
                <a:r>
                  <a:rPr lang="en-GB" sz="2800" dirty="0"/>
                  <a:t>            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GB" sz="28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trike="sngStrike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num>
                      <m:den>
                        <m:r>
                          <a:rPr lang="en-GB" sz="2800" b="0" i="1" strike="sngStrike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trike="sngStrike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2800" b="0" i="1" strike="sngStrike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</m:t>
                        </m:r>
                      </m:den>
                    </m:f>
                  </m:oMath>
                </a14:m>
                <a:endParaRPr lang="en-GB" sz="2800" dirty="0"/>
              </a:p>
              <a:p>
                <a:r>
                  <a:rPr lang="en-GB" sz="2800" b="0" dirty="0">
                    <a:solidFill>
                      <a:schemeClr val="tx1"/>
                    </a:solidFill>
                  </a:rPr>
                  <a:t>                                                       </a:t>
                </a:r>
                <a:r>
                  <a:rPr lang="en-GB" sz="2800" b="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781292"/>
              </a:xfrm>
              <a:prstGeom prst="rect">
                <a:avLst/>
              </a:prstGeom>
              <a:blipFill>
                <a:blip r:embed="rId3"/>
                <a:stretch>
                  <a:fillRect l="-944" t="-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4C6F2F9B-4760-7BE2-54C8-EC39355B8230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52130830"/>
      </p:ext>
    </p:extLst>
  </p:cSld>
  <p:clrMapOvr>
    <a:masterClrMapping/>
  </p:clrMapOvr>
  <p:transition spd="med" advTm="150000">
    <p:pull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1718214"/>
            <a:ext cx="10215716" cy="3630535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Quels sont les graphiques où la température est proportionnelle au temps ?</a:t>
            </a: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endParaRPr lang="en-GB" sz="40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4" y="5598661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19: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CA7AC4-38FE-D358-86ED-C319C7FC4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38" y="2790954"/>
            <a:ext cx="10958510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05934"/>
      </p:ext>
    </p:extLst>
  </p:cSld>
  <p:clrMapOvr>
    <a:masterClrMapping/>
  </p:clrMapOvr>
  <p:transition spd="med" advTm="150000">
    <p:pull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19: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609197" y="1287276"/>
            <a:ext cx="10642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 err="1">
                <a:solidFill>
                  <a:srgbClr val="FF0000"/>
                </a:solidFill>
              </a:rPr>
              <a:t>Propriété</a:t>
            </a:r>
            <a:r>
              <a:rPr lang="en-GB" sz="2800" i="1" dirty="0">
                <a:solidFill>
                  <a:srgbClr val="FF0000"/>
                </a:solidFill>
              </a:rPr>
              <a:t> : </a:t>
            </a:r>
            <a:r>
              <a:rPr lang="fr-FR" sz="2800" i="1" dirty="0"/>
              <a:t>Si une situation est </a:t>
            </a:r>
            <a:r>
              <a:rPr lang="fr-FR" sz="2800" b="1" i="1" dirty="0"/>
              <a:t>une situation de proportionnalité</a:t>
            </a:r>
            <a:r>
              <a:rPr lang="fr-FR" sz="2800" i="1" dirty="0"/>
              <a:t>, alors les points de sa représentation graphique sont </a:t>
            </a:r>
            <a:r>
              <a:rPr lang="fr-FR" sz="2800" b="1" i="1" dirty="0"/>
              <a:t>alignés</a:t>
            </a:r>
            <a:r>
              <a:rPr lang="fr-FR" sz="2800" i="1" dirty="0"/>
              <a:t> avec </a:t>
            </a:r>
            <a:r>
              <a:rPr lang="fr-FR" sz="2800" b="1" i="1" dirty="0"/>
              <a:t>l’origine</a:t>
            </a:r>
            <a:r>
              <a:rPr lang="fr-FR" sz="2800" i="1" dirty="0"/>
              <a:t> du repère.</a:t>
            </a:r>
          </a:p>
          <a:p>
            <a:endParaRPr lang="fr-FR" sz="2800" i="1" dirty="0"/>
          </a:p>
          <a:p>
            <a:endParaRPr lang="fr-FR" sz="2800" i="1" dirty="0"/>
          </a:p>
          <a:p>
            <a:r>
              <a:rPr lang="fr-FR" sz="2800" dirty="0"/>
              <a:t>Les deux graphiques qui représentent une situation de proportionnalité sont </a:t>
            </a:r>
            <a:r>
              <a:rPr lang="fr-FR" sz="2800" dirty="0">
                <a:solidFill>
                  <a:srgbClr val="00B050"/>
                </a:solidFill>
              </a:rPr>
              <a:t>les graphiques 1 et 4.</a:t>
            </a:r>
          </a:p>
          <a:p>
            <a:endParaRPr lang="fr-FR" sz="2800" i="1" dirty="0"/>
          </a:p>
          <a:p>
            <a:endParaRPr lang="fr-FR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68797524"/>
      </p:ext>
    </p:extLst>
  </p:cSld>
  <p:clrMapOvr>
    <a:masterClrMapping/>
  </p:clrMapOvr>
  <p:transition spd="med" advTm="150000">
    <p:pull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66392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09806201"/>
      </p:ext>
    </p:extLst>
  </p:cSld>
  <p:clrMapOvr>
    <a:masterClrMapping/>
  </p:clrMapOvr>
  <p:transition spd="med" advTm="150000">
    <p:pull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26" y="1718214"/>
            <a:ext cx="10215716" cy="4530545"/>
          </a:xfrm>
        </p:spPr>
        <p:txBody>
          <a:bodyPr>
            <a:noAutofit/>
          </a:bodyPr>
          <a:lstStyle/>
          <a:p>
            <a:r>
              <a:rPr lang="fr-FR" sz="3000" dirty="0">
                <a:solidFill>
                  <a:schemeClr val="tx1"/>
                </a:solidFill>
              </a:rPr>
              <a:t>1) Y a-t-il proportionnalité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entre la distance parcourue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et la durée de ce parcours ?</a:t>
            </a:r>
            <a:br>
              <a:rPr lang="fr-FR" sz="3000" dirty="0">
                <a:solidFill>
                  <a:schemeClr val="tx1"/>
                </a:solidFill>
              </a:rPr>
            </a:b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2) Au bout de combien de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temps ont-ils parcouru les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110 premiers kilomètres ?</a:t>
            </a:r>
            <a:br>
              <a:rPr lang="fr-FR" sz="3000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endParaRPr lang="en-GB" sz="40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153" y="5451767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20: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69D11F-2EFF-0E43-621C-60B9A8E56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92" y="2022481"/>
            <a:ext cx="7004124" cy="357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22851"/>
      </p:ext>
    </p:extLst>
  </p:cSld>
  <p:clrMapOvr>
    <a:masterClrMapping/>
  </p:clrMapOvr>
  <p:transition spd="med" advTm="150000">
    <p:pull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20: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609197" y="1287276"/>
            <a:ext cx="1064203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 err="1">
                <a:solidFill>
                  <a:srgbClr val="FF0000"/>
                </a:solidFill>
              </a:rPr>
              <a:t>Propriété</a:t>
            </a:r>
            <a:r>
              <a:rPr lang="en-GB" sz="2800" i="1" dirty="0">
                <a:solidFill>
                  <a:srgbClr val="FF0000"/>
                </a:solidFill>
              </a:rPr>
              <a:t> : </a:t>
            </a:r>
            <a:r>
              <a:rPr lang="fr-FR" sz="2800" i="1" dirty="0"/>
              <a:t>Si une situation est </a:t>
            </a:r>
            <a:r>
              <a:rPr lang="fr-FR" sz="2800" b="1" i="1" dirty="0"/>
              <a:t>une situation de proportionnalité</a:t>
            </a:r>
            <a:r>
              <a:rPr lang="fr-FR" sz="2800" i="1" dirty="0"/>
              <a:t>, alors les points de sa représentation graphique sont </a:t>
            </a:r>
            <a:r>
              <a:rPr lang="fr-FR" sz="2800" b="1" i="1" dirty="0"/>
              <a:t>alignés</a:t>
            </a:r>
            <a:r>
              <a:rPr lang="fr-FR" sz="2800" i="1" dirty="0"/>
              <a:t> avec </a:t>
            </a:r>
            <a:r>
              <a:rPr lang="fr-FR" sz="2800" b="1" i="1" dirty="0"/>
              <a:t>l’origine</a:t>
            </a:r>
            <a:r>
              <a:rPr lang="fr-FR" sz="2800" i="1" dirty="0"/>
              <a:t> du repère.</a:t>
            </a:r>
          </a:p>
          <a:p>
            <a:endParaRPr lang="fr-FR" sz="2800" i="1" dirty="0"/>
          </a:p>
          <a:p>
            <a:r>
              <a:rPr lang="fr-FR" sz="2800" dirty="0">
                <a:solidFill>
                  <a:schemeClr val="tx1"/>
                </a:solidFill>
              </a:rPr>
              <a:t>1) </a:t>
            </a:r>
            <a:r>
              <a:rPr lang="fr-FR" sz="2800" dirty="0">
                <a:solidFill>
                  <a:srgbClr val="00B050"/>
                </a:solidFill>
              </a:rPr>
              <a:t>Non</a:t>
            </a:r>
            <a:r>
              <a:rPr lang="fr-FR" sz="2800" dirty="0">
                <a:solidFill>
                  <a:schemeClr val="tx1"/>
                </a:solidFill>
              </a:rPr>
              <a:t>, il n’y a pas proportionnalité entre la distance parcourue </a:t>
            </a:r>
            <a:br>
              <a:rPr lang="fr-FR" sz="2800" dirty="0">
                <a:solidFill>
                  <a:schemeClr val="tx1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et la durée de ce parcours </a:t>
            </a:r>
            <a:r>
              <a:rPr lang="fr-FR" sz="2800" dirty="0">
                <a:solidFill>
                  <a:srgbClr val="00B050"/>
                </a:solidFill>
              </a:rPr>
              <a:t>car la représentation graphique n’est pas une droite.</a:t>
            </a:r>
            <a:br>
              <a:rPr lang="fr-FR" sz="2800" dirty="0">
                <a:solidFill>
                  <a:schemeClr val="tx1"/>
                </a:solidFill>
              </a:rPr>
            </a:br>
            <a:br>
              <a:rPr lang="fr-FR" sz="2800" dirty="0">
                <a:solidFill>
                  <a:schemeClr val="tx1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2) </a:t>
            </a:r>
            <a:r>
              <a:rPr lang="fr-FR" sz="2800" dirty="0">
                <a:solidFill>
                  <a:srgbClr val="00B050"/>
                </a:solidFill>
              </a:rPr>
              <a:t>C’est au bout de 2h30 </a:t>
            </a:r>
            <a:r>
              <a:rPr lang="fr-FR" sz="2800" dirty="0">
                <a:solidFill>
                  <a:schemeClr val="tx1"/>
                </a:solidFill>
              </a:rPr>
              <a:t>qu’ils ont parcouru les 110 premiers kilomètres.</a:t>
            </a:r>
            <a:br>
              <a:rPr lang="fr-FR" sz="2800" dirty="0">
                <a:solidFill>
                  <a:schemeClr val="tx1"/>
                </a:solidFill>
              </a:rPr>
            </a:br>
            <a:endParaRPr lang="fr-FR" sz="2800" i="1" dirty="0"/>
          </a:p>
          <a:p>
            <a:endParaRPr lang="fr-FR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87715888"/>
      </p:ext>
    </p:extLst>
  </p:cSld>
  <p:clrMapOvr>
    <a:masterClrMapping/>
  </p:clrMapOvr>
  <p:transition spd="med" advTm="150000">
    <p:pull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66392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59837616"/>
      </p:ext>
    </p:extLst>
  </p:cSld>
  <p:clrMapOvr>
    <a:masterClrMapping/>
  </p:clrMapOvr>
  <p:transition spd="med" advTm="150000">
    <p:pull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26" y="1589624"/>
            <a:ext cx="10215716" cy="4530545"/>
          </a:xfrm>
        </p:spPr>
        <p:txBody>
          <a:bodyPr>
            <a:noAutofit/>
          </a:bodyPr>
          <a:lstStyle/>
          <a:p>
            <a:r>
              <a:rPr lang="fr-FR" sz="3000" i="1" dirty="0">
                <a:solidFill>
                  <a:schemeClr val="tx1"/>
                </a:solidFill>
              </a:rPr>
              <a:t>En gelant, l’eau augmente de volume.</a:t>
            </a:r>
            <a:br>
              <a:rPr lang="fr-FR" sz="3000" dirty="0">
                <a:solidFill>
                  <a:schemeClr val="tx1"/>
                </a:solidFill>
              </a:rPr>
            </a:b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1) Le volume de glace est-il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proportionnel au volume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de l’eau liquide ?</a:t>
            </a:r>
            <a:br>
              <a:rPr lang="fr-FR" sz="3000" dirty="0">
                <a:solidFill>
                  <a:schemeClr val="tx1"/>
                </a:solidFill>
              </a:rPr>
            </a:b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2) Avec 20 L d’eau liquide,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quel volume de glace (en L)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peut-on obtenir ?</a:t>
            </a:r>
            <a:br>
              <a:rPr lang="fr-FR" sz="3000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21: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0E7847-01F4-41BD-A042-F660A21CB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4" y="2126833"/>
            <a:ext cx="6487169" cy="373355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35" y="5616201"/>
            <a:ext cx="1082139" cy="11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40505"/>
      </p:ext>
    </p:extLst>
  </p:cSld>
  <p:clrMapOvr>
    <a:masterClrMapping/>
  </p:clrMapOvr>
  <p:transition spd="med" advTm="150000">
    <p:pull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21: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609197" y="1287276"/>
            <a:ext cx="1064203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800" i="1" dirty="0"/>
          </a:p>
          <a:p>
            <a:r>
              <a:rPr lang="fr-FR" sz="2800" dirty="0">
                <a:solidFill>
                  <a:schemeClr val="tx1"/>
                </a:solidFill>
              </a:rPr>
              <a:t>1) </a:t>
            </a:r>
            <a:r>
              <a:rPr lang="fr-FR" sz="2800" dirty="0">
                <a:solidFill>
                  <a:srgbClr val="00B050"/>
                </a:solidFill>
              </a:rPr>
              <a:t>Oui</a:t>
            </a:r>
            <a:r>
              <a:rPr lang="fr-FR" sz="2800" dirty="0">
                <a:solidFill>
                  <a:schemeClr val="tx1"/>
                </a:solidFill>
              </a:rPr>
              <a:t>, il y a proportionnalité entre le volume de glace et </a:t>
            </a:r>
            <a:r>
              <a:rPr lang="fr-FR" sz="2800" dirty="0"/>
              <a:t>le volume de l’eau liquide </a:t>
            </a:r>
            <a:r>
              <a:rPr lang="fr-FR" sz="2800" dirty="0">
                <a:solidFill>
                  <a:srgbClr val="00B050"/>
                </a:solidFill>
              </a:rPr>
              <a:t>car la représentation graphique est une droite qui passe par l’origine du repère.</a:t>
            </a:r>
            <a:br>
              <a:rPr lang="fr-FR" sz="2800" dirty="0">
                <a:solidFill>
                  <a:schemeClr val="tx1"/>
                </a:solidFill>
              </a:rPr>
            </a:br>
            <a:br>
              <a:rPr lang="fr-FR" sz="2800" dirty="0">
                <a:solidFill>
                  <a:schemeClr val="tx1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2) On sait que pour 10 L d’eau liquide, on obtient 11 L de glace. Comme c’est une situation de proportionnalité, 20 L est le double de 10 L. </a:t>
            </a:r>
          </a:p>
          <a:p>
            <a:r>
              <a:rPr lang="fr-FR" sz="2800" dirty="0">
                <a:solidFill>
                  <a:srgbClr val="00B050"/>
                </a:solidFill>
              </a:rPr>
              <a:t>Ainsi, on obtient 11 x 2 = 22 L de glace</a:t>
            </a:r>
          </a:p>
          <a:p>
            <a:endParaRPr lang="fr-FR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92618085"/>
      </p:ext>
    </p:extLst>
  </p:cSld>
  <p:clrMapOvr>
    <a:masterClrMapping/>
  </p:clrMapOvr>
  <p:transition spd="med" advTm="150000">
    <p:pull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66392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86385345"/>
      </p:ext>
    </p:extLst>
  </p:cSld>
  <p:clrMapOvr>
    <a:masterClrMapping/>
  </p:clrMapOvr>
  <p:transition spd="med" advTm="150000">
    <p:pull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F99753-84F7-444F-4139-F46704517432}"/>
              </a:ext>
            </a:extLst>
          </p:cNvPr>
          <p:cNvSpPr txBox="1"/>
          <p:nvPr/>
        </p:nvSpPr>
        <p:spPr>
          <a:xfrm>
            <a:off x="2653552" y="4921624"/>
            <a:ext cx="6884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Interrogation sur </a:t>
            </a:r>
            <a:r>
              <a:rPr lang="en-GB" sz="2400" dirty="0" err="1"/>
              <a:t>toutes</a:t>
            </a:r>
            <a:r>
              <a:rPr lang="en-GB" sz="2400" dirty="0"/>
              <a:t> les questions flash de la </a:t>
            </a:r>
            <a:r>
              <a:rPr lang="en-GB" sz="2400" dirty="0" err="1"/>
              <a:t>période</a:t>
            </a:r>
            <a:r>
              <a:rPr lang="en-GB" sz="2400" dirty="0"/>
              <a:t> à la </a:t>
            </a:r>
            <a:r>
              <a:rPr lang="en-GB" sz="2400" dirty="0" err="1"/>
              <a:t>prochaine</a:t>
            </a:r>
            <a:r>
              <a:rPr lang="en-GB" sz="2400" dirty="0"/>
              <a:t> séance !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62A1708-F724-4D1A-3F41-8A78EA7D783F}"/>
              </a:ext>
            </a:extLst>
          </p:cNvPr>
          <p:cNvSpPr/>
          <p:nvPr/>
        </p:nvSpPr>
        <p:spPr>
          <a:xfrm>
            <a:off x="1255058" y="5005428"/>
            <a:ext cx="1075765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969390"/>
      </p:ext>
    </p:extLst>
  </p:cSld>
  <p:clrMapOvr>
    <a:masterClrMapping/>
  </p:clrMapOvr>
  <p:transition spd="med" advTm="150000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E31A43E-EAA1-DC68-FE03-21C2B6A1DB4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63092396"/>
      </p:ext>
    </p:extLst>
  </p:cSld>
  <p:clrMapOvr>
    <a:masterClrMapping/>
  </p:clrMapOvr>
  <p:transition spd="med" advTm="150000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sz="4900" dirty="0">
                    <a:solidFill>
                      <a:schemeClr val="tx1"/>
                    </a:solidFill>
                  </a:rPr>
                  <a:t>Calculer et </a:t>
                </a:r>
                <a:r>
                  <a:rPr lang="en-GB" sz="4900" dirty="0" err="1">
                    <a:solidFill>
                      <a:schemeClr val="tx1"/>
                    </a:solidFill>
                  </a:rPr>
                  <a:t>écrire</a:t>
                </a:r>
                <a:r>
                  <a:rPr lang="en-GB" sz="4900" dirty="0">
                    <a:solidFill>
                      <a:schemeClr val="tx1"/>
                    </a:solidFill>
                  </a:rPr>
                  <a:t> la </a:t>
                </a:r>
                <a:r>
                  <a:rPr lang="en-GB" sz="4900" dirty="0" err="1">
                    <a:solidFill>
                      <a:schemeClr val="tx1"/>
                    </a:solidFill>
                  </a:rPr>
                  <a:t>réponse</a:t>
                </a:r>
                <a:r>
                  <a:rPr lang="en-GB" sz="4900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>
                    <a:solidFill>
                      <a:schemeClr val="tx1"/>
                    </a:solidFill>
                  </a:rPr>
                  <a:t>sous la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forme</a:t>
                </a:r>
                <a:r>
                  <a:rPr lang="en-GB" i="1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d’une</a:t>
                </a:r>
                <a:r>
                  <a:rPr lang="en-GB" i="1" dirty="0">
                    <a:solidFill>
                      <a:schemeClr val="tx1"/>
                    </a:solidFill>
                  </a:rPr>
                  <a:t> fraction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irréductible</a:t>
                </a:r>
                <a:r>
                  <a:rPr lang="en-GB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4900" dirty="0">
                    <a:solidFill>
                      <a:schemeClr val="tx1"/>
                    </a:solidFill>
                  </a:rPr>
                  <a:t>:</a:t>
                </a:r>
                <a:br>
                  <a:rPr lang="en-GB" sz="4900" dirty="0">
                    <a:solidFill>
                      <a:schemeClr val="tx1"/>
                    </a:solidFill>
                  </a:rPr>
                </a:br>
                <a:br>
                  <a:rPr lang="en-GB" sz="49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  	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GB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  <a:blipFill>
                <a:blip r:embed="rId2"/>
                <a:stretch>
                  <a:fillRect l="-2503" t="-36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5: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FB14D0-875C-2FF4-233B-29BA872EB50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01770989"/>
      </p:ext>
    </p:extLst>
  </p:cSld>
  <p:clrMapOvr>
    <a:masterClrMapping/>
  </p:clrMapOvr>
  <p:transition spd="med" advTm="150000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5: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4162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i="1" dirty="0">
                    <a:solidFill>
                      <a:srgbClr val="00B050"/>
                    </a:solidFill>
                  </a:rPr>
                  <a:t>Les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priorités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opératoires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i="1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buFontTx/>
                  <a:buAutoNum type="arabicParenR"/>
                </a:pPr>
                <a:r>
                  <a:rPr lang="en-GB" sz="2400" i="1" dirty="0">
                    <a:solidFill>
                      <a:schemeClr val="tx1"/>
                    </a:solidFill>
                  </a:rPr>
                  <a:t>Les </a:t>
                </a:r>
                <a:r>
                  <a:rPr lang="en-GB" sz="2400" i="1" dirty="0" err="1">
                    <a:solidFill>
                      <a:schemeClr val="tx1"/>
                    </a:solidFill>
                  </a:rPr>
                  <a:t>parenthèses</a:t>
                </a:r>
                <a:endParaRPr lang="en-GB" sz="2400" i="1" dirty="0"/>
              </a:p>
              <a:p>
                <a:pPr marL="514350" indent="-514350">
                  <a:buAutoNum type="arabicParenR"/>
                </a:pPr>
                <a:r>
                  <a:rPr lang="en-GB" sz="2400" i="1" dirty="0">
                    <a:solidFill>
                      <a:schemeClr val="tx1"/>
                    </a:solidFill>
                  </a:rPr>
                  <a:t>Les </a:t>
                </a:r>
                <a:r>
                  <a:rPr lang="en-GB" sz="2400" i="1" dirty="0" err="1">
                    <a:solidFill>
                      <a:schemeClr val="tx1"/>
                    </a:solidFill>
                  </a:rPr>
                  <a:t>puissances</a:t>
                </a:r>
                <a:endParaRPr lang="en-GB" sz="2400" i="1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rabicParenR"/>
                </a:pPr>
                <a:r>
                  <a:rPr lang="en-GB" sz="2400" i="1" dirty="0"/>
                  <a:t>Les multiplications et divisions  </a:t>
                </a:r>
              </a:p>
              <a:p>
                <a:pPr marL="514350" indent="-514350">
                  <a:buAutoNum type="arabicParenR"/>
                </a:pPr>
                <a:r>
                  <a:rPr lang="en-GB" sz="2400" i="1" dirty="0">
                    <a:solidFill>
                      <a:schemeClr val="tx1"/>
                    </a:solidFill>
                  </a:rPr>
                  <a:t>Les addition</a:t>
                </a:r>
                <a:r>
                  <a:rPr lang="en-GB" sz="2400" i="1" dirty="0"/>
                  <a:t>s et les </a:t>
                </a:r>
                <a:r>
                  <a:rPr lang="en-GB" sz="2400" i="1" dirty="0" err="1"/>
                  <a:t>soustractions</a:t>
                </a:r>
                <a:endParaRPr lang="en-GB" sz="2400" i="1" dirty="0">
                  <a:solidFill>
                    <a:schemeClr val="tx1"/>
                  </a:solidFill>
                </a:endParaRPr>
              </a:p>
              <a:p>
                <a:endParaRPr lang="en-GB" sz="24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GB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GB" i="1" dirty="0"/>
                  <a:t>(multiplication </a:t>
                </a:r>
                <a:r>
                  <a:rPr lang="en-GB" i="1" dirty="0" err="1"/>
                  <a:t>en</a:t>
                </a:r>
                <a:r>
                  <a:rPr lang="en-GB" i="1" dirty="0"/>
                  <a:t> 1er)</a:t>
                </a:r>
                <a:r>
                  <a:rPr lang="en-GB" sz="2800" dirty="0"/>
                  <a:t>	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800" b="0" i="1" strike="sngStrike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2800" b="0" i="1" strike="sngStrike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trike="sngStrike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num>
                      <m:den>
                        <m:r>
                          <a:rPr lang="en-GB" sz="2800" b="0" i="1" strike="sngStrike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</m:t>
                        </m:r>
                      </m:den>
                    </m:f>
                  </m:oMath>
                </a14:m>
                <a:r>
                  <a:rPr lang="en-GB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			     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i="1" dirty="0"/>
                  <a:t>(on met au </a:t>
                </a:r>
                <a:r>
                  <a:rPr lang="en-GB" sz="2000" i="1" dirty="0" err="1"/>
                  <a:t>même</a:t>
                </a:r>
                <a:r>
                  <a:rPr lang="en-GB" sz="2000" i="1" dirty="0"/>
                  <a:t> </a:t>
                </a:r>
                <a:r>
                  <a:rPr lang="en-GB" sz="2000" i="1" dirty="0" err="1"/>
                  <a:t>dénominateur</a:t>
                </a:r>
                <a:r>
                  <a:rPr lang="en-GB" sz="2000" i="1" dirty="0"/>
                  <a:t>) </a:t>
                </a:r>
                <a:r>
                  <a:rPr lang="en-GB" sz="2800" i="1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28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den>
                    </m:f>
                  </m:oMath>
                </a14:m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4162678"/>
              </a:xfrm>
              <a:prstGeom prst="rect">
                <a:avLst/>
              </a:prstGeom>
              <a:blipFill>
                <a:blip r:embed="rId3"/>
                <a:stretch>
                  <a:fillRect l="-944" t="-1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4C6F2F9B-4760-7BE2-54C8-EC39355B8230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22296551"/>
      </p:ext>
    </p:extLst>
  </p:cSld>
  <p:clrMapOvr>
    <a:masterClrMapping/>
  </p:clrMapOvr>
  <p:transition spd="med" advTm="150000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E31A43E-EAA1-DC68-FE03-21C2B6A1DB4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75515880"/>
      </p:ext>
    </p:extLst>
  </p:cSld>
  <p:clrMapOvr>
    <a:masterClrMapping/>
  </p:clrMapOvr>
  <p:transition spd="med" advTm="150000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</a:t>
            </a:r>
            <a:r>
              <a:rPr lang="en-GB" sz="8000" b="1">
                <a:latin typeface="Algerian" panose="04020705040A02060702" pitchFamily="82" charset="0"/>
              </a:rPr>
              <a:t>puissances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7177904-CB0A-0BAE-CF0E-DA15F45D22E4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7484370"/>
      </p:ext>
    </p:extLst>
  </p:cSld>
  <p:clrMapOvr>
    <a:masterClrMapping/>
  </p:clrMapOvr>
  <p:transition spd="med" advTm="150000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GB" sz="4900" dirty="0">
                    <a:solidFill>
                      <a:schemeClr val="tx1"/>
                    </a:solidFill>
                  </a:rPr>
                  <a:t>Calculer :</a:t>
                </a:r>
                <a:br>
                  <a:rPr lang="en-GB" sz="49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  	           </a:t>
                </a:r>
                <a:br>
                  <a:rPr lang="en-GB" sz="54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=12−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</m:t>
                      </m:r>
                    </m:oMath>
                  </m:oMathPara>
                </a14:m>
                <a:endParaRPr lang="en-GB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  <a:blipFill>
                <a:blip r:embed="rId2"/>
                <a:stretch>
                  <a:fillRect l="-2879" t="-4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6: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FB14D0-875C-2FF4-233B-29BA872EB50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94519961"/>
      </p:ext>
    </p:extLst>
  </p:cSld>
  <p:clrMapOvr>
    <a:masterClrMapping/>
  </p:clrMapOvr>
  <p:transition spd="med" advTm="15000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959" y="986117"/>
            <a:ext cx="9144000" cy="3403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</a:t>
            </a:r>
            <a:r>
              <a:rPr lang="en-GB" sz="8000" b="1" dirty="0" err="1">
                <a:latin typeface="Algerian" panose="04020705040A02060702" pitchFamily="82" charset="0"/>
              </a:rPr>
              <a:t>nombres</a:t>
            </a:r>
            <a:r>
              <a:rPr lang="en-GB" sz="8000" b="1" dirty="0">
                <a:latin typeface="Algerian" panose="04020705040A02060702" pitchFamily="82" charset="0"/>
              </a:rPr>
              <a:t> </a:t>
            </a:r>
            <a:r>
              <a:rPr lang="en-GB" sz="8000" b="1" dirty="0" err="1">
                <a:latin typeface="Algerian" panose="04020705040A02060702" pitchFamily="82" charset="0"/>
              </a:rPr>
              <a:t>relatifs</a:t>
            </a:r>
            <a:r>
              <a:rPr lang="en-GB" sz="8000" b="1" dirty="0">
                <a:latin typeface="Algerian" panose="04020705040A02060702" pitchFamily="82" charset="0"/>
              </a:rPr>
              <a:t> et les fractions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68" y="4792746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D542776-AA18-7DDB-928A-DD28A3A2FCA7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24155888"/>
      </p:ext>
    </p:extLst>
  </p:cSld>
  <p:clrMapOvr>
    <a:masterClrMapping/>
  </p:clrMapOvr>
  <p:transition spd="med" advTm="150000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6: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495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i="1" dirty="0">
                    <a:solidFill>
                      <a:srgbClr val="00B050"/>
                    </a:solidFill>
                  </a:rPr>
                  <a:t>Les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priorités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opératoires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i="1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buFontTx/>
                  <a:buAutoNum type="arabicParenR"/>
                </a:pPr>
                <a:r>
                  <a:rPr lang="en-GB" sz="2400" i="1" dirty="0">
                    <a:solidFill>
                      <a:schemeClr val="tx1"/>
                    </a:solidFill>
                  </a:rPr>
                  <a:t>Les </a:t>
                </a:r>
                <a:r>
                  <a:rPr lang="en-GB" sz="2400" i="1" dirty="0" err="1">
                    <a:solidFill>
                      <a:schemeClr val="tx1"/>
                    </a:solidFill>
                  </a:rPr>
                  <a:t>parenthèses</a:t>
                </a:r>
                <a:endParaRPr lang="en-GB" sz="2400" i="1" dirty="0"/>
              </a:p>
              <a:p>
                <a:pPr marL="514350" indent="-514350">
                  <a:buAutoNum type="arabicParenR"/>
                </a:pPr>
                <a:r>
                  <a:rPr lang="en-GB" sz="2400" i="1" dirty="0">
                    <a:solidFill>
                      <a:schemeClr val="tx1"/>
                    </a:solidFill>
                  </a:rPr>
                  <a:t>Les </a:t>
                </a:r>
                <a:r>
                  <a:rPr lang="en-GB" sz="2400" i="1" dirty="0" err="1">
                    <a:solidFill>
                      <a:schemeClr val="tx1"/>
                    </a:solidFill>
                  </a:rPr>
                  <a:t>puissances</a:t>
                </a:r>
                <a:endParaRPr lang="en-GB" sz="2400" i="1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rabicParenR"/>
                </a:pPr>
                <a:r>
                  <a:rPr lang="en-GB" sz="2400" i="1" dirty="0"/>
                  <a:t>Les multiplications et divisions  </a:t>
                </a:r>
              </a:p>
              <a:p>
                <a:pPr marL="514350" indent="-514350">
                  <a:buAutoNum type="arabicParenR"/>
                </a:pPr>
                <a:r>
                  <a:rPr lang="en-GB" sz="2400" i="1" dirty="0">
                    <a:solidFill>
                      <a:schemeClr val="tx1"/>
                    </a:solidFill>
                  </a:rPr>
                  <a:t>Les addition</a:t>
                </a:r>
                <a:r>
                  <a:rPr lang="en-GB" sz="2400" i="1" dirty="0"/>
                  <a:t>s et les </a:t>
                </a:r>
                <a:r>
                  <a:rPr lang="en-GB" sz="2400" i="1" dirty="0" err="1"/>
                  <a:t>soustractions</a:t>
                </a:r>
                <a:endParaRPr lang="en-GB" sz="2400" i="1" dirty="0">
                  <a:solidFill>
                    <a:schemeClr val="tx1"/>
                  </a:solidFill>
                </a:endParaRPr>
              </a:p>
              <a:p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=12−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</m:t>
                      </m:r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=12−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GB" sz="28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=−28</m:t>
                      </m:r>
                    </m:oMath>
                  </m:oMathPara>
                </a14:m>
                <a:endParaRPr lang="en-GB" sz="2800" i="1" dirty="0">
                  <a:solidFill>
                    <a:srgbClr val="00B050"/>
                  </a:solidFill>
                </a:endParaRPr>
              </a:p>
              <a:p>
                <a:endParaRPr lang="en-GB" sz="2800" i="1" dirty="0"/>
              </a:p>
              <a:p>
                <a:endParaRPr lang="en-GB" sz="2800" i="1" dirty="0"/>
              </a:p>
              <a:p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4955203"/>
              </a:xfrm>
              <a:prstGeom prst="rect">
                <a:avLst/>
              </a:prstGeom>
              <a:blipFill>
                <a:blip r:embed="rId3"/>
                <a:stretch>
                  <a:fillRect l="-944" t="-9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4C6F2F9B-4760-7BE2-54C8-EC39355B8230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19347533"/>
      </p:ext>
    </p:extLst>
  </p:cSld>
  <p:clrMapOvr>
    <a:masterClrMapping/>
  </p:clrMapOvr>
  <p:transition spd="med" advTm="150000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E31A43E-EAA1-DC68-FE03-21C2B6A1DB4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16716729"/>
      </p:ext>
    </p:extLst>
  </p:cSld>
  <p:clrMapOvr>
    <a:masterClrMapping/>
  </p:clrMapOvr>
  <p:transition spd="med" advTm="150000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GB" sz="4900" dirty="0">
                    <a:solidFill>
                      <a:schemeClr val="tx1"/>
                    </a:solidFill>
                  </a:rPr>
                  <a:t>Calculer :</a:t>
                </a:r>
                <a:br>
                  <a:rPr lang="en-GB" sz="49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  	           </a:t>
                </a:r>
                <a:br>
                  <a:rPr lang="en-GB" sz="54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=18+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7−11</m:t>
                              </m:r>
                            </m:e>
                          </m:d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  <a:blipFill>
                <a:blip r:embed="rId2"/>
                <a:stretch>
                  <a:fillRect l="-2879" t="-4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7: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FB14D0-875C-2FF4-233B-29BA872EB50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86031912"/>
      </p:ext>
    </p:extLst>
  </p:cSld>
  <p:clrMapOvr>
    <a:masterClrMapping/>
  </p:clrMapOvr>
  <p:transition spd="med" advTm="150000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7: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4093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i="1" dirty="0">
                    <a:solidFill>
                      <a:srgbClr val="00B050"/>
                    </a:solidFill>
                  </a:rPr>
                  <a:t>Les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priorités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opératoires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i="1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buFontTx/>
                  <a:buAutoNum type="arabicParenR"/>
                </a:pPr>
                <a:r>
                  <a:rPr lang="en-GB" sz="2400" i="1" dirty="0">
                    <a:solidFill>
                      <a:schemeClr val="tx1"/>
                    </a:solidFill>
                  </a:rPr>
                  <a:t>Les </a:t>
                </a:r>
                <a:r>
                  <a:rPr lang="en-GB" sz="2400" i="1" dirty="0" err="1">
                    <a:solidFill>
                      <a:schemeClr val="tx1"/>
                    </a:solidFill>
                  </a:rPr>
                  <a:t>parenthèses</a:t>
                </a:r>
                <a:endParaRPr lang="en-GB" sz="2400" i="1" dirty="0"/>
              </a:p>
              <a:p>
                <a:pPr marL="514350" indent="-514350">
                  <a:buAutoNum type="arabicParenR"/>
                </a:pPr>
                <a:r>
                  <a:rPr lang="en-GB" sz="2400" i="1" dirty="0">
                    <a:solidFill>
                      <a:schemeClr val="tx1"/>
                    </a:solidFill>
                  </a:rPr>
                  <a:t>Les </a:t>
                </a:r>
                <a:r>
                  <a:rPr lang="en-GB" sz="2400" i="1" dirty="0" err="1">
                    <a:solidFill>
                      <a:schemeClr val="tx1"/>
                    </a:solidFill>
                  </a:rPr>
                  <a:t>puissances</a:t>
                </a:r>
                <a:endParaRPr lang="en-GB" sz="2400" i="1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rabicParenR"/>
                </a:pPr>
                <a:r>
                  <a:rPr lang="en-GB" sz="2400" i="1" dirty="0"/>
                  <a:t>Les multiplications et divisions  </a:t>
                </a:r>
              </a:p>
              <a:p>
                <a:pPr marL="514350" indent="-514350">
                  <a:buAutoNum type="arabicParenR"/>
                </a:pPr>
                <a:r>
                  <a:rPr lang="en-GB" sz="2400" i="1" dirty="0">
                    <a:solidFill>
                      <a:schemeClr val="tx1"/>
                    </a:solidFill>
                  </a:rPr>
                  <a:t>Les addition</a:t>
                </a:r>
                <a:r>
                  <a:rPr lang="en-GB" sz="2400" i="1" dirty="0"/>
                  <a:t>s et les </a:t>
                </a:r>
                <a:r>
                  <a:rPr lang="en-GB" sz="2400" i="1" dirty="0" err="1"/>
                  <a:t>soustractions</a:t>
                </a:r>
                <a:endParaRPr lang="en-GB" sz="2400" i="1" dirty="0">
                  <a:solidFill>
                    <a:schemeClr val="tx1"/>
                  </a:solidFill>
                </a:endParaRPr>
              </a:p>
              <a:p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=18+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7−11</m:t>
                              </m:r>
                            </m:e>
                          </m:d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=18+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=18−64</m:t>
                      </m:r>
                    </m:oMath>
                  </m:oMathPara>
                </a14:m>
                <a:endParaRPr lang="en-GB" sz="2800" b="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=−46</m:t>
                      </m:r>
                    </m:oMath>
                  </m:oMathPara>
                </a14:m>
                <a:endParaRPr lang="en-GB" sz="28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4093428"/>
              </a:xfrm>
              <a:prstGeom prst="rect">
                <a:avLst/>
              </a:prstGeom>
              <a:blipFill>
                <a:blip r:embed="rId3"/>
                <a:stretch>
                  <a:fillRect l="-944" t="-1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4C6F2F9B-4760-7BE2-54C8-EC39355B8230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26566741"/>
      </p:ext>
    </p:extLst>
  </p:cSld>
  <p:clrMapOvr>
    <a:masterClrMapping/>
  </p:clrMapOvr>
  <p:transition spd="med" advTm="150000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E31A43E-EAA1-DC68-FE03-21C2B6A1DB4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09458775"/>
      </p:ext>
    </p:extLst>
  </p:cSld>
  <p:clrMapOvr>
    <a:masterClrMapping/>
  </p:clrMapOvr>
  <p:transition spd="med" advTm="150000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solidFill>
                      <a:schemeClr val="tx2"/>
                    </a:solidFill>
                  </a:rPr>
                  <a:t>Ecrire le résultat sous la forme d’une puissance de 10 </a:t>
                </a:r>
                <a:r>
                  <a:rPr lang="fr-FR" i="1" dirty="0">
                    <a:solidFill>
                      <a:schemeClr val="tx2"/>
                    </a:solidFill>
                  </a:rPr>
                  <a:t>(sous la forme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i="1" dirty="0">
                    <a:solidFill>
                      <a:schemeClr val="tx2"/>
                    </a:solidFill>
                  </a:rPr>
                  <a:t>):</a:t>
                </a:r>
                <a:br>
                  <a:rPr lang="en-GB" sz="49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  	</a:t>
                </a:r>
                <a:r>
                  <a:rPr lang="en-GB" dirty="0">
                    <a:solidFill>
                      <a:schemeClr val="tx1"/>
                    </a:solidFill>
                  </a:rPr>
                  <a:t>           </a:t>
                </a:r>
                <a:br>
                  <a:rPr lang="en-GB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          et			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  <a:blipFill>
                <a:blip r:embed="rId2"/>
                <a:stretch>
                  <a:fillRect l="-1877" t="-2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8: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FB14D0-875C-2FF4-233B-29BA872EB50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34221463"/>
      </p:ext>
    </p:extLst>
  </p:cSld>
  <p:clrMapOvr>
    <a:masterClrMapping/>
  </p:clrMapOvr>
  <p:transition spd="med" advTm="150000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8: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763564" y="3747870"/>
                <a:ext cx="10333300" cy="1407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          et			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GB" sz="2800" i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5+3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                et			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6+(−7)</m:t>
                        </m:r>
                      </m:sup>
                    </m:sSup>
                  </m:oMath>
                </a14:m>
                <a:endParaRPr lang="en-GB" sz="2800" i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                   et			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28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64" y="3747870"/>
                <a:ext cx="10333300" cy="1407758"/>
              </a:xfrm>
              <a:prstGeom prst="rect">
                <a:avLst/>
              </a:prstGeom>
              <a:blipFill>
                <a:blip r:embed="rId3"/>
                <a:stretch>
                  <a:fillRect t="-4329" b="-11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4C6F2F9B-4760-7BE2-54C8-EC39355B8230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FB2E07D-79EE-5485-2A9A-9F00C9BD4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45" y="1427537"/>
            <a:ext cx="10177909" cy="22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49000"/>
      </p:ext>
    </p:extLst>
  </p:cSld>
  <p:clrMapOvr>
    <a:masterClrMapping/>
  </p:clrMapOvr>
  <p:transition spd="med" advTm="150000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E31A43E-EAA1-DC68-FE03-21C2B6A1DB4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58428935"/>
      </p:ext>
    </p:extLst>
  </p:cSld>
  <p:clrMapOvr>
    <a:masterClrMapping/>
  </p:clrMapOvr>
  <p:transition spd="med" advTm="150000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solidFill>
                      <a:schemeClr val="tx2"/>
                    </a:solidFill>
                  </a:rPr>
                  <a:t>Ecrire le résultat sous la forme d’une puissance de 10 </a:t>
                </a:r>
                <a:r>
                  <a:rPr lang="fr-FR" i="1" dirty="0">
                    <a:solidFill>
                      <a:schemeClr val="tx2"/>
                    </a:solidFill>
                  </a:rPr>
                  <a:t>(sous la forme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i="1" dirty="0">
                    <a:solidFill>
                      <a:schemeClr val="tx2"/>
                    </a:solidFill>
                  </a:rPr>
                  <a:t>):</a:t>
                </a:r>
                <a:br>
                  <a:rPr lang="en-GB" sz="49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  	</a:t>
                </a:r>
                <a:r>
                  <a:rPr lang="en-GB" dirty="0">
                    <a:solidFill>
                      <a:schemeClr val="tx1"/>
                    </a:solidFill>
                  </a:rPr>
                  <a:t>           </a:t>
                </a:r>
                <a:br>
                  <a:rPr lang="en-GB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             et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  <a:blipFill>
                <a:blip r:embed="rId2"/>
                <a:stretch>
                  <a:fillRect l="-1877" t="-2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9: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FB14D0-875C-2FF4-233B-29BA872EB50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85573105"/>
      </p:ext>
    </p:extLst>
  </p:cSld>
  <p:clrMapOvr>
    <a:masterClrMapping/>
  </p:clrMapOvr>
  <p:transition spd="med" advTm="150000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9: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763564" y="3747870"/>
                <a:ext cx="10333300" cy="2515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800" dirty="0"/>
                  <a:t>              et			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5−(−6)</m:t>
                        </m:r>
                      </m:sup>
                    </m:sSup>
                  </m:oMath>
                </a14:m>
                <a:r>
                  <a:rPr lang="en-GB" sz="2800" dirty="0"/>
                  <a:t>       et			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−1−4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800" i="1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            </a:t>
                </a:r>
                <a:r>
                  <a:rPr lang="en-GB" sz="2800" dirty="0"/>
                  <a:t>et			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800" i="1" dirty="0">
                  <a:solidFill>
                    <a:srgbClr val="00B050"/>
                  </a:solidFill>
                </a:endParaRPr>
              </a:p>
              <a:p>
                <a:r>
                  <a:rPr lang="en-GB" sz="2800" i="1" dirty="0">
                    <a:solidFill>
                      <a:srgbClr val="00B050"/>
                    </a:solidFill>
                  </a:rPr>
                  <a:t>								                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GB" sz="28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GB" sz="2800" b="0" i="1" dirty="0"/>
              </a:p>
              <a:p>
                <a:endParaRPr lang="en-GB" sz="28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64" y="3747870"/>
                <a:ext cx="10333300" cy="2515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4C6F2F9B-4760-7BE2-54C8-EC39355B8230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FB2E07D-79EE-5485-2A9A-9F00C9BD4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45" y="1427537"/>
            <a:ext cx="10177909" cy="22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4527"/>
      </p:ext>
    </p:extLst>
  </p:cSld>
  <p:clrMapOvr>
    <a:masterClrMapping/>
  </p:clrMapOvr>
  <p:transition spd="med" advTm="15000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15" y="21240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Calculer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A = - 20 + 15,5 - 80 						T = 7 - 10 x 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CD7B92-B300-6F2F-3B37-A0088CBBEB9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57668357"/>
      </p:ext>
    </p:extLst>
  </p:cSld>
  <p:clrMapOvr>
    <a:masterClrMapping/>
  </p:clrMapOvr>
  <p:transition spd="med" advTm="150000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E31A43E-EAA1-DC68-FE03-21C2B6A1DB4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49517334"/>
      </p:ext>
    </p:extLst>
  </p:cSld>
  <p:clrMapOvr>
    <a:masterClrMapping/>
  </p:clrMapOvr>
  <p:transition spd="med" advTm="150000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Calcul</a:t>
            </a:r>
            <a:r>
              <a:rPr lang="en-GB" sz="8000" b="1" dirty="0">
                <a:latin typeface="Algerian" panose="04020705040A02060702" pitchFamily="82" charset="0"/>
              </a:rPr>
              <a:t> </a:t>
            </a:r>
            <a:r>
              <a:rPr lang="en-GB" sz="8000" b="1" dirty="0" err="1">
                <a:latin typeface="Algerian" panose="04020705040A02060702" pitchFamily="82" charset="0"/>
              </a:rPr>
              <a:t>littéral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53A441-A636-26CD-1091-2B4D86A80D1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82156632"/>
      </p:ext>
    </p:extLst>
  </p:cSld>
  <p:clrMapOvr>
    <a:masterClrMapping/>
  </p:clrMapOvr>
  <p:transition spd="med" advTm="150000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33" y="1957387"/>
            <a:ext cx="9741692" cy="4224337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Donner </a:t>
            </a:r>
            <a:r>
              <a:rPr lang="en-GB" sz="4400" dirty="0" err="1">
                <a:solidFill>
                  <a:schemeClr val="tx1"/>
                </a:solidFill>
              </a:rPr>
              <a:t>l’expression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littérale</a:t>
            </a:r>
            <a:r>
              <a:rPr lang="en-GB" sz="4400" dirty="0">
                <a:solidFill>
                  <a:schemeClr val="tx1"/>
                </a:solidFill>
              </a:rPr>
              <a:t> du </a:t>
            </a:r>
            <a:r>
              <a:rPr lang="en-GB" sz="4400" dirty="0" err="1">
                <a:solidFill>
                  <a:schemeClr val="tx1"/>
                </a:solidFill>
              </a:rPr>
              <a:t>calcul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4400" dirty="0">
                <a:solidFill>
                  <a:schemeClr val="tx1"/>
                </a:solidFill>
              </a:rPr>
            </a:br>
            <a:r>
              <a:rPr lang="en-GB" sz="4400" dirty="0">
                <a:solidFill>
                  <a:schemeClr val="tx1"/>
                </a:solidFill>
              </a:rPr>
              <a:t>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Choisir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nombre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Le doubler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Soustraire</a:t>
            </a:r>
            <a:r>
              <a:rPr lang="en-GB" dirty="0">
                <a:solidFill>
                  <a:schemeClr val="tx1"/>
                </a:solidFill>
              </a:rPr>
              <a:t> 3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Multiplier le tout par 7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10: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3E4E13-F928-907D-3ACC-903EE7C0061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62117958"/>
      </p:ext>
    </p:extLst>
  </p:cSld>
  <p:clrMapOvr>
    <a:masterClrMapping/>
  </p:clrMapOvr>
  <p:transition spd="med" advTm="150000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481722" y="1309359"/>
                <a:ext cx="10333300" cy="4401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On </a:t>
                </a:r>
                <a:r>
                  <a:rPr lang="en-GB" sz="2800" dirty="0" err="1"/>
                  <a:t>reprend</a:t>
                </a:r>
                <a:r>
                  <a:rPr lang="en-GB" sz="2800" dirty="0"/>
                  <a:t> le programme </a:t>
                </a:r>
                <a:r>
                  <a:rPr lang="en-GB" sz="2800" dirty="0" err="1"/>
                  <a:t>en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choisissant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err="1"/>
                  <a:t>comme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nombre</a:t>
                </a:r>
                <a:r>
                  <a:rPr lang="en-GB" sz="2800" dirty="0"/>
                  <a:t> de depart.</a:t>
                </a:r>
              </a:p>
              <a:p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/>
                  <a:t>Je </a:t>
                </a:r>
                <a:r>
                  <a:rPr lang="en-GB" sz="2800" dirty="0" err="1"/>
                  <a:t>choisis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/>
                  <a:t>Le double :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 err="1"/>
                  <a:t>Soustraire</a:t>
                </a:r>
                <a:r>
                  <a:rPr lang="en-GB" sz="2800" dirty="0"/>
                  <a:t> 3 :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GB" sz="2800" b="0" dirty="0"/>
                  <a:t>Multiplier le tout par 7 :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−3)×7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br>
                  <a:rPr lang="en-GB" sz="2800" dirty="0"/>
                </a:br>
                <a:r>
                  <a:rPr lang="en-GB" sz="2800" dirty="0" err="1"/>
                  <a:t>L’expression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littérale</a:t>
                </a:r>
                <a:r>
                  <a:rPr lang="en-GB" sz="2800" dirty="0"/>
                  <a:t> du </a:t>
                </a:r>
                <a:r>
                  <a:rPr lang="en-GB" sz="2800" dirty="0" err="1"/>
                  <a:t>calcul</a:t>
                </a:r>
                <a:r>
                  <a:rPr lang="en-GB" sz="2800" dirty="0"/>
                  <a:t> </a:t>
                </a:r>
                <a:r>
                  <a:rPr lang="en-GB" sz="2800" dirty="0" err="1"/>
                  <a:t>est</a:t>
                </a:r>
                <a:r>
                  <a:rPr lang="en-GB" sz="2800" dirty="0"/>
                  <a:t> </a:t>
                </a:r>
                <a:r>
                  <a:rPr lang="en-GB" sz="2800" dirty="0" err="1"/>
                  <a:t>donc</a:t>
                </a:r>
                <a:r>
                  <a:rPr lang="en-GB" sz="2800" dirty="0"/>
                  <a:t>  </a:t>
                </a:r>
                <a14:m>
                  <m:oMath xmlns:m="http://schemas.openxmlformats.org/officeDocument/2006/math">
                    <m: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−3)×7.</m:t>
                    </m:r>
                  </m:oMath>
                </a14:m>
                <a:endParaRPr lang="en-GB" sz="28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2" y="1309359"/>
                <a:ext cx="10333300" cy="4401205"/>
              </a:xfrm>
              <a:prstGeom prst="rect">
                <a:avLst/>
              </a:prstGeom>
              <a:blipFill>
                <a:blip r:embed="rId3"/>
                <a:stretch>
                  <a:fillRect l="-1180" t="-1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A4BBDAA0-08C2-D985-EE2C-EED54E05D2F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21161504"/>
      </p:ext>
    </p:extLst>
  </p:cSld>
  <p:clrMapOvr>
    <a:masterClrMapping/>
  </p:clrMapOvr>
  <p:transition spd="med" advTm="150000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1E883DC-D5D8-E728-8BFE-37154702F6AD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7778182"/>
      </p:ext>
    </p:extLst>
  </p:cSld>
  <p:clrMapOvr>
    <a:masterClrMapping/>
  </p:clrMapOvr>
  <p:transition spd="med" advTm="150000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33" y="1957387"/>
            <a:ext cx="9741692" cy="4224337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Donner </a:t>
            </a:r>
            <a:r>
              <a:rPr lang="en-GB" sz="4400" dirty="0" err="1">
                <a:solidFill>
                  <a:schemeClr val="tx1"/>
                </a:solidFill>
              </a:rPr>
              <a:t>l’expression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littérale</a:t>
            </a:r>
            <a:r>
              <a:rPr lang="en-GB" sz="4400" dirty="0">
                <a:solidFill>
                  <a:schemeClr val="tx1"/>
                </a:solidFill>
              </a:rPr>
              <a:t> du </a:t>
            </a:r>
            <a:r>
              <a:rPr lang="en-GB" sz="4400" dirty="0" err="1">
                <a:solidFill>
                  <a:schemeClr val="tx1"/>
                </a:solidFill>
              </a:rPr>
              <a:t>calcul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4400" dirty="0">
                <a:solidFill>
                  <a:schemeClr val="tx1"/>
                </a:solidFill>
              </a:rPr>
            </a:br>
            <a:r>
              <a:rPr lang="en-GB" sz="4400" dirty="0">
                <a:solidFill>
                  <a:schemeClr val="tx1"/>
                </a:solidFill>
              </a:rPr>
              <a:t>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Choisir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nombre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Ajouter</a:t>
            </a:r>
            <a:r>
              <a:rPr lang="en-GB" dirty="0">
                <a:solidFill>
                  <a:schemeClr val="tx1"/>
                </a:solidFill>
              </a:rPr>
              <a:t> 1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Mettre</a:t>
            </a:r>
            <a:r>
              <a:rPr lang="en-GB" dirty="0">
                <a:solidFill>
                  <a:schemeClr val="tx1"/>
                </a:solidFill>
              </a:rPr>
              <a:t> au </a:t>
            </a:r>
            <a:r>
              <a:rPr lang="en-GB" dirty="0" err="1">
                <a:solidFill>
                  <a:schemeClr val="tx1"/>
                </a:solidFill>
              </a:rPr>
              <a:t>carré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Soustraire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carré</a:t>
            </a:r>
            <a:r>
              <a:rPr lang="en-GB" dirty="0">
                <a:solidFill>
                  <a:schemeClr val="tx1"/>
                </a:solidFill>
              </a:rPr>
              <a:t> du </a:t>
            </a:r>
            <a:r>
              <a:rPr lang="en-GB" dirty="0" err="1">
                <a:solidFill>
                  <a:schemeClr val="tx1"/>
                </a:solidFill>
              </a:rPr>
              <a:t>nombre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départ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11: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1741F2-517A-652B-01DE-F9BD4FADB26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51616202"/>
      </p:ext>
    </p:extLst>
  </p:cSld>
  <p:clrMapOvr>
    <a:masterClrMapping/>
  </p:clrMapOvr>
  <p:transition spd="med" advTm="150000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490686" y="1443841"/>
                <a:ext cx="10333300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On </a:t>
                </a:r>
                <a:r>
                  <a:rPr lang="en-GB" sz="2800" dirty="0" err="1"/>
                  <a:t>reprend</a:t>
                </a:r>
                <a:r>
                  <a:rPr lang="en-GB" sz="2800" dirty="0"/>
                  <a:t> le programme </a:t>
                </a:r>
                <a:r>
                  <a:rPr lang="en-GB" sz="2800" dirty="0" err="1"/>
                  <a:t>en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choisissant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err="1"/>
                  <a:t>comme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nombre</a:t>
                </a:r>
                <a:r>
                  <a:rPr lang="en-GB" sz="2800" dirty="0"/>
                  <a:t> de depart.</a:t>
                </a:r>
              </a:p>
              <a:p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/>
                  <a:t>Je </a:t>
                </a:r>
                <a:r>
                  <a:rPr lang="en-GB" sz="2800" dirty="0" err="1"/>
                  <a:t>choisis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 err="1"/>
                  <a:t>Ajouter</a:t>
                </a:r>
                <a:r>
                  <a:rPr lang="en-GB" sz="2800" dirty="0"/>
                  <a:t> 1 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GB" sz="2800" b="0" dirty="0" err="1"/>
                  <a:t>Mettre</a:t>
                </a:r>
                <a:r>
                  <a:rPr lang="en-GB" sz="2800" b="0" dirty="0"/>
                  <a:t> au </a:t>
                </a:r>
                <a:r>
                  <a:rPr lang="en-GB" sz="2800" b="0" dirty="0" err="1"/>
                  <a:t>carré</a:t>
                </a:r>
                <a:r>
                  <a:rPr lang="en-GB" sz="2800" b="0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GB" sz="2800" dirty="0" err="1"/>
                  <a:t>Soustraire</a:t>
                </a:r>
                <a:r>
                  <a:rPr lang="en-GB" sz="2800" dirty="0"/>
                  <a:t> le </a:t>
                </a:r>
                <a:r>
                  <a:rPr lang="en-GB" sz="2800" dirty="0" err="1"/>
                  <a:t>carré</a:t>
                </a:r>
                <a:r>
                  <a:rPr lang="en-GB" sz="2800" dirty="0"/>
                  <a:t> du </a:t>
                </a:r>
                <a:r>
                  <a:rPr lang="en-GB" sz="2800" dirty="0" err="1"/>
                  <a:t>nombre</a:t>
                </a:r>
                <a:r>
                  <a:rPr lang="en-GB" sz="2800" dirty="0"/>
                  <a:t> de </a:t>
                </a:r>
                <a:r>
                  <a:rPr lang="en-GB" sz="2800" dirty="0" err="1"/>
                  <a:t>départ</a:t>
                </a:r>
                <a:r>
                  <a:rPr lang="en-GB" sz="2800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br>
                  <a:rPr lang="en-GB" sz="2800" dirty="0"/>
                </a:br>
                <a:r>
                  <a:rPr lang="en-GB" sz="2800" dirty="0" err="1"/>
                  <a:t>L’expression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littérale</a:t>
                </a:r>
                <a:r>
                  <a:rPr lang="en-GB" sz="2800" dirty="0"/>
                  <a:t> du </a:t>
                </a:r>
                <a:r>
                  <a:rPr lang="en-GB" sz="2800" dirty="0" err="1"/>
                  <a:t>calcul</a:t>
                </a:r>
                <a:r>
                  <a:rPr lang="en-GB" sz="2800" dirty="0"/>
                  <a:t> </a:t>
                </a:r>
                <a:r>
                  <a:rPr lang="en-GB" sz="2800" dirty="0" err="1"/>
                  <a:t>est</a:t>
                </a:r>
                <a:r>
                  <a:rPr lang="en-GB" sz="2800" dirty="0"/>
                  <a:t> </a:t>
                </a:r>
                <a:r>
                  <a:rPr lang="en-GB" sz="2800" dirty="0" err="1"/>
                  <a:t>donc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6" y="1443841"/>
                <a:ext cx="10333300" cy="3970318"/>
              </a:xfrm>
              <a:prstGeom prst="rect">
                <a:avLst/>
              </a:prstGeom>
              <a:blipFill>
                <a:blip r:embed="rId3"/>
                <a:stretch>
                  <a:fillRect l="-1179" t="-1536" b="-3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046A5DE-5CF2-669F-037B-9B3C0BD2CBA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88286981"/>
      </p:ext>
    </p:extLst>
  </p:cSld>
  <p:clrMapOvr>
    <a:masterClrMapping/>
  </p:clrMapOvr>
  <p:transition spd="med" advTm="150000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4674C29-3A22-3EDA-EFE3-3956987FF7D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17235895"/>
      </p:ext>
    </p:extLst>
  </p:cSld>
  <p:clrMapOvr>
    <a:masterClrMapping/>
  </p:clrMapOvr>
  <p:transition spd="med" advTm="150000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8"/>
                <a:ext cx="9741692" cy="3420858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GB" sz="4400" dirty="0">
                    <a:solidFill>
                      <a:schemeClr val="tx1"/>
                    </a:solidFill>
                  </a:rPr>
                  <a:t>Calculer la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valeur</a:t>
                </a:r>
                <a:r>
                  <a:rPr lang="en-GB" sz="4400" dirty="0">
                    <a:solidFill>
                      <a:schemeClr val="tx1"/>
                    </a:solidFill>
                  </a:rPr>
                  <a:t> de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l’expression</a:t>
                </a:r>
                <a:r>
                  <a:rPr lang="en-GB" sz="4400" dirty="0">
                    <a:solidFill>
                      <a:schemeClr val="tx1"/>
                    </a:solidFill>
                  </a:rPr>
                  <a:t>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littérale</a:t>
                </a:r>
                <a:r>
                  <a:rPr lang="en-GB" sz="4400" dirty="0">
                    <a:solidFill>
                      <a:schemeClr val="tx1"/>
                    </a:solidFill>
                  </a:rPr>
                  <a:t>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400" dirty="0">
                    <a:solidFill>
                      <a:schemeClr val="tx1"/>
                    </a:solidFill>
                  </a:rPr>
                  <a:t> pour </a:t>
                </a:r>
                <a14:m>
                  <m:oMath xmlns:m="http://schemas.openxmlformats.org/officeDocument/2006/math"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=−1.</m:t>
                    </m:r>
                  </m:oMath>
                </a14:m>
                <a:br>
                  <a:rPr lang="en-GB" sz="4400" b="0" dirty="0">
                    <a:solidFill>
                      <a:schemeClr val="tx1"/>
                    </a:solidFill>
                  </a:rPr>
                </a:br>
                <a:br>
                  <a:rPr lang="en-GB" sz="4400" b="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8"/>
                <a:ext cx="9741692" cy="3420858"/>
              </a:xfrm>
              <a:blipFill>
                <a:blip r:embed="rId2"/>
                <a:stretch>
                  <a:fillRect l="-2503" t="-3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12: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1741F2-517A-652B-01DE-F9BD4FADB26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38879895"/>
      </p:ext>
    </p:extLst>
  </p:cSld>
  <p:clrMapOvr>
    <a:masterClrMapping/>
  </p:clrMapOvr>
  <p:transition spd="med" advTm="150000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86448" y="1764330"/>
                <a:ext cx="103333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On </a:t>
                </a:r>
                <a:r>
                  <a:rPr lang="en-GB" sz="2800" dirty="0" err="1"/>
                  <a:t>remplace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par le </a:t>
                </a:r>
                <a:r>
                  <a:rPr lang="en-GB" sz="2800" dirty="0" err="1"/>
                  <a:t>nombre</a:t>
                </a:r>
                <a:r>
                  <a:rPr lang="en-GB" sz="2800" dirty="0"/>
                  <a:t> -1 dans </a:t>
                </a:r>
                <a:r>
                  <a:rPr lang="en-GB" sz="2800" dirty="0" err="1"/>
                  <a:t>l’expression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littérale</a:t>
                </a:r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GB" sz="2800" b="0" dirty="0">
                  <a:solidFill>
                    <a:schemeClr val="tx1"/>
                  </a:solidFill>
                </a:endParaRPr>
              </a:p>
              <a:p>
                <a:endParaRPr lang="en-GB" sz="2800" dirty="0"/>
              </a:p>
              <a:p>
                <a:r>
                  <a:rPr lang="en-GB" sz="2800" dirty="0" err="1"/>
                  <a:t>Cela</a:t>
                </a:r>
                <a:r>
                  <a:rPr lang="en-GB" sz="2800" dirty="0"/>
                  <a:t> </a:t>
                </a:r>
                <a:r>
                  <a:rPr lang="en-GB" sz="2800" dirty="0" err="1"/>
                  <a:t>donne</a:t>
                </a:r>
                <a:r>
                  <a:rPr lang="en-GB" sz="2800" dirty="0"/>
                  <a:t> 				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×−1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lang="en-GB" sz="2800" b="0" dirty="0">
                  <a:solidFill>
                    <a:schemeClr val="tx1"/>
                  </a:solidFill>
                </a:endParaRPr>
              </a:p>
              <a:p>
                <a:r>
                  <a:rPr lang="en-GB" sz="2800" b="0" dirty="0">
                    <a:solidFill>
                      <a:schemeClr val="tx1"/>
                    </a:solidFill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=1+3+6</m:t>
                    </m:r>
                  </m:oMath>
                </a14:m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800" b="0" dirty="0">
                    <a:solidFill>
                      <a:schemeClr val="tx1"/>
                    </a:solidFill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endParaRPr lang="en-GB" sz="2800" b="0" dirty="0">
                  <a:solidFill>
                    <a:schemeClr val="tx1"/>
                  </a:solidFill>
                </a:endParaRPr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8" y="1764330"/>
                <a:ext cx="10333300" cy="3539430"/>
              </a:xfrm>
              <a:prstGeom prst="rect">
                <a:avLst/>
              </a:prstGeom>
              <a:blipFill>
                <a:blip r:embed="rId3"/>
                <a:stretch>
                  <a:fillRect l="-1180" t="-1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046A5DE-5CF2-669F-037B-9B3C0BD2CBA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32485357"/>
      </p:ext>
    </p:extLst>
  </p:cSld>
  <p:clrMapOvr>
    <a:masterClrMapping/>
  </p:clrMapOvr>
  <p:transition spd="med" advTm="15000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73595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517580" y="1676727"/>
            <a:ext cx="103333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>
                <a:solidFill>
                  <a:srgbClr val="00B050"/>
                </a:solidFill>
              </a:rPr>
              <a:t>Les </a:t>
            </a:r>
            <a:r>
              <a:rPr lang="en-GB" sz="2800" i="1" dirty="0" err="1">
                <a:solidFill>
                  <a:srgbClr val="00B050"/>
                </a:solidFill>
              </a:rPr>
              <a:t>priorités</a:t>
            </a:r>
            <a:r>
              <a:rPr lang="en-GB" sz="2800" i="1" dirty="0">
                <a:solidFill>
                  <a:srgbClr val="00B050"/>
                </a:solidFill>
              </a:rPr>
              <a:t> </a:t>
            </a:r>
            <a:r>
              <a:rPr lang="en-GB" sz="2800" i="1" dirty="0" err="1">
                <a:solidFill>
                  <a:srgbClr val="00B050"/>
                </a:solidFill>
              </a:rPr>
              <a:t>opératoires</a:t>
            </a:r>
            <a:r>
              <a:rPr lang="en-GB" sz="2800" i="1" dirty="0">
                <a:solidFill>
                  <a:srgbClr val="00B050"/>
                </a:solidFill>
              </a:rPr>
              <a:t> </a:t>
            </a:r>
            <a:r>
              <a:rPr lang="en-GB" sz="2800" i="1" dirty="0">
                <a:solidFill>
                  <a:schemeClr val="tx1"/>
                </a:solidFill>
              </a:rPr>
              <a:t>:</a:t>
            </a:r>
          </a:p>
          <a:p>
            <a:pPr marL="514350" indent="-514350">
              <a:buFontTx/>
              <a:buAutoNum type="arabicParenR"/>
            </a:pPr>
            <a:r>
              <a:rPr lang="en-GB" sz="2800" i="1" dirty="0">
                <a:solidFill>
                  <a:schemeClr val="tx1"/>
                </a:solidFill>
              </a:rPr>
              <a:t>Les </a:t>
            </a:r>
            <a:r>
              <a:rPr lang="en-GB" sz="2800" i="1" dirty="0" err="1">
                <a:solidFill>
                  <a:schemeClr val="tx1"/>
                </a:solidFill>
              </a:rPr>
              <a:t>parenthèses</a:t>
            </a:r>
            <a:endParaRPr lang="en-GB" sz="2800" i="1" dirty="0"/>
          </a:p>
          <a:p>
            <a:pPr marL="514350" indent="-514350">
              <a:buAutoNum type="arabicParenR"/>
            </a:pPr>
            <a:r>
              <a:rPr lang="en-GB" sz="2800" i="1" dirty="0">
                <a:solidFill>
                  <a:schemeClr val="tx1"/>
                </a:solidFill>
              </a:rPr>
              <a:t>Les </a:t>
            </a:r>
            <a:r>
              <a:rPr lang="en-GB" sz="2800" i="1" dirty="0" err="1">
                <a:solidFill>
                  <a:schemeClr val="tx1"/>
                </a:solidFill>
              </a:rPr>
              <a:t>puissances</a:t>
            </a:r>
            <a:endParaRPr lang="en-GB" sz="2800" i="1" dirty="0">
              <a:solidFill>
                <a:schemeClr val="tx1"/>
              </a:solidFill>
            </a:endParaRPr>
          </a:p>
          <a:p>
            <a:pPr marL="514350" indent="-514350">
              <a:buAutoNum type="arabicParenR"/>
            </a:pPr>
            <a:r>
              <a:rPr lang="en-GB" sz="2800" i="1" dirty="0"/>
              <a:t>Les multiplications et divisions  </a:t>
            </a:r>
          </a:p>
          <a:p>
            <a:pPr marL="514350" indent="-514350">
              <a:buAutoNum type="arabicParenR"/>
            </a:pPr>
            <a:r>
              <a:rPr lang="en-GB" sz="2800" i="1" dirty="0">
                <a:solidFill>
                  <a:schemeClr val="tx1"/>
                </a:solidFill>
              </a:rPr>
              <a:t>Les addition</a:t>
            </a:r>
            <a:r>
              <a:rPr lang="en-GB" sz="2800" i="1" dirty="0"/>
              <a:t>s et les </a:t>
            </a:r>
            <a:r>
              <a:rPr lang="en-GB" sz="2800" i="1" dirty="0" err="1"/>
              <a:t>soustractions</a:t>
            </a:r>
            <a:endParaRPr lang="en-GB" sz="2800" i="1" dirty="0">
              <a:solidFill>
                <a:schemeClr val="tx1"/>
              </a:solidFill>
            </a:endParaRPr>
          </a:p>
          <a:p>
            <a:endParaRPr lang="en-GB" sz="2800" dirty="0"/>
          </a:p>
          <a:p>
            <a:r>
              <a:rPr lang="en-GB" sz="2800" dirty="0">
                <a:solidFill>
                  <a:schemeClr val="tx1"/>
                </a:solidFill>
              </a:rPr>
              <a:t>A = - 20 + 15,5 - 80 						T = 7 - 10 x 2</a:t>
            </a:r>
          </a:p>
          <a:p>
            <a:r>
              <a:rPr lang="en-GB" sz="2800" dirty="0">
                <a:solidFill>
                  <a:schemeClr val="tx1"/>
                </a:solidFill>
              </a:rPr>
              <a:t>A = - 100 + 15,5					     	T = 7 - 20</a:t>
            </a:r>
          </a:p>
          <a:p>
            <a:r>
              <a:rPr lang="en-GB" sz="2800" dirty="0">
                <a:solidFill>
                  <a:srgbClr val="00B050"/>
                </a:solidFill>
              </a:rPr>
              <a:t>A = - 84,5						             T = -13</a:t>
            </a:r>
          </a:p>
          <a:p>
            <a:endParaRPr lang="en-GB" sz="2800" dirty="0"/>
          </a:p>
          <a:p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900D1F-8906-EE81-FA38-37AD12F8E1C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89074024"/>
      </p:ext>
    </p:extLst>
  </p:cSld>
  <p:clrMapOvr>
    <a:masterClrMapping/>
  </p:clrMapOvr>
  <p:transition spd="med" advTm="150000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4674C29-3A22-3EDA-EFE3-3956987FF7D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7168562"/>
      </p:ext>
    </p:extLst>
  </p:cSld>
  <p:clrMapOvr>
    <a:masterClrMapping/>
  </p:clrMapOvr>
  <p:transition spd="med" advTm="150000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8"/>
                <a:ext cx="9741692" cy="3420858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GB" sz="4400" dirty="0">
                    <a:solidFill>
                      <a:schemeClr val="tx1"/>
                    </a:solidFill>
                  </a:rPr>
                  <a:t>Calculer la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valeur</a:t>
                </a:r>
                <a:r>
                  <a:rPr lang="en-GB" sz="4400" dirty="0">
                    <a:solidFill>
                      <a:schemeClr val="tx1"/>
                    </a:solidFill>
                  </a:rPr>
                  <a:t> de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l’expression</a:t>
                </a:r>
                <a:r>
                  <a:rPr lang="en-GB" sz="4400" dirty="0">
                    <a:solidFill>
                      <a:schemeClr val="tx1"/>
                    </a:solidFill>
                  </a:rPr>
                  <a:t>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littérale</a:t>
                </a:r>
                <a:r>
                  <a:rPr lang="en-GB" sz="4400" dirty="0">
                    <a:solidFill>
                      <a:schemeClr val="tx1"/>
                    </a:solidFill>
                  </a:rPr>
                  <a:t>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400" dirty="0">
                    <a:solidFill>
                      <a:schemeClr val="tx1"/>
                    </a:solidFill>
                  </a:rPr>
                  <a:t> pour </a:t>
                </a:r>
                <a14:m>
                  <m:oMath xmlns:m="http://schemas.openxmlformats.org/officeDocument/2006/math"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=−2.</m:t>
                    </m:r>
                  </m:oMath>
                </a14:m>
                <a:br>
                  <a:rPr lang="en-GB" sz="4400" b="0" dirty="0">
                    <a:solidFill>
                      <a:schemeClr val="tx1"/>
                    </a:solidFill>
                  </a:rPr>
                </a:br>
                <a:br>
                  <a:rPr lang="en-GB" sz="4400" b="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8"/>
                <a:ext cx="9741692" cy="3420858"/>
              </a:xfrm>
              <a:blipFill>
                <a:blip r:embed="rId2"/>
                <a:stretch>
                  <a:fillRect l="-2503" t="-3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13: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1741F2-517A-652B-01DE-F9BD4FADB26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1257378"/>
      </p:ext>
    </p:extLst>
  </p:cSld>
  <p:clrMapOvr>
    <a:masterClrMapping/>
  </p:clrMapOvr>
  <p:transition spd="med" advTm="150000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86448" y="1764330"/>
                <a:ext cx="103333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On </a:t>
                </a:r>
                <a:r>
                  <a:rPr lang="en-GB" sz="2800" dirty="0" err="1"/>
                  <a:t>remplace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par le </a:t>
                </a:r>
                <a:r>
                  <a:rPr lang="en-GB" sz="2800" dirty="0" err="1"/>
                  <a:t>nombre</a:t>
                </a:r>
                <a:r>
                  <a:rPr lang="en-GB" sz="2800" dirty="0"/>
                  <a:t> -2 dans </a:t>
                </a:r>
                <a:r>
                  <a:rPr lang="en-GB" sz="2800" dirty="0" err="1"/>
                  <a:t>l’expression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littérale</a:t>
                </a:r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GB" sz="2800" dirty="0"/>
              </a:p>
              <a:p>
                <a:endParaRPr lang="en-GB" sz="2800" dirty="0"/>
              </a:p>
              <a:p>
                <a:r>
                  <a:rPr lang="en-GB" sz="2800" dirty="0" err="1"/>
                  <a:t>Cela</a:t>
                </a:r>
                <a:r>
                  <a:rPr lang="en-GB" sz="2800" dirty="0"/>
                  <a:t> </a:t>
                </a:r>
                <a:r>
                  <a:rPr lang="en-GB" sz="2800" dirty="0" err="1"/>
                  <a:t>donne</a:t>
                </a:r>
                <a:r>
                  <a:rPr lang="en-GB" sz="2800" dirty="0"/>
                  <a:t> 			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(−2)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(−2)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endParaRPr lang="en-GB" sz="2800" dirty="0"/>
              </a:p>
              <a:p>
                <a:r>
                  <a:rPr lang="en-GB" sz="280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=3×4−10−10</m:t>
                    </m:r>
                  </m:oMath>
                </a14:m>
                <a:endParaRPr lang="en-GB" sz="2800" i="1" dirty="0">
                  <a:latin typeface="Cambria Math" panose="02040503050406030204" pitchFamily="18" charset="0"/>
                </a:endParaRPr>
              </a:p>
              <a:p>
                <a:r>
                  <a:rPr lang="en-GB" sz="280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=12−10−10</m:t>
                    </m:r>
                  </m:oMath>
                </a14:m>
                <a:endParaRPr lang="en-GB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2800" dirty="0"/>
                  <a:t>                                </a:t>
                </a:r>
                <a:r>
                  <a:rPr lang="en-GB" sz="2800" dirty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=−8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8" y="1764330"/>
                <a:ext cx="10333300" cy="3539430"/>
              </a:xfrm>
              <a:prstGeom prst="rect">
                <a:avLst/>
              </a:prstGeom>
              <a:blipFill>
                <a:blip r:embed="rId3"/>
                <a:stretch>
                  <a:fillRect l="-1180" t="-1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046A5DE-5CF2-669F-037B-9B3C0BD2CBA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24294999"/>
      </p:ext>
    </p:extLst>
  </p:cSld>
  <p:clrMapOvr>
    <a:masterClrMapping/>
  </p:clrMapOvr>
  <p:transition spd="med" advTm="150000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4674C29-3A22-3EDA-EFE3-3956987FF7D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84008215"/>
      </p:ext>
    </p:extLst>
  </p:cSld>
  <p:clrMapOvr>
    <a:masterClrMapping/>
  </p:clrMapOvr>
  <p:transition spd="med" advTm="150000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conversions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A2E3FCE-A3C4-4091-667D-1BF055FB437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32291073"/>
      </p:ext>
    </p:extLst>
  </p:cSld>
  <p:clrMapOvr>
    <a:masterClrMapping/>
  </p:clrMapOvr>
  <p:transition spd="med" advTm="150000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Convertir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7 m²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 dm²				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  125 dm²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m²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14: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3AA976-1064-F98B-D580-E98973B7CB5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31845174"/>
      </p:ext>
    </p:extLst>
  </p:cSld>
  <p:clrMapOvr>
    <a:masterClrMapping/>
  </p:clrMapOvr>
  <p:transition spd="med" advTm="150000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</a:t>
                </a:r>
                <a:r>
                  <a:rPr lang="en-GB" sz="2800" u="sng" dirty="0" err="1"/>
                  <a:t>mètres</a:t>
                </a:r>
                <a:r>
                  <a:rPr lang="en-GB" sz="2800" u="sng" dirty="0"/>
                  <a:t> </a:t>
                </a:r>
                <a:r>
                  <a:rPr lang="en-GB" sz="2800" u="sng" dirty="0" err="1"/>
                  <a:t>carrés</a:t>
                </a:r>
                <a:r>
                  <a:rPr lang="en-GB" sz="2800" u="sng" dirty="0"/>
                  <a:t>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dm²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m² 		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	  et   des 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dm² 	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7 m²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700 dm²   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et       125 dm²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1,25 m²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970318"/>
              </a:xfrm>
              <a:prstGeom prst="rect">
                <a:avLst/>
              </a:prstGeom>
              <a:blipFill>
                <a:blip r:embed="rId3"/>
                <a:stretch>
                  <a:fillRect l="-1239" t="-1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3160736" y="4033395"/>
            <a:ext cx="870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460127" y="4060048"/>
            <a:ext cx="7466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9" y="3646025"/>
            <a:ext cx="4482203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716141"/>
            <a:ext cx="4374655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710A10D-3031-6319-6DB5-45DBDFC29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7" y="2117005"/>
            <a:ext cx="8968263" cy="12362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45704396"/>
      </p:ext>
    </p:extLst>
  </p:cSld>
  <p:clrMapOvr>
    <a:masterClrMapping/>
  </p:clrMapOvr>
  <p:transition spd="med" advTm="150000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0FB375D-C6D0-DEAC-6C46-D53F2DA2C6AD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31489151"/>
      </p:ext>
    </p:extLst>
  </p:cSld>
  <p:clrMapOvr>
    <a:masterClrMapping/>
  </p:clrMapOvr>
  <p:transition spd="med" advTm="150000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Convertir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7 km²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hm²				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  10 ha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km²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15: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098AEA-14FD-BCD0-C7F2-FA6D7A7B526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71457689"/>
      </p:ext>
    </p:extLst>
  </p:cSld>
  <p:clrMapOvr>
    <a:masterClrMapping/>
  </p:clrMapOvr>
  <p:transition spd="med" advTm="150000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15: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</a:t>
                </a:r>
                <a:r>
                  <a:rPr lang="en-GB" sz="2800" u="sng" dirty="0" err="1"/>
                  <a:t>mètres</a:t>
                </a:r>
                <a:r>
                  <a:rPr lang="en-GB" sz="2800" u="sng" dirty="0"/>
                  <a:t> </a:t>
                </a:r>
                <a:r>
                  <a:rPr lang="en-GB" sz="2800" u="sng" dirty="0" err="1"/>
                  <a:t>carrés</a:t>
                </a:r>
                <a:r>
                  <a:rPr lang="en-GB" sz="2800" u="sng" dirty="0"/>
                  <a:t>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hm²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km² 		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	  et   des km²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hm² 	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i="1" dirty="0">
                    <a:solidFill>
                      <a:srgbClr val="00B050"/>
                    </a:solidFill>
                  </a:rPr>
                  <a:t>On </a:t>
                </a:r>
                <a:r>
                  <a:rPr lang="en-GB" sz="2800" i="1" dirty="0" err="1">
                    <a:solidFill>
                      <a:srgbClr val="00B050"/>
                    </a:solidFill>
                  </a:rPr>
                  <a:t>rappelle</a:t>
                </a:r>
                <a:r>
                  <a:rPr lang="en-GB" sz="2800" i="1" dirty="0">
                    <a:solidFill>
                      <a:srgbClr val="00B050"/>
                    </a:solidFill>
                  </a:rPr>
                  <a:t> que 1 ha = 1 hm²</a:t>
                </a: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7 km²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700 hm²</a:t>
                </a:r>
                <a:r>
                  <a:rPr lang="en-GB" sz="2800" dirty="0">
                    <a:solidFill>
                      <a:schemeClr val="tx1"/>
                    </a:solidFill>
                  </a:rPr>
                  <a:t>		</a:t>
                </a:r>
                <a:r>
                  <a:rPr lang="en-GB" sz="2800" dirty="0"/>
                  <a:t>et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	  10 ha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0,1 km²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4832092"/>
              </a:xfrm>
              <a:prstGeom prst="rect">
                <a:avLst/>
              </a:prstGeom>
              <a:blipFill>
                <a:blip r:embed="rId3"/>
                <a:stretch>
                  <a:fillRect l="-1239" t="-1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3342528" y="4040898"/>
            <a:ext cx="7095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655677" y="4040898"/>
            <a:ext cx="6320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9" y="3646025"/>
            <a:ext cx="4482203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716141"/>
            <a:ext cx="4374655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188E55-998C-590F-BCC4-9DD8EDF9C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7" y="2117005"/>
            <a:ext cx="8968263" cy="123622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57E2A65-D2F4-DDDA-BD0A-1EB260A3AE1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04116123"/>
      </p:ext>
    </p:extLst>
  </p:cSld>
  <p:clrMapOvr>
    <a:masterClrMapping/>
  </p:clrMapOvr>
  <p:transition spd="med" advTm="15000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2733D88-D53E-5F54-DFA8-71D58B859FBF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82950689"/>
      </p:ext>
    </p:extLst>
  </p:cSld>
  <p:clrMapOvr>
    <a:masterClrMapping/>
  </p:clrMapOvr>
  <p:transition spd="med" advTm="150000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097CC28-F9B8-B66B-4220-7BE2626ABE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79616684"/>
      </p:ext>
    </p:extLst>
  </p:cSld>
  <p:clrMapOvr>
    <a:masterClrMapping/>
  </p:clrMapOvr>
  <p:transition spd="med" advTm="150000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Convertir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 9 ha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m²				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   54 206 m²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ha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16: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45603045"/>
      </p:ext>
    </p:extLst>
  </p:cSld>
  <p:clrMapOvr>
    <a:masterClrMapping/>
  </p:clrMapOvr>
  <p:transition spd="med" advTm="150000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16: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</a:t>
                </a:r>
                <a:r>
                  <a:rPr lang="en-GB" sz="2800" u="sng" dirty="0" err="1"/>
                  <a:t>mètres</a:t>
                </a:r>
                <a:r>
                  <a:rPr lang="en-GB" sz="2800" u="sng" dirty="0"/>
                  <a:t> </a:t>
                </a:r>
                <a:r>
                  <a:rPr lang="en-GB" sz="2800" u="sng" dirty="0" err="1"/>
                  <a:t>carrés</a:t>
                </a:r>
                <a:r>
                  <a:rPr lang="en-GB" sz="2800" u="sng" dirty="0"/>
                  <a:t>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ha 	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10 000</m:t>
                    </m:r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et   des ha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m²  	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0 00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i="1" dirty="0">
                    <a:solidFill>
                      <a:srgbClr val="00B050"/>
                    </a:solidFill>
                  </a:rPr>
                  <a:t>On </a:t>
                </a:r>
                <a:r>
                  <a:rPr lang="en-GB" sz="2800" i="1" dirty="0" err="1">
                    <a:solidFill>
                      <a:srgbClr val="00B050"/>
                    </a:solidFill>
                  </a:rPr>
                  <a:t>rappelle</a:t>
                </a:r>
                <a:r>
                  <a:rPr lang="en-GB" sz="2800" i="1" dirty="0">
                    <a:solidFill>
                      <a:srgbClr val="00B050"/>
                    </a:solidFill>
                  </a:rPr>
                  <a:t> que 1 ha = 1 hm²</a:t>
                </a: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     9 ha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90 000 m²	   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et     54 206 m²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5,4206 ha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blipFill>
                <a:blip r:embed="rId3"/>
                <a:stretch>
                  <a:fillRect l="-1239" t="-1724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2877452" y="3617705"/>
            <a:ext cx="8125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253939" y="3617705"/>
            <a:ext cx="810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8" y="3266987"/>
            <a:ext cx="4682659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275094"/>
            <a:ext cx="4536483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0414CA-409E-8B11-D1BB-81E84242A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96" y="2079791"/>
            <a:ext cx="7645204" cy="10538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F4D75B4-68C8-7159-EB7F-BFEF63F7FFA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80884574"/>
      </p:ext>
    </p:extLst>
  </p:cSld>
  <p:clrMapOvr>
    <a:masterClrMapping/>
  </p:clrMapOvr>
  <p:transition spd="med" advTm="150000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69617612"/>
      </p:ext>
    </p:extLst>
  </p:cSld>
  <p:clrMapOvr>
    <a:masterClrMapping/>
  </p:clrMapOvr>
  <p:transition spd="med" advTm="150000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 fontScale="90000"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Convertir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 75,4 cm²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m²				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   0,571 m²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cm²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17: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17553157"/>
      </p:ext>
    </p:extLst>
  </p:cSld>
  <p:clrMapOvr>
    <a:masterClrMapping/>
  </p:clrMapOvr>
  <p:transition spd="med" advTm="150000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17: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</a:t>
                </a:r>
                <a:r>
                  <a:rPr lang="en-GB" sz="2800" u="sng" dirty="0" err="1"/>
                  <a:t>mètres</a:t>
                </a:r>
                <a:r>
                  <a:rPr lang="en-GB" sz="2800" u="sng" dirty="0"/>
                  <a:t> </a:t>
                </a:r>
                <a:r>
                  <a:rPr lang="en-GB" sz="2800" u="sng" dirty="0" err="1"/>
                  <a:t>carrés</a:t>
                </a:r>
                <a:r>
                  <a:rPr lang="en-GB" sz="2800" u="sng" dirty="0"/>
                  <a:t>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cm²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m² 	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10 000</m:t>
                    </m:r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et   des 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cm²  	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0 00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75,4 cm²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0,0754 m²</a:t>
                </a:r>
                <a:r>
                  <a:rPr lang="en-GB" sz="2800" dirty="0">
                    <a:solidFill>
                      <a:schemeClr val="tx1"/>
                    </a:solidFill>
                  </a:rPr>
                  <a:t>	  et      0,571 m²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5 710 cm²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108543"/>
              </a:xfrm>
              <a:prstGeom prst="rect">
                <a:avLst/>
              </a:prstGeom>
              <a:blipFill>
                <a:blip r:embed="rId3"/>
                <a:stretch>
                  <a:fillRect l="-1239" t="-1961" b="-4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3048000" y="3617705"/>
            <a:ext cx="7316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424268" y="3617705"/>
            <a:ext cx="639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8" y="3266987"/>
            <a:ext cx="4682659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275094"/>
            <a:ext cx="4536483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0414CA-409E-8B11-D1BB-81E84242A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96" y="2079791"/>
            <a:ext cx="7645204" cy="10538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F4D75B4-68C8-7159-EB7F-BFEF63F7FFA1}"/>
              </a:ext>
            </a:extLst>
          </p:cNvPr>
          <p:cNvSpPr txBox="1"/>
          <p:nvPr/>
        </p:nvSpPr>
        <p:spPr>
          <a:xfrm>
            <a:off x="428625" y="210026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60333500"/>
      </p:ext>
    </p:extLst>
  </p:cSld>
  <p:clrMapOvr>
    <a:masterClrMapping/>
  </p:clrMapOvr>
  <p:transition spd="med" advTm="150000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41745242"/>
      </p:ext>
    </p:extLst>
  </p:cSld>
  <p:clrMapOvr>
    <a:masterClrMapping/>
  </p:clrMapOvr>
  <p:transition spd="med" advTm="150000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</a:t>
            </a:r>
            <a:r>
              <a:rPr lang="en-GB" sz="8000" b="1" dirty="0" err="1">
                <a:latin typeface="Algerian" panose="04020705040A02060702" pitchFamily="82" charset="0"/>
              </a:rPr>
              <a:t>aires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23594341"/>
      </p:ext>
    </p:extLst>
  </p:cSld>
  <p:clrMapOvr>
    <a:masterClrMapping/>
  </p:clrMapOvr>
  <p:transition spd="med" advTm="150000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820350" cy="4267199"/>
          </a:xfrm>
        </p:spPr>
        <p:txBody>
          <a:bodyPr>
            <a:normAutofit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l’aire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18: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6FF866-F24C-0367-61B4-C61665BAA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04" y="2955997"/>
            <a:ext cx="3905607" cy="20697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3CCF49-DC3A-1159-E701-DA7704407774}"/>
              </a:ext>
            </a:extLst>
          </p:cNvPr>
          <p:cNvSpPr/>
          <p:nvPr/>
        </p:nvSpPr>
        <p:spPr>
          <a:xfrm>
            <a:off x="3048000" y="2831690"/>
            <a:ext cx="471948" cy="324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41925"/>
      </p:ext>
    </p:extLst>
  </p:cSld>
  <p:clrMapOvr>
    <a:masterClrMapping/>
  </p:clrMapOvr>
  <p:transition spd="med" advTm="150000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18: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1" i="1" dirty="0"/>
                  <a:t>L’aire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figure </a:t>
                </a:r>
                <a:r>
                  <a:rPr lang="en-GB" sz="2800" i="1" dirty="0" err="1"/>
                  <a:t>fermée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est</a:t>
                </a:r>
                <a:r>
                  <a:rPr lang="en-GB" sz="2800" i="1" dirty="0"/>
                  <a:t> la </a:t>
                </a:r>
                <a:r>
                  <a:rPr lang="en-GB" sz="2800" i="1" dirty="0" err="1"/>
                  <a:t>mesure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sa</a:t>
                </a:r>
                <a:r>
                  <a:rPr lang="en-GB" sz="2800" i="1" dirty="0"/>
                  <a:t> </a:t>
                </a:r>
                <a:r>
                  <a:rPr lang="en-GB" sz="2800" b="1" i="1" dirty="0"/>
                  <a:t>surface</a:t>
                </a:r>
                <a:r>
                  <a:rPr lang="en-GB" sz="2800" i="1" dirty="0"/>
                  <a:t>.</a:t>
                </a:r>
              </a:p>
              <a:p>
                <a:endParaRPr lang="en-GB" sz="2800" i="1" dirty="0"/>
              </a:p>
              <a:p>
                <a:r>
                  <a:rPr lang="en-GB" sz="2800" i="1" dirty="0">
                    <a:solidFill>
                      <a:srgbClr val="00B050"/>
                    </a:solidFill>
                  </a:rPr>
                  <a:t>82 mm = 8,2 cm</a:t>
                </a:r>
              </a:p>
              <a:p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=5×8,2</m:t>
                      </m:r>
                    </m:oMath>
                  </m:oMathPara>
                </a14:m>
                <a:endParaRPr lang="en-GB" sz="2800" b="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=41 </m:t>
                      </m:r>
                      <m:r>
                        <a:rPr lang="en-GB" sz="28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>
                  <a:solidFill>
                    <a:srgbClr val="00B050"/>
                  </a:solidFill>
                </a:endParaRPr>
              </a:p>
              <a:p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blipFill>
                <a:blip r:embed="rId3"/>
                <a:stretch>
                  <a:fillRect l="-1239" t="-1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3561EF-82B8-B8B5-C1E4-F3B9C659AC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"/>
          <a:stretch/>
        </p:blipFill>
        <p:spPr>
          <a:xfrm>
            <a:off x="4343860" y="2243684"/>
            <a:ext cx="7407282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72209"/>
      </p:ext>
    </p:extLst>
  </p:cSld>
  <p:clrMapOvr>
    <a:masterClrMapping/>
  </p:clrMapOvr>
  <p:transition spd="med" advTm="15000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18615" y="2095501"/>
                <a:ext cx="9985244" cy="3014381"/>
              </a:xfrm>
            </p:spPr>
            <p:txBody>
              <a:bodyPr>
                <a:normAutofit/>
              </a:bodyPr>
              <a:lstStyle/>
              <a:p>
                <a:r>
                  <a:rPr lang="en-GB" sz="4400" dirty="0">
                    <a:solidFill>
                      <a:schemeClr val="tx1"/>
                    </a:solidFill>
                  </a:rPr>
                  <a:t>Calculer : </a:t>
                </a:r>
                <a:br>
                  <a:rPr lang="en-GB" sz="4400" dirty="0">
                    <a:solidFill>
                      <a:schemeClr val="tx1"/>
                    </a:solidFill>
                  </a:rPr>
                </a:br>
                <a:r>
                  <a:rPr lang="en-GB" sz="4400" dirty="0">
                    <a:solidFill>
                      <a:schemeClr val="tx1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GB" sz="4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=−2×11÷4</m:t>
                    </m:r>
                  </m:oMath>
                </a14:m>
                <a:br>
                  <a:rPr lang="en-GB" sz="4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GB" sz="4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=−1×(−3)×(−7)×(−10)×(−2)</m:t>
                    </m:r>
                  </m:oMath>
                </a14:m>
                <a:r>
                  <a:rPr lang="en-GB" sz="4400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8615" y="2095501"/>
                <a:ext cx="9985244" cy="3014381"/>
              </a:xfrm>
              <a:blipFill>
                <a:blip r:embed="rId2"/>
                <a:stretch>
                  <a:fillRect l="-2503" t="-42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7C54D48-417F-B177-2C26-12548B16C7A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98932012"/>
      </p:ext>
    </p:extLst>
  </p:cSld>
  <p:clrMapOvr>
    <a:masterClrMapping/>
  </p:clrMapOvr>
  <p:transition spd="med" advTm="150000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22303744"/>
      </p:ext>
    </p:extLst>
  </p:cSld>
  <p:clrMapOvr>
    <a:masterClrMapping/>
  </p:clrMapOvr>
  <p:transition spd="med" advTm="150000"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859679" cy="4267199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chemeClr val="tx1"/>
                </a:solidFill>
              </a:rPr>
              <a:t>Calculer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l’aire</a:t>
            </a:r>
            <a:r>
              <a:rPr lang="en-GB" sz="4000" dirty="0">
                <a:solidFill>
                  <a:schemeClr val="tx1"/>
                </a:solidFill>
              </a:rPr>
              <a:t> de la figure </a:t>
            </a:r>
            <a:r>
              <a:rPr lang="en-GB" sz="4000" dirty="0" err="1">
                <a:solidFill>
                  <a:schemeClr val="tx1"/>
                </a:solidFill>
              </a:rPr>
              <a:t>suivante</a:t>
            </a:r>
            <a:r>
              <a:rPr lang="en-GB" sz="4000" dirty="0">
                <a:solidFill>
                  <a:schemeClr val="tx1"/>
                </a:solidFill>
              </a:rPr>
              <a:t> :</a:t>
            </a:r>
            <a:br>
              <a:rPr lang="en-GB" sz="4800" dirty="0"/>
            </a:br>
            <a:br>
              <a:rPr lang="en-GB" sz="4800" dirty="0"/>
            </a:br>
            <a:r>
              <a:rPr lang="en-GB" sz="4800" dirty="0"/>
              <a:t>  					</a:t>
            </a:r>
            <a:br>
              <a:rPr lang="en-GB" sz="4800" dirty="0"/>
            </a:br>
            <a:endParaRPr lang="en-GB" sz="4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19: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02" y="5487761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CAFDB95-652E-A9A0-9C94-E24956740C3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9D1E6D3-A860-3502-4081-B5C17B05A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90" y="2582059"/>
            <a:ext cx="4069726" cy="36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91283"/>
      </p:ext>
    </p:extLst>
  </p:cSld>
  <p:clrMapOvr>
    <a:masterClrMapping/>
  </p:clrMapOvr>
  <p:transition spd="med" advTm="150000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19: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440858" y="1360129"/>
                <a:ext cx="10333300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1" i="1" dirty="0"/>
                  <a:t>L’aire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figure </a:t>
                </a:r>
                <a:r>
                  <a:rPr lang="en-GB" sz="2800" i="1" dirty="0" err="1"/>
                  <a:t>fermée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est</a:t>
                </a:r>
                <a:r>
                  <a:rPr lang="en-GB" sz="2800" i="1" dirty="0"/>
                  <a:t> la </a:t>
                </a:r>
                <a:r>
                  <a:rPr lang="en-GB" sz="2800" i="1" dirty="0" err="1"/>
                  <a:t>mesure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sa</a:t>
                </a:r>
                <a:r>
                  <a:rPr lang="en-GB" sz="2800" i="1" dirty="0"/>
                  <a:t> </a:t>
                </a:r>
                <a:r>
                  <a:rPr lang="en-GB" sz="2800" b="1" i="1" dirty="0"/>
                  <a:t>surface</a:t>
                </a:r>
                <a:r>
                  <a:rPr lang="en-GB" sz="2800" i="1" dirty="0"/>
                  <a:t>.</a:t>
                </a:r>
              </a:p>
              <a:p>
                <a:r>
                  <a:rPr lang="en-GB" sz="2400" i="1" dirty="0"/>
                  <a:t>Aire de HGFE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×10=50 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/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400" i="1" dirty="0"/>
                  <a:t>Aire de LMNO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×4=8 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/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400" i="1" dirty="0"/>
                  <a:t>Aire </a:t>
                </a:r>
                <a:r>
                  <a:rPr lang="en-GB" sz="2400" i="1" dirty="0" err="1"/>
                  <a:t>Totale</a:t>
                </a:r>
                <a:r>
                  <a:rPr lang="en-GB" sz="2400" i="1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50−8=42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58" y="1360129"/>
                <a:ext cx="10333300" cy="5078313"/>
              </a:xfrm>
              <a:prstGeom prst="rect">
                <a:avLst/>
              </a:prstGeom>
              <a:blipFill>
                <a:blip r:embed="rId3"/>
                <a:stretch>
                  <a:fillRect l="-1180" t="-10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90388D-9316-E1E7-2528-7FE00A2C6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"/>
          <a:stretch/>
        </p:blipFill>
        <p:spPr>
          <a:xfrm>
            <a:off x="4343860" y="2071564"/>
            <a:ext cx="7407282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89084"/>
      </p:ext>
    </p:extLst>
  </p:cSld>
  <p:clrMapOvr>
    <a:masterClrMapping/>
  </p:clrMapOvr>
  <p:transition spd="med" advTm="150000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56FDD36-9752-DEF4-F52D-ACB1B23E928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57059774"/>
      </p:ext>
    </p:extLst>
  </p:cSld>
  <p:clrMapOvr>
    <a:masterClrMapping/>
  </p:clrMapOvr>
  <p:transition spd="med" advTm="150000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722027" cy="4267199"/>
          </a:xfrm>
        </p:spPr>
        <p:txBody>
          <a:bodyPr>
            <a:normAutofit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l’aire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20: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C5B1493-4F8B-C06C-5E31-A7D3061FF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045" y="2758329"/>
            <a:ext cx="3596952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67092"/>
      </p:ext>
    </p:extLst>
  </p:cSld>
  <p:clrMapOvr>
    <a:masterClrMapping/>
  </p:clrMapOvr>
  <p:transition spd="med" advTm="150000"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440858" y="1360129"/>
                <a:ext cx="10333300" cy="5444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i="1" dirty="0"/>
                  <a:t>Aire du </a:t>
                </a:r>
                <a:r>
                  <a:rPr lang="en-GB" sz="2400" i="1" dirty="0" err="1"/>
                  <a:t>carré</a:t>
                </a:r>
                <a:r>
                  <a:rPr lang="en-GB" sz="2400" i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/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400" i="1" dirty="0"/>
                  <a:t>Aire du triangle: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1,5</m:t>
                          </m:r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×1,5</m:t>
                          </m:r>
                        </m:num>
                        <m:den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=1,125 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/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400" i="1" dirty="0"/>
                  <a:t>Aire </a:t>
                </a:r>
                <a:r>
                  <a:rPr lang="en-GB" sz="2400" i="1" dirty="0" err="1"/>
                  <a:t>Totale</a:t>
                </a:r>
                <a:r>
                  <a:rPr lang="en-GB" sz="2400" i="1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4+1,125=5,125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58" y="1360129"/>
                <a:ext cx="10333300" cy="5444696"/>
              </a:xfrm>
              <a:prstGeom prst="rect">
                <a:avLst/>
              </a:prstGeom>
              <a:blipFill>
                <a:blip r:embed="rId3"/>
                <a:stretch>
                  <a:fillRect l="-885" t="-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90388D-9316-E1E7-2528-7FE00A2C6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"/>
          <a:stretch/>
        </p:blipFill>
        <p:spPr>
          <a:xfrm>
            <a:off x="4784718" y="2071564"/>
            <a:ext cx="7407282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03353"/>
      </p:ext>
    </p:extLst>
  </p:cSld>
  <p:clrMapOvr>
    <a:masterClrMapping/>
  </p:clrMapOvr>
  <p:transition spd="med" advTm="150000"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93002424"/>
      </p:ext>
    </p:extLst>
  </p:cSld>
  <p:clrMapOvr>
    <a:masterClrMapping/>
  </p:clrMapOvr>
  <p:transition spd="med" advTm="150000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840015" cy="4267199"/>
          </a:xfrm>
        </p:spPr>
        <p:txBody>
          <a:bodyPr>
            <a:normAutofit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l’aire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21: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45" y="548735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94092F3-BA1F-8619-89C0-BE8C959F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79" y="2520016"/>
            <a:ext cx="2930013" cy="296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32511"/>
      </p:ext>
    </p:extLst>
  </p:cSld>
  <p:clrMapOvr>
    <a:masterClrMapping/>
  </p:clrMapOvr>
  <p:transition spd="med" advTm="150000">
    <p:pull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21: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440858" y="1664929"/>
                <a:ext cx="103333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i="1" dirty="0"/>
                  <a:t>On </a:t>
                </a:r>
                <a:r>
                  <a:rPr lang="en-GB" sz="2800" i="1" dirty="0" err="1"/>
                  <a:t>calcule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l’aire</a:t>
                </a:r>
                <a:r>
                  <a:rPr lang="en-GB" sz="2800" i="1" dirty="0"/>
                  <a:t> du </a:t>
                </a:r>
                <a:r>
                  <a:rPr lang="en-GB" sz="2800" i="1" dirty="0" err="1"/>
                  <a:t>disque</a:t>
                </a:r>
                <a:r>
                  <a:rPr lang="en-GB" sz="2800" i="1" dirty="0"/>
                  <a:t> avec la </a:t>
                </a:r>
                <a:r>
                  <a:rPr lang="en-GB" sz="2800" i="1" dirty="0" err="1"/>
                  <a:t>formule</a:t>
                </a:r>
                <a:r>
                  <a:rPr lang="en-GB" sz="2800" i="1" dirty="0"/>
                  <a:t> 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800" b="0" i="1" dirty="0">
                  <a:ea typeface="Cambria Math" panose="02040503050406030204" pitchFamily="18" charset="0"/>
                </a:endParaRPr>
              </a:p>
              <a:p>
                <a:endParaRPr lang="en-GB" sz="2800" i="1" dirty="0"/>
              </a:p>
              <a:p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b="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≈3,14×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GB" sz="2800" b="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50,24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b="0" i="1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i="1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58" y="1664929"/>
                <a:ext cx="10333300" cy="3539430"/>
              </a:xfrm>
              <a:prstGeom prst="rect">
                <a:avLst/>
              </a:prstGeom>
              <a:blipFill>
                <a:blip r:embed="rId3"/>
                <a:stretch>
                  <a:fillRect l="-1180" t="-1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90388D-9316-E1E7-2528-7FE00A2C6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"/>
          <a:stretch/>
        </p:blipFill>
        <p:spPr>
          <a:xfrm>
            <a:off x="3366876" y="2382683"/>
            <a:ext cx="7407282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94477"/>
      </p:ext>
    </p:extLst>
  </p:cSld>
  <p:clrMapOvr>
    <a:masterClrMapping/>
  </p:clrMapOvr>
  <p:transition spd="med" advTm="150000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78027175"/>
      </p:ext>
    </p:extLst>
  </p:cSld>
  <p:clrMapOvr>
    <a:masterClrMapping/>
  </p:clrMapOvr>
  <p:transition spd="med" advTm="15000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73595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415980" y="1309359"/>
                <a:ext cx="10333300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i="1" dirty="0">
                    <a:solidFill>
                      <a:srgbClr val="00B050"/>
                    </a:solidFill>
                  </a:rPr>
                  <a:t>Les </a:t>
                </a:r>
                <a:r>
                  <a:rPr lang="en-GB" sz="2800" i="1" dirty="0" err="1">
                    <a:solidFill>
                      <a:srgbClr val="00B050"/>
                    </a:solidFill>
                  </a:rPr>
                  <a:t>priorités</a:t>
                </a:r>
                <a:r>
                  <a:rPr lang="en-GB" sz="2800" i="1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i="1" dirty="0" err="1">
                    <a:solidFill>
                      <a:srgbClr val="00B050"/>
                    </a:solidFill>
                  </a:rPr>
                  <a:t>opératoires</a:t>
                </a:r>
                <a:r>
                  <a:rPr lang="en-GB" sz="2800" i="1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i="1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buFontTx/>
                  <a:buAutoNum type="arabicParenR"/>
                </a:pPr>
                <a:r>
                  <a:rPr lang="en-GB" sz="2800" i="1" dirty="0">
                    <a:solidFill>
                      <a:schemeClr val="tx1"/>
                    </a:solidFill>
                  </a:rPr>
                  <a:t>Les </a:t>
                </a:r>
                <a:r>
                  <a:rPr lang="en-GB" sz="2800" i="1" dirty="0" err="1">
                    <a:solidFill>
                      <a:schemeClr val="tx1"/>
                    </a:solidFill>
                  </a:rPr>
                  <a:t>parenthèses</a:t>
                </a:r>
                <a:endParaRPr lang="en-GB" sz="2800" i="1" dirty="0"/>
              </a:p>
              <a:p>
                <a:pPr marL="514350" indent="-514350">
                  <a:buAutoNum type="arabicParenR"/>
                </a:pPr>
                <a:r>
                  <a:rPr lang="en-GB" sz="2800" i="1" dirty="0">
                    <a:solidFill>
                      <a:schemeClr val="tx1"/>
                    </a:solidFill>
                  </a:rPr>
                  <a:t>Les </a:t>
                </a:r>
                <a:r>
                  <a:rPr lang="en-GB" sz="2800" i="1" dirty="0" err="1">
                    <a:solidFill>
                      <a:schemeClr val="tx1"/>
                    </a:solidFill>
                  </a:rPr>
                  <a:t>puissances</a:t>
                </a:r>
                <a:endParaRPr lang="en-GB" sz="2800" i="1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rabicParenR"/>
                </a:pPr>
                <a:r>
                  <a:rPr lang="en-GB" sz="2800" i="1" dirty="0"/>
                  <a:t>Les multiplications et divisions  </a:t>
                </a:r>
              </a:p>
              <a:p>
                <a:pPr marL="514350" indent="-514350">
                  <a:buAutoNum type="arabicParenR"/>
                </a:pPr>
                <a:r>
                  <a:rPr lang="en-GB" sz="2800" i="1" dirty="0">
                    <a:solidFill>
                      <a:schemeClr val="tx1"/>
                    </a:solidFill>
                  </a:rPr>
                  <a:t>Les addition</a:t>
                </a:r>
                <a:r>
                  <a:rPr lang="en-GB" sz="2800" i="1" dirty="0"/>
                  <a:t>s et les </a:t>
                </a:r>
                <a:r>
                  <a:rPr lang="en-GB" sz="2800" i="1" dirty="0" err="1"/>
                  <a:t>soustractions</a:t>
                </a:r>
                <a:endParaRPr lang="en-GB" sz="2800" i="1" dirty="0">
                  <a:solidFill>
                    <a:schemeClr val="tx1"/>
                  </a:solidFill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=−2×11÷4                   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=−1×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GB" sz="2800" b="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=−22÷4                           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=−1×21×10×2</m:t>
                      </m:r>
                    </m:oMath>
                  </m:oMathPara>
                </a14:m>
                <a:endParaRPr lang="en-GB" sz="2800" b="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=−5,5                                  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=−420</m:t>
                      </m:r>
                    </m:oMath>
                  </m:oMathPara>
                </a14:m>
                <a:endParaRPr lang="en-GB" sz="28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0" y="1309359"/>
                <a:ext cx="10333300" cy="3970318"/>
              </a:xfrm>
              <a:prstGeom prst="rect">
                <a:avLst/>
              </a:prstGeom>
              <a:blipFill>
                <a:blip r:embed="rId3"/>
                <a:stretch>
                  <a:fillRect l="-1180" t="-1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BF35E6F-CEF4-CAA1-4422-E86961661CA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4266938"/>
      </p:ext>
    </p:extLst>
  </p:cSld>
  <p:clrMapOvr>
    <a:masterClrMapping/>
  </p:clrMapOvr>
  <p:transition spd="med" advTm="150000"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2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52896CA-E9AB-64F5-6E77-EE7902A23F6E}"/>
              </a:ext>
            </a:extLst>
          </p:cNvPr>
          <p:cNvSpPr txBox="1"/>
          <p:nvPr/>
        </p:nvSpPr>
        <p:spPr>
          <a:xfrm>
            <a:off x="2653552" y="4921624"/>
            <a:ext cx="6884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Interrogation sur </a:t>
            </a:r>
            <a:r>
              <a:rPr lang="en-GB" sz="2400" dirty="0" err="1"/>
              <a:t>toutes</a:t>
            </a:r>
            <a:r>
              <a:rPr lang="en-GB" sz="2400" dirty="0"/>
              <a:t> les questions flash de la </a:t>
            </a:r>
            <a:r>
              <a:rPr lang="en-GB" sz="2400" dirty="0" err="1"/>
              <a:t>période</a:t>
            </a:r>
            <a:r>
              <a:rPr lang="en-GB" sz="2400" dirty="0"/>
              <a:t> à la </a:t>
            </a:r>
            <a:r>
              <a:rPr lang="en-GB" sz="2400" dirty="0" err="1"/>
              <a:t>prochaine</a:t>
            </a:r>
            <a:r>
              <a:rPr lang="en-GB" sz="2400" dirty="0"/>
              <a:t> séance !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802F8E75-C8EF-95C1-7038-751BF71E19F8}"/>
              </a:ext>
            </a:extLst>
          </p:cNvPr>
          <p:cNvSpPr/>
          <p:nvPr/>
        </p:nvSpPr>
        <p:spPr>
          <a:xfrm>
            <a:off x="1255058" y="5005428"/>
            <a:ext cx="1075765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A00696-78A6-0C82-DAF9-143D7C13E5F2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06641221"/>
      </p:ext>
    </p:extLst>
  </p:cSld>
  <p:clrMapOvr>
    <a:masterClrMapping/>
  </p:clrMapOvr>
  <p:transition spd="med" advTm="150000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Calcul</a:t>
            </a:r>
            <a:r>
              <a:rPr lang="en-GB" sz="8000" b="1" dirty="0">
                <a:latin typeface="Algerian" panose="04020705040A02060702" pitchFamily="82" charset="0"/>
              </a:rPr>
              <a:t> </a:t>
            </a:r>
            <a:r>
              <a:rPr lang="en-GB" sz="8000" b="1" dirty="0" err="1">
                <a:latin typeface="Algerian" panose="04020705040A02060702" pitchFamily="82" charset="0"/>
              </a:rPr>
              <a:t>littéral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53A441-A636-26CD-1091-2B4D86A80D1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92384109"/>
      </p:ext>
    </p:extLst>
  </p:cSld>
  <p:clrMapOvr>
    <a:masterClrMapping/>
  </p:clrMapOvr>
  <p:transition spd="med" advTm="150000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63798" y="1724304"/>
                <a:ext cx="9741692" cy="4224337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GB" sz="4400" dirty="0">
                    <a:solidFill>
                      <a:schemeClr val="tx1"/>
                    </a:solidFill>
                  </a:rPr>
                  <a:t>Réduire les expressions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littérales</a:t>
                </a:r>
                <a:r>
                  <a:rPr lang="en-GB" sz="4400" dirty="0">
                    <a:solidFill>
                      <a:schemeClr val="tx1"/>
                    </a:solidFill>
                  </a:rPr>
                  <a:t>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400" dirty="0">
                    <a:solidFill>
                      <a:schemeClr val="tx1"/>
                    </a:solidFill>
                  </a:rPr>
                  <a:t> :</a:t>
                </a:r>
                <a:br>
                  <a:rPr lang="en-GB" sz="4400" dirty="0">
                    <a:solidFill>
                      <a:schemeClr val="tx1"/>
                    </a:solidFill>
                  </a:rPr>
                </a:br>
                <a:r>
                  <a:rPr lang="en-GB" sz="4400" dirty="0">
                    <a:solidFill>
                      <a:schemeClr val="tx1"/>
                    </a:solidFill>
                  </a:rPr>
                  <a:t> </a:t>
                </a:r>
                <a:br>
                  <a:rPr lang="en-GB" sz="44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  <m:sSup>
                        <m:sSupPr>
                          <m:ctrlP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n-GB" dirty="0">
                    <a:solidFill>
                      <a:schemeClr val="tx1"/>
                    </a:solidFill>
                  </a:rPr>
                </a:b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63798" y="1724304"/>
                <a:ext cx="9741692" cy="4224337"/>
              </a:xfrm>
              <a:blipFill>
                <a:blip r:embed="rId2"/>
                <a:stretch>
                  <a:fillRect l="-2502" t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30DB30-B7AA-9A3E-A495-22E7E3742A7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47371339"/>
      </p:ext>
    </p:extLst>
  </p:cSld>
  <p:clrMapOvr>
    <a:masterClrMapping/>
  </p:clrMapOvr>
  <p:transition spd="med" advTm="150000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84311" y="1960151"/>
                <a:ext cx="10333300" cy="2677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1" dirty="0">
                    <a:solidFill>
                      <a:srgbClr val="00B050"/>
                    </a:solidFill>
                  </a:rPr>
                  <a:t>Réduire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une</a:t>
                </a:r>
                <a:r>
                  <a:rPr lang="en-GB" sz="2800" dirty="0"/>
                  <a:t> expression </a:t>
                </a:r>
                <a:r>
                  <a:rPr lang="en-GB" sz="2800" dirty="0" err="1"/>
                  <a:t>littérale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c’est</a:t>
                </a:r>
                <a:r>
                  <a:rPr lang="en-GB" sz="2800" dirty="0"/>
                  <a:t> </a:t>
                </a:r>
                <a:r>
                  <a:rPr lang="en-GB" sz="2800" b="1" dirty="0" err="1"/>
                  <a:t>regrouper</a:t>
                </a:r>
                <a:r>
                  <a:rPr lang="en-GB" sz="2800" dirty="0"/>
                  <a:t> </a:t>
                </a:r>
                <a:r>
                  <a:rPr lang="en-GB" sz="2800" dirty="0" err="1"/>
                  <a:t>tous</a:t>
                </a:r>
                <a:r>
                  <a:rPr lang="en-GB" sz="2800" dirty="0"/>
                  <a:t> les </a:t>
                </a:r>
                <a:r>
                  <a:rPr lang="en-GB" sz="2800" dirty="0" err="1"/>
                  <a:t>termes</a:t>
                </a:r>
                <a:r>
                  <a:rPr lang="en-GB" sz="2800" dirty="0"/>
                  <a:t> de </a:t>
                </a:r>
                <a:r>
                  <a:rPr lang="en-GB" sz="2800" dirty="0" err="1"/>
                  <a:t>même</a:t>
                </a:r>
                <a:r>
                  <a:rPr lang="en-GB" sz="2800" dirty="0"/>
                  <a:t> nature </a:t>
                </a:r>
                <a:r>
                  <a:rPr lang="en-GB" sz="2800" dirty="0" err="1"/>
                  <a:t>afin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d’éviter</a:t>
                </a:r>
                <a:r>
                  <a:rPr lang="en-GB" sz="2800" dirty="0"/>
                  <a:t> la </a:t>
                </a:r>
                <a:r>
                  <a:rPr lang="en-GB" sz="2800" dirty="0" err="1"/>
                  <a:t>répétition</a:t>
                </a:r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8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n-GB" sz="4800" dirty="0">
                    <a:solidFill>
                      <a:schemeClr val="tx1"/>
                    </a:solidFill>
                  </a:rPr>
                </a:br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11" y="1960151"/>
                <a:ext cx="10333300" cy="2677721"/>
              </a:xfrm>
              <a:prstGeom prst="rect">
                <a:avLst/>
              </a:prstGeom>
              <a:blipFill>
                <a:blip r:embed="rId3"/>
                <a:stretch>
                  <a:fillRect l="-1239" t="-2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229A2D7-73D2-D9F1-5B22-B7124548AD88}"/>
              </a:ext>
            </a:extLst>
          </p:cNvPr>
          <p:cNvSpPr/>
          <p:nvPr/>
        </p:nvSpPr>
        <p:spPr>
          <a:xfrm>
            <a:off x="4679577" y="3212204"/>
            <a:ext cx="1416423" cy="600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54A6C-2268-F789-7BFA-19677E24329B}"/>
              </a:ext>
            </a:extLst>
          </p:cNvPr>
          <p:cNvSpPr/>
          <p:nvPr/>
        </p:nvSpPr>
        <p:spPr>
          <a:xfrm>
            <a:off x="4940498" y="4028272"/>
            <a:ext cx="1567879" cy="600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E9CFA2-C067-101A-19AB-716D844DC66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08160258"/>
      </p:ext>
    </p:extLst>
  </p:cSld>
  <p:clrMapOvr>
    <a:masterClrMapping/>
  </p:clrMapOvr>
  <p:transition spd="med" advTm="150000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BFF2E95-C07E-0CE5-48A1-53C0871EFDE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86645430"/>
      </p:ext>
    </p:extLst>
  </p:cSld>
  <p:clrMapOvr>
    <a:masterClrMapping/>
  </p:clrMapOvr>
  <p:transition spd="med" advTm="150000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7"/>
                <a:ext cx="9741692" cy="4224337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GB" sz="4400" dirty="0">
                    <a:solidFill>
                      <a:schemeClr val="tx1"/>
                    </a:solidFill>
                  </a:rPr>
                  <a:t>Réduire les expressions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littérales</a:t>
                </a:r>
                <a:r>
                  <a:rPr lang="en-GB" sz="4400" dirty="0">
                    <a:solidFill>
                      <a:schemeClr val="tx1"/>
                    </a:solidFill>
                  </a:rPr>
                  <a:t>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400" dirty="0">
                    <a:solidFill>
                      <a:schemeClr val="tx1"/>
                    </a:solidFill>
                  </a:rPr>
                  <a:t> :</a:t>
                </a:r>
                <a:br>
                  <a:rPr lang="en-GB" sz="4400" dirty="0">
                    <a:solidFill>
                      <a:schemeClr val="tx1"/>
                    </a:solidFill>
                  </a:rPr>
                </a:br>
                <a:r>
                  <a:rPr lang="en-GB" sz="4400" dirty="0">
                    <a:solidFill>
                      <a:schemeClr val="tx1"/>
                    </a:solidFill>
                  </a:rPr>
                  <a:t> </a:t>
                </a:r>
                <a:br>
                  <a:rPr lang="en-GB" sz="44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sSup>
                        <m:sSupPr>
                          <m:ctrlP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²</m:t>
                      </m:r>
                    </m:oMath>
                    <m:oMath xmlns:m="http://schemas.openxmlformats.org/officeDocument/2006/math"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−11+7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7"/>
                <a:ext cx="9741692" cy="4224337"/>
              </a:xfrm>
              <a:blipFill>
                <a:blip r:embed="rId2"/>
                <a:stretch>
                  <a:fillRect l="-2503" t="-28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EF6BF2-B55E-EFF1-809B-1DA895C8BAF5}"/>
              </a:ext>
            </a:extLst>
          </p:cNvPr>
          <p:cNvSpPr txBox="1"/>
          <p:nvPr/>
        </p:nvSpPr>
        <p:spPr>
          <a:xfrm>
            <a:off x="428625" y="21461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72720639"/>
      </p:ext>
    </p:extLst>
  </p:cSld>
  <p:clrMapOvr>
    <a:masterClrMapping/>
  </p:clrMapOvr>
  <p:transition spd="med" advTm="150000">
    <p:pull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84311" y="1960151"/>
                <a:ext cx="10333300" cy="2677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1" dirty="0">
                    <a:solidFill>
                      <a:srgbClr val="00B050"/>
                    </a:solidFill>
                  </a:rPr>
                  <a:t>Réduire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une</a:t>
                </a:r>
                <a:r>
                  <a:rPr lang="en-GB" sz="2800" dirty="0"/>
                  <a:t> expression </a:t>
                </a:r>
                <a:r>
                  <a:rPr lang="en-GB" sz="2800" dirty="0" err="1"/>
                  <a:t>littérale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c’est</a:t>
                </a:r>
                <a:r>
                  <a:rPr lang="en-GB" sz="2800" dirty="0"/>
                  <a:t> </a:t>
                </a:r>
                <a:r>
                  <a:rPr lang="en-GB" sz="2800" b="1" dirty="0" err="1"/>
                  <a:t>regrouper</a:t>
                </a:r>
                <a:r>
                  <a:rPr lang="en-GB" sz="2800" dirty="0"/>
                  <a:t> </a:t>
                </a:r>
                <a:r>
                  <a:rPr lang="en-GB" sz="2800" dirty="0" err="1"/>
                  <a:t>tous</a:t>
                </a:r>
                <a:r>
                  <a:rPr lang="en-GB" sz="2800" dirty="0"/>
                  <a:t> les </a:t>
                </a:r>
                <a:r>
                  <a:rPr lang="en-GB" sz="2800" dirty="0" err="1"/>
                  <a:t>termes</a:t>
                </a:r>
                <a:r>
                  <a:rPr lang="en-GB" sz="2800" dirty="0"/>
                  <a:t> de </a:t>
                </a:r>
                <a:r>
                  <a:rPr lang="en-GB" sz="2800" dirty="0" err="1"/>
                  <a:t>même</a:t>
                </a:r>
                <a:r>
                  <a:rPr lang="en-GB" sz="2800" dirty="0"/>
                  <a:t> nature </a:t>
                </a:r>
                <a:r>
                  <a:rPr lang="en-GB" sz="2800" dirty="0" err="1"/>
                  <a:t>afin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d’éviter</a:t>
                </a:r>
                <a:r>
                  <a:rPr lang="en-GB" sz="2800" dirty="0"/>
                  <a:t> la </a:t>
                </a:r>
                <a:r>
                  <a:rPr lang="en-GB" sz="2800" dirty="0" err="1"/>
                  <a:t>répétition</a:t>
                </a:r>
                <a:r>
                  <a:rPr lang="en-GB" sz="2800" dirty="0"/>
                  <a:t>.</a:t>
                </a:r>
              </a:p>
              <a:p>
                <a:endParaRPr lang="en-GB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GB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GB" sz="28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−11</m:t>
                      </m:r>
                      <m:r>
                        <a:rPr lang="en-GB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GB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</m:oMath>
                  </m:oMathPara>
                </a14:m>
                <a:br>
                  <a:rPr lang="en-GB" sz="4800" dirty="0">
                    <a:solidFill>
                      <a:schemeClr val="tx1"/>
                    </a:solidFill>
                  </a:rPr>
                </a:br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11" y="1960151"/>
                <a:ext cx="10333300" cy="2677721"/>
              </a:xfrm>
              <a:prstGeom prst="rect">
                <a:avLst/>
              </a:prstGeom>
              <a:blipFill>
                <a:blip r:embed="rId3"/>
                <a:stretch>
                  <a:fillRect l="-1239" t="-2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229A2D7-73D2-D9F1-5B22-B7124548AD88}"/>
              </a:ext>
            </a:extLst>
          </p:cNvPr>
          <p:cNvSpPr/>
          <p:nvPr/>
        </p:nvSpPr>
        <p:spPr>
          <a:xfrm>
            <a:off x="5930214" y="4059050"/>
            <a:ext cx="2697432" cy="600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54A6C-2268-F789-7BFA-19677E24329B}"/>
              </a:ext>
            </a:extLst>
          </p:cNvPr>
          <p:cNvSpPr/>
          <p:nvPr/>
        </p:nvSpPr>
        <p:spPr>
          <a:xfrm>
            <a:off x="6186592" y="3209644"/>
            <a:ext cx="2697432" cy="600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6C236F-C35F-D5D1-ACA7-56F177F5185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64561306"/>
      </p:ext>
    </p:extLst>
  </p:cSld>
  <p:clrMapOvr>
    <a:masterClrMapping/>
  </p:clrMapOvr>
  <p:transition spd="med" advTm="150000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BFF2E95-C07E-0CE5-48A1-53C0871EFDE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25791216"/>
      </p:ext>
    </p:extLst>
  </p:cSld>
  <p:clrMapOvr>
    <a:masterClrMapping/>
  </p:clrMapOvr>
  <p:transition spd="med" advTm="150000">
    <p:pull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8625" y="2283058"/>
                <a:ext cx="9741692" cy="2291884"/>
              </a:xfrm>
            </p:spPr>
            <p:txBody>
              <a:bodyPr>
                <a:normAutofit/>
              </a:bodyPr>
              <a:lstStyle/>
              <a:p>
                <a:r>
                  <a:rPr lang="en-GB" sz="4400" dirty="0">
                    <a:solidFill>
                      <a:schemeClr val="tx1"/>
                    </a:solidFill>
                  </a:rPr>
                  <a:t>L’égalité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−9=(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+4)(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−4)</m:t>
                    </m:r>
                  </m:oMath>
                </a14:m>
                <a:r>
                  <a:rPr lang="en-GB" sz="4400" dirty="0">
                    <a:solidFill>
                      <a:schemeClr val="tx1"/>
                    </a:solidFill>
                  </a:rPr>
                  <a:t>  est-elle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vraie</a:t>
                </a:r>
                <a:r>
                  <a:rPr lang="en-GB" sz="4400" dirty="0">
                    <a:solidFill>
                      <a:schemeClr val="tx1"/>
                    </a:solidFill>
                  </a:rPr>
                  <a:t> pour </a:t>
                </a:r>
                <a14:m>
                  <m:oMath xmlns:m="http://schemas.openxmlformats.org/officeDocument/2006/math">
                    <m:r>
                      <a:rPr lang="en-GB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4400" dirty="0">
                    <a:solidFill>
                      <a:schemeClr val="tx1"/>
                    </a:solidFill>
                  </a:rPr>
                  <a:t> 4 ?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8625" y="2283058"/>
                <a:ext cx="9741692" cy="2291884"/>
              </a:xfrm>
              <a:blipFill>
                <a:blip r:embed="rId2"/>
                <a:stretch>
                  <a:fillRect l="-2503" t="-5600" r="-11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3: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1741F2-517A-652B-01DE-F9BD4FADB26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11068273"/>
      </p:ext>
    </p:extLst>
  </p:cSld>
  <p:clrMapOvr>
    <a:masterClrMapping/>
  </p:clrMapOvr>
  <p:transition spd="med" advTm="150000">
    <p:pull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602459" y="2171717"/>
                <a:ext cx="10333300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sz="2800" dirty="0"/>
                  <a:t>, on a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part </a:t>
                </a:r>
                <a:r>
                  <a:rPr lang="en-GB" sz="28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16−9=5</m:t>
                      </m:r>
                    </m:oMath>
                  </m:oMathPara>
                </a14:m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i="1" dirty="0" err="1"/>
                  <a:t>D’autre</a:t>
                </a:r>
                <a:r>
                  <a:rPr lang="en-GB" sz="2800" i="1" dirty="0"/>
                  <a:t> part</a:t>
                </a:r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(4+4)</m:t>
                    </m:r>
                    <m: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80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dirty="0"/>
              </a:p>
              <a:p>
                <a:r>
                  <a:rPr lang="en-GB" sz="2800" i="1" dirty="0"/>
                  <a:t>On constate que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/>
                  <a:t>donc</a:t>
                </a:r>
                <a:r>
                  <a:rPr lang="en-GB" sz="2800" dirty="0"/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l’égalité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est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fausse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sz="2800" dirty="0"/>
                  <a:t>.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9" y="2171717"/>
                <a:ext cx="10333300" cy="2246769"/>
              </a:xfrm>
              <a:prstGeom prst="rect">
                <a:avLst/>
              </a:prstGeom>
              <a:blipFill>
                <a:blip r:embed="rId3"/>
                <a:stretch>
                  <a:fillRect l="-1239" t="-2439" b="-67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046A5DE-5CF2-669F-037B-9B3C0BD2CBA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59252996"/>
      </p:ext>
    </p:extLst>
  </p:cSld>
  <p:clrMapOvr>
    <a:masterClrMapping/>
  </p:clrMapOvr>
  <p:transition spd="med" advTm="15000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041EDE9-F517-2DF7-629D-9CCEE20FCFEF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67466410"/>
      </p:ext>
    </p:extLst>
  </p:cSld>
  <p:clrMapOvr>
    <a:masterClrMapping/>
  </p:clrMapOvr>
  <p:transition spd="med" advTm="150000">
    <p:pull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4674C29-3A22-3EDA-EFE3-3956987FF7D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1661477"/>
      </p:ext>
    </p:extLst>
  </p:cSld>
  <p:clrMapOvr>
    <a:masterClrMapping/>
  </p:clrMapOvr>
  <p:transition spd="med" advTm="150000">
    <p:pull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16198" y="2628199"/>
                <a:ext cx="9741692" cy="1601602"/>
              </a:xfrm>
            </p:spPr>
            <p:txBody>
              <a:bodyPr>
                <a:normAutofit/>
              </a:bodyPr>
              <a:lstStyle/>
              <a:p>
                <a:r>
                  <a:rPr lang="en-GB" sz="3600" dirty="0">
                    <a:solidFill>
                      <a:schemeClr val="tx1"/>
                    </a:solidFill>
                  </a:rPr>
                  <a:t>L’égalité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</m:num>
                      <m:den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=2(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+3)</m:t>
                    </m:r>
                  </m:oMath>
                </a14:m>
                <a:r>
                  <a:rPr lang="en-GB" sz="3600" dirty="0">
                    <a:solidFill>
                      <a:schemeClr val="tx1"/>
                    </a:solidFill>
                  </a:rPr>
                  <a:t>  est-elle </a:t>
                </a:r>
                <a:r>
                  <a:rPr lang="en-GB" sz="3600" dirty="0" err="1">
                    <a:solidFill>
                      <a:schemeClr val="tx1"/>
                    </a:solidFill>
                  </a:rPr>
                  <a:t>vraie</a:t>
                </a:r>
                <a:r>
                  <a:rPr lang="en-GB" sz="3600" dirty="0">
                    <a:solidFill>
                      <a:schemeClr val="tx1"/>
                    </a:solidFill>
                  </a:rPr>
                  <a:t> pour </a:t>
                </a:r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GB" sz="3600" dirty="0">
                    <a:solidFill>
                      <a:schemeClr val="tx1"/>
                    </a:solidFill>
                  </a:rPr>
                  <a:t> ?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6198" y="2628199"/>
                <a:ext cx="9741692" cy="1601602"/>
              </a:xfrm>
              <a:blipFill>
                <a:blip r:embed="rId2"/>
                <a:stretch>
                  <a:fillRect l="-1876" r="-625" b="-34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4: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30DB30-B7AA-9A3E-A495-22E7E3742A7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87821474"/>
      </p:ext>
    </p:extLst>
  </p:cSld>
  <p:clrMapOvr>
    <a:masterClrMapping/>
  </p:clrMapOvr>
  <p:transition spd="med" advTm="150000">
    <p:pull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602459" y="2031343"/>
                <a:ext cx="10333300" cy="38392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GB" sz="2800" dirty="0"/>
                  <a:t>, on a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part </a:t>
                </a:r>
                <a:r>
                  <a:rPr lang="en-GB" sz="28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+9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i="1" dirty="0" err="1"/>
                  <a:t>D’autre</a:t>
                </a:r>
                <a:r>
                  <a:rPr lang="en-GB" sz="2800" i="1" dirty="0"/>
                  <a:t> part</a:t>
                </a:r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−1+3</m:t>
                        </m:r>
                      </m:e>
                    </m:d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GB" sz="280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dirty="0"/>
              </a:p>
              <a:p>
                <a:r>
                  <a:rPr lang="en-GB" sz="2800" i="1" dirty="0"/>
                  <a:t>On constate que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≠4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/>
                  <a:t>donc</a:t>
                </a:r>
                <a:r>
                  <a:rPr lang="en-GB" sz="2800" dirty="0"/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l’égalité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est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fausse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br>
                  <a:rPr lang="en-GB" sz="4800" dirty="0">
                    <a:solidFill>
                      <a:schemeClr val="tx1"/>
                    </a:solidFill>
                  </a:rPr>
                </a:br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9" y="2031343"/>
                <a:ext cx="10333300" cy="3839256"/>
              </a:xfrm>
              <a:prstGeom prst="rect">
                <a:avLst/>
              </a:prstGeom>
              <a:blipFill>
                <a:blip r:embed="rId3"/>
                <a:stretch>
                  <a:fillRect l="-1239" t="-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09E9CFA2-C067-101A-19AB-716D844DC66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7840622"/>
      </p:ext>
    </p:extLst>
  </p:cSld>
  <p:clrMapOvr>
    <a:masterClrMapping/>
  </p:clrMapOvr>
  <p:transition spd="med" advTm="150000">
    <p:pull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BFF2E95-C07E-0CE5-48A1-53C0871EFDE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79528931"/>
      </p:ext>
    </p:extLst>
  </p:cSld>
  <p:clrMapOvr>
    <a:masterClrMapping/>
  </p:clrMapOvr>
  <p:transition spd="med" advTm="150000">
    <p:pull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Arithmétique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A2E3FCE-A3C4-4091-667D-1BF055FB437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50950156"/>
      </p:ext>
    </p:extLst>
  </p:cSld>
  <p:clrMapOvr>
    <a:masterClrMapping/>
  </p:clrMapOvr>
  <p:transition spd="med" advTm="150000">
    <p:pull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36" y="2098222"/>
            <a:ext cx="10394254" cy="3004720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Parmi les </a:t>
            </a:r>
            <a:r>
              <a:rPr lang="en-GB" sz="4400" dirty="0" err="1">
                <a:solidFill>
                  <a:schemeClr val="tx1"/>
                </a:solidFill>
              </a:rPr>
              <a:t>nombres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suivants</a:t>
            </a:r>
            <a:r>
              <a:rPr lang="en-GB" sz="4400" dirty="0">
                <a:solidFill>
                  <a:schemeClr val="tx1"/>
                </a:solidFill>
              </a:rPr>
              <a:t>, </a:t>
            </a:r>
            <a:r>
              <a:rPr lang="en-GB" sz="4400" dirty="0" err="1">
                <a:solidFill>
                  <a:schemeClr val="tx1"/>
                </a:solidFill>
              </a:rPr>
              <a:t>lesquels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sont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divisibles</a:t>
            </a:r>
            <a:r>
              <a:rPr lang="en-GB" sz="4400" dirty="0">
                <a:solidFill>
                  <a:schemeClr val="tx1"/>
                </a:solidFill>
              </a:rPr>
              <a:t> par 2 :</a:t>
            </a:r>
            <a:br>
              <a:rPr lang="en-GB" sz="4400" dirty="0">
                <a:solidFill>
                  <a:schemeClr val="tx1"/>
                </a:solidFill>
              </a:rPr>
            </a:br>
            <a:br>
              <a:rPr lang="en-GB" sz="4400" dirty="0">
                <a:solidFill>
                  <a:schemeClr val="tx1"/>
                </a:solidFill>
              </a:rPr>
            </a:br>
            <a:r>
              <a:rPr lang="en-GB" sz="4400" dirty="0">
                <a:solidFill>
                  <a:schemeClr val="tx1"/>
                </a:solidFill>
              </a:rPr>
              <a:t>57			46 			107			15 008			54 000 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5: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30DB30-B7AA-9A3E-A495-22E7E3742A7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31138189"/>
      </p:ext>
    </p:extLst>
  </p:cSld>
  <p:clrMapOvr>
    <a:masterClrMapping/>
  </p:clrMapOvr>
  <p:transition spd="med" advTm="150000">
    <p:pull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5: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602459" y="2031343"/>
            <a:ext cx="103333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/>
              <a:t>Un </a:t>
            </a:r>
            <a:r>
              <a:rPr lang="en-GB" sz="2800" i="1" dirty="0" err="1"/>
              <a:t>nombre</a:t>
            </a:r>
            <a:r>
              <a:rPr lang="en-GB" sz="2800" i="1" dirty="0"/>
              <a:t> </a:t>
            </a:r>
            <a:r>
              <a:rPr lang="en-GB" sz="2800" i="1" dirty="0" err="1"/>
              <a:t>est</a:t>
            </a:r>
            <a:r>
              <a:rPr lang="en-GB" sz="2800" i="1" dirty="0"/>
              <a:t> divisible par 2 </a:t>
            </a:r>
            <a:r>
              <a:rPr lang="en-GB" sz="2800" i="1" dirty="0" err="1"/>
              <a:t>si</a:t>
            </a:r>
            <a:r>
              <a:rPr lang="en-GB" sz="2800" i="1" dirty="0"/>
              <a:t> </a:t>
            </a:r>
            <a:r>
              <a:rPr lang="en-GB" sz="2800" b="1" i="1" dirty="0">
                <a:solidFill>
                  <a:srgbClr val="00B050"/>
                </a:solidFill>
              </a:rPr>
              <a:t>le </a:t>
            </a:r>
            <a:r>
              <a:rPr lang="en-GB" sz="2800" b="1" i="1" dirty="0" err="1">
                <a:solidFill>
                  <a:srgbClr val="00B050"/>
                </a:solidFill>
              </a:rPr>
              <a:t>reste</a:t>
            </a:r>
            <a:r>
              <a:rPr lang="en-GB" sz="2800" b="1" i="1" dirty="0">
                <a:solidFill>
                  <a:srgbClr val="00B050"/>
                </a:solidFill>
              </a:rPr>
              <a:t> </a:t>
            </a:r>
            <a:r>
              <a:rPr lang="en-GB" sz="2800" i="1" dirty="0"/>
              <a:t>dans la division </a:t>
            </a:r>
            <a:r>
              <a:rPr lang="en-GB" sz="2800" i="1" dirty="0" err="1"/>
              <a:t>euclidienne</a:t>
            </a:r>
            <a:r>
              <a:rPr lang="en-GB" sz="2800" i="1" dirty="0"/>
              <a:t> de </a:t>
            </a:r>
            <a:r>
              <a:rPr lang="en-GB" sz="2800" i="1" dirty="0" err="1"/>
              <a:t>celui</a:t>
            </a:r>
            <a:r>
              <a:rPr lang="en-GB" sz="2800" i="1" dirty="0"/>
              <a:t>-ci et de 2 </a:t>
            </a:r>
            <a:r>
              <a:rPr lang="en-GB" sz="2800" b="1" i="1" dirty="0" err="1">
                <a:solidFill>
                  <a:srgbClr val="00B050"/>
                </a:solidFill>
              </a:rPr>
              <a:t>est</a:t>
            </a:r>
            <a:r>
              <a:rPr lang="en-GB" sz="2800" b="1" i="1" dirty="0">
                <a:solidFill>
                  <a:srgbClr val="00B050"/>
                </a:solidFill>
              </a:rPr>
              <a:t> </a:t>
            </a:r>
            <a:r>
              <a:rPr lang="en-GB" sz="2800" b="1" i="1" dirty="0" err="1">
                <a:solidFill>
                  <a:srgbClr val="00B050"/>
                </a:solidFill>
              </a:rPr>
              <a:t>zéro</a:t>
            </a:r>
            <a:r>
              <a:rPr lang="en-GB" sz="2800" b="1" i="1" dirty="0">
                <a:solidFill>
                  <a:srgbClr val="00B050"/>
                </a:solidFill>
              </a:rPr>
              <a:t>.</a:t>
            </a:r>
          </a:p>
          <a:p>
            <a:endParaRPr lang="en-GB" sz="2800" dirty="0"/>
          </a:p>
          <a:p>
            <a:r>
              <a:rPr lang="en-GB" sz="2800" b="1" i="1" dirty="0" err="1"/>
              <a:t>Critère</a:t>
            </a:r>
            <a:r>
              <a:rPr lang="en-GB" sz="2800" b="1" i="1" dirty="0"/>
              <a:t> de </a:t>
            </a:r>
            <a:r>
              <a:rPr lang="en-GB" sz="2800" b="1" i="1" dirty="0" err="1"/>
              <a:t>divisibilité</a:t>
            </a:r>
            <a:r>
              <a:rPr lang="en-GB" sz="2800" b="1" i="1" dirty="0"/>
              <a:t> par 2 :</a:t>
            </a:r>
            <a:r>
              <a:rPr lang="en-GB" sz="2800" i="1" dirty="0"/>
              <a:t> un </a:t>
            </a:r>
            <a:r>
              <a:rPr lang="en-GB" sz="2800" i="1" dirty="0" err="1"/>
              <a:t>nombre</a:t>
            </a:r>
            <a:r>
              <a:rPr lang="en-GB" sz="2800" i="1" dirty="0"/>
              <a:t> </a:t>
            </a:r>
            <a:r>
              <a:rPr lang="en-GB" sz="2800" i="1" dirty="0" err="1"/>
              <a:t>est</a:t>
            </a:r>
            <a:r>
              <a:rPr lang="en-GB" sz="2800" i="1" dirty="0"/>
              <a:t> divisible par 2 </a:t>
            </a:r>
            <a:r>
              <a:rPr lang="en-GB" sz="2800" i="1" dirty="0" err="1"/>
              <a:t>s’il</a:t>
            </a:r>
            <a:r>
              <a:rPr lang="en-GB" sz="2800" i="1" dirty="0"/>
              <a:t> </a:t>
            </a:r>
            <a:r>
              <a:rPr lang="en-GB" sz="2800" i="1" dirty="0" err="1"/>
              <a:t>est</a:t>
            </a:r>
            <a:r>
              <a:rPr lang="en-GB" sz="2800" i="1" dirty="0"/>
              <a:t> pair.</a:t>
            </a:r>
          </a:p>
          <a:p>
            <a:endParaRPr lang="en-GB" sz="2800" b="1" i="1" dirty="0"/>
          </a:p>
          <a:p>
            <a:r>
              <a:rPr lang="en-GB" sz="2800" b="1" i="1" dirty="0"/>
              <a:t>Les </a:t>
            </a:r>
            <a:r>
              <a:rPr lang="en-GB" sz="2800" b="1" i="1" dirty="0" err="1"/>
              <a:t>nombres</a:t>
            </a:r>
            <a:r>
              <a:rPr lang="en-GB" sz="2800" b="1" i="1" dirty="0"/>
              <a:t> </a:t>
            </a:r>
            <a:r>
              <a:rPr lang="en-GB" sz="2800" b="1" i="1" dirty="0" err="1"/>
              <a:t>divisibles</a:t>
            </a:r>
            <a:r>
              <a:rPr lang="en-GB" sz="2800" b="1" i="1" dirty="0"/>
              <a:t> par 2 </a:t>
            </a:r>
            <a:r>
              <a:rPr lang="en-GB" sz="2800" b="1" i="1" dirty="0" err="1"/>
              <a:t>sont</a:t>
            </a:r>
            <a:r>
              <a:rPr lang="en-GB" sz="2800" b="1" i="1" dirty="0"/>
              <a:t> : </a:t>
            </a:r>
            <a:r>
              <a:rPr lang="en-GB" sz="2800" dirty="0">
                <a:solidFill>
                  <a:srgbClr val="00B050"/>
                </a:solidFill>
              </a:rPr>
              <a:t>46 ; 15 008	 et  54 000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E9CFA2-C067-101A-19AB-716D844DC66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33874429"/>
      </p:ext>
    </p:extLst>
  </p:cSld>
  <p:clrMapOvr>
    <a:masterClrMapping/>
  </p:clrMapOvr>
  <p:transition spd="med" advTm="150000">
    <p:pull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BFF2E95-C07E-0CE5-48A1-53C0871EFDE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14006775"/>
      </p:ext>
    </p:extLst>
  </p:cSld>
  <p:clrMapOvr>
    <a:masterClrMapping/>
  </p:clrMapOvr>
  <p:transition spd="med" advTm="150000">
    <p:pull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36" y="2098222"/>
            <a:ext cx="10394254" cy="3004720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Parmi les </a:t>
            </a:r>
            <a:r>
              <a:rPr lang="en-GB" sz="4400" dirty="0" err="1">
                <a:solidFill>
                  <a:schemeClr val="tx1"/>
                </a:solidFill>
              </a:rPr>
              <a:t>nombres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suivants</a:t>
            </a:r>
            <a:r>
              <a:rPr lang="en-GB" sz="4400" dirty="0">
                <a:solidFill>
                  <a:schemeClr val="tx1"/>
                </a:solidFill>
              </a:rPr>
              <a:t>, </a:t>
            </a:r>
            <a:r>
              <a:rPr lang="en-GB" sz="4400" dirty="0" err="1">
                <a:solidFill>
                  <a:schemeClr val="tx1"/>
                </a:solidFill>
              </a:rPr>
              <a:t>lesquels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sont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divisibles</a:t>
            </a:r>
            <a:r>
              <a:rPr lang="en-GB" sz="4400" dirty="0">
                <a:solidFill>
                  <a:schemeClr val="tx1"/>
                </a:solidFill>
              </a:rPr>
              <a:t> par 3 :</a:t>
            </a:r>
            <a:br>
              <a:rPr lang="en-GB" sz="4400" dirty="0">
                <a:solidFill>
                  <a:schemeClr val="tx1"/>
                </a:solidFill>
              </a:rPr>
            </a:br>
            <a:br>
              <a:rPr lang="en-GB" sz="4400" dirty="0">
                <a:solidFill>
                  <a:schemeClr val="tx1"/>
                </a:solidFill>
              </a:rPr>
            </a:br>
            <a:r>
              <a:rPr lang="en-GB" sz="4400" dirty="0">
                <a:solidFill>
                  <a:schemeClr val="tx1"/>
                </a:solidFill>
              </a:rPr>
              <a:t>57			43 			207			15 408			14 000 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6: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30DB30-B7AA-9A3E-A495-22E7E3742A7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34914813"/>
      </p:ext>
    </p:extLst>
  </p:cSld>
  <p:clrMapOvr>
    <a:masterClrMapping/>
  </p:clrMapOvr>
  <p:transition spd="med" advTm="150000">
    <p:pull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6: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602459" y="2031343"/>
            <a:ext cx="103333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/>
              <a:t>Un </a:t>
            </a:r>
            <a:r>
              <a:rPr lang="en-GB" sz="2800" i="1" dirty="0" err="1"/>
              <a:t>nombre</a:t>
            </a:r>
            <a:r>
              <a:rPr lang="en-GB" sz="2800" i="1" dirty="0"/>
              <a:t> </a:t>
            </a:r>
            <a:r>
              <a:rPr lang="en-GB" sz="2800" i="1" dirty="0" err="1"/>
              <a:t>est</a:t>
            </a:r>
            <a:r>
              <a:rPr lang="en-GB" sz="2800" i="1" dirty="0"/>
              <a:t> divisible par 3 </a:t>
            </a:r>
            <a:r>
              <a:rPr lang="en-GB" sz="2800" i="1" dirty="0" err="1"/>
              <a:t>si</a:t>
            </a:r>
            <a:r>
              <a:rPr lang="en-GB" sz="2800" i="1" dirty="0"/>
              <a:t> </a:t>
            </a:r>
            <a:r>
              <a:rPr lang="en-GB" sz="2800" b="1" i="1" dirty="0">
                <a:solidFill>
                  <a:srgbClr val="00B050"/>
                </a:solidFill>
              </a:rPr>
              <a:t>le </a:t>
            </a:r>
            <a:r>
              <a:rPr lang="en-GB" sz="2800" b="1" i="1" dirty="0" err="1">
                <a:solidFill>
                  <a:srgbClr val="00B050"/>
                </a:solidFill>
              </a:rPr>
              <a:t>reste</a:t>
            </a:r>
            <a:r>
              <a:rPr lang="en-GB" sz="2800" b="1" i="1" dirty="0">
                <a:solidFill>
                  <a:srgbClr val="00B050"/>
                </a:solidFill>
              </a:rPr>
              <a:t> </a:t>
            </a:r>
            <a:r>
              <a:rPr lang="en-GB" sz="2800" i="1" dirty="0"/>
              <a:t>dans la division </a:t>
            </a:r>
            <a:r>
              <a:rPr lang="en-GB" sz="2800" i="1" dirty="0" err="1"/>
              <a:t>euclidienne</a:t>
            </a:r>
            <a:r>
              <a:rPr lang="en-GB" sz="2800" i="1" dirty="0"/>
              <a:t> de </a:t>
            </a:r>
            <a:r>
              <a:rPr lang="en-GB" sz="2800" i="1" dirty="0" err="1"/>
              <a:t>celui</a:t>
            </a:r>
            <a:r>
              <a:rPr lang="en-GB" sz="2800" i="1" dirty="0"/>
              <a:t>-ci et de 3 </a:t>
            </a:r>
            <a:r>
              <a:rPr lang="en-GB" sz="2800" b="1" i="1" dirty="0" err="1">
                <a:solidFill>
                  <a:srgbClr val="00B050"/>
                </a:solidFill>
              </a:rPr>
              <a:t>est</a:t>
            </a:r>
            <a:r>
              <a:rPr lang="en-GB" sz="2800" b="1" i="1" dirty="0">
                <a:solidFill>
                  <a:srgbClr val="00B050"/>
                </a:solidFill>
              </a:rPr>
              <a:t> </a:t>
            </a:r>
            <a:r>
              <a:rPr lang="en-GB" sz="2800" b="1" i="1" dirty="0" err="1">
                <a:solidFill>
                  <a:srgbClr val="00B050"/>
                </a:solidFill>
              </a:rPr>
              <a:t>zéro</a:t>
            </a:r>
            <a:r>
              <a:rPr lang="en-GB" sz="2800" b="1" i="1" dirty="0">
                <a:solidFill>
                  <a:srgbClr val="00B050"/>
                </a:solidFill>
              </a:rPr>
              <a:t>.</a:t>
            </a:r>
          </a:p>
          <a:p>
            <a:endParaRPr lang="en-GB" sz="2800" dirty="0"/>
          </a:p>
          <a:p>
            <a:r>
              <a:rPr lang="en-GB" sz="2800" b="1" i="1" dirty="0" err="1"/>
              <a:t>Critère</a:t>
            </a:r>
            <a:r>
              <a:rPr lang="en-GB" sz="2800" b="1" i="1" dirty="0"/>
              <a:t> de </a:t>
            </a:r>
            <a:r>
              <a:rPr lang="en-GB" sz="2800" b="1" i="1" dirty="0" err="1"/>
              <a:t>divisibilité</a:t>
            </a:r>
            <a:r>
              <a:rPr lang="en-GB" sz="2800" b="1" i="1" dirty="0"/>
              <a:t> par 3 :</a:t>
            </a:r>
            <a:r>
              <a:rPr lang="en-GB" sz="2800" i="1" dirty="0"/>
              <a:t> un </a:t>
            </a:r>
            <a:r>
              <a:rPr lang="en-GB" sz="2800" i="1" dirty="0" err="1"/>
              <a:t>nombre</a:t>
            </a:r>
            <a:r>
              <a:rPr lang="en-GB" sz="2800" i="1" dirty="0"/>
              <a:t> </a:t>
            </a:r>
            <a:r>
              <a:rPr lang="en-GB" sz="2800" i="1" dirty="0" err="1"/>
              <a:t>est</a:t>
            </a:r>
            <a:r>
              <a:rPr lang="en-GB" sz="2800" i="1" dirty="0"/>
              <a:t> divisible par 3 </a:t>
            </a:r>
            <a:r>
              <a:rPr lang="en-GB" sz="2800" i="1" dirty="0" err="1"/>
              <a:t>si</a:t>
            </a:r>
            <a:r>
              <a:rPr lang="en-GB" sz="2800" i="1" dirty="0"/>
              <a:t> la </a:t>
            </a:r>
            <a:r>
              <a:rPr lang="en-GB" sz="2800" i="1" dirty="0" err="1"/>
              <a:t>somme</a:t>
            </a:r>
            <a:r>
              <a:rPr lang="en-GB" sz="2800" i="1" dirty="0"/>
              <a:t> de </a:t>
            </a:r>
            <a:r>
              <a:rPr lang="en-GB" sz="2800" i="1" dirty="0" err="1"/>
              <a:t>ses</a:t>
            </a:r>
            <a:r>
              <a:rPr lang="en-GB" sz="2800" i="1" dirty="0"/>
              <a:t> chiffres </a:t>
            </a:r>
            <a:r>
              <a:rPr lang="en-GB" sz="2800" i="1" dirty="0" err="1"/>
              <a:t>est</a:t>
            </a:r>
            <a:r>
              <a:rPr lang="en-GB" sz="2800" i="1" dirty="0"/>
              <a:t> divisible par 3.</a:t>
            </a:r>
          </a:p>
          <a:p>
            <a:endParaRPr lang="en-GB" sz="2800" b="1" i="1" dirty="0"/>
          </a:p>
          <a:p>
            <a:r>
              <a:rPr lang="en-GB" sz="2800" b="1" i="1" dirty="0"/>
              <a:t>Les </a:t>
            </a:r>
            <a:r>
              <a:rPr lang="en-GB" sz="2800" b="1" i="1" dirty="0" err="1"/>
              <a:t>nombres</a:t>
            </a:r>
            <a:r>
              <a:rPr lang="en-GB" sz="2800" b="1" i="1" dirty="0"/>
              <a:t> </a:t>
            </a:r>
            <a:r>
              <a:rPr lang="en-GB" sz="2800" b="1" i="1" dirty="0" err="1"/>
              <a:t>divisibles</a:t>
            </a:r>
            <a:r>
              <a:rPr lang="en-GB" sz="2800" b="1" i="1" dirty="0"/>
              <a:t> par 3 </a:t>
            </a:r>
            <a:r>
              <a:rPr lang="en-GB" sz="2800" b="1" i="1" dirty="0" err="1"/>
              <a:t>sont</a:t>
            </a:r>
            <a:r>
              <a:rPr lang="en-GB" sz="2800" b="1" i="1" dirty="0"/>
              <a:t> : </a:t>
            </a:r>
            <a:r>
              <a:rPr lang="en-GB" sz="2800" dirty="0">
                <a:solidFill>
                  <a:srgbClr val="00B050"/>
                </a:solidFill>
              </a:rPr>
              <a:t>57	 ;	207  et 15 408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E9CFA2-C067-101A-19AB-716D844DC66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88757628"/>
      </p:ext>
    </p:extLst>
  </p:cSld>
  <p:clrMapOvr>
    <a:masterClrMapping/>
  </p:clrMapOvr>
  <p:transition spd="med" advTm="15000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sz="4900" dirty="0">
                    <a:solidFill>
                      <a:schemeClr val="tx1"/>
                    </a:solidFill>
                  </a:rPr>
                  <a:t>Calculer et </a:t>
                </a:r>
                <a:r>
                  <a:rPr lang="en-GB" sz="4900" dirty="0" err="1">
                    <a:solidFill>
                      <a:schemeClr val="tx1"/>
                    </a:solidFill>
                  </a:rPr>
                  <a:t>écrire</a:t>
                </a:r>
                <a:r>
                  <a:rPr lang="en-GB" sz="4900" dirty="0">
                    <a:solidFill>
                      <a:schemeClr val="tx1"/>
                    </a:solidFill>
                  </a:rPr>
                  <a:t> la </a:t>
                </a:r>
                <a:r>
                  <a:rPr lang="en-GB" sz="4900" dirty="0" err="1">
                    <a:solidFill>
                      <a:schemeClr val="tx1"/>
                    </a:solidFill>
                  </a:rPr>
                  <a:t>réponse</a:t>
                </a:r>
                <a:r>
                  <a:rPr lang="en-GB" sz="4900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>
                    <a:solidFill>
                      <a:schemeClr val="tx1"/>
                    </a:solidFill>
                  </a:rPr>
                  <a:t>sous la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forme</a:t>
                </a:r>
                <a:r>
                  <a:rPr lang="en-GB" i="1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d’une</a:t>
                </a:r>
                <a:r>
                  <a:rPr lang="en-GB" i="1" dirty="0">
                    <a:solidFill>
                      <a:schemeClr val="tx1"/>
                    </a:solidFill>
                  </a:rPr>
                  <a:t> fraction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irréductible</a:t>
                </a:r>
                <a:r>
                  <a:rPr lang="en-GB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4900" dirty="0">
                    <a:solidFill>
                      <a:schemeClr val="tx1"/>
                    </a:solidFill>
                  </a:rPr>
                  <a:t>:</a:t>
                </a:r>
                <a:br>
                  <a:rPr lang="en-GB" sz="4900" dirty="0">
                    <a:solidFill>
                      <a:schemeClr val="tx1"/>
                    </a:solidFill>
                  </a:rPr>
                </a:br>
                <a:br>
                  <a:rPr lang="en-GB" sz="49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 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   </a:t>
                </a:r>
                <a:r>
                  <a:rPr lang="en-GB" sz="4400" dirty="0">
                    <a:solidFill>
                      <a:schemeClr val="tx1"/>
                    </a:solidFill>
                  </a:rPr>
                  <a:t>et</a:t>
                </a:r>
                <a:r>
                  <a:rPr lang="en-GB" sz="54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sz="5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  <a:blipFill>
                <a:blip r:embed="rId2"/>
                <a:stretch>
                  <a:fillRect l="-2503" t="-36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3: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FB14D0-875C-2FF4-233B-29BA872EB50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02176770"/>
      </p:ext>
    </p:extLst>
  </p:cSld>
  <p:clrMapOvr>
    <a:masterClrMapping/>
  </p:clrMapOvr>
  <p:transition spd="med" advTm="150000">
    <p:pull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BFF2E95-C07E-0CE5-48A1-53C0871EFDE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16321690"/>
      </p:ext>
    </p:extLst>
  </p:cSld>
  <p:clrMapOvr>
    <a:masterClrMapping/>
  </p:clrMapOvr>
  <p:transition spd="med" advTm="150000">
    <p:pull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36" y="2098222"/>
            <a:ext cx="10394254" cy="3004720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Parmi les </a:t>
            </a:r>
            <a:r>
              <a:rPr lang="en-GB" sz="4400" dirty="0" err="1">
                <a:solidFill>
                  <a:schemeClr val="tx1"/>
                </a:solidFill>
              </a:rPr>
              <a:t>nombres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suivants</a:t>
            </a:r>
            <a:r>
              <a:rPr lang="en-GB" sz="4400" dirty="0">
                <a:solidFill>
                  <a:schemeClr val="tx1"/>
                </a:solidFill>
              </a:rPr>
              <a:t>, </a:t>
            </a:r>
            <a:r>
              <a:rPr lang="en-GB" sz="4400" dirty="0" err="1">
                <a:solidFill>
                  <a:schemeClr val="tx1"/>
                </a:solidFill>
              </a:rPr>
              <a:t>lesquels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sont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divisibles</a:t>
            </a:r>
            <a:r>
              <a:rPr lang="en-GB" sz="4400" dirty="0">
                <a:solidFill>
                  <a:schemeClr val="tx1"/>
                </a:solidFill>
              </a:rPr>
              <a:t> par 9 :</a:t>
            </a:r>
            <a:br>
              <a:rPr lang="en-GB" sz="4400" dirty="0">
                <a:solidFill>
                  <a:schemeClr val="tx1"/>
                </a:solidFill>
              </a:rPr>
            </a:br>
            <a:br>
              <a:rPr lang="en-GB" sz="4400" dirty="0">
                <a:solidFill>
                  <a:schemeClr val="tx1"/>
                </a:solidFill>
              </a:rPr>
            </a:br>
            <a:r>
              <a:rPr lang="en-GB" sz="4400" dirty="0">
                <a:solidFill>
                  <a:schemeClr val="tx1"/>
                </a:solidFill>
              </a:rPr>
              <a:t>57			46 			109			15 008			54 000 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7: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30DB30-B7AA-9A3E-A495-22E7E3742A7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38530023"/>
      </p:ext>
    </p:extLst>
  </p:cSld>
  <p:clrMapOvr>
    <a:masterClrMapping/>
  </p:clrMapOvr>
  <p:transition spd="med" advTm="150000">
    <p:pull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7: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602459" y="2031343"/>
            <a:ext cx="103333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/>
              <a:t>Un </a:t>
            </a:r>
            <a:r>
              <a:rPr lang="en-GB" sz="2800" i="1" dirty="0" err="1"/>
              <a:t>nombre</a:t>
            </a:r>
            <a:r>
              <a:rPr lang="en-GB" sz="2800" i="1" dirty="0"/>
              <a:t> </a:t>
            </a:r>
            <a:r>
              <a:rPr lang="en-GB" sz="2800" i="1" dirty="0" err="1"/>
              <a:t>est</a:t>
            </a:r>
            <a:r>
              <a:rPr lang="en-GB" sz="2800" i="1" dirty="0"/>
              <a:t> divisible par 9 </a:t>
            </a:r>
            <a:r>
              <a:rPr lang="en-GB" sz="2800" i="1" dirty="0" err="1"/>
              <a:t>si</a:t>
            </a:r>
            <a:r>
              <a:rPr lang="en-GB" sz="2800" i="1" dirty="0"/>
              <a:t> </a:t>
            </a:r>
            <a:r>
              <a:rPr lang="en-GB" sz="2800" b="1" i="1" dirty="0">
                <a:solidFill>
                  <a:srgbClr val="00B050"/>
                </a:solidFill>
              </a:rPr>
              <a:t>le </a:t>
            </a:r>
            <a:r>
              <a:rPr lang="en-GB" sz="2800" b="1" i="1" dirty="0" err="1">
                <a:solidFill>
                  <a:srgbClr val="00B050"/>
                </a:solidFill>
              </a:rPr>
              <a:t>reste</a:t>
            </a:r>
            <a:r>
              <a:rPr lang="en-GB" sz="2800" b="1" i="1" dirty="0">
                <a:solidFill>
                  <a:srgbClr val="00B050"/>
                </a:solidFill>
              </a:rPr>
              <a:t> </a:t>
            </a:r>
            <a:r>
              <a:rPr lang="en-GB" sz="2800" i="1" dirty="0"/>
              <a:t>dans la division </a:t>
            </a:r>
            <a:r>
              <a:rPr lang="en-GB" sz="2800" i="1" dirty="0" err="1"/>
              <a:t>euclidienne</a:t>
            </a:r>
            <a:r>
              <a:rPr lang="en-GB" sz="2800" i="1" dirty="0"/>
              <a:t> de </a:t>
            </a:r>
            <a:r>
              <a:rPr lang="en-GB" sz="2800" i="1" dirty="0" err="1"/>
              <a:t>celui</a:t>
            </a:r>
            <a:r>
              <a:rPr lang="en-GB" sz="2800" i="1" dirty="0"/>
              <a:t>-ci et de 9 </a:t>
            </a:r>
            <a:r>
              <a:rPr lang="en-GB" sz="2800" b="1" i="1" dirty="0" err="1">
                <a:solidFill>
                  <a:srgbClr val="00B050"/>
                </a:solidFill>
              </a:rPr>
              <a:t>est</a:t>
            </a:r>
            <a:r>
              <a:rPr lang="en-GB" sz="2800" b="1" i="1" dirty="0">
                <a:solidFill>
                  <a:srgbClr val="00B050"/>
                </a:solidFill>
              </a:rPr>
              <a:t> </a:t>
            </a:r>
            <a:r>
              <a:rPr lang="en-GB" sz="2800" b="1" i="1" dirty="0" err="1">
                <a:solidFill>
                  <a:srgbClr val="00B050"/>
                </a:solidFill>
              </a:rPr>
              <a:t>zéro</a:t>
            </a:r>
            <a:r>
              <a:rPr lang="en-GB" sz="2800" b="1" i="1" dirty="0">
                <a:solidFill>
                  <a:srgbClr val="00B050"/>
                </a:solidFill>
              </a:rPr>
              <a:t>.</a:t>
            </a:r>
          </a:p>
          <a:p>
            <a:endParaRPr lang="en-GB" sz="2800" dirty="0"/>
          </a:p>
          <a:p>
            <a:r>
              <a:rPr lang="en-GB" sz="2800" b="1" i="1" dirty="0" err="1"/>
              <a:t>Critère</a:t>
            </a:r>
            <a:r>
              <a:rPr lang="en-GB" sz="2800" b="1" i="1" dirty="0"/>
              <a:t> de </a:t>
            </a:r>
            <a:r>
              <a:rPr lang="en-GB" sz="2800" b="1" i="1" dirty="0" err="1"/>
              <a:t>divisibilité</a:t>
            </a:r>
            <a:r>
              <a:rPr lang="en-GB" sz="2800" b="1" i="1" dirty="0"/>
              <a:t> par 9 :</a:t>
            </a:r>
            <a:r>
              <a:rPr lang="en-GB" sz="2800" i="1" dirty="0"/>
              <a:t> un </a:t>
            </a:r>
            <a:r>
              <a:rPr lang="en-GB" sz="2800" i="1" dirty="0" err="1"/>
              <a:t>nombre</a:t>
            </a:r>
            <a:r>
              <a:rPr lang="en-GB" sz="2800" i="1" dirty="0"/>
              <a:t> </a:t>
            </a:r>
            <a:r>
              <a:rPr lang="en-GB" sz="2800" i="1" dirty="0" err="1"/>
              <a:t>est</a:t>
            </a:r>
            <a:r>
              <a:rPr lang="en-GB" sz="2800" i="1" dirty="0"/>
              <a:t> divisible par 9 </a:t>
            </a:r>
            <a:r>
              <a:rPr lang="en-GB" sz="2800" i="1" dirty="0" err="1"/>
              <a:t>si</a:t>
            </a:r>
            <a:r>
              <a:rPr lang="en-GB" sz="2800" i="1" dirty="0"/>
              <a:t> la </a:t>
            </a:r>
            <a:r>
              <a:rPr lang="en-GB" sz="2800" i="1" dirty="0" err="1"/>
              <a:t>somme</a:t>
            </a:r>
            <a:r>
              <a:rPr lang="en-GB" sz="2800" i="1" dirty="0"/>
              <a:t> de </a:t>
            </a:r>
            <a:r>
              <a:rPr lang="en-GB" sz="2800" i="1" dirty="0" err="1"/>
              <a:t>ses</a:t>
            </a:r>
            <a:r>
              <a:rPr lang="en-GB" sz="2800" i="1" dirty="0"/>
              <a:t> chiffres </a:t>
            </a:r>
            <a:r>
              <a:rPr lang="en-GB" sz="2800" i="1" dirty="0" err="1"/>
              <a:t>est</a:t>
            </a:r>
            <a:r>
              <a:rPr lang="en-GB" sz="2800" i="1" dirty="0"/>
              <a:t> divisible par 9.</a:t>
            </a:r>
          </a:p>
          <a:p>
            <a:endParaRPr lang="en-GB" sz="2800" b="1" i="1" dirty="0"/>
          </a:p>
          <a:p>
            <a:r>
              <a:rPr lang="en-GB" sz="2800" b="1" i="1" dirty="0"/>
              <a:t>Les </a:t>
            </a:r>
            <a:r>
              <a:rPr lang="en-GB" sz="2800" b="1" i="1" dirty="0" err="1"/>
              <a:t>nombres</a:t>
            </a:r>
            <a:r>
              <a:rPr lang="en-GB" sz="2800" b="1" i="1" dirty="0"/>
              <a:t> </a:t>
            </a:r>
            <a:r>
              <a:rPr lang="en-GB" sz="2800" b="1" i="1" dirty="0" err="1"/>
              <a:t>divisibles</a:t>
            </a:r>
            <a:r>
              <a:rPr lang="en-GB" sz="2800" b="1" i="1" dirty="0"/>
              <a:t> par 9 </a:t>
            </a:r>
            <a:r>
              <a:rPr lang="en-GB" sz="2800" b="1" i="1" dirty="0" err="1"/>
              <a:t>sont</a:t>
            </a:r>
            <a:r>
              <a:rPr lang="en-GB" sz="2800" b="1" i="1" dirty="0"/>
              <a:t> : </a:t>
            </a:r>
            <a:r>
              <a:rPr lang="en-GB" sz="2800" dirty="0">
                <a:solidFill>
                  <a:srgbClr val="00B050"/>
                </a:solidFill>
              </a:rPr>
              <a:t>15 008	 et  54 000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E9CFA2-C067-101A-19AB-716D844DC66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56080996"/>
      </p:ext>
    </p:extLst>
  </p:cSld>
  <p:clrMapOvr>
    <a:masterClrMapping/>
  </p:clrMapOvr>
  <p:transition spd="med" advTm="150000">
    <p:pull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BFF2E95-C07E-0CE5-48A1-53C0871EFDE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7677305"/>
      </p:ext>
    </p:extLst>
  </p:cSld>
  <p:clrMapOvr>
    <a:masterClrMapping/>
  </p:clrMapOvr>
  <p:transition spd="med" advTm="150000">
    <p:pull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36" y="2098222"/>
            <a:ext cx="10394254" cy="3004720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Parmi les </a:t>
            </a:r>
            <a:r>
              <a:rPr lang="en-GB" sz="4400" dirty="0" err="1">
                <a:solidFill>
                  <a:schemeClr val="tx1"/>
                </a:solidFill>
              </a:rPr>
              <a:t>nombres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suivants</a:t>
            </a:r>
            <a:r>
              <a:rPr lang="en-GB" sz="4400" dirty="0">
                <a:solidFill>
                  <a:schemeClr val="tx1"/>
                </a:solidFill>
              </a:rPr>
              <a:t>, </a:t>
            </a:r>
            <a:r>
              <a:rPr lang="en-GB" sz="4400" dirty="0" err="1">
                <a:solidFill>
                  <a:schemeClr val="tx1"/>
                </a:solidFill>
              </a:rPr>
              <a:t>lequel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est</a:t>
            </a:r>
            <a:r>
              <a:rPr lang="en-GB" sz="4400" dirty="0">
                <a:solidFill>
                  <a:schemeClr val="tx1"/>
                </a:solidFill>
              </a:rPr>
              <a:t> divisible par 4 et 9 :</a:t>
            </a:r>
            <a:br>
              <a:rPr lang="en-GB" sz="4400" dirty="0">
                <a:solidFill>
                  <a:schemeClr val="tx1"/>
                </a:solidFill>
              </a:rPr>
            </a:br>
            <a:br>
              <a:rPr lang="en-GB" sz="4400" dirty="0">
                <a:solidFill>
                  <a:schemeClr val="tx1"/>
                </a:solidFill>
              </a:rPr>
            </a:br>
            <a:r>
              <a:rPr lang="en-GB" sz="4400" dirty="0">
                <a:solidFill>
                  <a:schemeClr val="tx1"/>
                </a:solidFill>
              </a:rPr>
              <a:t>3 762 		53 724 			9 756			7 002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8: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30DB30-B7AA-9A3E-A495-22E7E3742A7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38330604"/>
      </p:ext>
    </p:extLst>
  </p:cSld>
  <p:clrMapOvr>
    <a:masterClrMapping/>
  </p:clrMapOvr>
  <p:transition spd="med" advTm="150000">
    <p:pull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8: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428625" y="1520091"/>
            <a:ext cx="103333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 err="1"/>
              <a:t>Critère</a:t>
            </a:r>
            <a:r>
              <a:rPr lang="en-GB" sz="2800" b="1" i="1" dirty="0"/>
              <a:t> de </a:t>
            </a:r>
            <a:r>
              <a:rPr lang="en-GB" sz="2800" b="1" i="1" dirty="0" err="1"/>
              <a:t>divisibilité</a:t>
            </a:r>
            <a:r>
              <a:rPr lang="en-GB" sz="2800" b="1" i="1" dirty="0"/>
              <a:t> par 4 :</a:t>
            </a:r>
            <a:r>
              <a:rPr lang="en-GB" sz="2800" i="1" dirty="0"/>
              <a:t> un </a:t>
            </a:r>
            <a:r>
              <a:rPr lang="en-GB" sz="2800" i="1" dirty="0" err="1"/>
              <a:t>nombre</a:t>
            </a:r>
            <a:r>
              <a:rPr lang="en-GB" sz="2800" i="1" dirty="0"/>
              <a:t> </a:t>
            </a:r>
            <a:r>
              <a:rPr lang="en-GB" sz="2800" i="1" dirty="0" err="1"/>
              <a:t>est</a:t>
            </a:r>
            <a:r>
              <a:rPr lang="en-GB" sz="2800" i="1" dirty="0"/>
              <a:t> divisible par 4 </a:t>
            </a:r>
            <a:r>
              <a:rPr lang="en-GB" sz="2800" i="1" dirty="0" err="1"/>
              <a:t>si</a:t>
            </a:r>
            <a:r>
              <a:rPr lang="en-GB" sz="2800" i="1" dirty="0"/>
              <a:t> le </a:t>
            </a:r>
            <a:r>
              <a:rPr lang="en-GB" sz="2800" i="1" dirty="0" err="1"/>
              <a:t>nombre</a:t>
            </a:r>
            <a:r>
              <a:rPr lang="en-GB" sz="2800" i="1" dirty="0"/>
              <a:t> </a:t>
            </a:r>
            <a:r>
              <a:rPr lang="en-GB" sz="2800" i="1" dirty="0" err="1"/>
              <a:t>formé</a:t>
            </a:r>
            <a:r>
              <a:rPr lang="en-GB" sz="2800" i="1" dirty="0"/>
              <a:t> par </a:t>
            </a:r>
            <a:r>
              <a:rPr lang="en-GB" sz="2800" i="1" dirty="0" err="1"/>
              <a:t>ses</a:t>
            </a:r>
            <a:r>
              <a:rPr lang="en-GB" sz="2800" i="1" dirty="0"/>
              <a:t> 2 </a:t>
            </a:r>
            <a:r>
              <a:rPr lang="en-GB" sz="2800" i="1" dirty="0" err="1"/>
              <a:t>derniers</a:t>
            </a:r>
            <a:r>
              <a:rPr lang="en-GB" sz="2800" i="1" dirty="0"/>
              <a:t> chiffres </a:t>
            </a:r>
            <a:r>
              <a:rPr lang="en-GB" sz="2800" i="1" dirty="0" err="1"/>
              <a:t>est</a:t>
            </a:r>
            <a:r>
              <a:rPr lang="en-GB" sz="2800" i="1" dirty="0"/>
              <a:t> divisible par 4.</a:t>
            </a:r>
          </a:p>
          <a:p>
            <a:endParaRPr lang="en-GB" sz="2800" dirty="0"/>
          </a:p>
          <a:p>
            <a:r>
              <a:rPr lang="en-GB" sz="2800" b="1" i="1" dirty="0" err="1"/>
              <a:t>Critère</a:t>
            </a:r>
            <a:r>
              <a:rPr lang="en-GB" sz="2800" b="1" i="1" dirty="0"/>
              <a:t> de </a:t>
            </a:r>
            <a:r>
              <a:rPr lang="en-GB" sz="2800" b="1" i="1" dirty="0" err="1"/>
              <a:t>divisibilité</a:t>
            </a:r>
            <a:r>
              <a:rPr lang="en-GB" sz="2800" b="1" i="1" dirty="0"/>
              <a:t> par 9 :</a:t>
            </a:r>
            <a:r>
              <a:rPr lang="en-GB" sz="2800" i="1" dirty="0"/>
              <a:t> un </a:t>
            </a:r>
            <a:r>
              <a:rPr lang="en-GB" sz="2800" i="1" dirty="0" err="1"/>
              <a:t>nombre</a:t>
            </a:r>
            <a:r>
              <a:rPr lang="en-GB" sz="2800" i="1" dirty="0"/>
              <a:t> </a:t>
            </a:r>
            <a:r>
              <a:rPr lang="en-GB" sz="2800" i="1" dirty="0" err="1"/>
              <a:t>est</a:t>
            </a:r>
            <a:r>
              <a:rPr lang="en-GB" sz="2800" i="1" dirty="0"/>
              <a:t> divisible par 9 </a:t>
            </a:r>
            <a:r>
              <a:rPr lang="en-GB" sz="2800" i="1" dirty="0" err="1"/>
              <a:t>si</a:t>
            </a:r>
            <a:r>
              <a:rPr lang="en-GB" sz="2800" i="1" dirty="0"/>
              <a:t> la </a:t>
            </a:r>
            <a:r>
              <a:rPr lang="en-GB" sz="2800" i="1" dirty="0" err="1"/>
              <a:t>somme</a:t>
            </a:r>
            <a:r>
              <a:rPr lang="en-GB" sz="2800" i="1" dirty="0"/>
              <a:t> de </a:t>
            </a:r>
            <a:r>
              <a:rPr lang="en-GB" sz="2800" i="1" dirty="0" err="1"/>
              <a:t>ses</a:t>
            </a:r>
            <a:r>
              <a:rPr lang="en-GB" sz="2800" i="1" dirty="0"/>
              <a:t> chiffres </a:t>
            </a:r>
            <a:r>
              <a:rPr lang="en-GB" sz="2800" i="1" dirty="0" err="1"/>
              <a:t>est</a:t>
            </a:r>
            <a:r>
              <a:rPr lang="en-GB" sz="2800" i="1" dirty="0"/>
              <a:t> divisible par 9.</a:t>
            </a:r>
          </a:p>
          <a:p>
            <a:endParaRPr lang="en-GB" sz="2800" b="1" i="1" dirty="0"/>
          </a:p>
          <a:p>
            <a:r>
              <a:rPr lang="en-GB" sz="2800" dirty="0"/>
              <a:t>9 + 7 + 5 + 6 = 27 </a:t>
            </a:r>
            <a:r>
              <a:rPr lang="en-GB" sz="2800" dirty="0" err="1"/>
              <a:t>donc</a:t>
            </a:r>
            <a:r>
              <a:rPr lang="en-GB" sz="2800" dirty="0"/>
              <a:t> divisible par 9</a:t>
            </a:r>
          </a:p>
          <a:p>
            <a:r>
              <a:rPr lang="en-GB" sz="2800" dirty="0"/>
              <a:t>9 756 -&gt; 56 </a:t>
            </a:r>
            <a:r>
              <a:rPr lang="en-GB" sz="2800" dirty="0" err="1"/>
              <a:t>est</a:t>
            </a:r>
            <a:r>
              <a:rPr lang="en-GB" sz="2800" dirty="0"/>
              <a:t> bien divisible par 4</a:t>
            </a:r>
          </a:p>
          <a:p>
            <a:endParaRPr lang="en-GB" sz="2800" dirty="0"/>
          </a:p>
          <a:p>
            <a:r>
              <a:rPr lang="en-GB" sz="2800" dirty="0" err="1">
                <a:solidFill>
                  <a:srgbClr val="00B050"/>
                </a:solidFill>
              </a:rPr>
              <a:t>C’est</a:t>
            </a:r>
            <a:r>
              <a:rPr lang="en-GB" sz="2800" dirty="0">
                <a:solidFill>
                  <a:srgbClr val="00B050"/>
                </a:solidFill>
              </a:rPr>
              <a:t> 9 756 !</a:t>
            </a:r>
          </a:p>
          <a:p>
            <a:endParaRPr lang="en-GB" sz="2800" b="1" i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E9CFA2-C067-101A-19AB-716D844DC66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88913857"/>
      </p:ext>
    </p:extLst>
  </p:cSld>
  <p:clrMapOvr>
    <a:masterClrMapping/>
  </p:clrMapOvr>
  <p:transition spd="med" advTm="150000">
    <p:pull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BFF2E95-C07E-0CE5-48A1-53C0871EFDE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16915435"/>
      </p:ext>
    </p:extLst>
  </p:cSld>
  <p:clrMapOvr>
    <a:masterClrMapping/>
  </p:clrMapOvr>
  <p:transition spd="med" advTm="150000">
    <p:pull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conversions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A2E3FCE-A3C4-4091-667D-1BF055FB437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40455320"/>
      </p:ext>
    </p:extLst>
  </p:cSld>
  <p:clrMapOvr>
    <a:masterClrMapping/>
  </p:clrMapOvr>
  <p:transition spd="med" advTm="150000">
    <p:pull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59683" y="2124076"/>
                <a:ext cx="9219141" cy="3105149"/>
              </a:xfrm>
            </p:spPr>
            <p:txBody>
              <a:bodyPr>
                <a:normAutofit/>
              </a:bodyPr>
              <a:lstStyle/>
              <a:p>
                <a:r>
                  <a:rPr lang="en-GB" sz="5400" dirty="0">
                    <a:solidFill>
                      <a:schemeClr val="tx1"/>
                    </a:solidFill>
                  </a:rPr>
                  <a:t>Convertir :</a:t>
                </a:r>
                <a:br>
                  <a:rPr lang="en-GB" sz="54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  						7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				</a:t>
                </a:r>
                <a:br>
                  <a:rPr lang="en-GB" sz="54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					  125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  <a:r>
                  <a:rPr lang="en-GB" sz="5400" dirty="0" err="1">
                    <a:solidFill>
                      <a:schemeClr val="tx1"/>
                    </a:solidFill>
                  </a:rPr>
                  <a:t>en</a:t>
                </a:r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59683" y="2124076"/>
                <a:ext cx="9219141" cy="3105149"/>
              </a:xfrm>
              <a:blipFill>
                <a:blip r:embed="rId2"/>
                <a:stretch>
                  <a:fillRect l="-3571" t="-54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9: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3AA976-1064-F98B-D580-E98973B7CB5C}"/>
              </a:ext>
            </a:extLst>
          </p:cNvPr>
          <p:cNvSpPr txBox="1"/>
          <p:nvPr/>
        </p:nvSpPr>
        <p:spPr>
          <a:xfrm>
            <a:off x="428625" y="266392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54777912"/>
      </p:ext>
    </p:extLst>
  </p:cSld>
  <p:clrMapOvr>
    <a:masterClrMapping/>
  </p:clrMapOvr>
  <p:transition spd="med" advTm="150000">
    <p:pull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9: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</a:t>
                </a:r>
                <a:r>
                  <a:rPr lang="en-GB" sz="2800" u="sng" dirty="0" err="1"/>
                  <a:t>mètres</a:t>
                </a:r>
                <a:r>
                  <a:rPr lang="en-GB" sz="2800" u="sng" dirty="0"/>
                  <a:t> cubes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		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1 000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	  et   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	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7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7 000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  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et       125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0,125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blipFill>
                <a:blip r:embed="rId3"/>
                <a:stretch>
                  <a:fillRect l="-1239" t="-1724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3048000" y="4060048"/>
            <a:ext cx="870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460127" y="4060048"/>
            <a:ext cx="7466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9" y="3646025"/>
            <a:ext cx="4609570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716141"/>
            <a:ext cx="4525206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E1AF9F7-026F-1FAC-C488-FC71CAC30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42" y="2113475"/>
            <a:ext cx="9367473" cy="12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26970"/>
      </p:ext>
    </p:extLst>
  </p:cSld>
  <p:clrMapOvr>
    <a:masterClrMapping/>
  </p:clrMapOvr>
  <p:transition spd="med" advTm="150000">
    <p:pull/>
  </p:transition>
</p:sld>
</file>

<file path=ppt/theme/theme1.xml><?xml version="1.0" encoding="utf-8"?>
<a:theme xmlns:a="http://schemas.openxmlformats.org/drawingml/2006/main" name="Facette">
  <a:themeElements>
    <a:clrScheme name="Personnalisé 4">
      <a:dk1>
        <a:sysClr val="windowText" lastClr="000000"/>
      </a:dk1>
      <a:lt1>
        <a:sysClr val="window" lastClr="FFFFFF"/>
      </a:lt1>
      <a:dk2>
        <a:srgbClr val="2A1A00"/>
      </a:dk2>
      <a:lt2>
        <a:srgbClr val="900000"/>
      </a:lt2>
      <a:accent1>
        <a:srgbClr val="900000"/>
      </a:accent1>
      <a:accent2>
        <a:srgbClr val="DC3A1A"/>
      </a:accent2>
      <a:accent3>
        <a:srgbClr val="FFFF00"/>
      </a:accent3>
      <a:accent4>
        <a:srgbClr val="8CAA7E"/>
      </a:accent4>
      <a:accent5>
        <a:srgbClr val="FFFF00"/>
      </a:accent5>
      <a:accent6>
        <a:srgbClr val="826276"/>
      </a:accent6>
      <a:hlink>
        <a:srgbClr val="46B2B5"/>
      </a:hlink>
      <a:folHlink>
        <a:srgbClr val="FFFE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778</TotalTime>
  <Words>4003</Words>
  <Application>Microsoft Office PowerPoint</Application>
  <PresentationFormat>Grand écran</PresentationFormat>
  <Paragraphs>619</Paragraphs>
  <Slides>139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139</vt:i4>
      </vt:variant>
    </vt:vector>
  </HeadingPairs>
  <TitlesOfParts>
    <vt:vector size="145" baseType="lpstr">
      <vt:lpstr>Algerian</vt:lpstr>
      <vt:lpstr>Arial</vt:lpstr>
      <vt:lpstr>Cambria Math</vt:lpstr>
      <vt:lpstr>Trebuchet MS</vt:lpstr>
      <vt:lpstr>Wingdings 3</vt:lpstr>
      <vt:lpstr>Facette</vt:lpstr>
      <vt:lpstr>Les questions  Flash </vt:lpstr>
      <vt:lpstr>Les nombres relatifs et les fractions</vt:lpstr>
      <vt:lpstr>Calculer :         A = - 20 + 15,5 - 80       T = 7 - 10 x 2</vt:lpstr>
      <vt:lpstr>  </vt:lpstr>
      <vt:lpstr>Présentation PowerPoint</vt:lpstr>
      <vt:lpstr>Calculer :               Q=-2×11÷4  T=-1×(-3)×(-7)×(-10)×(-2) </vt:lpstr>
      <vt:lpstr>  </vt:lpstr>
      <vt:lpstr>Présentation PowerPoint</vt:lpstr>
      <vt:lpstr>Calculer et écrire la réponse sous la forme d’une fraction irréductible :     D=1/3-7/3+12/3    et    O=5/4+3/2 </vt:lpstr>
      <vt:lpstr>  </vt:lpstr>
      <vt:lpstr>Présentation PowerPoint</vt:lpstr>
      <vt:lpstr>Calculer et écrire la réponse sous la forme d’une fraction irréductible :  D=(-1)/(-9)×9/5×(-5)/8   et    O=18/6×3/12 </vt:lpstr>
      <vt:lpstr>  </vt:lpstr>
      <vt:lpstr>Présentation PowerPoint</vt:lpstr>
      <vt:lpstr>Calculer et écrire la réponse sous la forme d’une fraction irréductible :                    D=5/7-9/7×14/15</vt:lpstr>
      <vt:lpstr>  </vt:lpstr>
      <vt:lpstr>Présentation PowerPoint</vt:lpstr>
      <vt:lpstr>Les puissances</vt:lpstr>
      <vt:lpstr>Calculer :                D=12-2^3×5</vt:lpstr>
      <vt:lpstr>  </vt:lpstr>
      <vt:lpstr>Présentation PowerPoint</vt:lpstr>
      <vt:lpstr>Calculer :                G=18+(7-11)^3</vt:lpstr>
      <vt:lpstr>  </vt:lpstr>
      <vt:lpstr>Présentation PowerPoint</vt:lpstr>
      <vt:lpstr>Ecrire le résultat sous la forme d’une puissance de 10 (sous la forme 10^n):                〖H=10〗^5×10^3             et   M=10^6×10^(-7)</vt:lpstr>
      <vt:lpstr>  </vt:lpstr>
      <vt:lpstr>Présentation PowerPoint</vt:lpstr>
      <vt:lpstr>Ecrire le résultat sous la forme d’une puissance de 10 (sous la forme 10^n):                U=10^5/10^(-6)               et   K=10×10^(-1)/10^4 ×10^2</vt:lpstr>
      <vt:lpstr>  </vt:lpstr>
      <vt:lpstr>Présentation PowerPoint</vt:lpstr>
      <vt:lpstr>Calcul littéral</vt:lpstr>
      <vt:lpstr>Donner l’expression littérale du calcul :   - Choisir un nombre - Le doubler - Soustraire 3  - Multiplier le tout par 7</vt:lpstr>
      <vt:lpstr>  </vt:lpstr>
      <vt:lpstr>Présentation PowerPoint</vt:lpstr>
      <vt:lpstr>Donner l’expression littérale du calcul :   - Choisir un nombre - Ajouter 1  - Mettre au carré - Soustraire le carré du nombre de départ</vt:lpstr>
      <vt:lpstr>  </vt:lpstr>
      <vt:lpstr>Présentation PowerPoint</vt:lpstr>
      <vt:lpstr>Calculer la valeur de l’expression littérale suivante pour x=-1.  W=x^2-3x+6</vt:lpstr>
      <vt:lpstr>  </vt:lpstr>
      <vt:lpstr>Présentation PowerPoint</vt:lpstr>
      <vt:lpstr>Calculer la valeur de l’expression littérale suivante pour x=-2.  I=〖3x〗^2+5x-10</vt:lpstr>
      <vt:lpstr>  </vt:lpstr>
      <vt:lpstr>Présentation PowerPoint</vt:lpstr>
      <vt:lpstr>Les conversions</vt:lpstr>
      <vt:lpstr>Convertir :         7 m² en  dm²            125 dm² en m²</vt:lpstr>
      <vt:lpstr>  </vt:lpstr>
      <vt:lpstr>Présentation PowerPoint</vt:lpstr>
      <vt:lpstr>Convertir :         7 km² en hm²            10 ha en km²</vt:lpstr>
      <vt:lpstr>  </vt:lpstr>
      <vt:lpstr>Présentation PowerPoint</vt:lpstr>
      <vt:lpstr>Convertir :          9 ha en m²             54 206 m² en ha</vt:lpstr>
      <vt:lpstr>  </vt:lpstr>
      <vt:lpstr>Présentation PowerPoint</vt:lpstr>
      <vt:lpstr>Convertir :          75,4 cm² en m²             0,571 m² en cm²</vt:lpstr>
      <vt:lpstr>  </vt:lpstr>
      <vt:lpstr>Présentation PowerPoint</vt:lpstr>
      <vt:lpstr>Les aires</vt:lpstr>
      <vt:lpstr>Calculer l’aire de la figure suivante :          </vt:lpstr>
      <vt:lpstr>  </vt:lpstr>
      <vt:lpstr>Présentation PowerPoint</vt:lpstr>
      <vt:lpstr>Calculer l’aire de la figure suivante :          </vt:lpstr>
      <vt:lpstr>  </vt:lpstr>
      <vt:lpstr>Présentation PowerPoint</vt:lpstr>
      <vt:lpstr>Calculer l’aire de la figure suivante :          </vt:lpstr>
      <vt:lpstr>  </vt:lpstr>
      <vt:lpstr>Présentation PowerPoint</vt:lpstr>
      <vt:lpstr>Calculer l’aire de la figure suivante :          </vt:lpstr>
      <vt:lpstr>  </vt:lpstr>
      <vt:lpstr>Présentation PowerPoint</vt:lpstr>
      <vt:lpstr>Présentation PowerPoint</vt:lpstr>
      <vt:lpstr>Calcul littéral</vt:lpstr>
      <vt:lpstr>Réduire les expressions littérales suivantes :   F=2x-7a-9x+8a V=7x^2-10x+x^2+6x </vt:lpstr>
      <vt:lpstr>  </vt:lpstr>
      <vt:lpstr>Présentation PowerPoint</vt:lpstr>
      <vt:lpstr>Réduire les expressions littérales suivantes :   N=7xy+9y^2-y+3xy-10y² B=-4x+x^2-11+7x-5x²</vt:lpstr>
      <vt:lpstr>  </vt:lpstr>
      <vt:lpstr>Présentation PowerPoint</vt:lpstr>
      <vt:lpstr>L’égalité x^2-9=(x+4)(x-4)  est-elle vraie pour x= 4 ?</vt:lpstr>
      <vt:lpstr>  </vt:lpstr>
      <vt:lpstr>Présentation PowerPoint</vt:lpstr>
      <vt:lpstr>L’égalité    (x+9)/(x+5)=2(x+3)  est-elle vraie pour x=-1 ?</vt:lpstr>
      <vt:lpstr>  </vt:lpstr>
      <vt:lpstr>Présentation PowerPoint</vt:lpstr>
      <vt:lpstr>Arithmétique</vt:lpstr>
      <vt:lpstr>Parmi les nombres suivants, lesquels sont divisibles par 2 :  57   46    107   15 008   54 000  </vt:lpstr>
      <vt:lpstr>  </vt:lpstr>
      <vt:lpstr>Présentation PowerPoint</vt:lpstr>
      <vt:lpstr>Parmi les nombres suivants, lesquels sont divisibles par 3 :  57   43    207   15 408   14 000  </vt:lpstr>
      <vt:lpstr>  </vt:lpstr>
      <vt:lpstr>Présentation PowerPoint</vt:lpstr>
      <vt:lpstr>Parmi les nombres suivants, lesquels sont divisibles par 9 :  57   46    109   15 008   54 000  </vt:lpstr>
      <vt:lpstr>  </vt:lpstr>
      <vt:lpstr>Présentation PowerPoint</vt:lpstr>
      <vt:lpstr>Parmi les nombres suivants, lequel est divisible par 4 et 9 :  3 762   53 724    9 756   7 002 </vt:lpstr>
      <vt:lpstr>  </vt:lpstr>
      <vt:lpstr>Présentation PowerPoint</vt:lpstr>
      <vt:lpstr>Les conversions</vt:lpstr>
      <vt:lpstr>Convertir :         7 m^3 en  〖dm〗^3             125 〖dm〗^3 en m^3 </vt:lpstr>
      <vt:lpstr>  </vt:lpstr>
      <vt:lpstr>Présentation PowerPoint</vt:lpstr>
      <vt:lpstr>Convertir :         7 〖km〗^3 en 〖hm〗^3             10 〖hm〗^3 en 〖km〗^3 </vt:lpstr>
      <vt:lpstr>  </vt:lpstr>
      <vt:lpstr>Présentation PowerPoint</vt:lpstr>
      <vt:lpstr>Convertir :          2,56 〖hm〗^3 en m^3             954 206 m^3 en 〖hm〗^3 </vt:lpstr>
      <vt:lpstr>  </vt:lpstr>
      <vt:lpstr>Présentation PowerPoint</vt:lpstr>
      <vt:lpstr>Convertir :       4 175 000 〖cm〗^3 en m^3        0,00571 m^3 en 〖cm〗^3 </vt:lpstr>
      <vt:lpstr>  </vt:lpstr>
      <vt:lpstr>Présentation PowerPoint</vt:lpstr>
      <vt:lpstr>Convertir :       4 175 000 〖cm〗^3 en L          0,00571 m^3 en L</vt:lpstr>
      <vt:lpstr>  </vt:lpstr>
      <vt:lpstr>Présentation PowerPoint</vt:lpstr>
      <vt:lpstr>Unité de temps et vitesse</vt:lpstr>
      <vt:lpstr>Convertir en minutes puis en heures les temps suivants :         4 320 secondes       144 minutes et 30 secondes</vt:lpstr>
      <vt:lpstr>  </vt:lpstr>
      <vt:lpstr>Présentation PowerPoint</vt:lpstr>
      <vt:lpstr>Convertir les durées suivantes :  3 semaines = . . . . . . . . . jours 1,25 h = . . . . . . . . . min 12 min 20 s = . . . . . . . . . s 4 h 5 s = . . . . . . . . . s</vt:lpstr>
      <vt:lpstr>  </vt:lpstr>
      <vt:lpstr>Présentation PowerPoint</vt:lpstr>
      <vt:lpstr>Convertir en heures et minutes les durées suivantes :          12,25 h               6,2 h</vt:lpstr>
      <vt:lpstr>  </vt:lpstr>
      <vt:lpstr>Présentation PowerPoint</vt:lpstr>
      <vt:lpstr>Convertir en heures les durées suivantes :        4 h 48 min         40 min</vt:lpstr>
      <vt:lpstr>  </vt:lpstr>
      <vt:lpstr>Présentation PowerPoint</vt:lpstr>
      <vt:lpstr>Un escargot glisse à 2 cm/s.   Combien de temps met-il pour parcourir 160 mm ?</vt:lpstr>
      <vt:lpstr>  </vt:lpstr>
      <vt:lpstr>Présentation PowerPoint</vt:lpstr>
      <vt:lpstr>proportionnalité</vt:lpstr>
      <vt:lpstr>Quels sont les graphiques où la température est proportionnelle au temps ?     </vt:lpstr>
      <vt:lpstr>  </vt:lpstr>
      <vt:lpstr>Présentation PowerPoint</vt:lpstr>
      <vt:lpstr>1) Y a-t-il proportionnalité entre la distance parcourue  et la durée de ce parcours ?  2) Au bout de combien de  temps ont-ils parcouru les 110 premiers kilomètres ?     </vt:lpstr>
      <vt:lpstr>  </vt:lpstr>
      <vt:lpstr>Présentation PowerPoint</vt:lpstr>
      <vt:lpstr>En gelant, l’eau augmente de volume.  1) Le volume de glace est-il  proportionnel au volume  de l’eau liquide ?  2) Avec 20 L d’eau liquide,  quel volume de glace (en L)  peut-on obtenir ?     </vt:lpstr>
      <vt:lpstr> 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questions  Flash </dc:title>
  <dc:creator>Yann Danielou</dc:creator>
  <cp:lastModifiedBy>Yann Danielou</cp:lastModifiedBy>
  <cp:revision>177</cp:revision>
  <dcterms:created xsi:type="dcterms:W3CDTF">2023-07-29T13:01:24Z</dcterms:created>
  <dcterms:modified xsi:type="dcterms:W3CDTF">2023-08-01T19:19:10Z</dcterms:modified>
</cp:coreProperties>
</file>