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0" r:id="rId3"/>
    <p:sldId id="257" r:id="rId4"/>
    <p:sldId id="279" r:id="rId5"/>
    <p:sldId id="306" r:id="rId6"/>
    <p:sldId id="258" r:id="rId7"/>
    <p:sldId id="280" r:id="rId8"/>
    <p:sldId id="307" r:id="rId9"/>
    <p:sldId id="259" r:id="rId10"/>
    <p:sldId id="281" r:id="rId11"/>
    <p:sldId id="308" r:id="rId12"/>
    <p:sldId id="301" r:id="rId13"/>
    <p:sldId id="261" r:id="rId14"/>
    <p:sldId id="282" r:id="rId15"/>
    <p:sldId id="309" r:id="rId16"/>
    <p:sldId id="262" r:id="rId17"/>
    <p:sldId id="283" r:id="rId18"/>
    <p:sldId id="310" r:id="rId19"/>
    <p:sldId id="263" r:id="rId20"/>
    <p:sldId id="284" r:id="rId21"/>
    <p:sldId id="311" r:id="rId22"/>
    <p:sldId id="264" r:id="rId23"/>
    <p:sldId id="285" r:id="rId24"/>
    <p:sldId id="312" r:id="rId25"/>
    <p:sldId id="302" r:id="rId26"/>
    <p:sldId id="265" r:id="rId27"/>
    <p:sldId id="286" r:id="rId28"/>
    <p:sldId id="313" r:id="rId29"/>
    <p:sldId id="266" r:id="rId30"/>
    <p:sldId id="287" r:id="rId31"/>
    <p:sldId id="314" r:id="rId32"/>
    <p:sldId id="267" r:id="rId33"/>
    <p:sldId id="288" r:id="rId34"/>
    <p:sldId id="315" r:id="rId35"/>
    <p:sldId id="303" r:id="rId36"/>
    <p:sldId id="268" r:id="rId37"/>
    <p:sldId id="289" r:id="rId38"/>
    <p:sldId id="316" r:id="rId39"/>
    <p:sldId id="269" r:id="rId40"/>
    <p:sldId id="290" r:id="rId41"/>
    <p:sldId id="317" r:id="rId42"/>
    <p:sldId id="270" r:id="rId43"/>
    <p:sldId id="291" r:id="rId44"/>
    <p:sldId id="318" r:id="rId45"/>
    <p:sldId id="304" r:id="rId46"/>
    <p:sldId id="271" r:id="rId47"/>
    <p:sldId id="292" r:id="rId48"/>
    <p:sldId id="319" r:id="rId49"/>
    <p:sldId id="272" r:id="rId50"/>
    <p:sldId id="293" r:id="rId51"/>
    <p:sldId id="320" r:id="rId52"/>
    <p:sldId id="273" r:id="rId53"/>
    <p:sldId id="294" r:id="rId54"/>
    <p:sldId id="321" r:id="rId55"/>
    <p:sldId id="305" r:id="rId56"/>
    <p:sldId id="278" r:id="rId57"/>
    <p:sldId id="295" r:id="rId58"/>
    <p:sldId id="322" r:id="rId59"/>
    <p:sldId id="274" r:id="rId60"/>
    <p:sldId id="296" r:id="rId61"/>
    <p:sldId id="323" r:id="rId62"/>
    <p:sldId id="275" r:id="rId63"/>
    <p:sldId id="297" r:id="rId64"/>
    <p:sldId id="324" r:id="rId65"/>
    <p:sldId id="276" r:id="rId66"/>
    <p:sldId id="298" r:id="rId67"/>
    <p:sldId id="325" r:id="rId68"/>
    <p:sldId id="277" r:id="rId69"/>
    <p:sldId id="299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50" r:id="rId82"/>
    <p:sldId id="351" r:id="rId83"/>
    <p:sldId id="352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8" r:id="rId115"/>
    <p:sldId id="389" r:id="rId116"/>
    <p:sldId id="390" r:id="rId117"/>
    <p:sldId id="382" r:id="rId118"/>
    <p:sldId id="383" r:id="rId119"/>
    <p:sldId id="384" r:id="rId120"/>
    <p:sldId id="385" r:id="rId121"/>
    <p:sldId id="386" r:id="rId122"/>
    <p:sldId id="387" r:id="rId123"/>
    <p:sldId id="391" r:id="rId124"/>
    <p:sldId id="369" r:id="rId125"/>
    <p:sldId id="370" r:id="rId126"/>
    <p:sldId id="371" r:id="rId127"/>
    <p:sldId id="363" r:id="rId128"/>
    <p:sldId id="364" r:id="rId129"/>
    <p:sldId id="365" r:id="rId130"/>
    <p:sldId id="372" r:id="rId131"/>
    <p:sldId id="373" r:id="rId132"/>
    <p:sldId id="374" r:id="rId133"/>
    <p:sldId id="366" r:id="rId134"/>
    <p:sldId id="367" r:id="rId135"/>
    <p:sldId id="368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4ème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8170DF-C684-6D0D-FCC3-7046E8B789E5}"/>
              </a:ext>
            </a:extLst>
          </p:cNvPr>
          <p:cNvSpPr txBox="1"/>
          <p:nvPr/>
        </p:nvSpPr>
        <p:spPr>
          <a:xfrm>
            <a:off x="708455" y="1401692"/>
            <a:ext cx="92191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 </a:t>
            </a:r>
            <a:r>
              <a:rPr lang="en-GB" sz="2400" dirty="0" err="1"/>
              <a:t>calcule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50% de 203,50€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0" i="1" dirty="0" err="1">
                <a:solidFill>
                  <a:srgbClr val="00B050"/>
                </a:solidFill>
              </a:rPr>
              <a:t>Calculer</a:t>
            </a:r>
            <a:r>
              <a:rPr lang="en-GB" sz="2400" b="0" i="1" dirty="0">
                <a:solidFill>
                  <a:srgbClr val="00B050"/>
                </a:solidFill>
              </a:rPr>
              <a:t> 50% </a:t>
            </a:r>
            <a:r>
              <a:rPr lang="en-GB" sz="2400" b="0" i="1" dirty="0" err="1">
                <a:solidFill>
                  <a:srgbClr val="00B050"/>
                </a:solidFill>
              </a:rPr>
              <a:t>d’une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cela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revient</a:t>
            </a:r>
            <a:r>
              <a:rPr lang="en-GB" sz="2400" b="0" i="1" dirty="0">
                <a:solidFill>
                  <a:srgbClr val="00B050"/>
                </a:solidFill>
              </a:rPr>
              <a:t> à </a:t>
            </a:r>
            <a:r>
              <a:rPr lang="en-GB" sz="2400" b="0" i="1" dirty="0" err="1">
                <a:solidFill>
                  <a:srgbClr val="00B050"/>
                </a:solidFill>
              </a:rPr>
              <a:t>trouver</a:t>
            </a:r>
            <a:r>
              <a:rPr lang="en-GB" sz="2400" b="0" i="1" dirty="0">
                <a:solidFill>
                  <a:srgbClr val="00B050"/>
                </a:solidFill>
              </a:rPr>
              <a:t> la </a:t>
            </a:r>
            <a:r>
              <a:rPr lang="en-GB" sz="2400" b="0" i="1" dirty="0" err="1">
                <a:solidFill>
                  <a:srgbClr val="00B050"/>
                </a:solidFill>
              </a:rPr>
              <a:t>moitié</a:t>
            </a:r>
            <a:r>
              <a:rPr lang="en-GB" sz="2400" b="0" i="1" dirty="0">
                <a:solidFill>
                  <a:srgbClr val="00B050"/>
                </a:solidFill>
              </a:rPr>
              <a:t> de </a:t>
            </a:r>
            <a:r>
              <a:rPr lang="en-GB" sz="2400" b="0" i="1" dirty="0" err="1">
                <a:solidFill>
                  <a:srgbClr val="00B050"/>
                </a:solidFill>
              </a:rPr>
              <a:t>cette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.</a:t>
            </a:r>
          </a:p>
          <a:p>
            <a:r>
              <a:rPr lang="en-GB" sz="2400" dirty="0" err="1"/>
              <a:t>Donc</a:t>
            </a:r>
            <a:r>
              <a:rPr lang="en-GB" sz="2400" dirty="0"/>
              <a:t>    203,50 : 2 = 101,75     et    50% de 203,50€ </a:t>
            </a:r>
            <a:r>
              <a:rPr lang="en-GB" sz="2400" dirty="0" err="1"/>
              <a:t>vaut</a:t>
            </a:r>
            <a:r>
              <a:rPr lang="en-GB" sz="2400" dirty="0"/>
              <a:t>   </a:t>
            </a:r>
            <a:r>
              <a:rPr lang="en-GB" sz="2400" dirty="0">
                <a:solidFill>
                  <a:srgbClr val="00B050"/>
                </a:solidFill>
              </a:rPr>
              <a:t>101,75€</a:t>
            </a:r>
            <a:r>
              <a:rPr lang="en-GB" sz="2400" b="0" dirty="0"/>
              <a:t/>
            </a:r>
            <a:br>
              <a:rPr lang="en-GB" sz="2400" b="0" dirty="0"/>
            </a:br>
            <a:r>
              <a:rPr lang="en-GB" sz="2800" b="0" dirty="0"/>
              <a:t/>
            </a:r>
            <a:br>
              <a:rPr lang="en-GB" sz="2800" b="0" dirty="0"/>
            </a:br>
            <a:r>
              <a:rPr lang="en-GB" sz="2400" dirty="0"/>
              <a:t>On </a:t>
            </a:r>
            <a:r>
              <a:rPr lang="en-GB" sz="2400" dirty="0" err="1"/>
              <a:t>calcule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25% de 64€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0" i="1" dirty="0" err="1">
                <a:solidFill>
                  <a:srgbClr val="00B050"/>
                </a:solidFill>
              </a:rPr>
              <a:t>Calculer</a:t>
            </a:r>
            <a:r>
              <a:rPr lang="en-GB" sz="2400" b="0" i="1" dirty="0">
                <a:solidFill>
                  <a:srgbClr val="00B050"/>
                </a:solidFill>
              </a:rPr>
              <a:t> 25% </a:t>
            </a:r>
            <a:r>
              <a:rPr lang="en-GB" sz="2400" b="0" i="1" dirty="0" err="1">
                <a:solidFill>
                  <a:srgbClr val="00B050"/>
                </a:solidFill>
              </a:rPr>
              <a:t>d’une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cela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revient</a:t>
            </a:r>
            <a:r>
              <a:rPr lang="en-GB" sz="2400" b="0" i="1" dirty="0">
                <a:solidFill>
                  <a:srgbClr val="00B050"/>
                </a:solidFill>
              </a:rPr>
              <a:t> à </a:t>
            </a:r>
            <a:r>
              <a:rPr lang="en-GB" sz="2400" b="0" i="1" dirty="0" err="1">
                <a:solidFill>
                  <a:srgbClr val="00B050"/>
                </a:solidFill>
              </a:rPr>
              <a:t>trouver</a:t>
            </a:r>
            <a:r>
              <a:rPr lang="en-GB" sz="2400" b="0" i="1" dirty="0">
                <a:solidFill>
                  <a:srgbClr val="00B050"/>
                </a:solidFill>
              </a:rPr>
              <a:t> le quart de </a:t>
            </a:r>
            <a:r>
              <a:rPr lang="en-GB" sz="2400" b="0" i="1" dirty="0" err="1">
                <a:solidFill>
                  <a:srgbClr val="00B050"/>
                </a:solidFill>
              </a:rPr>
              <a:t>cette</a:t>
            </a:r>
            <a:r>
              <a:rPr lang="en-GB" sz="2400" b="0" i="1" dirty="0">
                <a:solidFill>
                  <a:srgbClr val="00B050"/>
                </a:solidFill>
              </a:rPr>
              <a:t> </a:t>
            </a:r>
            <a:r>
              <a:rPr lang="en-GB" sz="2400" b="0" i="1" dirty="0" err="1">
                <a:solidFill>
                  <a:srgbClr val="00B050"/>
                </a:solidFill>
              </a:rPr>
              <a:t>quantité</a:t>
            </a:r>
            <a:r>
              <a:rPr lang="en-GB" sz="2400" b="0" i="1" dirty="0">
                <a:solidFill>
                  <a:srgbClr val="00B050"/>
                </a:solidFill>
              </a:rPr>
              <a:t>.</a:t>
            </a:r>
          </a:p>
          <a:p>
            <a:r>
              <a:rPr lang="en-GB" sz="2400" dirty="0" err="1"/>
              <a:t>Donc</a:t>
            </a:r>
            <a:r>
              <a:rPr lang="en-GB" sz="2400" dirty="0"/>
              <a:t>    64 : 4 = 16     et </a:t>
            </a:r>
            <a:r>
              <a:rPr lang="en-GB" sz="2400" dirty="0" err="1"/>
              <a:t>donc</a:t>
            </a:r>
            <a:r>
              <a:rPr lang="en-GB" sz="2400" dirty="0"/>
              <a:t>  25% de 64€ </a:t>
            </a:r>
            <a:r>
              <a:rPr lang="en-GB" sz="2400" dirty="0" err="1"/>
              <a:t>vaut</a:t>
            </a:r>
            <a:r>
              <a:rPr lang="en-GB" sz="2400" dirty="0"/>
              <a:t>   </a:t>
            </a:r>
            <a:r>
              <a:rPr lang="en-GB" sz="2400" dirty="0">
                <a:solidFill>
                  <a:srgbClr val="00B050"/>
                </a:solidFill>
              </a:rPr>
              <a:t>16€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F583E8-57F1-EB9A-26E8-75A09FB260F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6937770"/>
      </p:ext>
    </p:extLst>
  </p:cSld>
  <p:clrMapOvr>
    <a:masterClrMapping/>
  </p:clrMapOvr>
  <p:transition spd="med" advTm="150000"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0110663"/>
      </p:ext>
    </p:extLst>
  </p:cSld>
  <p:clrMapOvr>
    <a:masterClrMapping/>
  </p:clrMapOvr>
  <p:transition spd="med" advTm="150000"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B99F39-807F-A264-BD52-15B7E81E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94" y="2815738"/>
            <a:ext cx="1729890" cy="24946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2F9314-FF15-F3A8-2794-0CE27908B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9082"/>
            <a:ext cx="2075596" cy="24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86"/>
      </p:ext>
    </p:extLst>
  </p:cSld>
  <p:clrMapOvr>
    <a:masterClrMapping/>
  </p:clrMapOvr>
  <p:transition spd="med" advTm="150000"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</a:t>
            </a:r>
            <a:r>
              <a:rPr lang="en-GB" sz="2800" dirty="0" err="1"/>
              <a:t>losange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15 x 4 = 60 dm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</a:t>
            </a:r>
            <a:r>
              <a:rPr lang="en-GB" sz="2800" dirty="0" err="1"/>
              <a:t>parallélogramme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1 x 2 + 4,3 x 2 = 2 + 8,6 = 10,6 cm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5899247"/>
      </p:ext>
    </p:extLst>
  </p:cSld>
  <p:clrMapOvr>
    <a:masterClrMapping/>
  </p:clrMapOvr>
  <p:transition spd="med" advTm="150000"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9321569"/>
      </p:ext>
    </p:extLst>
  </p:cSld>
  <p:clrMapOvr>
    <a:masterClrMapping/>
  </p:clrMapOvr>
  <p:transition spd="med" advTm="150000"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9B534EE-B5C6-6027-0882-1FD936F44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50" y="2853841"/>
            <a:ext cx="3322608" cy="2049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6CDDA5-A19D-48E8-022D-BF94325723AC}"/>
              </a:ext>
            </a:extLst>
          </p:cNvPr>
          <p:cNvSpPr/>
          <p:nvPr/>
        </p:nvSpPr>
        <p:spPr>
          <a:xfrm>
            <a:off x="3541059" y="2922494"/>
            <a:ext cx="340659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97018"/>
      </p:ext>
    </p:extLst>
  </p:cSld>
  <p:clrMapOvr>
    <a:masterClrMapping/>
  </p:clrMapOvr>
  <p:transition spd="med" advTm="150000"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2305615"/>
            <a:ext cx="10333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Formule 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rectangle :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P = 2l + 2L</a:t>
            </a:r>
          </a:p>
          <a:p>
            <a:endParaRPr lang="en-GB" sz="2800" dirty="0"/>
          </a:p>
          <a:p>
            <a:r>
              <a:rPr lang="en-GB" sz="2800" dirty="0"/>
              <a:t>3,1 cm = 31 mm    </a:t>
            </a:r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   P = 2 x 31 + 2 x 14 = 62 + 28 = 90 mm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239244"/>
      </p:ext>
    </p:extLst>
  </p:cSld>
  <p:clrMapOvr>
    <a:masterClrMapping/>
  </p:clrMapOvr>
  <p:transition spd="med" advTm="150000">
    <p:pull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2211301"/>
      </p:ext>
    </p:extLst>
  </p:cSld>
  <p:clrMapOvr>
    <a:masterClrMapping/>
  </p:clrMapOvr>
  <p:transition spd="med" advTm="150000">
    <p:pull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678A4E-57EE-6DE4-EEF2-7649874FA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61" y="2699682"/>
            <a:ext cx="609652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79364"/>
      </p:ext>
    </p:extLst>
  </p:cSld>
  <p:clrMapOvr>
    <a:masterClrMapping/>
  </p:clrMapOvr>
  <p:transition spd="med" advTm="150000">
    <p:pull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2459" y="1874728"/>
            <a:ext cx="10333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triangle </a:t>
            </a:r>
            <a:r>
              <a:rPr lang="en-GB" sz="2800" dirty="0" err="1"/>
              <a:t>isocèle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3,8 x 2 + 2,5 = 10,1 cm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Le triangle </a:t>
            </a:r>
            <a:r>
              <a:rPr lang="en-GB" sz="2800" dirty="0" err="1"/>
              <a:t>équilatéral</a:t>
            </a:r>
            <a:r>
              <a:rPr lang="en-GB" sz="2800" dirty="0"/>
              <a:t> : </a:t>
            </a:r>
            <a:r>
              <a:rPr lang="en-GB" sz="2800" dirty="0">
                <a:solidFill>
                  <a:srgbClr val="00B050"/>
                </a:solidFill>
              </a:rPr>
              <a:t>P = 3 x 37 = 111 mm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10591726"/>
      </p:ext>
    </p:extLst>
  </p:cSld>
  <p:clrMapOvr>
    <a:masterClrMapping/>
  </p:clrMapOvr>
  <p:transition spd="med" advTm="150000">
    <p:pull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8679136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C77C50-25D3-7857-A839-E9C132F5C62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361943"/>
      </p:ext>
    </p:extLst>
  </p:cSld>
  <p:clrMapOvr>
    <a:masterClrMapping/>
  </p:clrMapOvr>
  <p:transition spd="med" advTm="150000">
    <p:pull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STAtistiques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670815"/>
      </p:ext>
    </p:extLst>
  </p:cSld>
  <p:clrMapOvr>
    <a:masterClrMapping/>
  </p:clrMapOvr>
  <p:transition spd="med" advTm="150000">
    <p:pull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4 – 5 – 9 – 11 – 11– 20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696132"/>
      </p:ext>
    </p:extLst>
  </p:cSld>
  <p:clrMapOvr>
    <a:masterClrMapping/>
  </p:clrMapOvr>
  <p:transition spd="med" advTm="150000">
    <p:pull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4+5+9+11+11+20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8173474"/>
      </p:ext>
    </p:extLst>
  </p:cSld>
  <p:clrMapOvr>
    <a:masterClrMapping/>
  </p:clrMapOvr>
  <p:transition spd="med" advTm="150000">
    <p:pull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4039151"/>
      </p:ext>
    </p:extLst>
  </p:cSld>
  <p:clrMapOvr>
    <a:masterClrMapping/>
  </p:clrMapOvr>
  <p:transition spd="med" advTm="150000">
    <p:pull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5 – 15 – 6 – 10 –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48889919"/>
      </p:ext>
    </p:extLst>
  </p:cSld>
  <p:clrMapOvr>
    <a:masterClrMapping/>
  </p:clrMapOvr>
  <p:transition spd="med" advTm="150000">
    <p:pull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5+15+6+10+4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0765895"/>
      </p:ext>
    </p:extLst>
  </p:cSld>
  <p:clrMapOvr>
    <a:masterClrMapping/>
  </p:clrMapOvr>
  <p:transition spd="med" advTm="150000">
    <p:pull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4439915"/>
      </p:ext>
    </p:extLst>
  </p:cSld>
  <p:clrMapOvr>
    <a:masterClrMapping/>
  </p:clrMapOvr>
  <p:transition spd="med" advTm="150000">
    <p:pull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ci-dessous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8AF24C-B60F-0F57-9C43-A411607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11" y="3285564"/>
            <a:ext cx="7687905" cy="1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3674"/>
      </p:ext>
    </p:extLst>
  </p:cSld>
  <p:clrMapOvr>
    <a:masterClrMapping/>
  </p:clrMapOvr>
  <p:transition spd="med" advTm="150000">
    <p:pull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4 + 8 + 6 + 2 + 1 = 21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21.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6640"/>
      </p:ext>
    </p:extLst>
  </p:cSld>
  <p:clrMapOvr>
    <a:masterClrMapping/>
  </p:clrMapOvr>
  <p:transition spd="med" advTm="150000">
    <p:pull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7348602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nombres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relatifs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542776-AA18-7DDB-928A-DD28A3A2FCA7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4155888"/>
      </p:ext>
    </p:extLst>
  </p:cSld>
  <p:clrMapOvr>
    <a:masterClrMapping/>
  </p:clrMapOvr>
  <p:transition spd="med" advTm="150000">
    <p:pull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ci-</a:t>
            </a:r>
            <a:r>
              <a:rPr lang="en-GB" dirty="0" err="1">
                <a:solidFill>
                  <a:schemeClr val="tx1"/>
                </a:solidFill>
              </a:rPr>
              <a:t>contre</a:t>
            </a:r>
            <a:r>
              <a:rPr lang="en-GB" dirty="0">
                <a:solidFill>
                  <a:schemeClr val="tx1"/>
                </a:solidFill>
              </a:rPr>
              <a:t>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0E25AD-1232-8452-91B2-3A01CEC4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8" y="1865587"/>
            <a:ext cx="5471240" cy="35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4444"/>
      </p:ext>
    </p:extLst>
  </p:cSld>
  <p:clrMapOvr>
    <a:masterClrMapping/>
  </p:clrMapOvr>
  <p:transition spd="med" advTm="150000">
    <p:pull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2 + 5 + 2 + 2 + 3 + 2 + 7 + 2 = 25 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25.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0411542"/>
      </p:ext>
    </p:extLst>
  </p:cSld>
  <p:clrMapOvr>
    <a:masterClrMapping/>
  </p:clrMapOvr>
  <p:transition spd="med" advTm="150000">
    <p:pull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9829497"/>
      </p:ext>
    </p:extLst>
  </p:cSld>
  <p:clrMapOvr>
    <a:masterClrMapping/>
  </p:clrMapOvr>
  <p:transition spd="med" advTm="150000">
    <p:pull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périmètres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6408115"/>
      </p:ext>
    </p:extLst>
  </p:cSld>
  <p:clrMapOvr>
    <a:masterClrMapping/>
  </p:clrMapOvr>
  <p:transition spd="med" advTm="150000">
    <p:pull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3384175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4F7329-17D4-6516-1F65-69E5CEE2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46" y="2843117"/>
            <a:ext cx="1995653" cy="19213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C12206-D2EB-D344-6455-99C24913A26E}"/>
              </a:ext>
            </a:extLst>
          </p:cNvPr>
          <p:cNvSpPr/>
          <p:nvPr/>
        </p:nvSpPr>
        <p:spPr>
          <a:xfrm>
            <a:off x="5367468" y="3480995"/>
            <a:ext cx="802640" cy="289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87834"/>
      </p:ext>
    </p:extLst>
  </p:cSld>
  <p:clrMapOvr>
    <a:masterClrMapping/>
  </p:clrMapOvr>
  <p:transition spd="med" advTm="150000">
    <p:pull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29350" y="2011082"/>
                <a:ext cx="103333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 err="1"/>
                  <a:t>Formules</a:t>
                </a:r>
                <a:r>
                  <a:rPr lang="en-GB" sz="2800" dirty="0"/>
                  <a:t> pour </a:t>
                </a:r>
                <a:r>
                  <a:rPr lang="en-GB" sz="2800" dirty="0" err="1"/>
                  <a:t>calculer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périmètre</a:t>
                </a:r>
                <a:r>
                  <a:rPr lang="en-GB" sz="2800" dirty="0"/>
                  <a:t> d’un cercle : 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8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     ou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 err="1">
                    <a:solidFill>
                      <a:srgbClr val="00B050"/>
                    </a:solidFill>
                  </a:rPr>
                  <a:t>Donc</a:t>
                </a:r>
                <a:r>
                  <a:rPr lang="en-GB" sz="2800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×2≈3,14×2≈6,28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0" y="2011082"/>
                <a:ext cx="10333300" cy="2677656"/>
              </a:xfrm>
              <a:prstGeom prst="rect">
                <a:avLst/>
              </a:prstGeom>
              <a:blipFill>
                <a:blip r:embed="rId3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4272303"/>
      </p:ext>
    </p:extLst>
  </p:cSld>
  <p:clrMapOvr>
    <a:masterClrMapping/>
  </p:clrMapOvr>
  <p:transition spd="med" advTm="150000">
    <p:pull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87415841"/>
      </p:ext>
    </p:extLst>
  </p:cSld>
  <p:clrMapOvr>
    <a:masterClrMapping/>
  </p:clrMapOvr>
  <p:transition spd="med" advTm="150000">
    <p:pull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81BA0F-4833-08FD-48A5-70B80BA8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2823104"/>
            <a:ext cx="2400508" cy="2430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E172-AD0C-57B1-49C7-EE6C404D5323}"/>
              </a:ext>
            </a:extLst>
          </p:cNvPr>
          <p:cNvSpPr/>
          <p:nvPr/>
        </p:nvSpPr>
        <p:spPr>
          <a:xfrm>
            <a:off x="5100320" y="4897120"/>
            <a:ext cx="75184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5241E9-F66D-1A9C-A08D-60EEFA25D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8" y="2618506"/>
            <a:ext cx="2400508" cy="27053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8F1774-F7BB-847C-D946-7F25722A299B}"/>
              </a:ext>
            </a:extLst>
          </p:cNvPr>
          <p:cNvSpPr/>
          <p:nvPr/>
        </p:nvSpPr>
        <p:spPr>
          <a:xfrm>
            <a:off x="6469724" y="2823104"/>
            <a:ext cx="306996" cy="34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5371"/>
      </p:ext>
    </p:extLst>
  </p:cSld>
  <p:clrMapOvr>
    <a:masterClrMapping/>
  </p:clrMapOvr>
  <p:transition spd="med" advTm="150000">
    <p:pull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082800"/>
                <a:ext cx="1033330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Formules pour </a:t>
                </a:r>
                <a:r>
                  <a:rPr lang="en-GB" sz="2800" dirty="0" err="1"/>
                  <a:t>calculer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périmètre</a:t>
                </a:r>
                <a:r>
                  <a:rPr lang="en-GB" sz="2800" dirty="0"/>
                  <a:t> d’un cercle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b="0" dirty="0" err="1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Ou</a:t>
                </a:r>
                <a:r>
                  <a:rPr lang="en-GB" sz="28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/>
                  <a:t>Figure A :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×2=4×3,14=12,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b="0" dirty="0">
                    <a:ea typeface="Cambria Math" panose="02040503050406030204" pitchFamily="18" charset="0"/>
                  </a:rPr>
                  <a:t>Figure 2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×6≈3,14×6≈18,84 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800" dirty="0">
                    <a:solidFill>
                      <a:srgbClr val="00B050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082800"/>
                <a:ext cx="10333300" cy="3108543"/>
              </a:xfrm>
              <a:prstGeom prst="rect">
                <a:avLst/>
              </a:prstGeom>
              <a:blipFill>
                <a:blip r:embed="rId3"/>
                <a:stretch>
                  <a:fillRect l="-1239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291923"/>
      </p:ext>
    </p:extLst>
  </p:cSld>
  <p:clrMapOvr>
    <a:masterClrMapping/>
  </p:clrMapOvr>
  <p:transition spd="med" advTm="150000">
    <p:pull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0349171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		A = - 8 – 9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		T = - 18 + 7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CD7B92-B300-6F2F-3B37-A0088CBBEB9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7668357"/>
      </p:ext>
    </p:extLst>
  </p:cSld>
  <p:clrMapOvr>
    <a:masterClrMapping/>
  </p:clrMapOvr>
  <p:transition spd="med" advTm="150000">
    <p:pull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12206-D2EB-D344-6455-99C24913A26E}"/>
              </a:ext>
            </a:extLst>
          </p:cNvPr>
          <p:cNvSpPr/>
          <p:nvPr/>
        </p:nvSpPr>
        <p:spPr>
          <a:xfrm>
            <a:off x="7447280" y="3337560"/>
            <a:ext cx="802640" cy="289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CDDA5-A19D-48E8-022D-BF94325723AC}"/>
              </a:ext>
            </a:extLst>
          </p:cNvPr>
          <p:cNvSpPr/>
          <p:nvPr/>
        </p:nvSpPr>
        <p:spPr>
          <a:xfrm>
            <a:off x="3541059" y="2922494"/>
            <a:ext cx="340659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47DE13-D78F-382E-2528-D13280BC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18" y="2922494"/>
            <a:ext cx="3330229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2459"/>
      </p:ext>
    </p:extLst>
  </p:cSld>
  <p:clrMapOvr>
    <a:masterClrMapping/>
  </p:clrMapOvr>
  <p:transition spd="med" advTm="150000">
    <p:pull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383553"/>
                <a:ext cx="10333300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Formules pour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d’un cercle :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GB" sz="24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       ou 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>
                  <a:solidFill>
                    <a:srgbClr val="00B050"/>
                  </a:solidFill>
                </a:endParaRPr>
              </a:p>
              <a:p>
                <a:r>
                  <a:rPr lang="en-GB" sz="2400" dirty="0"/>
                  <a:t>On </a:t>
                </a:r>
                <a:r>
                  <a:rPr lang="en-GB" sz="2400" dirty="0" err="1"/>
                  <a:t>cherche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ici</a:t>
                </a:r>
                <a:r>
                  <a:rPr lang="en-GB" sz="2400" dirty="0"/>
                  <a:t> à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d’un demi-cercle</a:t>
                </a:r>
                <a:r>
                  <a:rPr lang="en-GB" sz="2400" dirty="0"/>
                  <a:t>, on </a:t>
                </a:r>
                <a:r>
                  <a:rPr lang="en-GB" sz="2400" dirty="0" err="1"/>
                  <a:t>va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alors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calculer</a:t>
                </a:r>
                <a:r>
                  <a:rPr lang="en-GB" sz="2400" dirty="0"/>
                  <a:t> le </a:t>
                </a:r>
                <a:r>
                  <a:rPr lang="en-GB" sz="2400" dirty="0" err="1"/>
                  <a:t>périmètre</a:t>
                </a:r>
                <a:r>
                  <a:rPr lang="en-GB" sz="2400" dirty="0"/>
                  <a:t> du cercle et le </a:t>
                </a:r>
                <a:r>
                  <a:rPr lang="en-GB" sz="2400" dirty="0" err="1"/>
                  <a:t>diviser</a:t>
                </a:r>
                <a:r>
                  <a:rPr lang="en-GB" sz="2400" dirty="0"/>
                  <a:t> par 2.</a:t>
                </a:r>
                <a:r>
                  <a:rPr lang="en-GB" sz="2800" dirty="0"/>
                  <a:t> </a:t>
                </a:r>
              </a:p>
              <a:p>
                <a:r>
                  <a:rPr lang="en-GB" sz="2000" i="1" dirty="0"/>
                  <a:t>							(On </a:t>
                </a:r>
                <a:r>
                  <a:rPr lang="en-GB" sz="2000" i="1" dirty="0" err="1"/>
                  <a:t>peut</a:t>
                </a:r>
                <a:r>
                  <a:rPr lang="en-GB" sz="2000" i="1" dirty="0"/>
                  <a:t> </a:t>
                </a:r>
                <a:r>
                  <a:rPr lang="en-GB" sz="2000" i="1" dirty="0" err="1"/>
                  <a:t>aussi</a:t>
                </a:r>
                <a:r>
                  <a:rPr lang="en-GB" sz="2000" i="1" dirty="0"/>
                  <a:t> utiliser la </a:t>
                </a:r>
                <a:r>
                  <a:rPr lang="en-GB" sz="2000" i="1" dirty="0" err="1"/>
                  <a:t>formule</a:t>
                </a:r>
                <a:r>
                  <a:rPr lang="en-GB" sz="2000" i="1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i="1" dirty="0"/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Cercle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×8≈3,14×8≈25,12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400" dirty="0">
                  <a:solidFill>
                    <a:srgbClr val="00B050"/>
                  </a:solidFill>
                </a:endParaRP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Demi-Cercle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≈25,12÷2≈12,56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4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383553"/>
                <a:ext cx="10333300" cy="5078313"/>
              </a:xfrm>
              <a:prstGeom prst="rect">
                <a:avLst/>
              </a:prstGeom>
              <a:blipFill>
                <a:blip r:embed="rId3"/>
                <a:stretch>
                  <a:fillRect l="-944" t="-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0167321"/>
      </p:ext>
    </p:extLst>
  </p:cSld>
  <p:clrMapOvr>
    <a:masterClrMapping/>
  </p:clrMapOvr>
  <p:transition spd="med" advTm="150000">
    <p:pull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9594881"/>
      </p:ext>
    </p:extLst>
  </p:cSld>
  <p:clrMapOvr>
    <a:masterClrMapping/>
  </p:clrMapOvr>
  <p:transition spd="med" advTm="150000">
    <p:pull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1E172-AD0C-57B1-49C7-EE6C404D5323}"/>
              </a:ext>
            </a:extLst>
          </p:cNvPr>
          <p:cNvSpPr/>
          <p:nvPr/>
        </p:nvSpPr>
        <p:spPr>
          <a:xfrm>
            <a:off x="5100320" y="4897120"/>
            <a:ext cx="75184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F1774-F7BB-847C-D946-7F25722A299B}"/>
              </a:ext>
            </a:extLst>
          </p:cNvPr>
          <p:cNvSpPr/>
          <p:nvPr/>
        </p:nvSpPr>
        <p:spPr>
          <a:xfrm>
            <a:off x="6469724" y="2823104"/>
            <a:ext cx="306996" cy="34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834802-C161-676D-9B30-9E7D1FFB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69" y="2699682"/>
            <a:ext cx="2753058" cy="26132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F0B88D-8A2E-6863-C39D-705C06782569}"/>
              </a:ext>
            </a:extLst>
          </p:cNvPr>
          <p:cNvSpPr txBox="1"/>
          <p:nvPr/>
        </p:nvSpPr>
        <p:spPr>
          <a:xfrm>
            <a:off x="5231078" y="4409300"/>
            <a:ext cx="7518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2,5</a:t>
            </a:r>
            <a:r>
              <a:rPr lang="en-GB" sz="1100" dirty="0"/>
              <a:t> </a:t>
            </a:r>
            <a:r>
              <a:rPr lang="en-GB" sz="1400" dirty="0"/>
              <a:t>cm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51583326"/>
      </p:ext>
    </p:extLst>
  </p:cSld>
  <p:clrMapOvr>
    <a:masterClrMapping/>
  </p:clrMapOvr>
  <p:transition spd="med" advTm="150000">
    <p:pull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59285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La figure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composée</a:t>
                </a:r>
                <a:r>
                  <a:rPr lang="en-GB" sz="2800" dirty="0"/>
                  <a:t> de 4 segments et d’un cercle de rayon 2,5 cm.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=4×2,5+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=10+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10+3,14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10+15,7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≈25,7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59285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4282883"/>
      </p:ext>
    </p:extLst>
  </p:cSld>
  <p:clrMapOvr>
    <a:masterClrMapping/>
  </p:clrMapOvr>
  <p:transition spd="med" advTm="150000">
    <p:pull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69390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rgbClr val="00B050"/>
                </a:solidFill>
              </a:rPr>
              <a:t>								A = - 8 – 9 = - (8 + 9) = -17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						</a:t>
            </a:r>
            <a:r>
              <a:rPr lang="en-GB" sz="2800" dirty="0">
                <a:solidFill>
                  <a:srgbClr val="00B050"/>
                </a:solidFill>
              </a:rPr>
              <a:t>T = - 18 + 7 = -(18 - 7) = - 11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900D1F-8906-EE81-FA38-37AD12F8E1C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9074024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733D88-D53E-5F54-DFA8-71D58B859FB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2950689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095501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		F = - 25 + 100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		I = 9 – 10 + 3 – 5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C54D48-417F-B177-2C26-12548B16C7A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8932012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73595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415980" y="1309359"/>
            <a:ext cx="10333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i="1" dirty="0"/>
              <a:t>				</a:t>
            </a:r>
            <a:r>
              <a:rPr lang="en-GB" sz="2800" dirty="0">
                <a:solidFill>
                  <a:schemeClr val="tx1"/>
                </a:solidFill>
              </a:rPr>
              <a:t> 			F = - 25 + 100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= 75</a:t>
            </a:r>
          </a:p>
          <a:p>
            <a:r>
              <a:rPr lang="en-GB" sz="2800" dirty="0">
                <a:solidFill>
                  <a:schemeClr val="tx1"/>
                </a:solidFill>
              </a:rPr>
              <a:t>	</a:t>
            </a:r>
          </a:p>
          <a:p>
            <a:r>
              <a:rPr lang="en-GB" sz="2800" i="1" dirty="0" err="1"/>
              <a:t>Lorsqu’il</a:t>
            </a:r>
            <a:r>
              <a:rPr lang="en-GB" sz="2800" i="1" dirty="0"/>
              <a:t> y a des additions et des </a:t>
            </a:r>
            <a:r>
              <a:rPr lang="en-GB" sz="2800" i="1" dirty="0" err="1"/>
              <a:t>soustractions</a:t>
            </a:r>
            <a:r>
              <a:rPr lang="en-GB" sz="2800" i="1" dirty="0"/>
              <a:t> : on a le </a:t>
            </a:r>
            <a:r>
              <a:rPr lang="en-GB" sz="2800" i="1" dirty="0" err="1"/>
              <a:t>choix</a:t>
            </a:r>
            <a:r>
              <a:rPr lang="en-GB" sz="2800" i="1" dirty="0"/>
              <a:t> entre </a:t>
            </a:r>
            <a:r>
              <a:rPr lang="en-GB" sz="2800" i="1" dirty="0" err="1"/>
              <a:t>regrouper</a:t>
            </a:r>
            <a:r>
              <a:rPr lang="en-GB" sz="2800" i="1" dirty="0"/>
              <a:t> les </a:t>
            </a:r>
            <a:r>
              <a:rPr lang="en-GB" sz="2800" i="1" dirty="0" err="1"/>
              <a:t>signes</a:t>
            </a:r>
            <a:r>
              <a:rPr lang="en-GB" sz="2800" i="1" dirty="0"/>
              <a:t> + et les </a:t>
            </a:r>
            <a:r>
              <a:rPr lang="en-GB" sz="2800" i="1" dirty="0" err="1"/>
              <a:t>signes</a:t>
            </a:r>
            <a:r>
              <a:rPr lang="en-GB" sz="2800" i="1" dirty="0"/>
              <a:t> – </a:t>
            </a:r>
            <a:r>
              <a:rPr lang="en-GB" sz="2800" b="1" i="1" dirty="0" err="1"/>
              <a:t>ou</a:t>
            </a:r>
            <a:r>
              <a:rPr lang="en-GB" sz="2800" b="1" i="1" dirty="0"/>
              <a:t> bien </a:t>
            </a:r>
            <a:r>
              <a:rPr lang="en-GB" sz="2800" i="1" dirty="0"/>
              <a:t>faire les </a:t>
            </a:r>
            <a:r>
              <a:rPr lang="en-GB" sz="2800" i="1" dirty="0" err="1"/>
              <a:t>calculs</a:t>
            </a:r>
            <a:r>
              <a:rPr lang="en-GB" sz="2800" i="1" dirty="0"/>
              <a:t> de gauche à droite.</a:t>
            </a:r>
            <a:r>
              <a:rPr lang="en-GB" sz="2800" dirty="0">
                <a:solidFill>
                  <a:schemeClr val="tx1"/>
                </a:solidFill>
              </a:rPr>
              <a:t>			 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						 I = 9 – 10 + 3 – 5 = -15 +12 </a:t>
            </a:r>
            <a:r>
              <a:rPr lang="en-GB" sz="2800" dirty="0">
                <a:solidFill>
                  <a:srgbClr val="00B050"/>
                </a:solidFill>
              </a:rPr>
              <a:t>= -3</a:t>
            </a:r>
          </a:p>
          <a:p>
            <a:r>
              <a:rPr lang="en-GB" sz="2800" b="1" dirty="0" err="1"/>
              <a:t>Ou</a:t>
            </a:r>
            <a:r>
              <a:rPr lang="en-GB" sz="2800" b="1" dirty="0"/>
              <a:t> bien </a:t>
            </a:r>
            <a:r>
              <a:rPr lang="en-GB" sz="2800" dirty="0"/>
              <a:t>				 </a:t>
            </a:r>
            <a:r>
              <a:rPr lang="en-GB" sz="2800" dirty="0">
                <a:solidFill>
                  <a:schemeClr val="tx1"/>
                </a:solidFill>
              </a:rPr>
              <a:t>I = 9 – 10 + 3 – 5 = -1 + 3 – 5 = 2 – 5 </a:t>
            </a:r>
            <a:r>
              <a:rPr lang="en-GB" sz="2800" dirty="0">
                <a:solidFill>
                  <a:srgbClr val="00B050"/>
                </a:solidFill>
              </a:rPr>
              <a:t>= -3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F35E6F-CEF4-CAA1-4422-E86961661CA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266938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1EDE9-F517-2DF7-629D-9CCEE20FCFE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66410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5" y="22002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Z = - 12,5 – 3,7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Q = - 20 + 15,5 - 80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956868-2D7D-2231-04CB-1F7A73C364E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6423961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pourcentages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5387113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7141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/>
              <a:t>				</a:t>
            </a:r>
            <a:r>
              <a:rPr lang="en-GB" sz="2800" dirty="0">
                <a:solidFill>
                  <a:srgbClr val="00B050"/>
                </a:solidFill>
              </a:rPr>
              <a:t>Z = - 12,5 – 3,7 = - (12,5 + 3,7) = - 16,2</a:t>
            </a:r>
            <a:r>
              <a:rPr lang="en-GB" sz="2800" dirty="0">
                <a:solidFill>
                  <a:schemeClr val="tx1"/>
                </a:solidFill>
              </a:rPr>
              <a:t/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						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 err="1"/>
              <a:t>Lorsqu’il</a:t>
            </a:r>
            <a:r>
              <a:rPr lang="en-GB" sz="2800" i="1" dirty="0"/>
              <a:t> y a des additions et des </a:t>
            </a:r>
            <a:r>
              <a:rPr lang="en-GB" sz="2800" i="1" dirty="0" err="1"/>
              <a:t>soustractions</a:t>
            </a:r>
            <a:r>
              <a:rPr lang="en-GB" sz="2800" i="1" dirty="0"/>
              <a:t> : on a le </a:t>
            </a:r>
            <a:r>
              <a:rPr lang="en-GB" sz="2800" i="1" dirty="0" err="1"/>
              <a:t>choix</a:t>
            </a:r>
            <a:r>
              <a:rPr lang="en-GB" sz="2800" i="1" dirty="0"/>
              <a:t> entre </a:t>
            </a:r>
            <a:r>
              <a:rPr lang="en-GB" sz="2800" i="1" dirty="0" err="1"/>
              <a:t>regrouper</a:t>
            </a:r>
            <a:r>
              <a:rPr lang="en-GB" sz="2800" i="1" dirty="0"/>
              <a:t> les </a:t>
            </a:r>
            <a:r>
              <a:rPr lang="en-GB" sz="2800" i="1" dirty="0" err="1"/>
              <a:t>signes</a:t>
            </a:r>
            <a:r>
              <a:rPr lang="en-GB" sz="2800" i="1" dirty="0"/>
              <a:t> + et les </a:t>
            </a:r>
            <a:r>
              <a:rPr lang="en-GB" sz="2800" i="1" dirty="0" err="1"/>
              <a:t>signes</a:t>
            </a:r>
            <a:r>
              <a:rPr lang="en-GB" sz="2800" i="1" dirty="0"/>
              <a:t> – </a:t>
            </a:r>
            <a:r>
              <a:rPr lang="en-GB" sz="2800" b="1" i="1" dirty="0" err="1"/>
              <a:t>ou</a:t>
            </a:r>
            <a:r>
              <a:rPr lang="en-GB" sz="2800" b="1" i="1" dirty="0"/>
              <a:t> bien </a:t>
            </a:r>
            <a:r>
              <a:rPr lang="en-GB" sz="2800" i="1" dirty="0"/>
              <a:t>faire les </a:t>
            </a:r>
            <a:r>
              <a:rPr lang="en-GB" sz="2800" i="1" dirty="0" err="1"/>
              <a:t>calculs</a:t>
            </a:r>
            <a:r>
              <a:rPr lang="en-GB" sz="2800" i="1" dirty="0"/>
              <a:t> de gauche à droite.</a:t>
            </a:r>
            <a:r>
              <a:rPr lang="en-GB" sz="2800" dirty="0">
                <a:solidFill>
                  <a:schemeClr val="tx1"/>
                </a:solidFill>
              </a:rPr>
              <a:t>			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</a:t>
            </a:r>
            <a:r>
              <a:rPr lang="en-GB" sz="2800" dirty="0">
                <a:solidFill>
                  <a:srgbClr val="00B050"/>
                </a:solidFill>
              </a:rPr>
              <a:t>Q = - 20 + 15,5 – 80 = -100 + 15,5 = - (100 - 15,5) = - 84,5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5E80B3-3A29-93BE-D593-15C5241398C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671833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4AEB51-BB30-7A6D-209E-CF9D3760350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3146206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P = - 56 – 24,5 - 6								M = - 11,24 + 3,8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205AC5-1907-1304-4327-5EEC43B48B0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70566991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même</a:t>
            </a:r>
            <a:r>
              <a:rPr lang="en-GB" sz="2800" b="1" i="1" dirty="0">
                <a:solidFill>
                  <a:schemeClr val="tx1"/>
                </a:solidFill>
              </a:rPr>
              <a:t>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</a:t>
            </a:r>
            <a:r>
              <a:rPr lang="en-GB" sz="2800" i="1" dirty="0" err="1"/>
              <a:t>commun</a:t>
            </a:r>
            <a:r>
              <a:rPr lang="en-GB" sz="2800" i="1" dirty="0"/>
              <a:t> et on </a:t>
            </a:r>
            <a:r>
              <a:rPr lang="en-GB" sz="2800" i="1" dirty="0" err="1"/>
              <a:t>additionne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/>
              <a:t>			</a:t>
            </a:r>
            <a:r>
              <a:rPr lang="en-GB" sz="2800" dirty="0">
                <a:solidFill>
                  <a:srgbClr val="00B050"/>
                </a:solidFill>
              </a:rPr>
              <a:t>P = - 56 – 24,5 – 6 = - (56 + 24,5 + 6) = - 86,5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						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i="1" dirty="0">
                <a:solidFill>
                  <a:schemeClr val="tx1"/>
                </a:solidFill>
              </a:rPr>
              <a:t>Pour </a:t>
            </a:r>
            <a:r>
              <a:rPr lang="en-GB" sz="2800" i="1" dirty="0" err="1">
                <a:solidFill>
                  <a:schemeClr val="tx1"/>
                </a:solidFill>
              </a:rPr>
              <a:t>additionner</a:t>
            </a:r>
            <a:r>
              <a:rPr lang="en-GB" sz="2800" i="1" dirty="0">
                <a:solidFill>
                  <a:schemeClr val="tx1"/>
                </a:solidFill>
              </a:rPr>
              <a:t> 2 </a:t>
            </a:r>
            <a:r>
              <a:rPr lang="en-GB" sz="2800" i="1" dirty="0" err="1">
                <a:solidFill>
                  <a:schemeClr val="tx1"/>
                </a:solidFill>
              </a:rPr>
              <a:t>nombres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relatifs</a:t>
            </a:r>
            <a:r>
              <a:rPr lang="en-GB" sz="2800" i="1" dirty="0">
                <a:solidFill>
                  <a:schemeClr val="tx1"/>
                </a:solidFill>
              </a:rPr>
              <a:t> de </a:t>
            </a:r>
            <a:r>
              <a:rPr lang="en-GB" sz="2800" b="1" i="1" dirty="0" err="1">
                <a:solidFill>
                  <a:schemeClr val="tx1"/>
                </a:solidFill>
              </a:rPr>
              <a:t>signe</a:t>
            </a:r>
            <a:r>
              <a:rPr lang="en-GB" sz="2800" b="1" i="1" dirty="0">
                <a:solidFill>
                  <a:schemeClr val="tx1"/>
                </a:solidFill>
              </a:rPr>
              <a:t> contraire</a:t>
            </a:r>
            <a:r>
              <a:rPr lang="en-GB" sz="2800" i="1" dirty="0"/>
              <a:t>, on </a:t>
            </a:r>
            <a:r>
              <a:rPr lang="en-GB" sz="2800" i="1" dirty="0" err="1"/>
              <a:t>garde</a:t>
            </a:r>
            <a:r>
              <a:rPr lang="en-GB" sz="2800" i="1" dirty="0"/>
              <a:t> le </a:t>
            </a:r>
            <a:r>
              <a:rPr lang="en-GB" sz="2800" i="1" dirty="0" err="1"/>
              <a:t>signe</a:t>
            </a:r>
            <a:r>
              <a:rPr lang="en-GB" sz="2800" i="1" dirty="0"/>
              <a:t> de la plus </a:t>
            </a:r>
            <a:r>
              <a:rPr lang="en-GB" sz="2800" i="1" dirty="0" err="1"/>
              <a:t>grande</a:t>
            </a:r>
            <a:r>
              <a:rPr lang="en-GB" sz="2800" i="1" dirty="0"/>
              <a:t> distance à </a:t>
            </a:r>
            <a:r>
              <a:rPr lang="en-GB" sz="2800" i="1" dirty="0" err="1"/>
              <a:t>zéro</a:t>
            </a:r>
            <a:r>
              <a:rPr lang="en-GB" sz="2800" i="1" dirty="0"/>
              <a:t> et on </a:t>
            </a:r>
            <a:r>
              <a:rPr lang="en-GB" sz="2800" i="1" dirty="0" err="1"/>
              <a:t>soustrait</a:t>
            </a:r>
            <a:r>
              <a:rPr lang="en-GB" sz="2800" i="1" dirty="0"/>
              <a:t> les distances à </a:t>
            </a:r>
            <a:r>
              <a:rPr lang="en-GB" sz="2800" i="1" dirty="0" err="1"/>
              <a:t>zéro</a:t>
            </a:r>
            <a:r>
              <a:rPr lang="en-GB" sz="2800" i="1" dirty="0"/>
              <a:t>.</a:t>
            </a:r>
          </a:p>
          <a:p>
            <a:r>
              <a:rPr lang="en-GB" sz="2800" dirty="0">
                <a:solidFill>
                  <a:schemeClr val="tx1"/>
                </a:solidFill>
              </a:rPr>
              <a:t>		</a:t>
            </a:r>
            <a:r>
              <a:rPr lang="en-GB" sz="2800" dirty="0">
                <a:solidFill>
                  <a:srgbClr val="00B050"/>
                </a:solidFill>
              </a:rPr>
              <a:t>    M = - 11,24 + 3,8 = - (11,24 – 3,8) = - 7,44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847388-BF47-3029-411E-2C9428B62DE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9777212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82E4255-A948-A491-ED0E-FB9CDA6A66F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4123614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177904-CB0A-0BAE-CF0E-DA15F45D22E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4052625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125 g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kg	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2,5 kg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58AB51-BC3F-9CFE-B1ED-4356EF3E5BD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8553236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grammes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g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kg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et	    des kg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g 	  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125 g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0,125 kg</a:t>
                </a:r>
                <a:r>
                  <a:rPr lang="en-GB" sz="2800" dirty="0">
                    <a:solidFill>
                      <a:schemeClr val="tx1"/>
                    </a:solidFill>
                  </a:rPr>
                  <a:t>		et 			2,5 kg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2 500 g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EB1AA5C7-0E25-B23F-F3D1-7F7DA58D9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9"/>
          <a:stretch/>
        </p:blipFill>
        <p:spPr>
          <a:xfrm>
            <a:off x="2286479" y="2143592"/>
            <a:ext cx="7620000" cy="99826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694572" y="4051806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020856" y="4051806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0A84A0-F0FC-6229-C394-DD9D97F296D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81601952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8B3101C-A324-7E8E-B34F-78314A9AD93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01644272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1,47 m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cm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1 256 cm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2ED10-628A-89E5-F7D8-7FE828CD74F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6019283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4" y="847724"/>
            <a:ext cx="9219141" cy="4848226"/>
          </a:xfrm>
        </p:spPr>
        <p:txBody>
          <a:bodyPr>
            <a:normAutofit/>
          </a:bodyPr>
          <a:lstStyle/>
          <a:p>
            <a:pPr algn="ctr"/>
            <a:r>
              <a:rPr lang="en-GB" sz="5400" u="sng" dirty="0"/>
              <a:t>Question 1:</a:t>
            </a:r>
            <a:br>
              <a:rPr lang="en-GB" sz="5400" u="sng" dirty="0"/>
            </a:br>
            <a:r>
              <a:rPr lang="en-GB" sz="5400" u="sng" dirty="0"/>
              <a:t/>
            </a:r>
            <a:br>
              <a:rPr lang="en-GB" sz="5400" u="sng" dirty="0"/>
            </a:br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			10% de 159 €.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0AD530-10AC-B47B-1ECC-796392E6E76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54521391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cm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  		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et	    des m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cm 	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1,47 m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147 cm    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		1 256 cm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12,56 m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983939" y="404089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17626" y="4040898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0050D0-8E9D-D3DA-F450-F0F5FF762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8" y="2146343"/>
            <a:ext cx="9353304" cy="11640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5CD720-F635-93C0-B642-8FB7D2A55FE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14864945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E62B67-A0F3-A81C-7CFE-4B3C110A03C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8597762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33 cl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dl		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	9,5 dl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CAB81E-240B-934D-6C93-8CF0B7F59B6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3388951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litres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cl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dl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	    des dl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cl 	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33 cl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3,3 dl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 et  		9,5 dl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95 cl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239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694572" y="4051806"/>
            <a:ext cx="81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020856" y="4051806"/>
            <a:ext cx="81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3934817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7" y="3716141"/>
            <a:ext cx="3806624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21DB48-7857-9917-35C1-33FC15E50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" y="2178183"/>
            <a:ext cx="10333300" cy="114962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0AD81E-4C61-C7F3-5B71-8BE6895EBF1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3755927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E9E642-C482-8DA8-F122-F38C3A05240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8374858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périmètres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3594341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891DF9-16EC-B372-48BE-74F85355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24" y="2758329"/>
            <a:ext cx="3596952" cy="25605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641925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2 + 2 + 2 + 1,5 + 2,5 = 10 dm</a:t>
            </a:r>
          </a:p>
          <a:p>
            <a:r>
              <a:rPr lang="en-GB" sz="2800" dirty="0" err="1">
                <a:solidFill>
                  <a:srgbClr val="00B050"/>
                </a:solidFill>
              </a:rPr>
              <a:t>Ou</a:t>
            </a:r>
            <a:r>
              <a:rPr lang="en-GB" sz="2800" dirty="0">
                <a:solidFill>
                  <a:srgbClr val="00B050"/>
                </a:solidFill>
              </a:rPr>
              <a:t>    P = 2 x 3 + 1,5 + 2,5 = 10 dm</a:t>
            </a: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3972209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303744"/>
      </p:ext>
    </p:extLst>
  </p:cSld>
  <p:clrMapOvr>
    <a:masterClrMapping/>
  </p:clrMapOvr>
  <p:transition spd="med" advTm="150000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1B591A-076B-27D7-E758-493D1D4A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46" y="2768820"/>
            <a:ext cx="3955090" cy="27185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AFDB95-652E-A9A0-9C94-E24956740C3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7191283"/>
      </p:ext>
    </p:extLst>
  </p:cSld>
  <p:clrMapOvr>
    <a:masterClrMapping/>
  </p:clrMapOvr>
  <p:transition spd="med" advTm="150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16492" y="609241"/>
            <a:ext cx="61055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/>
              <p:nvPr/>
            </p:nvSpPr>
            <p:spPr>
              <a:xfrm>
                <a:off x="1137549" y="1766408"/>
                <a:ext cx="9219141" cy="348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calcule</a:t>
                </a:r>
                <a:r>
                  <a:rPr lang="en-GB" sz="2800" dirty="0"/>
                  <a:t> 10% de 159€  :</a:t>
                </a:r>
                <a:br>
                  <a:rPr lang="en-GB" sz="2800" dirty="0"/>
                </a:br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÷10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en-GB" sz="2800" b="0" dirty="0"/>
                  <a:t/>
                </a:r>
                <a:br>
                  <a:rPr lang="en-GB" sz="2800" b="0" dirty="0"/>
                </a:br>
                <a:r>
                  <a:rPr lang="en-GB" sz="2800" b="0" dirty="0"/>
                  <a:t/>
                </a:r>
                <a:br>
                  <a:rPr lang="en-GB" sz="2800" b="0" dirty="0"/>
                </a:br>
                <a:r>
                  <a:rPr lang="en-GB" sz="2800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divise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alors</a:t>
                </a:r>
                <a:r>
                  <a:rPr lang="en-GB" sz="2800" dirty="0">
                    <a:solidFill>
                      <a:srgbClr val="00B050"/>
                    </a:solidFill>
                  </a:rPr>
                  <a:t> 159 par 10 </a:t>
                </a:r>
                <a:r>
                  <a:rPr lang="en-GB" sz="2800" dirty="0"/>
                  <a:t>:       159 : 10 = 15,9</a:t>
                </a:r>
              </a:p>
              <a:p>
                <a:endParaRPr lang="en-GB" sz="2800" dirty="0"/>
              </a:p>
              <a:p>
                <a:r>
                  <a:rPr lang="en-GB" sz="2800" dirty="0" err="1"/>
                  <a:t>Donc</a:t>
                </a:r>
                <a:r>
                  <a:rPr lang="en-GB" sz="2800" dirty="0"/>
                  <a:t>           10% de 159€   </a:t>
                </a:r>
                <a:r>
                  <a:rPr lang="en-GB" sz="2800" dirty="0" err="1"/>
                  <a:t>vaut</a:t>
                </a:r>
                <a:r>
                  <a:rPr lang="en-GB" sz="2800" dirty="0"/>
                  <a:t>    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15,9€.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49" y="1766408"/>
                <a:ext cx="9219141" cy="3487108"/>
              </a:xfrm>
              <a:prstGeom prst="rect">
                <a:avLst/>
              </a:prstGeom>
              <a:blipFill>
                <a:blip r:embed="rId3"/>
                <a:stretch>
                  <a:fillRect l="-1389" t="-1748" b="-4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396C99AC-7CD1-F0F4-8315-FC9BD0CF3B8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141429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4,2 x 3 + </a:t>
            </a:r>
            <a:r>
              <a:rPr lang="en-GB" sz="2800" dirty="0" smtClean="0">
                <a:solidFill>
                  <a:srgbClr val="00B050"/>
                </a:solidFill>
              </a:rPr>
              <a:t>10,8 </a:t>
            </a:r>
            <a:r>
              <a:rPr lang="en-GB" sz="2800" dirty="0">
                <a:solidFill>
                  <a:srgbClr val="00B050"/>
                </a:solidFill>
              </a:rPr>
              <a:t>x 2</a:t>
            </a:r>
          </a:p>
          <a:p>
            <a:r>
              <a:rPr lang="en-GB" sz="2800" dirty="0">
                <a:solidFill>
                  <a:srgbClr val="00B050"/>
                </a:solidFill>
              </a:rPr>
              <a:t>        P = 12,6 + </a:t>
            </a:r>
            <a:r>
              <a:rPr lang="en-GB" sz="2800" dirty="0" smtClean="0">
                <a:solidFill>
                  <a:srgbClr val="00B050"/>
                </a:solidFill>
              </a:rPr>
              <a:t>21,</a:t>
            </a:r>
            <a:r>
              <a:rPr lang="en-GB" sz="2800" dirty="0" smtClean="0">
                <a:solidFill>
                  <a:srgbClr val="00B050"/>
                </a:solidFill>
              </a:rPr>
              <a:t>6 </a:t>
            </a:r>
            <a:r>
              <a:rPr lang="en-GB" sz="2800" dirty="0">
                <a:solidFill>
                  <a:srgbClr val="00B050"/>
                </a:solidFill>
              </a:rPr>
              <a:t>= </a:t>
            </a:r>
            <a:r>
              <a:rPr lang="en-GB" sz="2800" dirty="0" smtClean="0">
                <a:solidFill>
                  <a:srgbClr val="00B050"/>
                </a:solidFill>
              </a:rPr>
              <a:t>34</a:t>
            </a:r>
            <a:r>
              <a:rPr lang="en-GB" sz="2800" dirty="0" smtClean="0">
                <a:solidFill>
                  <a:srgbClr val="00B050"/>
                </a:solidFill>
              </a:rPr>
              <a:t>,2 </a:t>
            </a:r>
            <a:r>
              <a:rPr lang="en-GB" sz="2800" dirty="0">
                <a:solidFill>
                  <a:srgbClr val="00B050"/>
                </a:solidFill>
              </a:rPr>
              <a:t>cm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989084"/>
      </p:ext>
    </p:extLst>
  </p:cSld>
  <p:clrMapOvr>
    <a:masterClrMapping/>
  </p:clrMapOvr>
  <p:transition spd="med" advTm="150000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56FDD36-9752-DEF4-F52D-ACB1B23E928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059774"/>
      </p:ext>
    </p:extLst>
  </p:cSld>
  <p:clrMapOvr>
    <a:masterClrMapping/>
  </p:clrMapOvr>
  <p:transition spd="med" advTm="150000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Quelle longueur de </a:t>
            </a:r>
            <a:r>
              <a:rPr lang="en-GB" sz="4400" dirty="0" err="1">
                <a:solidFill>
                  <a:schemeClr val="tx1"/>
                </a:solidFill>
              </a:rPr>
              <a:t>corde</a:t>
            </a:r>
            <a:r>
              <a:rPr lang="en-GB" sz="4400" dirty="0">
                <a:solidFill>
                  <a:schemeClr val="tx1"/>
                </a:solidFill>
              </a:rPr>
              <a:t> faut-il pour </a:t>
            </a:r>
            <a:r>
              <a:rPr lang="en-GB" sz="4400" dirty="0" err="1">
                <a:solidFill>
                  <a:schemeClr val="tx1"/>
                </a:solidFill>
              </a:rPr>
              <a:t>réaliser</a:t>
            </a:r>
            <a:r>
              <a:rPr lang="en-GB" sz="4400" dirty="0">
                <a:solidFill>
                  <a:schemeClr val="tx1"/>
                </a:solidFill>
              </a:rPr>
              <a:t> la </a:t>
            </a:r>
            <a:r>
              <a:rPr lang="en-GB" sz="4400" dirty="0" err="1">
                <a:solidFill>
                  <a:schemeClr val="tx1"/>
                </a:solidFill>
              </a:rPr>
              <a:t>forme</a:t>
            </a:r>
            <a:r>
              <a:rPr lang="en-GB" sz="4400" dirty="0">
                <a:solidFill>
                  <a:schemeClr val="tx1"/>
                </a:solidFill>
              </a:rPr>
              <a:t> ci-dessous ?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958E1D-7F63-7842-FBCD-E74F67BD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04" y="3429000"/>
            <a:ext cx="4974146" cy="22288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05267092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</a:t>
            </a:r>
            <a:r>
              <a:rPr lang="en-GB" sz="2800" dirty="0" err="1"/>
              <a:t>périmètre</a:t>
            </a:r>
            <a:r>
              <a:rPr lang="en-GB" sz="2800" dirty="0"/>
              <a:t> </a:t>
            </a:r>
            <a:r>
              <a:rPr lang="en-GB" sz="2800" dirty="0" err="1"/>
              <a:t>d’une</a:t>
            </a:r>
            <a:r>
              <a:rPr lang="en-GB" sz="2800" dirty="0"/>
              <a:t> figure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B050"/>
                </a:solidFill>
              </a:rPr>
              <a:t>la </a:t>
            </a:r>
            <a:r>
              <a:rPr lang="en-GB" sz="2800" dirty="0" err="1">
                <a:solidFill>
                  <a:srgbClr val="00B050"/>
                </a:solidFill>
              </a:rPr>
              <a:t>mesure</a:t>
            </a:r>
            <a:r>
              <a:rPr lang="en-GB" sz="2800" dirty="0">
                <a:solidFill>
                  <a:srgbClr val="00B050"/>
                </a:solidFill>
              </a:rPr>
              <a:t> de son contour.</a:t>
            </a:r>
          </a:p>
          <a:p>
            <a:endParaRPr lang="en-GB" sz="2800" dirty="0"/>
          </a:p>
          <a:p>
            <a:r>
              <a:rPr lang="en-GB" sz="2800" dirty="0"/>
              <a:t>Pour </a:t>
            </a:r>
            <a:r>
              <a:rPr lang="en-GB" sz="2800" dirty="0" err="1"/>
              <a:t>calculer</a:t>
            </a:r>
            <a:r>
              <a:rPr lang="en-GB" sz="2800" dirty="0"/>
              <a:t> le </a:t>
            </a:r>
            <a:r>
              <a:rPr lang="en-GB" sz="2800" dirty="0" err="1"/>
              <a:t>périmètre</a:t>
            </a:r>
            <a:r>
              <a:rPr lang="en-GB" sz="2800" dirty="0"/>
              <a:t> d’un </a:t>
            </a:r>
            <a:r>
              <a:rPr lang="en-GB" sz="2800" dirty="0" err="1"/>
              <a:t>polygone</a:t>
            </a:r>
            <a:r>
              <a:rPr lang="en-GB" sz="2800" dirty="0"/>
              <a:t>, on fait la </a:t>
            </a:r>
            <a:r>
              <a:rPr lang="en-GB" sz="2800" dirty="0" err="1"/>
              <a:t>somme</a:t>
            </a:r>
            <a:r>
              <a:rPr lang="en-GB" sz="2800" dirty="0"/>
              <a:t> de la longueur de </a:t>
            </a:r>
            <a:r>
              <a:rPr lang="en-GB" sz="2800" dirty="0" err="1"/>
              <a:t>tous</a:t>
            </a:r>
            <a:r>
              <a:rPr lang="en-GB" sz="2800" dirty="0"/>
              <a:t> </a:t>
            </a:r>
            <a:r>
              <a:rPr lang="en-GB" sz="2800" dirty="0" err="1"/>
              <a:t>ses</a:t>
            </a:r>
            <a:r>
              <a:rPr lang="en-GB" sz="2800" dirty="0"/>
              <a:t> </a:t>
            </a:r>
            <a:r>
              <a:rPr lang="en-GB" sz="2800" dirty="0" err="1"/>
              <a:t>côtés</a:t>
            </a:r>
            <a:r>
              <a:rPr lang="en-GB" sz="2800" dirty="0"/>
              <a:t>.</a:t>
            </a:r>
          </a:p>
          <a:p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 err="1">
                <a:solidFill>
                  <a:srgbClr val="00B050"/>
                </a:solidFill>
              </a:rPr>
              <a:t>Donc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60 x 2 + 25 x 2 + 76 x 2 + 16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120 + 50 + 152 + 16</a:t>
            </a:r>
          </a:p>
          <a:p>
            <a:r>
              <a:rPr lang="en-GB" sz="2800" dirty="0">
                <a:solidFill>
                  <a:srgbClr val="00B050"/>
                </a:solidFill>
              </a:rPr>
              <a:t>		P = 338 cm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48DC9-AA73-94F4-C564-FC71DD7799F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1580202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002424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fractions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52E12A-5CA5-C10E-7A68-24EAD5DFA32F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9470800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r>
                  <a:rPr lang="en-GB" sz="5400" dirty="0">
                    <a:solidFill>
                      <a:schemeClr val="tx1"/>
                    </a:solidFill>
                  </a:rPr>
                  <a:t/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328EF9-6CD3-089A-69C2-68E4A80F3984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77811704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le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même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</a:t>
                </a:r>
                <a:r>
                  <a:rPr lang="en-GB" sz="2400" i="1" dirty="0"/>
                  <a:t>, on conserve le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commun</a:t>
                </a:r>
                <a:r>
                  <a:rPr lang="en-GB" sz="2400" i="1" dirty="0"/>
                  <a:t> et on </a:t>
                </a:r>
                <a:r>
                  <a:rPr lang="en-GB" sz="2400" i="1" dirty="0" err="1"/>
                  <a:t>additionne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soustrait</a:t>
                </a:r>
                <a:r>
                  <a:rPr lang="en-GB" sz="2400" i="1" dirty="0"/>
                  <a:t>) les </a:t>
                </a:r>
                <a:r>
                  <a:rPr lang="en-GB" sz="2400" i="1" dirty="0" err="1"/>
                  <a:t>numérateurs</a:t>
                </a:r>
                <a:r>
                  <a:rPr lang="en-GB" sz="2400" i="1" dirty="0"/>
                  <a:t>.</a:t>
                </a:r>
              </a:p>
              <a:p>
                <a:endParaRPr lang="en-GB" sz="28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et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7−9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2800" b="1" i="1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blipFill>
                <a:blip r:embed="rId3"/>
                <a:stretch>
                  <a:fillRect l="-944" t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0DA97A19-C722-DE98-71F7-B3E677F4D6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2756436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5A7511E-03EE-1A8E-87A8-161715DCF0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8910882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4900" dirty="0">
                    <a:solidFill>
                      <a:schemeClr val="tx1"/>
                    </a:solidFill>
                  </a:rPr>
                  <a:t/>
                </a:r>
                <a:br>
                  <a:rPr lang="en-GB" sz="49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FB14D0-875C-2FF4-233B-29BA872EB50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9577898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6F4367-DFEF-D5C3-B529-E4477309CFF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1181027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61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des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dénominateurs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différents</a:t>
                </a:r>
                <a:r>
                  <a:rPr lang="en-GB" sz="2400" i="1" dirty="0"/>
                  <a:t>, on commence par les </a:t>
                </a:r>
                <a:r>
                  <a:rPr lang="en-GB" sz="2400" i="1" dirty="0" err="1"/>
                  <a:t>réduire</a:t>
                </a:r>
                <a:r>
                  <a:rPr lang="en-GB" sz="2400" i="1" dirty="0"/>
                  <a:t> au </a:t>
                </a:r>
                <a:r>
                  <a:rPr lang="en-GB" sz="2400" i="1" dirty="0" err="1"/>
                  <a:t>même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et on applique ensuite la </a:t>
                </a:r>
                <a:r>
                  <a:rPr lang="en-GB" sz="2400" i="1" dirty="0" err="1"/>
                  <a:t>propriété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précédente</a:t>
                </a:r>
                <a:r>
                  <a:rPr lang="en-GB" sz="2400" i="1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1−7+12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sz="2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5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5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500" dirty="0">
                    <a:solidFill>
                      <a:srgbClr val="00B050"/>
                    </a:solidFill>
                  </a:rPr>
                  <a:t> </a:t>
                </a:r>
                <a:endParaRPr lang="en-GB" sz="25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61790"/>
              </a:xfrm>
              <a:prstGeom prst="rect">
                <a:avLst/>
              </a:prstGeom>
              <a:blipFill>
                <a:blip r:embed="rId3"/>
                <a:stretch>
                  <a:fillRect l="-944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C6F2F9B-4760-7BE2-54C8-EC39355B8230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2485035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31A43E-EAA1-DC68-FE03-21C2B6A1DB4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46458407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>
                    <a:solidFill>
                      <a:schemeClr val="tx1"/>
                    </a:solidFill>
                  </a:rPr>
                  <a:t>Calculer et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écrire</a:t>
                </a:r>
                <a:r>
                  <a:rPr lang="en-GB" sz="4900" dirty="0">
                    <a:solidFill>
                      <a:schemeClr val="tx1"/>
                    </a:solidFill>
                  </a:rPr>
                  <a:t> la </a:t>
                </a:r>
                <a:r>
                  <a:rPr lang="en-GB" sz="4900" dirty="0" err="1">
                    <a:solidFill>
                      <a:schemeClr val="tx1"/>
                    </a:solidFill>
                  </a:rPr>
                  <a:t>réponse</a:t>
                </a:r>
                <a:r>
                  <a:rPr lang="en-GB" sz="4900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sous la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forme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d’une</a:t>
                </a:r>
                <a:r>
                  <a:rPr lang="en-GB" i="1" dirty="0">
                    <a:solidFill>
                      <a:schemeClr val="tx1"/>
                    </a:solidFill>
                  </a:rPr>
                  <a:t> fraction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irréductible</a:t>
                </a:r>
                <a:r>
                  <a:rPr lang="en-GB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4900" dirty="0">
                    <a:solidFill>
                      <a:schemeClr val="tx1"/>
                    </a:solidFill>
                  </a:rPr>
                  <a:t>:</a:t>
                </a:r>
                <a:r>
                  <a:rPr lang="en-GB" sz="5400" dirty="0">
                    <a:solidFill>
                      <a:schemeClr val="tx1"/>
                    </a:solidFill>
                  </a:rPr>
                  <a:t/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  			</a:t>
                </a:r>
                <a:br>
                  <a:rPr lang="en-GB" sz="5400" dirty="0">
                    <a:solidFill>
                      <a:schemeClr val="tx1"/>
                    </a:solidFill>
                  </a:rPr>
                </a:br>
                <a:r>
                  <a:rPr lang="en-GB" sz="5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:r>
                  <a:rPr lang="en-GB" sz="4400" dirty="0">
                    <a:solidFill>
                      <a:schemeClr val="tx1"/>
                    </a:solidFill>
                  </a:rPr>
                  <a:t>et</a:t>
                </a:r>
                <a:r>
                  <a:rPr lang="en-GB" sz="54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5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8"/>
                <a:ext cx="9741692" cy="3319462"/>
              </a:xfrm>
              <a:blipFill>
                <a:blip r:embed="rId2"/>
                <a:stretch>
                  <a:fillRect l="-2503" t="-3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90DEB7-6E4E-1590-0BF3-E0529BC0BE2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930747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Une fraction </a:t>
                </a:r>
                <a:r>
                  <a:rPr lang="en-GB" sz="2400" i="1" dirty="0" err="1"/>
                  <a:t>est</a:t>
                </a:r>
                <a:r>
                  <a:rPr lang="en-GB" sz="2400" i="1" dirty="0"/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irréductible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lorsque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l’on</a:t>
                </a:r>
                <a:r>
                  <a:rPr lang="en-GB" sz="2400" i="1" dirty="0"/>
                  <a:t> ne </a:t>
                </a:r>
                <a:r>
                  <a:rPr lang="en-GB" sz="2400" i="1" dirty="0" err="1"/>
                  <a:t>peut</a:t>
                </a:r>
                <a:r>
                  <a:rPr lang="en-GB" sz="2400" i="1" dirty="0"/>
                  <a:t> plus la simplifier.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Pour </a:t>
                </a:r>
                <a:r>
                  <a:rPr lang="en-GB" sz="2400" i="1" dirty="0" err="1"/>
                  <a:t>additionner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soustraire</a:t>
                </a:r>
                <a:r>
                  <a:rPr lang="en-GB" sz="2400" i="1" dirty="0"/>
                  <a:t>) des fractions </a:t>
                </a:r>
                <a:r>
                  <a:rPr lang="en-GB" sz="2400" i="1" dirty="0" err="1"/>
                  <a:t>ayant</a:t>
                </a:r>
                <a:r>
                  <a:rPr lang="en-GB" sz="2400" i="1" dirty="0"/>
                  <a:t> 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le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même</a:t>
                </a:r>
                <a:r>
                  <a:rPr lang="en-GB" sz="2400" i="1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i="1" dirty="0" err="1">
                    <a:solidFill>
                      <a:srgbClr val="00B050"/>
                    </a:solidFill>
                  </a:rPr>
                  <a:t>dénominateur</a:t>
                </a:r>
                <a:r>
                  <a:rPr lang="en-GB" sz="2400" i="1" dirty="0"/>
                  <a:t>, on conserve le </a:t>
                </a:r>
                <a:r>
                  <a:rPr lang="en-GB" sz="2400" i="1" dirty="0" err="1"/>
                  <a:t>dénominateur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commun</a:t>
                </a:r>
                <a:r>
                  <a:rPr lang="en-GB" sz="2400" i="1" dirty="0"/>
                  <a:t> et on </a:t>
                </a:r>
                <a:r>
                  <a:rPr lang="en-GB" sz="2400" i="1" dirty="0" err="1"/>
                  <a:t>additionne</a:t>
                </a:r>
                <a:r>
                  <a:rPr lang="en-GB" sz="2400" i="1" dirty="0"/>
                  <a:t> (</a:t>
                </a:r>
                <a:r>
                  <a:rPr lang="en-GB" sz="2400" i="1" dirty="0" err="1"/>
                  <a:t>ou</a:t>
                </a:r>
                <a:r>
                  <a:rPr lang="en-GB" sz="2400" i="1" dirty="0"/>
                  <a:t> </a:t>
                </a:r>
                <a:r>
                  <a:rPr lang="en-GB" sz="2400" i="1" dirty="0" err="1"/>
                  <a:t>soustrait</a:t>
                </a:r>
                <a:r>
                  <a:rPr lang="en-GB" sz="2400" i="1" dirty="0"/>
                  <a:t>) les </a:t>
                </a:r>
                <a:r>
                  <a:rPr lang="en-GB" sz="2400" i="1" dirty="0" err="1"/>
                  <a:t>numérateurs</a:t>
                </a:r>
                <a:r>
                  <a:rPr lang="en-GB" sz="2400" i="1" dirty="0"/>
                  <a:t>.</a:t>
                </a:r>
              </a:p>
              <a:p>
                <a:endParaRPr lang="en-GB" sz="28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3+8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rgbClr val="00B050"/>
                    </a:solidFill>
                  </a:rPr>
                  <a:t>    </a:t>
                </a:r>
                <a:r>
                  <a:rPr lang="en-GB" sz="2400" dirty="0">
                    <a:solidFill>
                      <a:schemeClr val="tx1"/>
                    </a:solidFill>
                  </a:rPr>
                  <a:t>et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7−9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2800" b="1" i="1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421706"/>
              </a:xfrm>
              <a:prstGeom prst="rect">
                <a:avLst/>
              </a:prstGeom>
              <a:blipFill>
                <a:blip r:embed="rId3"/>
                <a:stretch>
                  <a:fillRect l="-944" t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FFA3191-CE78-117E-F87F-4670AAE4949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6561502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DE07CD-162E-27F7-62BC-6577BF756CC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2651640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92384109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Le doubler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Ajouter</a:t>
            </a:r>
            <a:r>
              <a:rPr lang="en-GB" dirty="0">
                <a:solidFill>
                  <a:schemeClr val="tx1"/>
                </a:solidFill>
              </a:rPr>
              <a:t>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1C1F1B-1A2C-BE5F-FBED-3D7952EA6AA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3201399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Le double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Ajouter</a:t>
                </a:r>
                <a:r>
                  <a:rPr lang="en-GB" sz="2800" dirty="0"/>
                  <a:t> 1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endParaRPr lang="en-GB" sz="2800" dirty="0"/>
              </a:p>
              <a:p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CEA9CFC-9B9A-6F33-AC89-72790B251CA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1448091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544AD5-FF23-7E41-9844-4978502C73B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7844401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Le doubler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3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Multiplier le tout par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E4E13-F928-907D-3ACC-903EE7C0061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7668762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4" y="847724"/>
            <a:ext cx="9219141" cy="4848226"/>
          </a:xfrm>
        </p:spPr>
        <p:txBody>
          <a:bodyPr>
            <a:normAutofit/>
          </a:bodyPr>
          <a:lstStyle/>
          <a:p>
            <a:pPr algn="ctr"/>
            <a:r>
              <a:rPr lang="en-GB" sz="5400" u="sng" dirty="0"/>
              <a:t>Question 2:</a:t>
            </a:r>
            <a:br>
              <a:rPr lang="en-GB" sz="5400" u="sng" dirty="0"/>
            </a:br>
            <a:r>
              <a:rPr lang="en-GB" sz="5400" u="sng" dirty="0"/>
              <a:t/>
            </a:r>
            <a:br>
              <a:rPr lang="en-GB" sz="5400" u="sng" dirty="0"/>
            </a:br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			20% de 24 €.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AE134D-A541-07AB-FF97-910531326FE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5322600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Le double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3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/>
                  <a:t>Multiplier le tout par 7 :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r>
                  <a:rPr lang="en-GB" sz="2800" dirty="0"/>
                  <a:t/>
                </a:r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−3)×7.</m:t>
                    </m:r>
                  </m:oMath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" y="1309359"/>
                <a:ext cx="10333300" cy="4401205"/>
              </a:xfrm>
              <a:prstGeom prst="rect">
                <a:avLst/>
              </a:prstGeom>
              <a:blipFill>
                <a:blip r:embed="rId3"/>
                <a:stretch>
                  <a:fillRect l="-1180" t="-1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4BBDAA0-08C2-D985-EE2C-EED54E05D2F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8734363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E883DC-D5D8-E728-8BFE-37154702F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2548669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3" y="1957387"/>
            <a:ext cx="9741692" cy="422433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Donner </a:t>
            </a:r>
            <a:r>
              <a:rPr lang="en-GB" sz="4400" dirty="0" err="1">
                <a:solidFill>
                  <a:schemeClr val="tx1"/>
                </a:solidFill>
              </a:rPr>
              <a:t>l’expression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littérale</a:t>
            </a:r>
            <a:r>
              <a:rPr lang="en-GB" sz="4400" dirty="0">
                <a:solidFill>
                  <a:schemeClr val="tx1"/>
                </a:solidFill>
              </a:rPr>
              <a:t> du </a:t>
            </a:r>
            <a:r>
              <a:rPr lang="en-GB" sz="4400" dirty="0" err="1">
                <a:solidFill>
                  <a:schemeClr val="tx1"/>
                </a:solidFill>
              </a:rPr>
              <a:t>calcul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Choisir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Ajouter</a:t>
            </a:r>
            <a:r>
              <a:rPr lang="en-GB" dirty="0">
                <a:solidFill>
                  <a:schemeClr val="tx1"/>
                </a:solidFill>
              </a:rPr>
              <a:t> 1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Mettre</a:t>
            </a:r>
            <a:r>
              <a:rPr lang="en-GB" dirty="0">
                <a:solidFill>
                  <a:schemeClr val="tx1"/>
                </a:solidFill>
              </a:rPr>
              <a:t> au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Soustraire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carré</a:t>
            </a:r>
            <a:r>
              <a:rPr lang="en-GB" dirty="0">
                <a:solidFill>
                  <a:schemeClr val="tx1"/>
                </a:solidFill>
              </a:rPr>
              <a:t> du </a:t>
            </a:r>
            <a:r>
              <a:rPr lang="en-GB" dirty="0" err="1">
                <a:solidFill>
                  <a:schemeClr val="tx1"/>
                </a:solidFill>
              </a:rPr>
              <a:t>nombre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départ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7904988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reprend</a:t>
                </a:r>
                <a:r>
                  <a:rPr lang="en-GB" sz="2800" dirty="0"/>
                  <a:t> le programme </a:t>
                </a:r>
                <a:r>
                  <a:rPr lang="en-GB" sz="2800" dirty="0" err="1"/>
                  <a:t>en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choisissant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comme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depart.</a:t>
                </a:r>
              </a:p>
              <a:p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/>
                  <a:t>Je </a:t>
                </a:r>
                <a:r>
                  <a:rPr lang="en-GB" sz="2800" dirty="0" err="1"/>
                  <a:t>choisis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/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Ajouter</a:t>
                </a:r>
                <a:r>
                  <a:rPr lang="en-GB" sz="2800" dirty="0"/>
                  <a:t> 1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b="0" dirty="0" err="1"/>
                  <a:t>Mettre</a:t>
                </a:r>
                <a:r>
                  <a:rPr lang="en-GB" sz="2800" b="0" dirty="0"/>
                  <a:t> au </a:t>
                </a:r>
                <a:r>
                  <a:rPr lang="en-GB" sz="2800" b="0" dirty="0" err="1"/>
                  <a:t>carré</a:t>
                </a:r>
                <a:r>
                  <a:rPr lang="en-GB" sz="28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GB" sz="2800" dirty="0" err="1"/>
                  <a:t>Soustraire</a:t>
                </a:r>
                <a:r>
                  <a:rPr lang="en-GB" sz="2800" dirty="0"/>
                  <a:t> le </a:t>
                </a:r>
                <a:r>
                  <a:rPr lang="en-GB" sz="2800" dirty="0" err="1"/>
                  <a:t>carré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nombre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départ</a:t>
                </a:r>
                <a:r>
                  <a:rPr lang="en-GB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r>
                  <a:rPr lang="en-GB" sz="2800" dirty="0"/>
                  <a:t/>
                </a:r>
                <a:br>
                  <a:rPr lang="en-GB" sz="2800" dirty="0"/>
                </a:br>
                <a:r>
                  <a:rPr lang="en-GB" sz="2800" dirty="0" err="1"/>
                  <a:t>L’expression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du </a:t>
                </a:r>
                <a:r>
                  <a:rPr lang="en-GB" sz="2800" dirty="0" err="1"/>
                  <a:t>calcul</a:t>
                </a:r>
                <a:r>
                  <a:rPr lang="en-GB" sz="2800" dirty="0"/>
                  <a:t> </a:t>
                </a:r>
                <a:r>
                  <a:rPr lang="en-GB" sz="2800" dirty="0" err="1"/>
                  <a:t>est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" y="1443841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179" t="-1536" b="-3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74925277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4271474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GB" dirty="0">
                    <a:solidFill>
                      <a:schemeClr val="tx1"/>
                    </a:solidFill>
                  </a:rPr>
                  <a:t/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3798" y="1724304"/>
                <a:ext cx="9741692" cy="4224337"/>
              </a:xfrm>
              <a:blipFill>
                <a:blip r:embed="rId2"/>
                <a:stretch>
                  <a:fillRect l="-2502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7371339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GB" sz="4800" dirty="0">
                    <a:solidFill>
                      <a:schemeClr val="tx1"/>
                    </a:solidFill>
                  </a:rPr>
                  <a:t/>
                </a:r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4679577" y="3212204"/>
            <a:ext cx="1416423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4940498" y="4028272"/>
            <a:ext cx="1567879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8160258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6645430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GB" sz="4400" dirty="0">
                    <a:solidFill>
                      <a:schemeClr val="tx1"/>
                    </a:solidFill>
                  </a:rPr>
                  <a:t>Réduire les expressions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400" dirty="0">
                    <a:solidFill>
                      <a:schemeClr val="tx1"/>
                    </a:solidFill>
                  </a:rPr>
                  <a:t> :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−11+7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  <a:blipFill>
                <a:blip r:embed="rId2"/>
                <a:stretch>
                  <a:fillRect l="-2503" t="-2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EF6BF2-B55E-EFF1-809B-1DA895C8BAF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2720639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dirty="0">
                    <a:solidFill>
                      <a:srgbClr val="00B050"/>
                    </a:solidFill>
                  </a:rPr>
                  <a:t>Réduire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une</a:t>
                </a:r>
                <a:r>
                  <a:rPr lang="en-GB" sz="2800" dirty="0"/>
                  <a:t> expression </a:t>
                </a:r>
                <a:r>
                  <a:rPr lang="en-GB" sz="2800" dirty="0" err="1"/>
                  <a:t>littérale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c’est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regrouper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tous</a:t>
                </a:r>
                <a:r>
                  <a:rPr lang="en-GB" sz="2800" dirty="0"/>
                  <a:t> les </a:t>
                </a:r>
                <a:r>
                  <a:rPr lang="en-GB" sz="2800" dirty="0" err="1"/>
                  <a:t>termes</a:t>
                </a:r>
                <a:r>
                  <a:rPr lang="en-GB" sz="2800" dirty="0"/>
                  <a:t> de </a:t>
                </a:r>
                <a:r>
                  <a:rPr lang="en-GB" sz="2800" dirty="0" err="1"/>
                  <a:t>même</a:t>
                </a:r>
                <a:r>
                  <a:rPr lang="en-GB" sz="2800" dirty="0"/>
                  <a:t> nature </a:t>
                </a:r>
                <a:r>
                  <a:rPr lang="en-GB" sz="2800" dirty="0" err="1"/>
                  <a:t>afin</a:t>
                </a:r>
                <a:r>
                  <a:rPr lang="en-GB" sz="2800" dirty="0"/>
                  <a:t> </a:t>
                </a:r>
                <a:r>
                  <a:rPr lang="en-GB" sz="2800" dirty="0" err="1"/>
                  <a:t>d’éviter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répétition</a:t>
                </a:r>
                <a:r>
                  <a:rPr lang="en-GB" sz="2800" dirty="0"/>
                  <a:t>.</a:t>
                </a:r>
              </a:p>
              <a:p>
                <a:endParaRPr lang="en-GB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GB" sz="2800" i="1" dirty="0">
                    <a:latin typeface="Cambria Math" panose="02040503050406030204" pitchFamily="18" charset="0"/>
                  </a:rPr>
                  <a:t/>
                </a:r>
                <a:br>
                  <a:rPr lang="en-GB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r>
                  <a:rPr lang="en-GB" sz="4800" dirty="0">
                    <a:solidFill>
                      <a:schemeClr val="tx1"/>
                    </a:solidFill>
                  </a:rPr>
                  <a:t/>
                </a:r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1" y="1960151"/>
                <a:ext cx="10333300" cy="2677721"/>
              </a:xfrm>
              <a:prstGeom prst="rect">
                <a:avLst/>
              </a:prstGeom>
              <a:blipFill>
                <a:blip r:embed="rId3"/>
                <a:stretch>
                  <a:fillRect l="-1239" t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29A2D7-73D2-D9F1-5B22-B7124548AD88}"/>
              </a:ext>
            </a:extLst>
          </p:cNvPr>
          <p:cNvSpPr/>
          <p:nvPr/>
        </p:nvSpPr>
        <p:spPr>
          <a:xfrm>
            <a:off x="5930214" y="4059050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54A6C-2268-F789-7BFA-19677E24329B}"/>
              </a:ext>
            </a:extLst>
          </p:cNvPr>
          <p:cNvSpPr/>
          <p:nvPr/>
        </p:nvSpPr>
        <p:spPr>
          <a:xfrm>
            <a:off x="6186592" y="3209644"/>
            <a:ext cx="2697432" cy="600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C236F-C35F-D5D1-ACA7-56F177F5185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4561306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/>
              <p:nvPr/>
            </p:nvSpPr>
            <p:spPr>
              <a:xfrm>
                <a:off x="718615" y="1766848"/>
                <a:ext cx="9219141" cy="372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 </a:t>
                </a:r>
                <a:r>
                  <a:rPr lang="en-GB" sz="2800" dirty="0" err="1"/>
                  <a:t>calcule</a:t>
                </a:r>
                <a:r>
                  <a:rPr lang="en-GB" sz="2800" dirty="0"/>
                  <a:t> 20% de 24€  :</a:t>
                </a:r>
              </a:p>
              <a:p>
                <a:r>
                  <a:rPr lang="en-GB" sz="2800" dirty="0"/>
                  <a:t>10% correspond à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÷10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800" b="0" dirty="0"/>
                  <a:t> , </a:t>
                </a:r>
                <a:r>
                  <a:rPr lang="en-GB" sz="2800" b="0" dirty="0">
                    <a:solidFill>
                      <a:srgbClr val="00B050"/>
                    </a:solidFill>
                  </a:rPr>
                  <a:t>20% </a:t>
                </a:r>
                <a:r>
                  <a:rPr lang="en-GB" sz="2800" b="0" dirty="0" err="1">
                    <a:solidFill>
                      <a:srgbClr val="00B050"/>
                    </a:solidFill>
                  </a:rPr>
                  <a:t>c’est</a:t>
                </a:r>
                <a:r>
                  <a:rPr lang="en-GB" sz="2800" b="0" dirty="0">
                    <a:solidFill>
                      <a:srgbClr val="00B050"/>
                    </a:solidFill>
                  </a:rPr>
                  <a:t> le double de 10%.</a:t>
                </a:r>
                <a:r>
                  <a:rPr lang="en-GB" sz="2800" b="0" dirty="0"/>
                  <a:t/>
                </a:r>
                <a:br>
                  <a:rPr lang="en-GB" sz="2800" b="0" dirty="0"/>
                </a:br>
                <a:r>
                  <a:rPr lang="en-GB" sz="2800" b="0" dirty="0"/>
                  <a:t/>
                </a:r>
                <a:br>
                  <a:rPr lang="en-GB" sz="2800" b="0" dirty="0"/>
                </a:br>
                <a:r>
                  <a:rPr lang="en-GB" sz="2800" dirty="0"/>
                  <a:t>On </a:t>
                </a:r>
                <a:r>
                  <a:rPr lang="en-GB" sz="2800" dirty="0" err="1"/>
                  <a:t>divise</a:t>
                </a:r>
                <a:r>
                  <a:rPr lang="en-GB" sz="2800" dirty="0"/>
                  <a:t> </a:t>
                </a:r>
                <a:r>
                  <a:rPr lang="en-GB" sz="2800" dirty="0" err="1"/>
                  <a:t>alors</a:t>
                </a:r>
                <a:r>
                  <a:rPr lang="en-GB" sz="2800" dirty="0"/>
                  <a:t> 24 par 10 et on </a:t>
                </a:r>
                <a:r>
                  <a:rPr lang="en-GB" sz="2800" dirty="0" err="1"/>
                  <a:t>prend</a:t>
                </a:r>
                <a:r>
                  <a:rPr lang="en-GB" sz="2800" dirty="0"/>
                  <a:t> le double du </a:t>
                </a:r>
                <a:r>
                  <a:rPr lang="en-GB" sz="2800" dirty="0" err="1"/>
                  <a:t>résultat</a:t>
                </a:r>
                <a:r>
                  <a:rPr lang="en-GB" sz="2800" dirty="0"/>
                  <a:t> :       24 : 10 = 2,4   et 2,4 x 2 = 4,8</a:t>
                </a:r>
              </a:p>
              <a:p>
                <a:endParaRPr lang="en-GB" sz="2800" dirty="0"/>
              </a:p>
              <a:p>
                <a:r>
                  <a:rPr lang="en-GB" sz="2800" dirty="0" err="1"/>
                  <a:t>Donc</a:t>
                </a:r>
                <a:r>
                  <a:rPr lang="en-GB" sz="2800" dirty="0"/>
                  <a:t>           20% de 24€   </a:t>
                </a:r>
                <a:r>
                  <a:rPr lang="en-GB" sz="2800" dirty="0" err="1"/>
                  <a:t>vaut</a:t>
                </a:r>
                <a:r>
                  <a:rPr lang="en-GB" sz="2800" dirty="0"/>
                  <a:t>     </a:t>
                </a:r>
                <a:r>
                  <a:rPr lang="en-GB" sz="2800" dirty="0">
                    <a:solidFill>
                      <a:srgbClr val="00B050"/>
                    </a:solidFill>
                  </a:rPr>
                  <a:t>4,8€.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8170DF-C684-6D0D-FCC3-7046E8B7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5" y="1766848"/>
                <a:ext cx="9219141" cy="3720506"/>
              </a:xfrm>
              <a:prstGeom prst="rect">
                <a:avLst/>
              </a:prstGeom>
              <a:blipFill>
                <a:blip r:embed="rId3"/>
                <a:stretch>
                  <a:fillRect l="-1389" t="-1639" b="-37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14088DC-2D5F-DDBD-3BAE-ECDBAE03978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0222011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2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2896CA-E9AB-64F5-6E77-EE7902A23F6E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02F8E75-C8EF-95C1-7038-751BF71E19F8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A00696-78A6-0C82-DAF9-143D7C13E5F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90286108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conversions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06835361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 dm²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125 dm²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3AA976-1064-F98B-D580-E98973B7CB5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07742530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dm²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dm²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dm²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  125 dm²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1,25 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970318"/>
              </a:xfrm>
              <a:prstGeom prst="rect">
                <a:avLst/>
              </a:prstGeom>
              <a:blipFill>
                <a:blip r:embed="rId3"/>
                <a:stretch>
                  <a:fillRect l="-1239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160736" y="4033395"/>
            <a:ext cx="870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60127" y="4060048"/>
            <a:ext cx="746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0A10D-3031-6319-6DB5-45DBDFC2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2958035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0FB375D-C6D0-DEAC-6C46-D53F2DA2C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1225012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7 km²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10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km²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098AEA-14FD-BCD0-C7F2-FA6D7A7B526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5276474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hm²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km² 		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	  et   des km²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 km²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700 hm²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	</a:t>
                </a:r>
                <a:r>
                  <a:rPr lang="en-GB" sz="2800" dirty="0"/>
                  <a:t>et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10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0,1 km²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4832092"/>
              </a:xfrm>
              <a:prstGeom prst="rect">
                <a:avLst/>
              </a:prstGeom>
              <a:blipFill>
                <a:blip r:embed="rId3"/>
                <a:stretch>
                  <a:fillRect l="-1239" t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342528" y="4040898"/>
            <a:ext cx="709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655677" y="4040898"/>
            <a:ext cx="6320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9" y="3646025"/>
            <a:ext cx="448220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716141"/>
            <a:ext cx="4374655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188E55-998C-590F-BCC4-9DD8EDF9C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7" y="2117005"/>
            <a:ext cx="8968263" cy="1236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7E2A65-D2F4-DDDA-BD0A-1EB260A3AE1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2617335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97CC28-F9B8-B66B-4220-7BE2626ABE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0997081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9 ha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54 206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ha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42638211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ha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ha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On </a:t>
                </a:r>
                <a:r>
                  <a:rPr lang="en-GB" sz="2800" i="1" dirty="0" err="1">
                    <a:solidFill>
                      <a:srgbClr val="00B050"/>
                    </a:solidFill>
                  </a:rPr>
                  <a:t>rappelle</a:t>
                </a:r>
                <a:r>
                  <a:rPr lang="en-GB" sz="2800" i="1" dirty="0">
                    <a:solidFill>
                      <a:srgbClr val="00B050"/>
                    </a:solidFill>
                  </a:rPr>
                  <a:t> que 1 ha = 1 hm²</a:t>
                </a: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     9 ha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90 000 m²	  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et     54 206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5,4206 ha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2877452" y="3617705"/>
            <a:ext cx="812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253939" y="3617705"/>
            <a:ext cx="810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0999371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1CB497-A0BC-81B9-0A1F-3E14B837763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1613782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2742825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2124076"/>
            <a:ext cx="9219141" cy="3105149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Convertir</a:t>
            </a:r>
            <a:r>
              <a:rPr lang="en-GB" sz="5400" dirty="0">
                <a:solidFill>
                  <a:schemeClr val="tx1"/>
                </a:solidFill>
              </a:rPr>
              <a:t> 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						 75,4 cm²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m²				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					   0,571 m² </a:t>
            </a:r>
            <a:r>
              <a:rPr lang="en-GB" sz="5400" dirty="0" err="1">
                <a:solidFill>
                  <a:schemeClr val="tx1"/>
                </a:solidFill>
              </a:rPr>
              <a:t>en</a:t>
            </a:r>
            <a:r>
              <a:rPr lang="en-GB" sz="5400" dirty="0">
                <a:solidFill>
                  <a:schemeClr val="tx1"/>
                </a:solidFill>
              </a:rPr>
              <a:t> cm²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21117830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u="sng" dirty="0"/>
                  <a:t>Tableau de conversion des </a:t>
                </a:r>
                <a:r>
                  <a:rPr lang="en-GB" sz="2800" u="sng" dirty="0" err="1"/>
                  <a:t>mètres</a:t>
                </a:r>
                <a:r>
                  <a:rPr lang="en-GB" sz="2800" u="sng" dirty="0"/>
                  <a:t> </a:t>
                </a:r>
                <a:r>
                  <a:rPr lang="en-GB" sz="2800" u="sng" dirty="0" err="1"/>
                  <a:t>carrés</a:t>
                </a:r>
                <a:r>
                  <a:rPr lang="en-GB" sz="2800" u="sng" dirty="0"/>
                  <a:t> :</a:t>
                </a: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des cm²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m² 	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10 000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et   des m²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en</a:t>
                </a:r>
                <a:r>
                  <a:rPr lang="en-GB" sz="2800" dirty="0">
                    <a:solidFill>
                      <a:srgbClr val="00B050"/>
                    </a:solidFill>
                  </a:rPr>
                  <a:t> cm²  	 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0 00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800" dirty="0">
                    <a:solidFill>
                      <a:schemeClr val="tx1"/>
                    </a:solidFill>
                  </a:rPr>
                  <a:t> 75,4 cm²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0,0754 m²</a:t>
                </a:r>
                <a:r>
                  <a:rPr lang="en-GB" sz="2800" dirty="0">
                    <a:solidFill>
                      <a:schemeClr val="tx1"/>
                    </a:solidFill>
                  </a:rPr>
                  <a:t>	  et      0,571 m² = </a:t>
                </a:r>
                <a:r>
                  <a:rPr lang="en-GB" sz="2800" dirty="0">
                    <a:solidFill>
                      <a:srgbClr val="00B050"/>
                    </a:solidFill>
                  </a:rPr>
                  <a:t>5 710 cm²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108543"/>
              </a:xfrm>
              <a:prstGeom prst="rect">
                <a:avLst/>
              </a:prstGeom>
              <a:blipFill>
                <a:blip r:embed="rId3"/>
                <a:stretch>
                  <a:fillRect l="-1239" t="-1961" b="-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EBAB69-E0DF-DCA6-171C-DB644E0963EE}"/>
              </a:ext>
            </a:extLst>
          </p:cNvPr>
          <p:cNvCxnSpPr>
            <a:cxnSpLocks/>
          </p:cNvCxnSpPr>
          <p:nvPr/>
        </p:nvCxnSpPr>
        <p:spPr>
          <a:xfrm>
            <a:off x="3048000" y="3617705"/>
            <a:ext cx="7316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6B444C-9DE2-7677-AC47-6FF3E6D6352F}"/>
              </a:ext>
            </a:extLst>
          </p:cNvPr>
          <p:cNvCxnSpPr>
            <a:cxnSpLocks/>
          </p:cNvCxnSpPr>
          <p:nvPr/>
        </p:nvCxnSpPr>
        <p:spPr>
          <a:xfrm>
            <a:off x="8424268" y="3617705"/>
            <a:ext cx="63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3CF8F-B388-87AF-1438-8F5D110C4981}"/>
              </a:ext>
            </a:extLst>
          </p:cNvPr>
          <p:cNvSpPr/>
          <p:nvPr/>
        </p:nvSpPr>
        <p:spPr>
          <a:xfrm>
            <a:off x="602458" y="3266987"/>
            <a:ext cx="4682659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1776EE-76D8-A309-FFC0-9326A26FBDC3}"/>
              </a:ext>
            </a:extLst>
          </p:cNvPr>
          <p:cNvSpPr/>
          <p:nvPr/>
        </p:nvSpPr>
        <p:spPr>
          <a:xfrm>
            <a:off x="6014975" y="3275094"/>
            <a:ext cx="4536483" cy="671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414CA-409E-8B11-D1BB-81E84242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96" y="2079791"/>
            <a:ext cx="7645204" cy="1053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4D75B4-68C8-7159-EB7F-BFEF63F7FFA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6314183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32193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3A441-A636-26CD-1091-2B4D86A80D1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457801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/>
                </a:r>
                <a:br>
                  <a:rPr lang="en-GB" sz="4400" dirty="0">
                    <a:solidFill>
                      <a:schemeClr val="tx1"/>
                    </a:solidFill>
                  </a:rPr>
                </a:br>
                <a:r>
                  <a:rPr lang="en-GB" sz="4400" dirty="0" err="1">
                    <a:solidFill>
                      <a:schemeClr val="tx1"/>
                    </a:solidFill>
                  </a:rPr>
                  <a:t>L’égalité</a:t>
                </a:r>
                <a:r>
                  <a:rPr lang="en-GB" sz="4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−7=−7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833" y="1957387"/>
                <a:ext cx="9741692" cy="4224337"/>
              </a:xfrm>
              <a:blipFill>
                <a:blip r:embed="rId2"/>
                <a:stretch>
                  <a:fillRect l="-2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1C1F1B-1A2C-BE5F-FBED-3D7952EA6AA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33848769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2136589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2−7=−5</m:t>
                      </m:r>
                    </m:oMath>
                  </m:oMathPara>
                </a14:m>
                <a:endParaRPr lang="en-GB" sz="2800" b="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×2+9=−14+9=−5</m:t>
                    </m:r>
                  </m:oMath>
                </a14:m>
                <a:endParaRPr lang="en-GB" sz="28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:r>
                  <a:rPr lang="en-GB" sz="2800" dirty="0">
                    <a:solidFill>
                      <a:srgbClr val="00B050"/>
                    </a:solidFill>
                  </a:rPr>
                  <a:t>-5 = -5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vraie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2136589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439" b="-6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CEA9CFC-9B9A-6F33-AC89-72790B251CA5}"/>
              </a:ext>
            </a:extLst>
          </p:cNvPr>
          <p:cNvSpPr txBox="1"/>
          <p:nvPr/>
        </p:nvSpPr>
        <p:spPr>
          <a:xfrm>
            <a:off x="428625" y="267260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8846285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544AD5-FF23-7E41-9844-4978502C73B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5302417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340" y="2558920"/>
                <a:ext cx="9741692" cy="1740159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L’égalité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+13=10(9−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340" y="2558920"/>
                <a:ext cx="9741692" cy="1740159"/>
              </a:xfrm>
              <a:blipFill>
                <a:blip r:embed="rId2"/>
                <a:stretch>
                  <a:fillRect l="-2503" t="-7368" r="-1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E4E13-F928-907D-3ACC-903EE7C0061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8251103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63564" y="2259618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10(9−7)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10×2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:r>
                  <a:rPr lang="en-GB" sz="2800" dirty="0">
                    <a:solidFill>
                      <a:srgbClr val="00B050"/>
                    </a:solidFill>
                  </a:rPr>
                  <a:t>20 = 20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vraie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4" y="2259618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717" b="-7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4BBDAA0-08C2-D985-EE2C-EED54E05D2F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07644367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9" y="1895473"/>
            <a:ext cx="10379866" cy="3324227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Calculer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combien</a:t>
            </a:r>
            <a:r>
              <a:rPr lang="en-GB" sz="5400" dirty="0">
                <a:solidFill>
                  <a:schemeClr val="tx1"/>
                </a:solidFill>
              </a:rPr>
              <a:t> font 	: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    </a:t>
            </a:r>
            <a:br>
              <a:rPr lang="en-GB" sz="5400" dirty="0">
                <a:solidFill>
                  <a:schemeClr val="tx1"/>
                </a:solidFill>
              </a:rPr>
            </a:br>
            <a:r>
              <a:rPr lang="en-GB" sz="5400" dirty="0">
                <a:solidFill>
                  <a:schemeClr val="tx1"/>
                </a:solidFill>
              </a:rPr>
              <a:t>     				</a:t>
            </a:r>
            <a:r>
              <a:rPr lang="en-GB" sz="4800" dirty="0">
                <a:solidFill>
                  <a:schemeClr val="tx1"/>
                </a:solidFill>
              </a:rPr>
              <a:t>50% de 203,50€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						25% de 64€</a:t>
            </a: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618F11-4381-A058-CF87-82D86410EBCE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7004CF-2714-F411-BA8D-0A31EE1F2B12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0976069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E883DC-D5D8-E728-8BFE-37154702F6AD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3156951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</p:spPr>
            <p:txBody>
              <a:bodyPr>
                <a:normAutofit/>
              </a:bodyPr>
              <a:lstStyle/>
              <a:p>
                <a:r>
                  <a:rPr lang="en-GB" sz="4400" dirty="0">
                    <a:solidFill>
                      <a:schemeClr val="tx1"/>
                    </a:solidFill>
                  </a:rPr>
                  <a:t>L’égalité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−9=(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+4)(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44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44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4400" dirty="0">
                    <a:solidFill>
                      <a:schemeClr val="tx1"/>
                    </a:solidFill>
                  </a:rPr>
                  <a:t> 4?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625" y="2283058"/>
                <a:ext cx="9741692" cy="2291884"/>
              </a:xfrm>
              <a:blipFill>
                <a:blip r:embed="rId2"/>
                <a:stretch>
                  <a:fillRect l="-2503" t="-5600" r="-1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1741F2-517A-652B-01DE-F9BD4FADB265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11068273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86448" y="2456853"/>
                <a:ext cx="10333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16−9=5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(4+4)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" y="2456853"/>
                <a:ext cx="10333300" cy="2246769"/>
              </a:xfrm>
              <a:prstGeom prst="rect">
                <a:avLst/>
              </a:prstGeom>
              <a:blipFill>
                <a:blip r:embed="rId3"/>
                <a:stretch>
                  <a:fillRect l="-1180" t="-2439" b="-6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046A5DE-5CF2-669F-037B-9B3C0BD2CBA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9252996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674C29-3A22-3EDA-EFE3-3956987FF7D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661477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</p:spPr>
            <p:txBody>
              <a:bodyPr>
                <a:normAutofit/>
              </a:bodyPr>
              <a:lstStyle/>
              <a:p>
                <a:r>
                  <a:rPr lang="en-GB" sz="3600" dirty="0">
                    <a:solidFill>
                      <a:schemeClr val="tx1"/>
                    </a:solidFill>
                  </a:rPr>
                  <a:t>L’égalité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 est-elle </a:t>
                </a:r>
                <a:r>
                  <a:rPr lang="en-GB" sz="3600" dirty="0" err="1">
                    <a:solidFill>
                      <a:schemeClr val="tx1"/>
                    </a:solidFill>
                  </a:rPr>
                  <a:t>vraie</a:t>
                </a:r>
                <a:r>
                  <a:rPr lang="en-GB" sz="3600" dirty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 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6198" y="2628199"/>
                <a:ext cx="9741692" cy="1601602"/>
              </a:xfrm>
              <a:blipFill>
                <a:blip r:embed="rId2"/>
                <a:stretch>
                  <a:fillRect l="-1876" r="-625" b="-3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DB30-B7AA-9A3E-A495-22E7E3742A7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7821474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, on a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part </a:t>
                </a:r>
                <a:r>
                  <a:rPr lang="en-GB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800" i="1" dirty="0" err="1"/>
                  <a:t>D’autre</a:t>
                </a:r>
                <a:r>
                  <a:rPr lang="en-GB" sz="2800" i="1" dirty="0"/>
                  <a:t> part</a:t>
                </a:r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−1+3</m:t>
                        </m:r>
                      </m:e>
                    </m:d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28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dirty="0"/>
              </a:p>
              <a:p>
                <a:r>
                  <a:rPr lang="en-GB" sz="2800" i="1" dirty="0"/>
                  <a:t>On constate que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≠4</m:t>
                    </m:r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/>
                  <a:t>donc</a:t>
                </a:r>
                <a:r>
                  <a:rPr lang="en-GB" sz="2800" dirty="0"/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l’égalité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est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err="1">
                    <a:solidFill>
                      <a:srgbClr val="00B050"/>
                    </a:solidFill>
                  </a:rPr>
                  <a:t>fausse</a:t>
                </a:r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/>
                  <a:t>pour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r>
                  <a:rPr lang="en-GB" sz="4800" dirty="0">
                    <a:solidFill>
                      <a:schemeClr val="tx1"/>
                    </a:solidFill>
                  </a:rPr>
                  <a:t/>
                </a:r>
                <a:br>
                  <a:rPr lang="en-GB" sz="4800" dirty="0">
                    <a:solidFill>
                      <a:schemeClr val="tx1"/>
                    </a:solidFill>
                  </a:rPr>
                </a:br>
                <a:endParaRPr lang="en-GB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2031343"/>
                <a:ext cx="10333300" cy="3839256"/>
              </a:xfrm>
              <a:prstGeom prst="rect">
                <a:avLst/>
              </a:prstGeom>
              <a:blipFill>
                <a:blip r:embed="rId3"/>
                <a:stretch>
                  <a:fillRect l="-1239" t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09E9CFA2-C067-101A-19AB-716D844DC66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840622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F2E95-C07E-0CE5-48A1-53C0871EFDE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9528931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périmètres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1170331"/>
      </p:ext>
    </p:extLst>
  </p:cSld>
  <p:clrMapOvr>
    <a:masterClrMapping/>
  </p:clrMapOvr>
  <p:transition spd="med" advTm="150000"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 fontScale="90000"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le </a:t>
            </a:r>
            <a:r>
              <a:rPr lang="en-GB" sz="4400" dirty="0" err="1">
                <a:solidFill>
                  <a:schemeClr val="tx1"/>
                </a:solidFill>
              </a:rPr>
              <a:t>périmètre</a:t>
            </a:r>
            <a:r>
              <a:rPr lang="en-GB" sz="4400" dirty="0">
                <a:solidFill>
                  <a:schemeClr val="tx1"/>
                </a:solidFill>
              </a:rPr>
              <a:t> des figures </a:t>
            </a:r>
            <a:r>
              <a:rPr lang="en-GB" sz="4400" dirty="0" err="1">
                <a:solidFill>
                  <a:schemeClr val="tx1"/>
                </a:solidFill>
              </a:rPr>
              <a:t>suivantes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3628D2-931D-7BAE-9FA4-0F83B8118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92" y="3123912"/>
            <a:ext cx="1736074" cy="18823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01B508-9B39-BF9D-0FF5-33394581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80" y="3029353"/>
            <a:ext cx="2155840" cy="22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5983"/>
      </p:ext>
    </p:extLst>
  </p:cSld>
  <p:clrMapOvr>
    <a:masterClrMapping/>
  </p:clrMapOvr>
  <p:transition spd="med" advTm="150000"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r>
              <a:rPr lang="en-GB" sz="5400" u="sng" dirty="0">
                <a:solidFill>
                  <a:schemeClr val="tx1"/>
                </a:solidFill>
              </a:rPr>
              <a:t/>
            </a: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517580" y="1625600"/>
            <a:ext cx="103333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Formule</a:t>
            </a:r>
            <a:r>
              <a:rPr lang="en-GB" sz="2400" dirty="0"/>
              <a:t> pour </a:t>
            </a:r>
            <a:r>
              <a:rPr lang="en-GB" sz="2400" dirty="0" err="1"/>
              <a:t>calculer</a:t>
            </a:r>
            <a:r>
              <a:rPr lang="en-GB" sz="2400" dirty="0"/>
              <a:t> le </a:t>
            </a:r>
            <a:r>
              <a:rPr lang="en-GB" sz="2400" dirty="0" err="1"/>
              <a:t>périmètre</a:t>
            </a:r>
            <a:r>
              <a:rPr lang="en-GB" sz="2400" dirty="0"/>
              <a:t> d’un </a:t>
            </a:r>
            <a:r>
              <a:rPr lang="en-GB" sz="2400" dirty="0" err="1"/>
              <a:t>carré</a:t>
            </a:r>
            <a:r>
              <a:rPr lang="en-GB" sz="2400" dirty="0"/>
              <a:t> : P = 4 x c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00B050"/>
                </a:solidFill>
              </a:rPr>
              <a:t>Donc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		P = 4 x c = 4 x 5 = 20 cm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/>
              <a:t>Pour </a:t>
            </a:r>
            <a:r>
              <a:rPr lang="en-GB" sz="2400" dirty="0" err="1"/>
              <a:t>calculer</a:t>
            </a:r>
            <a:r>
              <a:rPr lang="en-GB" sz="2400" dirty="0"/>
              <a:t> le </a:t>
            </a:r>
            <a:r>
              <a:rPr lang="en-GB" sz="2400" dirty="0" err="1"/>
              <a:t>périmètre</a:t>
            </a:r>
            <a:r>
              <a:rPr lang="en-GB" sz="2400" dirty="0"/>
              <a:t> d’un </a:t>
            </a:r>
            <a:r>
              <a:rPr lang="en-GB" sz="2400" dirty="0" err="1"/>
              <a:t>polygone</a:t>
            </a:r>
            <a:r>
              <a:rPr lang="en-GB" sz="2400" dirty="0"/>
              <a:t>, on fait la </a:t>
            </a:r>
            <a:r>
              <a:rPr lang="en-GB" sz="2400" dirty="0" err="1"/>
              <a:t>somme</a:t>
            </a:r>
            <a:r>
              <a:rPr lang="en-GB" sz="2400" dirty="0"/>
              <a:t> de la longueur de </a:t>
            </a:r>
            <a:r>
              <a:rPr lang="en-GB" sz="2400" dirty="0" err="1"/>
              <a:t>tous</a:t>
            </a:r>
            <a:r>
              <a:rPr lang="en-GB" sz="2400" dirty="0"/>
              <a:t> </a:t>
            </a:r>
            <a:r>
              <a:rPr lang="en-GB" sz="2400" dirty="0" err="1"/>
              <a:t>ses</a:t>
            </a:r>
            <a:r>
              <a:rPr lang="en-GB" sz="2400" dirty="0"/>
              <a:t> </a:t>
            </a:r>
            <a:r>
              <a:rPr lang="en-GB" sz="2400" dirty="0" err="1"/>
              <a:t>côtés</a:t>
            </a:r>
            <a:r>
              <a:rPr lang="en-GB" sz="2400" dirty="0"/>
              <a:t>.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 err="1">
                <a:solidFill>
                  <a:srgbClr val="00B050"/>
                </a:solidFill>
              </a:rPr>
              <a:t>Donc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		P = 17 + 17 + 15 = 49 dam</a:t>
            </a:r>
            <a:endParaRPr lang="en-GB" sz="2800" dirty="0"/>
          </a:p>
          <a:p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36227389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1779</Words>
  <Application>Microsoft Office PowerPoint</Application>
  <PresentationFormat>Grand écran</PresentationFormat>
  <Paragraphs>565</Paragraphs>
  <Slides>135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135</vt:i4>
      </vt:variant>
    </vt:vector>
  </HeadingPairs>
  <TitlesOfParts>
    <vt:vector size="141" baseType="lpstr">
      <vt:lpstr>Algerian</vt:lpstr>
      <vt:lpstr>Arial</vt:lpstr>
      <vt:lpstr>Cambria Math</vt:lpstr>
      <vt:lpstr>Trebuchet MS</vt:lpstr>
      <vt:lpstr>Wingdings 3</vt:lpstr>
      <vt:lpstr>Facette</vt:lpstr>
      <vt:lpstr>Les questions  Flash </vt:lpstr>
      <vt:lpstr>Les pourcentages </vt:lpstr>
      <vt:lpstr>Question 1:  Calculer combien font     10% de 159 €.</vt:lpstr>
      <vt:lpstr>  </vt:lpstr>
      <vt:lpstr>Présentation PowerPoint</vt:lpstr>
      <vt:lpstr>Question 2:  Calculer combien font     20% de 24 €.</vt:lpstr>
      <vt:lpstr>  </vt:lpstr>
      <vt:lpstr>Présentation PowerPoint</vt:lpstr>
      <vt:lpstr>Calculer combien font  :                 50% de 203,50€       25% de 64€</vt:lpstr>
      <vt:lpstr>  </vt:lpstr>
      <vt:lpstr>Présentation PowerPoint</vt:lpstr>
      <vt:lpstr>Les nombres relatifs</vt:lpstr>
      <vt:lpstr>Calculer :           A = - 8 – 9         T = - 18 + 7</vt:lpstr>
      <vt:lpstr>  </vt:lpstr>
      <vt:lpstr>Présentation PowerPoint</vt:lpstr>
      <vt:lpstr>Calculer :           F = - 25 + 100         I = 9 – 10 + 3 – 5 </vt:lpstr>
      <vt:lpstr>  </vt:lpstr>
      <vt:lpstr>Présentation PowerPoint</vt:lpstr>
      <vt:lpstr>Calculer :         Z = - 12,5 – 3,7       Q = - 20 + 15,5 - 80</vt:lpstr>
      <vt:lpstr>  </vt:lpstr>
      <vt:lpstr>Présentation PowerPoint</vt:lpstr>
      <vt:lpstr>Calculer :         P = - 56 – 24,5 - 6        M = - 11,24 + 3,8</vt:lpstr>
      <vt:lpstr>  </vt:lpstr>
      <vt:lpstr>Présentation PowerPoint</vt:lpstr>
      <vt:lpstr>Les conversions</vt:lpstr>
      <vt:lpstr>Convertir :         125 g en kg             2,5 kg en g</vt:lpstr>
      <vt:lpstr>  </vt:lpstr>
      <vt:lpstr>Présentation PowerPoint</vt:lpstr>
      <vt:lpstr>Convertir :         1,47 m en cm            1 256 cm en m</vt:lpstr>
      <vt:lpstr>  </vt:lpstr>
      <vt:lpstr>Présentation PowerPoint</vt:lpstr>
      <vt:lpstr>Convertir :         33 cl en dl             9,5 dl en cl</vt:lpstr>
      <vt:lpstr>  </vt:lpstr>
      <vt:lpstr>Présentation PowerPoint</vt:lpstr>
      <vt:lpstr>Les périmètres</vt:lpstr>
      <vt:lpstr>Calculer le périmètre de la figure suivante :          </vt:lpstr>
      <vt:lpstr>  </vt:lpstr>
      <vt:lpstr>Présentation PowerPoint</vt:lpstr>
      <vt:lpstr>Calculer le périmètre de la figure suivante :          </vt:lpstr>
      <vt:lpstr>  </vt:lpstr>
      <vt:lpstr>Présentation PowerPoint</vt:lpstr>
      <vt:lpstr>Quelle longueur de corde faut-il pour réaliser la forme ci-dessous ?          </vt:lpstr>
      <vt:lpstr>  </vt:lpstr>
      <vt:lpstr>Présentation PowerPoint</vt:lpstr>
      <vt:lpstr>Les fractions</vt:lpstr>
      <vt:lpstr>Calculer et écrire la réponse sous la forme d’une fraction irréductible :         S=3/7+8/7    et    K=7/4-9/4 </vt:lpstr>
      <vt:lpstr>  </vt:lpstr>
      <vt:lpstr>Présentation PowerPoint</vt:lpstr>
      <vt:lpstr>Calculer et écrire la réponse sous la forme d’une fraction irréductible :     D=1/3-7/3+12/3    et    O=5/4+3/2 </vt:lpstr>
      <vt:lpstr>  </vt:lpstr>
      <vt:lpstr>Présentation PowerPoint</vt:lpstr>
      <vt:lpstr>Calculer et écrire la réponse sous la forme d’une fraction irréductible :        G=5/6-1/24    et    H=3/60-2/15 </vt:lpstr>
      <vt:lpstr>  </vt:lpstr>
      <vt:lpstr>Présentation PowerPoint</vt:lpstr>
      <vt:lpstr>Calcul littéral</vt:lpstr>
      <vt:lpstr>Donner l’expression littérale du calcul :   - Choisir un nombre - Le doubler - Ajouter 1</vt:lpstr>
      <vt:lpstr>  </vt:lpstr>
      <vt:lpstr>Présentation PowerPoint</vt:lpstr>
      <vt:lpstr>Donner l’expression littérale du calcul :   - Choisir un nombre - Le doubler - Soustraire 3  - Multiplier le tout par 7</vt:lpstr>
      <vt:lpstr>  </vt:lpstr>
      <vt:lpstr>Présentation PowerPoint</vt:lpstr>
      <vt:lpstr>Donner l’expression littérale du calcul :   - Choisir un nombre - Ajouter 1  - Mettre au carré - Soustraire le carré du nombre de départ</vt:lpstr>
      <vt:lpstr>  </vt:lpstr>
      <vt:lpstr>Présentation PowerPoint</vt:lpstr>
      <vt:lpstr>Réduire les expressions littérales suivantes :   F=2x-7a-9x+8a V=7x^2-10x+x^2+6x </vt:lpstr>
      <vt:lpstr>  </vt:lpstr>
      <vt:lpstr>Présentation PowerPoint</vt:lpstr>
      <vt:lpstr>Réduire les expressions littérales suivantes :   N=7xy+9y^2-y+3xy-10y² B=-4x+x^2-11+7x-5x²</vt:lpstr>
      <vt:lpstr>  </vt:lpstr>
      <vt:lpstr>Présentation PowerPoint</vt:lpstr>
      <vt:lpstr>Les conversions</vt:lpstr>
      <vt:lpstr>Convertir :         7 m² en  dm²            125 dm² en m²</vt:lpstr>
      <vt:lpstr>  </vt:lpstr>
      <vt:lpstr>Présentation PowerPoint</vt:lpstr>
      <vt:lpstr>Convertir :         7 km² en hm²            10 ha en km²</vt:lpstr>
      <vt:lpstr>  </vt:lpstr>
      <vt:lpstr>Présentation PowerPoint</vt:lpstr>
      <vt:lpstr>Convertir :          9 ha en m²             54 206 m² en ha</vt:lpstr>
      <vt:lpstr>  </vt:lpstr>
      <vt:lpstr>Présentation PowerPoint</vt:lpstr>
      <vt:lpstr>Convertir :          75,4 cm² en m²             0,571 m² en cm²</vt:lpstr>
      <vt:lpstr>  </vt:lpstr>
      <vt:lpstr>Présentation PowerPoint</vt:lpstr>
      <vt:lpstr>Calcul littéral</vt:lpstr>
      <vt:lpstr> L’égalité x-7=-7x+9  est-elle vraie pour x=2?</vt:lpstr>
      <vt:lpstr>  </vt:lpstr>
      <vt:lpstr>Présentation PowerPoint</vt:lpstr>
      <vt:lpstr>L’égalité x+13=10(9-x)  est-elle vraie pour x=7?</vt:lpstr>
      <vt:lpstr>  </vt:lpstr>
      <vt:lpstr>Présentation PowerPoint</vt:lpstr>
      <vt:lpstr>L’égalité x^2-9=(x+4)(x-4)  est-elle vraie pour x= 4?</vt:lpstr>
      <vt:lpstr>  </vt:lpstr>
      <vt:lpstr>Présentation PowerPoint</vt:lpstr>
      <vt:lpstr>L’égalité    (x+9)/(x+5)=2(x+3)  est-elle vraie pour x=-1 ?</vt:lpstr>
      <vt:lpstr>  </vt:lpstr>
      <vt:lpstr>Présentation PowerPoint</vt:lpstr>
      <vt:lpstr>Les périmètres</vt:lpstr>
      <vt:lpstr>Calculer le périmètre des figures suivantes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Calculer le périmètre de la figure suivante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STAtistiques</vt:lpstr>
      <vt:lpstr>Calculer la moyenne de cette série statistique :         4 – 5 – 9 – 11 – 11– 20 </vt:lpstr>
      <vt:lpstr>  </vt:lpstr>
      <vt:lpstr>Présentation PowerPoint</vt:lpstr>
      <vt:lpstr>Calculer la moyenne de cette série statistique :         5 – 15 – 6 – 10 – 4 </vt:lpstr>
      <vt:lpstr>  </vt:lpstr>
      <vt:lpstr>Présentation PowerPoint</vt:lpstr>
      <vt:lpstr>Quel est l’effectif total de la série statistique ci-dessous ?</vt:lpstr>
      <vt:lpstr>  </vt:lpstr>
      <vt:lpstr>Présentation PowerPoint</vt:lpstr>
      <vt:lpstr> Quel est l’effectif total  de la série statistique  ci-contre ?</vt:lpstr>
      <vt:lpstr>  </vt:lpstr>
      <vt:lpstr>Présentation PowerPoint</vt:lpstr>
      <vt:lpstr>Les périmètres</vt:lpstr>
      <vt:lpstr>Calculer le périmètre de la figure suivante :           </vt:lpstr>
      <vt:lpstr>  </vt:lpstr>
      <vt:lpstr>Présentation PowerPoint</vt:lpstr>
      <vt:lpstr>Calculer le périmètre des figures suivantes :           </vt:lpstr>
      <vt:lpstr>  </vt:lpstr>
      <vt:lpstr>Présentation PowerPoint</vt:lpstr>
      <vt:lpstr>Calculer le périmètre de la figure suivante :           </vt:lpstr>
      <vt:lpstr>  </vt:lpstr>
      <vt:lpstr>Présentation PowerPoint</vt:lpstr>
      <vt:lpstr>Calculer le périmètre de la figure suivante :           </vt:lpstr>
      <vt:lpstr>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 </dc:title>
  <dc:creator>Yann Danielou</dc:creator>
  <cp:lastModifiedBy>celine.prata</cp:lastModifiedBy>
  <cp:revision>100</cp:revision>
  <dcterms:created xsi:type="dcterms:W3CDTF">2023-07-29T13:01:24Z</dcterms:created>
  <dcterms:modified xsi:type="dcterms:W3CDTF">2023-10-18T06:12:39Z</dcterms:modified>
</cp:coreProperties>
</file>