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480" r:id="rId3"/>
    <p:sldId id="481" r:id="rId4"/>
    <p:sldId id="482" r:id="rId5"/>
    <p:sldId id="483" r:id="rId6"/>
    <p:sldId id="484" r:id="rId7"/>
    <p:sldId id="485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303" r:id="rId16"/>
    <p:sldId id="268" r:id="rId17"/>
    <p:sldId id="289" r:id="rId18"/>
    <p:sldId id="316" r:id="rId19"/>
    <p:sldId id="269" r:id="rId20"/>
    <p:sldId id="290" r:id="rId21"/>
    <p:sldId id="317" r:id="rId22"/>
    <p:sldId id="270" r:id="rId23"/>
    <p:sldId id="429" r:id="rId24"/>
    <p:sldId id="318" r:id="rId25"/>
    <p:sldId id="426" r:id="rId26"/>
    <p:sldId id="430" r:id="rId27"/>
    <p:sldId id="428" r:id="rId28"/>
    <p:sldId id="493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501" r:id="rId37"/>
    <p:sldId id="502" r:id="rId38"/>
    <p:sldId id="503" r:id="rId39"/>
    <p:sldId id="504" r:id="rId40"/>
    <p:sldId id="505" r:id="rId41"/>
    <p:sldId id="506" r:id="rId42"/>
    <p:sldId id="507" r:id="rId43"/>
    <p:sldId id="508" r:id="rId44"/>
    <p:sldId id="368" r:id="rId45"/>
    <p:sldId id="509" r:id="rId46"/>
    <p:sldId id="510" r:id="rId47"/>
    <p:sldId id="511" r:id="rId48"/>
    <p:sldId id="512" r:id="rId49"/>
    <p:sldId id="513" r:id="rId50"/>
    <p:sldId id="514" r:id="rId51"/>
    <p:sldId id="515" r:id="rId52"/>
    <p:sldId id="516" r:id="rId53"/>
    <p:sldId id="517" r:id="rId54"/>
    <p:sldId id="518" r:id="rId55"/>
    <p:sldId id="519" r:id="rId56"/>
    <p:sldId id="520" r:id="rId57"/>
    <p:sldId id="521" r:id="rId58"/>
    <p:sldId id="522" r:id="rId59"/>
    <p:sldId id="523" r:id="rId60"/>
    <p:sldId id="524" r:id="rId61"/>
    <p:sldId id="525" r:id="rId62"/>
    <p:sldId id="526" r:id="rId63"/>
    <p:sldId id="527" r:id="rId64"/>
    <p:sldId id="528" r:id="rId65"/>
    <p:sldId id="529" r:id="rId66"/>
    <p:sldId id="530" r:id="rId67"/>
    <p:sldId id="531" r:id="rId68"/>
    <p:sldId id="532" r:id="rId69"/>
    <p:sldId id="533" r:id="rId70"/>
    <p:sldId id="534" r:id="rId71"/>
    <p:sldId id="535" r:id="rId72"/>
    <p:sldId id="536" r:id="rId73"/>
    <p:sldId id="537" r:id="rId74"/>
    <p:sldId id="538" r:id="rId75"/>
    <p:sldId id="539" r:id="rId76"/>
    <p:sldId id="540" r:id="rId77"/>
    <p:sldId id="541" r:id="rId78"/>
    <p:sldId id="542" r:id="rId79"/>
    <p:sldId id="543" r:id="rId80"/>
    <p:sldId id="544" r:id="rId81"/>
    <p:sldId id="545" r:id="rId82"/>
    <p:sldId id="546" r:id="rId83"/>
    <p:sldId id="547" r:id="rId84"/>
    <p:sldId id="548" r:id="rId85"/>
    <p:sldId id="549" r:id="rId86"/>
    <p:sldId id="550" r:id="rId87"/>
    <p:sldId id="551" r:id="rId88"/>
    <p:sldId id="552" r:id="rId89"/>
    <p:sldId id="553" r:id="rId90"/>
    <p:sldId id="554" r:id="rId91"/>
    <p:sldId id="555" r:id="rId92"/>
    <p:sldId id="556" r:id="rId93"/>
    <p:sldId id="557" r:id="rId94"/>
    <p:sldId id="558" r:id="rId95"/>
    <p:sldId id="559" r:id="rId96"/>
    <p:sldId id="560" r:id="rId97"/>
    <p:sldId id="561" r:id="rId9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31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9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887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53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4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259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18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7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9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47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95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87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1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35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167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96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solidFill>
                  <a:srgbClr val="FFFF66"/>
                </a:solidFill>
                <a:latin typeface="Algerian" panose="04020705040A02060702" pitchFamily="82" charset="0"/>
              </a:rPr>
              <a:t>Les questions</a:t>
            </a:r>
            <a:br>
              <a:rPr lang="en-GB" sz="8000" b="1" dirty="0">
                <a:solidFill>
                  <a:srgbClr val="FFFF66"/>
                </a:solidFill>
                <a:latin typeface="Algerian" panose="04020705040A02060702" pitchFamily="82" charset="0"/>
              </a:rPr>
            </a:br>
            <a:r>
              <a:rPr lang="en-GB" sz="8000" b="1" dirty="0">
                <a:solidFill>
                  <a:srgbClr val="FFFF66"/>
                </a:solidFill>
                <a:latin typeface="Algerian" panose="04020705040A02060702" pitchFamily="82" charset="0"/>
              </a:rPr>
              <a:t> Flash</a:t>
            </a:r>
            <a:r>
              <a:rPr lang="en-GB" sz="8000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8E3C4BE-7AED-10E7-F61F-486E02F1A40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3"/>
                </a:solidFill>
              </a:rPr>
              <a:t>4ème</a:t>
            </a: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432883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3: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609197" y="1287276"/>
            <a:ext cx="1064203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800" i="1" dirty="0"/>
          </a:p>
          <a:p>
            <a:r>
              <a:rPr lang="fr-FR" sz="2800" dirty="0">
                <a:solidFill>
                  <a:schemeClr val="tx1"/>
                </a:solidFill>
              </a:rPr>
              <a:t>1) </a:t>
            </a:r>
            <a:r>
              <a:rPr lang="fr-FR" sz="2800" dirty="0">
                <a:solidFill>
                  <a:srgbClr val="00B050"/>
                </a:solidFill>
              </a:rPr>
              <a:t>Oui</a:t>
            </a:r>
            <a:r>
              <a:rPr lang="fr-FR" sz="2800" dirty="0">
                <a:solidFill>
                  <a:schemeClr val="tx1"/>
                </a:solidFill>
              </a:rPr>
              <a:t>, il y a proportionnalité entre le volume de glace et </a:t>
            </a:r>
            <a:r>
              <a:rPr lang="fr-FR" sz="2800" dirty="0"/>
              <a:t>le volume de l’eau liquide </a:t>
            </a:r>
            <a:r>
              <a:rPr lang="fr-FR" sz="2800" dirty="0">
                <a:solidFill>
                  <a:srgbClr val="00B050"/>
                </a:solidFill>
              </a:rPr>
              <a:t>car la représentation graphique est une droite qui passe par l’origine du repère.</a:t>
            </a:r>
            <a:br>
              <a:rPr lang="fr-FR" sz="2800" dirty="0">
                <a:solidFill>
                  <a:schemeClr val="tx1"/>
                </a:solidFill>
              </a:rPr>
            </a:br>
            <a:br>
              <a:rPr lang="fr-FR" sz="2800" dirty="0">
                <a:solidFill>
                  <a:schemeClr val="tx1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2) On sait que pour 10 L d’eau liquide, on obtient 11 L de glace. Comme c’est une situation de proportionnalité, 20 L est le double de 10 L. </a:t>
            </a:r>
          </a:p>
          <a:p>
            <a:r>
              <a:rPr lang="fr-FR" sz="2800" dirty="0">
                <a:solidFill>
                  <a:srgbClr val="00B050"/>
                </a:solidFill>
              </a:rPr>
              <a:t>Ainsi, on obtient 11 x 2 = 22 L de glace</a:t>
            </a:r>
          </a:p>
          <a:p>
            <a:endParaRPr lang="fr-FR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92618085"/>
      </p:ext>
    </p:extLst>
  </p:cSld>
  <p:clrMapOvr>
    <a:masterClrMapping/>
  </p:clrMapOvr>
  <p:transition spd="med" advTm="150000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66392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86385345"/>
      </p:ext>
    </p:extLst>
  </p:cSld>
  <p:clrMapOvr>
    <a:masterClrMapping/>
  </p:clrMapOvr>
  <p:transition spd="med" advTm="150000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46" y="1948213"/>
            <a:ext cx="10215716" cy="3493364"/>
          </a:xfrm>
        </p:spPr>
        <p:txBody>
          <a:bodyPr>
            <a:noAutofit/>
          </a:bodyPr>
          <a:lstStyle/>
          <a:p>
            <a:r>
              <a:rPr lang="fr-FR" sz="3000" dirty="0">
                <a:solidFill>
                  <a:schemeClr val="tx1"/>
                </a:solidFill>
              </a:rPr>
              <a:t>Lorsque l’on ouvre le robinet d’eau de la cuisine à fond, une bouteille de 1,5L se remplit en 8 secondes.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Avec le robinet de la salle de bains, la baignoire de 135L se remplit en 12 minutes.</a:t>
            </a:r>
            <a:br>
              <a:rPr lang="fr-FR" sz="3000" dirty="0">
                <a:solidFill>
                  <a:schemeClr val="tx1"/>
                </a:solidFill>
              </a:rPr>
            </a:b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            Le robinet de la cuisine et celui de la salle de bain ont-ils le même débit d’eau ?</a:t>
            </a: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4: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835" y="5616201"/>
            <a:ext cx="1082139" cy="1122041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F63496F4-E080-0200-8808-81B98420BB35}"/>
              </a:ext>
            </a:extLst>
          </p:cNvPr>
          <p:cNvSpPr/>
          <p:nvPr/>
        </p:nvSpPr>
        <p:spPr>
          <a:xfrm>
            <a:off x="591671" y="4446494"/>
            <a:ext cx="923364" cy="170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004709"/>
      </p:ext>
    </p:extLst>
  </p:cSld>
  <p:clrMapOvr>
    <a:masterClrMapping/>
  </p:clrMapOvr>
  <p:transition spd="med" advTm="150000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4: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774983" y="1577702"/>
                <a:ext cx="10642033" cy="3197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dirty="0"/>
                  <a:t>On part du débit du robinet de la cuisine 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1,5</m:t>
                        </m:r>
                      </m:den>
                    </m:f>
                  </m:oMath>
                </a14:m>
                <a:r>
                  <a:rPr lang="fr-FR" sz="3200" dirty="0"/>
                  <a:t> </a:t>
                </a:r>
              </a:p>
              <a:p>
                <a:endParaRPr lang="fr-FR" sz="2800" dirty="0"/>
              </a:p>
              <a:p>
                <a:r>
                  <a:rPr lang="fr-FR" sz="2800" dirty="0"/>
                  <a:t>Or,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×90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1,5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×90</m:t>
                        </m:r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720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135</m:t>
                        </m:r>
                      </m:den>
                    </m:f>
                  </m:oMath>
                </a14:m>
                <a:r>
                  <a:rPr lang="fr-FR" sz="2800" dirty="0"/>
                  <a:t> 		720 secondes =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720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÷60=12</m:t>
                    </m:r>
                  </m:oMath>
                </a14:m>
                <a:r>
                  <a:rPr lang="fr-FR" sz="2800" dirty="0"/>
                  <a:t> minutes</a:t>
                </a:r>
              </a:p>
              <a:p>
                <a:endParaRPr lang="fr-FR" sz="2800" dirty="0"/>
              </a:p>
              <a:p>
                <a:r>
                  <a:rPr lang="fr-FR" sz="2800" dirty="0"/>
                  <a:t>Donc les deux robinets ont le même débit.</a:t>
                </a:r>
              </a:p>
              <a:p>
                <a:endParaRPr lang="fr-FR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83" y="1577702"/>
                <a:ext cx="10642033" cy="3197286"/>
              </a:xfrm>
              <a:prstGeom prst="rect">
                <a:avLst/>
              </a:prstGeom>
              <a:blipFill>
                <a:blip r:embed="rId3"/>
                <a:stretch>
                  <a:fillRect l="-11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94221610"/>
      </p:ext>
    </p:extLst>
  </p:cSld>
  <p:clrMapOvr>
    <a:masterClrMapping/>
  </p:clrMapOvr>
  <p:transition spd="med" advTm="150000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66392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27290660"/>
      </p:ext>
    </p:extLst>
  </p:cSld>
  <p:clrMapOvr>
    <a:masterClrMapping/>
  </p:clrMapOvr>
  <p:transition spd="med" advTm="150000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</a:t>
            </a:r>
            <a:r>
              <a:rPr lang="en-GB" sz="8000" b="1" dirty="0" err="1">
                <a:latin typeface="Algerian" panose="04020705040A02060702" pitchFamily="82" charset="0"/>
              </a:rPr>
              <a:t>aires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23594341"/>
      </p:ext>
    </p:extLst>
  </p:cSld>
  <p:clrMapOvr>
    <a:masterClrMapping/>
  </p:clrMapOvr>
  <p:transition spd="med" advTm="150000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820350" cy="4267199"/>
          </a:xfrm>
        </p:spPr>
        <p:txBody>
          <a:bodyPr>
            <a:normAutofit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l’aire</a:t>
            </a:r>
            <a:r>
              <a:rPr lang="en-GB" sz="4400" dirty="0">
                <a:solidFill>
                  <a:schemeClr val="tx1"/>
                </a:solidFill>
              </a:rPr>
              <a:t> de la figure </a:t>
            </a:r>
            <a:r>
              <a:rPr lang="en-GB" sz="4400" dirty="0" err="1">
                <a:solidFill>
                  <a:schemeClr val="tx1"/>
                </a:solidFill>
              </a:rPr>
              <a:t>suivante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5: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6FF866-F24C-0367-61B4-C61665BAA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04" y="2955997"/>
            <a:ext cx="3905607" cy="20697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3CCF49-DC3A-1159-E701-DA7704407774}"/>
              </a:ext>
            </a:extLst>
          </p:cNvPr>
          <p:cNvSpPr/>
          <p:nvPr/>
        </p:nvSpPr>
        <p:spPr>
          <a:xfrm>
            <a:off x="3048000" y="2831690"/>
            <a:ext cx="471948" cy="324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41925"/>
      </p:ext>
    </p:extLst>
  </p:cSld>
  <p:clrMapOvr>
    <a:masterClrMapping/>
  </p:clrMapOvr>
  <p:transition spd="med" advTm="150000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5: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b="1" i="1" dirty="0"/>
                  <a:t>L’aire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figure </a:t>
                </a:r>
                <a:r>
                  <a:rPr lang="en-GB" sz="2800" i="1" dirty="0" err="1"/>
                  <a:t>fermée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est</a:t>
                </a:r>
                <a:r>
                  <a:rPr lang="en-GB" sz="2800" i="1" dirty="0"/>
                  <a:t> la </a:t>
                </a:r>
                <a:r>
                  <a:rPr lang="en-GB" sz="2800" i="1" dirty="0" err="1"/>
                  <a:t>mesure</a:t>
                </a:r>
                <a:r>
                  <a:rPr lang="en-GB" sz="2800" i="1" dirty="0"/>
                  <a:t> de </a:t>
                </a:r>
                <a:r>
                  <a:rPr lang="en-GB" sz="2800" i="1" dirty="0" err="1"/>
                  <a:t>sa</a:t>
                </a:r>
                <a:r>
                  <a:rPr lang="en-GB" sz="2800" i="1" dirty="0"/>
                  <a:t> </a:t>
                </a:r>
                <a:r>
                  <a:rPr lang="en-GB" sz="2800" b="1" i="1" dirty="0"/>
                  <a:t>surface</a:t>
                </a:r>
                <a:r>
                  <a:rPr lang="en-GB" sz="2800" i="1" dirty="0"/>
                  <a:t>.</a:t>
                </a:r>
              </a:p>
              <a:p>
                <a:endParaRPr lang="en-GB" sz="2800" i="1" dirty="0"/>
              </a:p>
              <a:p>
                <a:r>
                  <a:rPr lang="en-GB" sz="2800" i="1" dirty="0">
                    <a:solidFill>
                      <a:srgbClr val="00B050"/>
                    </a:solidFill>
                  </a:rPr>
                  <a:t>82 mm = 8,2 cm</a:t>
                </a:r>
              </a:p>
              <a:p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=5×8,2</m:t>
                      </m:r>
                    </m:oMath>
                  </m:oMathPara>
                </a14:m>
                <a:endParaRPr lang="en-GB" sz="2800" b="0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=41 </m:t>
                      </m:r>
                      <m:r>
                        <a:rPr lang="en-GB" sz="28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i="1" dirty="0">
                  <a:solidFill>
                    <a:srgbClr val="00B050"/>
                  </a:solidFill>
                </a:endParaRPr>
              </a:p>
              <a:p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539430"/>
              </a:xfrm>
              <a:prstGeom prst="rect">
                <a:avLst/>
              </a:prstGeom>
              <a:blipFill>
                <a:blip r:embed="rId3"/>
                <a:stretch>
                  <a:fillRect l="-1239" t="-1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3561EF-82B8-B8B5-C1E4-F3B9C659AC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"/>
          <a:stretch/>
        </p:blipFill>
        <p:spPr>
          <a:xfrm>
            <a:off x="4343860" y="2243684"/>
            <a:ext cx="7407282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72209"/>
      </p:ext>
    </p:extLst>
  </p:cSld>
  <p:clrMapOvr>
    <a:masterClrMapping/>
  </p:clrMapOvr>
  <p:transition spd="med" advTm="150000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22303744"/>
      </p:ext>
    </p:extLst>
  </p:cSld>
  <p:clrMapOvr>
    <a:masterClrMapping/>
  </p:clrMapOvr>
  <p:transition spd="med" advTm="150000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859679" cy="4267199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chemeClr val="tx1"/>
                </a:solidFill>
              </a:rPr>
              <a:t>Calculer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l’aire</a:t>
            </a:r>
            <a:r>
              <a:rPr lang="en-GB" sz="4000" dirty="0">
                <a:solidFill>
                  <a:schemeClr val="tx1"/>
                </a:solidFill>
              </a:rPr>
              <a:t> de la figure </a:t>
            </a:r>
            <a:r>
              <a:rPr lang="en-GB" sz="4000" dirty="0" err="1">
                <a:solidFill>
                  <a:schemeClr val="tx1"/>
                </a:solidFill>
              </a:rPr>
              <a:t>suivante</a:t>
            </a:r>
            <a:r>
              <a:rPr lang="en-GB" sz="4000" dirty="0">
                <a:solidFill>
                  <a:schemeClr val="tx1"/>
                </a:solidFill>
              </a:rPr>
              <a:t> :</a:t>
            </a:r>
            <a:br>
              <a:rPr lang="en-GB" sz="4800" dirty="0"/>
            </a:br>
            <a:br>
              <a:rPr lang="en-GB" sz="4800" dirty="0"/>
            </a:br>
            <a:r>
              <a:rPr lang="en-GB" sz="4800" dirty="0"/>
              <a:t>  					</a:t>
            </a:r>
            <a:br>
              <a:rPr lang="en-GB" sz="4800" dirty="0"/>
            </a:br>
            <a:endParaRPr lang="en-GB" sz="4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6: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02" y="5487761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CAFDB95-652E-A9A0-9C94-E24956740C37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9D1E6D3-A860-3502-4081-B5C17B05A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590" y="2582059"/>
            <a:ext cx="4069726" cy="36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91283"/>
      </p:ext>
    </p:extLst>
  </p:cSld>
  <p:clrMapOvr>
    <a:masterClrMapping/>
  </p:clrMapOvr>
  <p:transition spd="med" advTm="15000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420" y="2036404"/>
            <a:ext cx="9144000" cy="139259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proportionnalité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A2E3FCE-A3C4-4091-667D-1BF055FB437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92171539"/>
      </p:ext>
    </p:extLst>
  </p:cSld>
  <p:clrMapOvr>
    <a:masterClrMapping/>
  </p:clrMapOvr>
  <p:transition spd="med" advTm="150000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6: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440858" y="1360129"/>
                <a:ext cx="10333300" cy="5078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b="1" i="1" dirty="0"/>
                  <a:t>L’aire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figure </a:t>
                </a:r>
                <a:r>
                  <a:rPr lang="en-GB" sz="2800" i="1" dirty="0" err="1"/>
                  <a:t>fermée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est</a:t>
                </a:r>
                <a:r>
                  <a:rPr lang="en-GB" sz="2800" i="1" dirty="0"/>
                  <a:t> la </a:t>
                </a:r>
                <a:r>
                  <a:rPr lang="en-GB" sz="2800" i="1" dirty="0" err="1"/>
                  <a:t>mesure</a:t>
                </a:r>
                <a:r>
                  <a:rPr lang="en-GB" sz="2800" i="1" dirty="0"/>
                  <a:t> de </a:t>
                </a:r>
                <a:r>
                  <a:rPr lang="en-GB" sz="2800" i="1" dirty="0" err="1"/>
                  <a:t>sa</a:t>
                </a:r>
                <a:r>
                  <a:rPr lang="en-GB" sz="2800" i="1" dirty="0"/>
                  <a:t> </a:t>
                </a:r>
                <a:r>
                  <a:rPr lang="en-GB" sz="2800" b="1" i="1" dirty="0"/>
                  <a:t>surface</a:t>
                </a:r>
                <a:r>
                  <a:rPr lang="en-GB" sz="2800" i="1" dirty="0"/>
                  <a:t>.</a:t>
                </a:r>
              </a:p>
              <a:p>
                <a:r>
                  <a:rPr lang="en-GB" sz="2400" i="1" dirty="0"/>
                  <a:t>Aire de HGFE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×10=50 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i="1" dirty="0"/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400" i="1" dirty="0"/>
                  <a:t>Aire de LMNO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×4=8 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i="1" dirty="0"/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400" i="1" dirty="0"/>
                  <a:t>Aire </a:t>
                </a:r>
                <a:r>
                  <a:rPr lang="en-GB" sz="2400" i="1" dirty="0" err="1"/>
                  <a:t>Totale</a:t>
                </a:r>
                <a:r>
                  <a:rPr lang="en-GB" sz="2400" i="1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50−8=42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58" y="1360129"/>
                <a:ext cx="10333300" cy="5078313"/>
              </a:xfrm>
              <a:prstGeom prst="rect">
                <a:avLst/>
              </a:prstGeom>
              <a:blipFill>
                <a:blip r:embed="rId3"/>
                <a:stretch>
                  <a:fillRect l="-1180" t="-10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90388D-9316-E1E7-2528-7FE00A2C60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"/>
          <a:stretch/>
        </p:blipFill>
        <p:spPr>
          <a:xfrm>
            <a:off x="4343860" y="2071564"/>
            <a:ext cx="7407282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89084"/>
      </p:ext>
    </p:extLst>
  </p:cSld>
  <p:clrMapOvr>
    <a:masterClrMapping/>
  </p:clrMapOvr>
  <p:transition spd="med" advTm="150000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56FDD36-9752-DEF4-F52D-ACB1B23E928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57059774"/>
      </p:ext>
    </p:extLst>
  </p:cSld>
  <p:clrMapOvr>
    <a:masterClrMapping/>
  </p:clrMapOvr>
  <p:transition spd="med" advTm="150000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722027" cy="4267199"/>
          </a:xfrm>
        </p:spPr>
        <p:txBody>
          <a:bodyPr>
            <a:normAutofit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l’aire</a:t>
            </a:r>
            <a:r>
              <a:rPr lang="en-GB" sz="4400" dirty="0">
                <a:solidFill>
                  <a:schemeClr val="tx1"/>
                </a:solidFill>
              </a:rPr>
              <a:t> de la figure </a:t>
            </a:r>
            <a:r>
              <a:rPr lang="en-GB" sz="4400" dirty="0" err="1">
                <a:solidFill>
                  <a:schemeClr val="tx1"/>
                </a:solidFill>
              </a:rPr>
              <a:t>suivante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7: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C5B1493-4F8B-C06C-5E31-A7D3061FF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045" y="2758329"/>
            <a:ext cx="3596952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67092"/>
      </p:ext>
    </p:extLst>
  </p:cSld>
  <p:clrMapOvr>
    <a:masterClrMapping/>
  </p:clrMapOvr>
  <p:transition spd="med" advTm="150000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7: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440858" y="1360129"/>
                <a:ext cx="10333300" cy="5444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i="1" dirty="0"/>
                  <a:t>Aire du </a:t>
                </a:r>
                <a:r>
                  <a:rPr lang="en-GB" sz="2400" i="1" dirty="0" err="1"/>
                  <a:t>carré</a:t>
                </a:r>
                <a:r>
                  <a:rPr lang="en-GB" sz="2400" i="1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i="1" dirty="0"/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400" i="1" dirty="0"/>
                  <a:t>Aire du triangle: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1,5</m:t>
                          </m:r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×1,5</m:t>
                          </m:r>
                        </m:num>
                        <m:den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=1,125 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i="1" dirty="0"/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400" i="1" dirty="0"/>
                  <a:t>Aire </a:t>
                </a:r>
                <a:r>
                  <a:rPr lang="en-GB" sz="2400" i="1" dirty="0" err="1"/>
                  <a:t>Totale</a:t>
                </a:r>
                <a:r>
                  <a:rPr lang="en-GB" sz="2400" i="1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4+1,125=5,125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58" y="1360129"/>
                <a:ext cx="10333300" cy="5444696"/>
              </a:xfrm>
              <a:prstGeom prst="rect">
                <a:avLst/>
              </a:prstGeom>
              <a:blipFill>
                <a:blip r:embed="rId3"/>
                <a:stretch>
                  <a:fillRect l="-885" t="-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90388D-9316-E1E7-2528-7FE00A2C60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"/>
          <a:stretch/>
        </p:blipFill>
        <p:spPr>
          <a:xfrm>
            <a:off x="4784718" y="2071564"/>
            <a:ext cx="7407282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03353"/>
      </p:ext>
    </p:extLst>
  </p:cSld>
  <p:clrMapOvr>
    <a:masterClrMapping/>
  </p:clrMapOvr>
  <p:transition spd="med" advTm="150000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93002424"/>
      </p:ext>
    </p:extLst>
  </p:cSld>
  <p:clrMapOvr>
    <a:masterClrMapping/>
  </p:clrMapOvr>
  <p:transition spd="med" advTm="150000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840015" cy="4267199"/>
          </a:xfrm>
        </p:spPr>
        <p:txBody>
          <a:bodyPr>
            <a:normAutofit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l’aire</a:t>
            </a:r>
            <a:r>
              <a:rPr lang="en-GB" sz="4400" dirty="0">
                <a:solidFill>
                  <a:schemeClr val="tx1"/>
                </a:solidFill>
              </a:rPr>
              <a:t> de la figure </a:t>
            </a:r>
            <a:r>
              <a:rPr lang="en-GB" sz="4400" dirty="0" err="1">
                <a:solidFill>
                  <a:schemeClr val="tx1"/>
                </a:solidFill>
              </a:rPr>
              <a:t>suivante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8: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45" y="548735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94092F3-BA1F-8619-89C0-BE8C959F4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179" y="2520016"/>
            <a:ext cx="2930013" cy="296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32511"/>
      </p:ext>
    </p:extLst>
  </p:cSld>
  <p:clrMapOvr>
    <a:masterClrMapping/>
  </p:clrMapOvr>
  <p:transition spd="med" advTm="150000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8: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440858" y="1664929"/>
                <a:ext cx="103333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i="1" dirty="0"/>
                  <a:t>On </a:t>
                </a:r>
                <a:r>
                  <a:rPr lang="en-GB" sz="2800" i="1" dirty="0" err="1"/>
                  <a:t>calcule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l’aire</a:t>
                </a:r>
                <a:r>
                  <a:rPr lang="en-GB" sz="2800" i="1" dirty="0"/>
                  <a:t> du </a:t>
                </a:r>
                <a:r>
                  <a:rPr lang="en-GB" sz="2800" i="1" dirty="0" err="1"/>
                  <a:t>disque</a:t>
                </a:r>
                <a:r>
                  <a:rPr lang="en-GB" sz="2800" i="1" dirty="0"/>
                  <a:t> avec la </a:t>
                </a:r>
                <a:r>
                  <a:rPr lang="en-GB" sz="2800" i="1" dirty="0" err="1"/>
                  <a:t>formule</a:t>
                </a:r>
                <a:r>
                  <a:rPr lang="en-GB" sz="2800" i="1" dirty="0"/>
                  <a:t> 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800" b="0" i="1" dirty="0">
                  <a:ea typeface="Cambria Math" panose="02040503050406030204" pitchFamily="18" charset="0"/>
                </a:endParaRPr>
              </a:p>
              <a:p>
                <a:endParaRPr lang="en-GB" sz="2800" i="1" dirty="0"/>
              </a:p>
              <a:p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b="0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≈3,14×16</m:t>
                      </m:r>
                    </m:oMath>
                  </m:oMathPara>
                </a14:m>
                <a:endParaRPr lang="en-GB" sz="2800" b="0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≈50,24 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b="0" i="1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58" y="1664929"/>
                <a:ext cx="10333300" cy="3539430"/>
              </a:xfrm>
              <a:prstGeom prst="rect">
                <a:avLst/>
              </a:prstGeom>
              <a:blipFill>
                <a:blip r:embed="rId3"/>
                <a:stretch>
                  <a:fillRect l="-1180" t="-1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90388D-9316-E1E7-2528-7FE00A2C60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"/>
          <a:stretch/>
        </p:blipFill>
        <p:spPr>
          <a:xfrm>
            <a:off x="3366876" y="2382683"/>
            <a:ext cx="7407282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94477"/>
      </p:ext>
    </p:extLst>
  </p:cSld>
  <p:clrMapOvr>
    <a:masterClrMapping/>
  </p:clrMapOvr>
  <p:transition spd="med" advTm="150000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78027175"/>
      </p:ext>
    </p:extLst>
  </p:cSld>
  <p:clrMapOvr>
    <a:masterClrMapping/>
  </p:clrMapOvr>
  <p:transition spd="med" advTm="150000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453" y="1482725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transformations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70826097"/>
      </p:ext>
    </p:extLst>
  </p:cSld>
  <p:clrMapOvr>
    <a:masterClrMapping/>
  </p:clrMapOvr>
  <p:transition spd="med" advTm="150000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0" y="1645024"/>
            <a:ext cx="9840015" cy="4267199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Parmi les six figures </a:t>
            </a:r>
            <a:r>
              <a:rPr lang="en-GB" sz="4000" dirty="0" err="1">
                <a:solidFill>
                  <a:schemeClr val="tx1"/>
                </a:solidFill>
              </a:rPr>
              <a:t>suivantes</a:t>
            </a:r>
            <a:r>
              <a:rPr lang="en-GB" sz="4000" dirty="0">
                <a:solidFill>
                  <a:schemeClr val="tx1"/>
                </a:solidFill>
              </a:rPr>
              <a:t>, </a:t>
            </a:r>
            <a:r>
              <a:rPr lang="en-GB" sz="4000" dirty="0" err="1">
                <a:solidFill>
                  <a:schemeClr val="tx1"/>
                </a:solidFill>
              </a:rPr>
              <a:t>quelles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sont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celles</a:t>
            </a:r>
            <a:r>
              <a:rPr lang="en-GB" sz="4000" dirty="0">
                <a:solidFill>
                  <a:schemeClr val="tx1"/>
                </a:solidFill>
              </a:rPr>
              <a:t> qui </a:t>
            </a:r>
            <a:r>
              <a:rPr lang="en-GB" sz="4000" dirty="0" err="1">
                <a:solidFill>
                  <a:schemeClr val="tx1"/>
                </a:solidFill>
              </a:rPr>
              <a:t>sont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obtenues</a:t>
            </a:r>
            <a:r>
              <a:rPr lang="en-GB" sz="4000" dirty="0">
                <a:solidFill>
                  <a:schemeClr val="tx1"/>
                </a:solidFill>
              </a:rPr>
              <a:t> par </a:t>
            </a:r>
            <a:r>
              <a:rPr lang="en-GB" sz="4000" dirty="0" err="1">
                <a:solidFill>
                  <a:schemeClr val="tx1"/>
                </a:solidFill>
              </a:rPr>
              <a:t>une</a:t>
            </a:r>
            <a:r>
              <a:rPr lang="en-GB" sz="4000" dirty="0">
                <a:solidFill>
                  <a:schemeClr val="tx1"/>
                </a:solidFill>
              </a:rPr>
              <a:t> translation de la figure 1</a:t>
            </a:r>
            <a:r>
              <a:rPr lang="en-GB" sz="4400" dirty="0">
                <a:solidFill>
                  <a:schemeClr val="tx1"/>
                </a:solidFill>
              </a:rPr>
              <a:t> ?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9: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FE87D5-0D68-AEBD-841C-7FE2D0364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815" y="2890603"/>
            <a:ext cx="5044877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50045"/>
      </p:ext>
    </p:extLst>
  </p:cSld>
  <p:clrMapOvr>
    <a:masterClrMapping/>
  </p:clrMapOvr>
  <p:transition spd="med" advTm="15000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1718214"/>
            <a:ext cx="10215716" cy="3630535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Quels sont les graphiques où la température est proportionnelle au temps ?</a:t>
            </a: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endParaRPr lang="en-GB" sz="40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4" y="5598661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CA7AC4-38FE-D358-86ED-C319C7FC4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38" y="2790954"/>
            <a:ext cx="10958510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05934"/>
      </p:ext>
    </p:extLst>
  </p:cSld>
  <p:clrMapOvr>
    <a:masterClrMapping/>
  </p:clrMapOvr>
  <p:transition spd="med" advTm="150000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9: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412796" y="1938337"/>
            <a:ext cx="90348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800" i="1" dirty="0"/>
          </a:p>
          <a:p>
            <a:endParaRPr lang="en-GB" sz="2800" i="1" dirty="0"/>
          </a:p>
          <a:p>
            <a:r>
              <a:rPr lang="en-GB" sz="2800" i="1" dirty="0">
                <a:solidFill>
                  <a:srgbClr val="00B050"/>
                </a:solidFill>
              </a:rPr>
              <a:t>Les figures 4 et 6 </a:t>
            </a:r>
            <a:r>
              <a:rPr lang="en-GB" sz="2800" i="1" dirty="0" err="1"/>
              <a:t>sont</a:t>
            </a:r>
            <a:r>
              <a:rPr lang="en-GB" sz="2800" i="1" dirty="0"/>
              <a:t> </a:t>
            </a:r>
            <a:r>
              <a:rPr lang="en-GB" sz="2800" i="1" dirty="0" err="1"/>
              <a:t>obtenues</a:t>
            </a:r>
            <a:r>
              <a:rPr lang="en-GB" sz="2800" i="1" dirty="0"/>
              <a:t> à </a:t>
            </a:r>
            <a:r>
              <a:rPr lang="en-GB" sz="2800" i="1" dirty="0" err="1"/>
              <a:t>partir</a:t>
            </a:r>
            <a:r>
              <a:rPr lang="en-GB" sz="2800" i="1" dirty="0"/>
              <a:t> de la translation de la figure 1.</a:t>
            </a:r>
          </a:p>
          <a:p>
            <a:endParaRPr lang="en-GB" sz="2800" i="1" dirty="0"/>
          </a:p>
          <a:p>
            <a:endParaRPr lang="en-GB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84203905"/>
      </p:ext>
    </p:extLst>
  </p:cSld>
  <p:clrMapOvr>
    <a:masterClrMapping/>
  </p:clrMapOvr>
  <p:transition spd="med" advTm="150000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26995350"/>
      </p:ext>
    </p:extLst>
  </p:cSld>
  <p:clrMapOvr>
    <a:masterClrMapping/>
  </p:clrMapOvr>
  <p:transition spd="med" advTm="150000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0" y="1645024"/>
            <a:ext cx="9840015" cy="4267199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Les figures </a:t>
            </a:r>
            <a:r>
              <a:rPr lang="en-GB" sz="4000" dirty="0" err="1">
                <a:solidFill>
                  <a:schemeClr val="tx1"/>
                </a:solidFill>
              </a:rPr>
              <a:t>suivantes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sont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symétriques</a:t>
            </a:r>
            <a:r>
              <a:rPr lang="en-GB" sz="4000" dirty="0">
                <a:solidFill>
                  <a:schemeClr val="tx1"/>
                </a:solidFill>
              </a:rPr>
              <a:t> par rapport à un point. </a:t>
            </a:r>
            <a:r>
              <a:rPr lang="en-GB" sz="4000" dirty="0" err="1">
                <a:solidFill>
                  <a:schemeClr val="tx1"/>
                </a:solidFill>
              </a:rPr>
              <a:t>Quel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est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ce</a:t>
            </a:r>
            <a:r>
              <a:rPr lang="en-GB" sz="4000" dirty="0">
                <a:solidFill>
                  <a:schemeClr val="tx1"/>
                </a:solidFill>
              </a:rPr>
              <a:t> point ?</a:t>
            </a:r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10: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15EE91D-0AE7-9CB6-202C-BF645E84C4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"/>
          <a:stretch/>
        </p:blipFill>
        <p:spPr>
          <a:xfrm>
            <a:off x="1399938" y="3173506"/>
            <a:ext cx="8047417" cy="223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74347"/>
      </p:ext>
    </p:extLst>
  </p:cSld>
  <p:clrMapOvr>
    <a:masterClrMapping/>
  </p:clrMapOvr>
  <p:transition spd="med" advTm="150000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10: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3376067" y="2323971"/>
            <a:ext cx="83676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lphaLcParenR"/>
            </a:pPr>
            <a:r>
              <a:rPr lang="en-GB" sz="2800" dirty="0" err="1"/>
              <a:t>C’est</a:t>
            </a:r>
            <a:r>
              <a:rPr lang="en-GB" sz="2800" dirty="0"/>
              <a:t> le point B.</a:t>
            </a:r>
          </a:p>
          <a:p>
            <a:pPr marL="514350" indent="-514350">
              <a:buAutoNum type="alphaLcParenR"/>
            </a:pPr>
            <a:endParaRPr lang="en-GB" sz="2800" dirty="0"/>
          </a:p>
          <a:p>
            <a:pPr marL="514350" indent="-514350">
              <a:buAutoNum type="alphaLcParenR"/>
            </a:pPr>
            <a:r>
              <a:rPr lang="en-GB" sz="2800" dirty="0" err="1"/>
              <a:t>C’est</a:t>
            </a:r>
            <a:r>
              <a:rPr lang="en-GB" sz="2800" dirty="0"/>
              <a:t> le point C.</a:t>
            </a:r>
          </a:p>
          <a:p>
            <a:pPr marL="514350" indent="-514350">
              <a:buAutoNum type="alphaLcParenR"/>
            </a:pPr>
            <a:endParaRPr lang="en-GB" sz="2800" dirty="0"/>
          </a:p>
          <a:p>
            <a:pPr marL="514350" indent="-514350">
              <a:buAutoNum type="alphaLcParenR"/>
            </a:pPr>
            <a:r>
              <a:rPr lang="en-GB" sz="2800" dirty="0" err="1"/>
              <a:t>C’est</a:t>
            </a:r>
            <a:r>
              <a:rPr lang="en-GB" sz="2800" dirty="0"/>
              <a:t> le point C.</a:t>
            </a:r>
          </a:p>
          <a:p>
            <a:endParaRPr lang="en-GB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83698575"/>
      </p:ext>
    </p:extLst>
  </p:cSld>
  <p:clrMapOvr>
    <a:masterClrMapping/>
  </p:clrMapOvr>
  <p:transition spd="med" advTm="150000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42956146"/>
      </p:ext>
    </p:extLst>
  </p:cSld>
  <p:clrMapOvr>
    <a:masterClrMapping/>
  </p:clrMapOvr>
  <p:transition spd="med" advTm="150000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0" y="1645024"/>
            <a:ext cx="9840015" cy="4267199"/>
          </a:xfrm>
        </p:spPr>
        <p:txBody>
          <a:bodyPr>
            <a:normAutofit fontScale="90000"/>
          </a:bodyPr>
          <a:lstStyle/>
          <a:p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4000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Décrire</a:t>
            </a:r>
            <a:r>
              <a:rPr lang="en-GB" dirty="0">
                <a:solidFill>
                  <a:schemeClr val="tx1"/>
                </a:solidFill>
              </a:rPr>
              <a:t> la transformation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qui </a:t>
            </a:r>
            <a:r>
              <a:rPr lang="en-GB" dirty="0" err="1">
                <a:solidFill>
                  <a:schemeClr val="tx1"/>
                </a:solidFill>
              </a:rPr>
              <a:t>transforme</a:t>
            </a:r>
            <a:r>
              <a:rPr lang="en-GB" dirty="0">
                <a:solidFill>
                  <a:schemeClr val="tx1"/>
                </a:solidFill>
              </a:rPr>
              <a:t> le triangle 1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triangle 4.</a:t>
            </a:r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11: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C8D707-EC86-C90C-0CE6-6BFE7252F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69" y="1865586"/>
            <a:ext cx="4260795" cy="42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86590"/>
      </p:ext>
    </p:extLst>
  </p:cSld>
  <p:clrMapOvr>
    <a:masterClrMapping/>
  </p:clrMapOvr>
  <p:transition spd="med" advTm="150000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11: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453902" y="2323971"/>
            <a:ext cx="83676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Le triangle 4 </a:t>
            </a:r>
            <a:r>
              <a:rPr lang="en-GB" sz="2800" dirty="0" err="1"/>
              <a:t>est</a:t>
            </a:r>
            <a:r>
              <a:rPr lang="en-GB" sz="2800" dirty="0"/>
              <a:t> </a:t>
            </a:r>
            <a:r>
              <a:rPr lang="en-GB" sz="2800" dirty="0" err="1"/>
              <a:t>l’image</a:t>
            </a:r>
            <a:r>
              <a:rPr lang="en-GB" sz="2800" dirty="0"/>
              <a:t> du triangle 1 par la rotation de centre H </a:t>
            </a:r>
            <a:r>
              <a:rPr lang="en-GB" sz="2800" dirty="0" err="1"/>
              <a:t>d’angle</a:t>
            </a:r>
            <a:r>
              <a:rPr lang="en-GB" sz="2800" dirty="0"/>
              <a:t> 90° dans le </a:t>
            </a:r>
            <a:r>
              <a:rPr lang="en-GB" sz="2800" dirty="0" err="1"/>
              <a:t>sens</a:t>
            </a:r>
            <a:r>
              <a:rPr lang="en-GB" sz="2800" dirty="0"/>
              <a:t> inverse des aiguilles </a:t>
            </a:r>
            <a:r>
              <a:rPr lang="en-GB" sz="2800" dirty="0" err="1"/>
              <a:t>d’une</a:t>
            </a:r>
            <a:r>
              <a:rPr lang="en-GB" sz="2800" dirty="0"/>
              <a:t> </a:t>
            </a:r>
            <a:r>
              <a:rPr lang="en-GB" sz="2800" dirty="0" err="1"/>
              <a:t>montre</a:t>
            </a:r>
            <a:r>
              <a:rPr lang="en-GB" sz="2800" dirty="0"/>
              <a:t>.</a:t>
            </a:r>
          </a:p>
          <a:p>
            <a:endParaRPr lang="en-GB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5044975"/>
      </p:ext>
    </p:extLst>
  </p:cSld>
  <p:clrMapOvr>
    <a:masterClrMapping/>
  </p:clrMapOvr>
  <p:transition spd="med" advTm="150000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11743701"/>
      </p:ext>
    </p:extLst>
  </p:cSld>
  <p:clrMapOvr>
    <a:masterClrMapping/>
  </p:clrMapOvr>
  <p:transition spd="med" advTm="150000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0" y="1645024"/>
            <a:ext cx="9840015" cy="4267199"/>
          </a:xfrm>
        </p:spPr>
        <p:txBody>
          <a:bodyPr>
            <a:normAutofit fontScale="90000"/>
          </a:bodyPr>
          <a:lstStyle/>
          <a:p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4000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Décrire</a:t>
            </a:r>
            <a:r>
              <a:rPr lang="en-GB" dirty="0">
                <a:solidFill>
                  <a:schemeClr val="tx1"/>
                </a:solidFill>
              </a:rPr>
              <a:t> la transformation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qui </a:t>
            </a:r>
            <a:r>
              <a:rPr lang="en-GB" dirty="0" err="1">
                <a:solidFill>
                  <a:schemeClr val="tx1"/>
                </a:solidFill>
              </a:rPr>
              <a:t>transforme</a:t>
            </a:r>
            <a:r>
              <a:rPr lang="en-GB" dirty="0">
                <a:solidFill>
                  <a:schemeClr val="tx1"/>
                </a:solidFill>
              </a:rPr>
              <a:t> le triangle 1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triangle 3.</a:t>
            </a:r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12: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C8D707-EC86-C90C-0CE6-6BFE7252F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69" y="1865586"/>
            <a:ext cx="4260795" cy="42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52191"/>
      </p:ext>
    </p:extLst>
  </p:cSld>
  <p:clrMapOvr>
    <a:masterClrMapping/>
  </p:clrMapOvr>
  <p:transition spd="med" advTm="150000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12: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202890" y="2906677"/>
            <a:ext cx="83676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Le triangle 3 </a:t>
            </a:r>
            <a:r>
              <a:rPr lang="en-GB" sz="2800" dirty="0" err="1"/>
              <a:t>est</a:t>
            </a:r>
            <a:r>
              <a:rPr lang="en-GB" sz="2800" dirty="0"/>
              <a:t> </a:t>
            </a:r>
            <a:r>
              <a:rPr lang="en-GB" sz="2800" dirty="0" err="1"/>
              <a:t>l’image</a:t>
            </a:r>
            <a:r>
              <a:rPr lang="en-GB" sz="2800" dirty="0"/>
              <a:t> du triangle 1 par </a:t>
            </a:r>
            <a:r>
              <a:rPr lang="en-GB" sz="2800" dirty="0" err="1"/>
              <a:t>symétrie</a:t>
            </a:r>
            <a:r>
              <a:rPr lang="en-GB" sz="2800" dirty="0"/>
              <a:t> </a:t>
            </a:r>
            <a:r>
              <a:rPr lang="en-GB" sz="2800" dirty="0" err="1"/>
              <a:t>axiale</a:t>
            </a:r>
            <a:r>
              <a:rPr lang="en-GB" sz="2800" dirty="0"/>
              <a:t> </a:t>
            </a:r>
            <a:r>
              <a:rPr lang="en-GB" sz="2800" dirty="0" err="1"/>
              <a:t>d’axe</a:t>
            </a:r>
            <a:r>
              <a:rPr lang="en-GB" sz="2800" dirty="0"/>
              <a:t> (DH) </a:t>
            </a:r>
            <a:r>
              <a:rPr lang="en-GB" sz="2800" dirty="0" err="1"/>
              <a:t>ou</a:t>
            </a:r>
            <a:r>
              <a:rPr lang="en-GB" sz="2800" dirty="0"/>
              <a:t> (KH).</a:t>
            </a:r>
          </a:p>
          <a:p>
            <a:endParaRPr lang="en-GB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82895754"/>
      </p:ext>
    </p:extLst>
  </p:cSld>
  <p:clrMapOvr>
    <a:masterClrMapping/>
  </p:clrMapOvr>
  <p:transition spd="med" advTm="15000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609197" y="1287276"/>
            <a:ext cx="10642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 err="1">
                <a:solidFill>
                  <a:srgbClr val="FF0000"/>
                </a:solidFill>
              </a:rPr>
              <a:t>Propriété</a:t>
            </a:r>
            <a:r>
              <a:rPr lang="en-GB" sz="2800" i="1" dirty="0">
                <a:solidFill>
                  <a:srgbClr val="FF0000"/>
                </a:solidFill>
              </a:rPr>
              <a:t> : </a:t>
            </a:r>
            <a:r>
              <a:rPr lang="fr-FR" sz="2800" i="1" dirty="0"/>
              <a:t>Si une situation est </a:t>
            </a:r>
            <a:r>
              <a:rPr lang="fr-FR" sz="2800" b="1" i="1" dirty="0"/>
              <a:t>une situation de proportionnalité</a:t>
            </a:r>
            <a:r>
              <a:rPr lang="fr-FR" sz="2800" i="1" dirty="0"/>
              <a:t>, alors les points de sa représentation graphique sont </a:t>
            </a:r>
            <a:r>
              <a:rPr lang="fr-FR" sz="2800" b="1" i="1" dirty="0"/>
              <a:t>alignés</a:t>
            </a:r>
            <a:r>
              <a:rPr lang="fr-FR" sz="2800" i="1" dirty="0"/>
              <a:t> avec </a:t>
            </a:r>
            <a:r>
              <a:rPr lang="fr-FR" sz="2800" b="1" i="1" dirty="0"/>
              <a:t>l’origine</a:t>
            </a:r>
            <a:r>
              <a:rPr lang="fr-FR" sz="2800" i="1" dirty="0"/>
              <a:t> du repère.</a:t>
            </a:r>
          </a:p>
          <a:p>
            <a:endParaRPr lang="fr-FR" sz="2800" i="1" dirty="0"/>
          </a:p>
          <a:p>
            <a:endParaRPr lang="fr-FR" sz="2800" i="1" dirty="0"/>
          </a:p>
          <a:p>
            <a:r>
              <a:rPr lang="fr-FR" sz="2800" dirty="0"/>
              <a:t>Les deux graphiques qui représentent une situation de proportionnalité sont </a:t>
            </a:r>
            <a:r>
              <a:rPr lang="fr-FR" sz="2800" dirty="0">
                <a:solidFill>
                  <a:srgbClr val="00B050"/>
                </a:solidFill>
              </a:rPr>
              <a:t>les graphiques 1 et 4.</a:t>
            </a:r>
          </a:p>
          <a:p>
            <a:endParaRPr lang="fr-FR" sz="2800" i="1" dirty="0"/>
          </a:p>
          <a:p>
            <a:endParaRPr lang="fr-FR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68797524"/>
      </p:ext>
    </p:extLst>
  </p:cSld>
  <p:clrMapOvr>
    <a:masterClrMapping/>
  </p:clrMapOvr>
  <p:transition spd="med" advTm="150000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91009452"/>
      </p:ext>
    </p:extLst>
  </p:cSld>
  <p:clrMapOvr>
    <a:masterClrMapping/>
  </p:clrMapOvr>
  <p:transition spd="med" advTm="150000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0" y="1645024"/>
            <a:ext cx="9840015" cy="4267199"/>
          </a:xfrm>
        </p:spPr>
        <p:txBody>
          <a:bodyPr>
            <a:normAutofit fontScale="90000"/>
          </a:bodyPr>
          <a:lstStyle/>
          <a:p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4000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Décrire</a:t>
            </a:r>
            <a:r>
              <a:rPr lang="en-GB" dirty="0">
                <a:solidFill>
                  <a:schemeClr val="tx1"/>
                </a:solidFill>
              </a:rPr>
              <a:t> la transformation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qui </a:t>
            </a:r>
            <a:r>
              <a:rPr lang="en-GB" dirty="0" err="1">
                <a:solidFill>
                  <a:schemeClr val="tx1"/>
                </a:solidFill>
              </a:rPr>
              <a:t>transforme</a:t>
            </a:r>
            <a:r>
              <a:rPr lang="en-GB" dirty="0">
                <a:solidFill>
                  <a:schemeClr val="tx1"/>
                </a:solidFill>
              </a:rPr>
              <a:t> le triangle 1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triangle 5.</a:t>
            </a:r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13:</a:t>
            </a:r>
            <a:endParaRPr lang="en-GB" sz="5400" u="sng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C8D707-EC86-C90C-0CE6-6BFE7252F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69" y="1865586"/>
            <a:ext cx="4260795" cy="42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29555"/>
      </p:ext>
    </p:extLst>
  </p:cSld>
  <p:clrMapOvr>
    <a:masterClrMapping/>
  </p:clrMapOvr>
  <p:transition spd="med" advTm="150000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13: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202890" y="2906677"/>
            <a:ext cx="83676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Le triangle 5 </a:t>
            </a:r>
            <a:r>
              <a:rPr lang="en-GB" sz="2800" dirty="0" err="1"/>
              <a:t>est</a:t>
            </a:r>
            <a:r>
              <a:rPr lang="en-GB" sz="2800" dirty="0"/>
              <a:t> </a:t>
            </a:r>
            <a:r>
              <a:rPr lang="en-GB" sz="2800" dirty="0" err="1"/>
              <a:t>l’image</a:t>
            </a:r>
            <a:r>
              <a:rPr lang="en-GB" sz="2800" dirty="0"/>
              <a:t> du triangle 1 par </a:t>
            </a:r>
            <a:r>
              <a:rPr lang="en-GB" sz="2800" dirty="0" err="1"/>
              <a:t>symétrie</a:t>
            </a:r>
            <a:r>
              <a:rPr lang="en-GB" sz="2800" dirty="0"/>
              <a:t> centrale de centre H.</a:t>
            </a:r>
          </a:p>
          <a:p>
            <a:endParaRPr lang="en-GB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47547533"/>
      </p:ext>
    </p:extLst>
  </p:cSld>
  <p:clrMapOvr>
    <a:masterClrMapping/>
  </p:clrMapOvr>
  <p:transition spd="med" advTm="150000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25435243"/>
      </p:ext>
    </p:extLst>
  </p:cSld>
  <p:clrMapOvr>
    <a:masterClrMapping/>
  </p:clrMapOvr>
  <p:transition spd="med" advTm="150000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F99753-84F7-444F-4139-F46704517432}"/>
              </a:ext>
            </a:extLst>
          </p:cNvPr>
          <p:cNvSpPr txBox="1"/>
          <p:nvPr/>
        </p:nvSpPr>
        <p:spPr>
          <a:xfrm>
            <a:off x="2653552" y="4921624"/>
            <a:ext cx="6884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Interrogation sur </a:t>
            </a:r>
            <a:r>
              <a:rPr lang="en-GB" sz="2400" dirty="0" err="1"/>
              <a:t>toutes</a:t>
            </a:r>
            <a:r>
              <a:rPr lang="en-GB" sz="2400" dirty="0"/>
              <a:t> les questions flash de la </a:t>
            </a:r>
            <a:r>
              <a:rPr lang="en-GB" sz="2400" dirty="0" err="1"/>
              <a:t>période</a:t>
            </a:r>
            <a:r>
              <a:rPr lang="en-GB" sz="2400" dirty="0"/>
              <a:t> à la </a:t>
            </a:r>
            <a:r>
              <a:rPr lang="en-GB" sz="2400" dirty="0" err="1"/>
              <a:t>prochaine</a:t>
            </a:r>
            <a:r>
              <a:rPr lang="en-GB" sz="2400" dirty="0"/>
              <a:t> séance !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62A1708-F724-4D1A-3F41-8A78EA7D783F}"/>
              </a:ext>
            </a:extLst>
          </p:cNvPr>
          <p:cNvSpPr/>
          <p:nvPr/>
        </p:nvSpPr>
        <p:spPr>
          <a:xfrm>
            <a:off x="1255058" y="5005428"/>
            <a:ext cx="1075765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969390"/>
      </p:ext>
    </p:extLst>
  </p:cSld>
  <p:clrMapOvr>
    <a:masterClrMapping/>
  </p:clrMapOvr>
  <p:transition spd="med" advTm="150000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099" y="124964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Calcul</a:t>
            </a:r>
            <a:r>
              <a:rPr lang="en-GB" sz="8000" b="1" dirty="0">
                <a:latin typeface="Algerian" panose="04020705040A02060702" pitchFamily="82" charset="0"/>
              </a:rPr>
              <a:t> </a:t>
            </a:r>
            <a:r>
              <a:rPr lang="en-GB" sz="8000" b="1" dirty="0" err="1">
                <a:latin typeface="Algerian" panose="04020705040A02060702" pitchFamily="82" charset="0"/>
              </a:rPr>
              <a:t>littéral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53319543"/>
      </p:ext>
    </p:extLst>
  </p:cSld>
  <p:clrMapOvr>
    <a:masterClrMapping/>
  </p:clrMapOvr>
  <p:transition spd="med" advTm="150000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les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sz="5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ctrlPr>
                            <a:rPr lang="en-GB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</m:oMath>
                  </m:oMathPara>
                </a14:m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 r="-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18403723"/>
      </p:ext>
    </p:extLst>
  </p:cSld>
  <p:clrMapOvr>
    <a:masterClrMapping/>
  </p:clrMapOvr>
  <p:transition spd="med" advTm="150000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867445" y="2655513"/>
                <a:ext cx="9639189" cy="2985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GB" sz="4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0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=8</m:t>
                    </m:r>
                    <m:d>
                      <m:d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</m:oMath>
                </a14:m>
                <a:endParaRPr lang="en-GB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4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=3×</m:t>
                    </m:r>
                    <m:r>
                      <a:rPr lang="en-GB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−3×2</m:t>
                    </m:r>
                  </m:oMath>
                </a14:m>
                <a:r>
                  <a:rPr lang="en-GB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0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+8×4</m:t>
                    </m:r>
                  </m:oMath>
                </a14:m>
                <a:endParaRPr lang="en-GB" sz="4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4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4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r>
                  <a:rPr lang="en-GB" sz="4000" b="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4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endParaRPr lang="en-GB" sz="400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40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45" y="2655513"/>
                <a:ext cx="9639189" cy="2985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996EFDFD-08A3-234F-4A34-80C7B2033017}"/>
              </a:ext>
            </a:extLst>
          </p:cNvPr>
          <p:cNvSpPr/>
          <p:nvPr/>
        </p:nvSpPr>
        <p:spPr>
          <a:xfrm>
            <a:off x="2079047" y="2533509"/>
            <a:ext cx="582706" cy="244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lèche : courbe vers le bas 7">
            <a:extLst>
              <a:ext uri="{FF2B5EF4-FFF2-40B4-BE49-F238E27FC236}">
                <a16:creationId xmlns:a16="http://schemas.microsoft.com/office/drawing/2014/main" id="{96EFD1BF-E6CE-9B1E-D612-C2088179DA51}"/>
              </a:ext>
            </a:extLst>
          </p:cNvPr>
          <p:cNvSpPr/>
          <p:nvPr/>
        </p:nvSpPr>
        <p:spPr>
          <a:xfrm>
            <a:off x="2073800" y="2481680"/>
            <a:ext cx="1404506" cy="295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CD187FA4-E5FA-A8B1-D88D-BFFF8443D771}"/>
              </a:ext>
            </a:extLst>
          </p:cNvPr>
          <p:cNvSpPr/>
          <p:nvPr/>
        </p:nvSpPr>
        <p:spPr>
          <a:xfrm>
            <a:off x="7538129" y="2567825"/>
            <a:ext cx="582706" cy="244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927E0AC0-3108-A7EE-8109-BF2DF9406771}"/>
              </a:ext>
            </a:extLst>
          </p:cNvPr>
          <p:cNvSpPr/>
          <p:nvPr/>
        </p:nvSpPr>
        <p:spPr>
          <a:xfrm>
            <a:off x="7532882" y="2515996"/>
            <a:ext cx="1404506" cy="295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422475"/>
      </p:ext>
    </p:extLst>
  </p:cSld>
  <p:clrMapOvr>
    <a:masterClrMapping/>
  </p:clrMapOvr>
  <p:transition spd="med" advTm="150000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44821170"/>
      </p:ext>
    </p:extLst>
  </p:cSld>
  <p:clrMapOvr>
    <a:masterClrMapping/>
  </p:clrMapOvr>
  <p:transition spd="med" advTm="150000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les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=−10</m:t>
                      </m:r>
                      <m:d>
                        <m:d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7−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GB" sz="5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</m:oMath>
                  </m:oMathPara>
                </a14:m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 r="-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2: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16156915"/>
      </p:ext>
    </p:extLst>
  </p:cSld>
  <p:clrMapOvr>
    <a:masterClrMapping/>
  </p:clrMapOvr>
  <p:transition spd="med" advTm="15000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66392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09806201"/>
      </p:ext>
    </p:extLst>
  </p:cSld>
  <p:clrMapOvr>
    <a:masterClrMapping/>
  </p:clrMapOvr>
  <p:transition spd="med" advTm="150000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392434" y="2198312"/>
                <a:ext cx="11037566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7−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	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>
                        <a:latin typeface="Cambria Math" panose="02040503050406030204" pitchFamily="18" charset="0"/>
                      </a:rPr>
                      <m:t>L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GB" sz="32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</m:oMath>
                </a14:m>
                <a:endParaRPr lang="en-GB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=−10×7+(−10)×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32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+9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×(−5)</m:t>
                    </m:r>
                  </m:oMath>
                </a14:m>
                <a:endParaRPr lang="en-GB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=−70+10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200" b="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 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9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−45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320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32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4" y="2198312"/>
                <a:ext cx="11037566" cy="2492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996EFDFD-08A3-234F-4A34-80C7B2033017}"/>
              </a:ext>
            </a:extLst>
          </p:cNvPr>
          <p:cNvSpPr/>
          <p:nvPr/>
        </p:nvSpPr>
        <p:spPr>
          <a:xfrm>
            <a:off x="1668147" y="2073111"/>
            <a:ext cx="582706" cy="244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lèche : courbe vers le bas 7">
            <a:extLst>
              <a:ext uri="{FF2B5EF4-FFF2-40B4-BE49-F238E27FC236}">
                <a16:creationId xmlns:a16="http://schemas.microsoft.com/office/drawing/2014/main" id="{96EFD1BF-E6CE-9B1E-D612-C2088179DA51}"/>
              </a:ext>
            </a:extLst>
          </p:cNvPr>
          <p:cNvSpPr/>
          <p:nvPr/>
        </p:nvSpPr>
        <p:spPr>
          <a:xfrm>
            <a:off x="1668147" y="1996778"/>
            <a:ext cx="1404506" cy="295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CD187FA4-E5FA-A8B1-D88D-BFFF8443D771}"/>
              </a:ext>
            </a:extLst>
          </p:cNvPr>
          <p:cNvSpPr/>
          <p:nvPr/>
        </p:nvSpPr>
        <p:spPr>
          <a:xfrm>
            <a:off x="7147519" y="2048607"/>
            <a:ext cx="582706" cy="244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927E0AC0-3108-A7EE-8109-BF2DF9406771}"/>
              </a:ext>
            </a:extLst>
          </p:cNvPr>
          <p:cNvSpPr/>
          <p:nvPr/>
        </p:nvSpPr>
        <p:spPr>
          <a:xfrm>
            <a:off x="7147519" y="1996778"/>
            <a:ext cx="1404506" cy="295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54904"/>
      </p:ext>
    </p:extLst>
  </p:cSld>
  <p:clrMapOvr>
    <a:masterClrMapping/>
  </p:clrMapOvr>
  <p:transition spd="med" advTm="150000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04111545"/>
      </p:ext>
    </p:extLst>
  </p:cSld>
  <p:clrMapOvr>
    <a:masterClrMapping/>
  </p:clrMapOvr>
  <p:transition spd="med" advTm="150000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8051" y="214424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les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²+8+(</m:t>
                      </m:r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−3)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GB" sz="5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−(3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+11)</m:t>
                      </m:r>
                    </m:oMath>
                  </m:oMathPara>
                </a14:m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8051" y="2144246"/>
                <a:ext cx="9840015" cy="3296603"/>
              </a:xfrm>
              <a:blipFill>
                <a:blip r:embed="rId2"/>
                <a:stretch>
                  <a:fillRect l="-1859" t="-2773" r="-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3: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98503219"/>
      </p:ext>
    </p:extLst>
  </p:cSld>
  <p:clrMapOvr>
    <a:masterClrMapping/>
  </p:clrMapOvr>
  <p:transition spd="med" advTm="150000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521063"/>
                <a:ext cx="9639189" cy="3847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+8</m:t>
                    </m:r>
                    <m:r>
                      <a:rPr lang="en-GB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enlève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les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parenthèses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sans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rien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changer</a:t>
                </a:r>
                <a:endParaRPr lang="en-GB" sz="2800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</a:rPr>
                      <m:t>+8+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−3=2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GB" sz="28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(3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+11)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on enlève les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parenthèses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en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changeant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tous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les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signes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des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termes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à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l’intérieur</a:t>
                </a:r>
                <a:br>
                  <a:rPr lang="en-GB" sz="40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GB" sz="28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GB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</m:oMath>
                  </m:oMathPara>
                </a14:m>
                <a:endParaRPr lang="en-GB" sz="28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521063"/>
                <a:ext cx="9639189" cy="3847207"/>
              </a:xfrm>
              <a:prstGeom prst="rect">
                <a:avLst/>
              </a:prstGeom>
              <a:blipFill>
                <a:blip r:embed="rId3"/>
                <a:stretch>
                  <a:fillRect l="-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92544633"/>
      </p:ext>
    </p:extLst>
  </p:cSld>
  <p:clrMapOvr>
    <a:masterClrMapping/>
  </p:clrMapOvr>
  <p:transition spd="med" advTm="150000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30182103"/>
      </p:ext>
    </p:extLst>
  </p:cSld>
  <p:clrMapOvr>
    <a:masterClrMapping/>
  </p:clrMapOvr>
  <p:transition spd="med" advTm="150000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8051" y="2144246"/>
                <a:ext cx="10431973" cy="346693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les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+9)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GB" sz="5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(−2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+9)−(−12</m:t>
                      </m:r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−27)</m:t>
                      </m:r>
                    </m:oMath>
                  </m:oMathPara>
                </a14:m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8051" y="2144246"/>
                <a:ext cx="10431973" cy="3466933"/>
              </a:xfrm>
              <a:blipFill>
                <a:blip r:embed="rId2"/>
                <a:stretch>
                  <a:fillRect l="-1753" t="-2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4: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44075044"/>
      </p:ext>
    </p:extLst>
  </p:cSld>
  <p:clrMapOvr>
    <a:masterClrMapping/>
  </p:clrMapOvr>
  <p:transition spd="med" advTm="150000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4: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521063"/>
                <a:ext cx="9639189" cy="4646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</m:oMath>
                </a14:m>
                <a:r>
                  <a:rPr lang="en-GB" sz="2800" i="1" dirty="0">
                    <a:latin typeface="Cambria Math" panose="02040503050406030204" pitchFamily="18" charset="0"/>
                  </a:rPr>
                  <a:t> 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développe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la 1ère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parenthèse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et on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enlève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la 2ème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parenthèses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sans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rien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changer</a:t>
                </a:r>
                <a:endParaRPr lang="en-GB" sz="2800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+9=3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GB" sz="28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=−8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  <m:r>
                      <a:rPr lang="en-GB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−12</m:t>
                        </m:r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−27</m:t>
                        </m:r>
                      </m:e>
                    </m:d>
                  </m:oMath>
                </a14:m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On développe la 1ère parenthèse et on enlève les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parenthèses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en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changeant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tous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les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signes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des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termes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à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l’intérieur</a:t>
                </a:r>
                <a:br>
                  <a:rPr lang="en-GB" sz="40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72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+27</m:t>
                      </m:r>
                    </m:oMath>
                  </m:oMathPara>
                </a14:m>
                <a:endParaRPr lang="en-GB" sz="28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+27</m:t>
                      </m:r>
                    </m:oMath>
                  </m:oMathPara>
                </a14:m>
                <a:endParaRPr lang="en-GB" sz="28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521063"/>
                <a:ext cx="9639189" cy="4646144"/>
              </a:xfrm>
              <a:prstGeom prst="rect">
                <a:avLst/>
              </a:prstGeom>
              <a:blipFill>
                <a:blip r:embed="rId3"/>
                <a:stretch>
                  <a:fillRect l="-949" r="-15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6928081"/>
      </p:ext>
    </p:extLst>
  </p:cSld>
  <p:clrMapOvr>
    <a:masterClrMapping/>
  </p:clrMapOvr>
  <p:transition spd="med" advTm="150000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56929972"/>
      </p:ext>
    </p:extLst>
  </p:cSld>
  <p:clrMapOvr>
    <a:masterClrMapping/>
  </p:clrMapOvr>
  <p:transition spd="med" advTm="150000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312" y="1432673"/>
            <a:ext cx="9144000" cy="34417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 </a:t>
            </a:r>
            <a:r>
              <a:rPr lang="en-GB" sz="8000" b="1" dirty="0" err="1">
                <a:latin typeface="Algerian" panose="04020705040A02060702" pitchFamily="82" charset="0"/>
              </a:rPr>
              <a:t>théorème</a:t>
            </a:r>
            <a:r>
              <a:rPr lang="en-GB" sz="8000" b="1" dirty="0">
                <a:latin typeface="Algerian" panose="04020705040A02060702" pitchFamily="82" charset="0"/>
              </a:rPr>
              <a:t> de </a:t>
            </a:r>
            <a:r>
              <a:rPr lang="en-GB" sz="8000" b="1" dirty="0" err="1">
                <a:latin typeface="Algerian" panose="04020705040A02060702" pitchFamily="82" charset="0"/>
              </a:rPr>
              <a:t>Pythagore</a:t>
            </a:r>
            <a:r>
              <a:rPr lang="en-GB" sz="8000" b="1" dirty="0">
                <a:latin typeface="Algerian" panose="04020705040A02060702" pitchFamily="82" charset="0"/>
              </a:rPr>
              <a:t> et </a:t>
            </a:r>
            <a:r>
              <a:rPr lang="en-GB" sz="8000" b="1" dirty="0" err="1">
                <a:latin typeface="Algerian" panose="04020705040A02060702" pitchFamily="82" charset="0"/>
              </a:rPr>
              <a:t>sa</a:t>
            </a:r>
            <a:r>
              <a:rPr lang="en-GB" sz="8000" b="1" dirty="0">
                <a:latin typeface="Algerian" panose="04020705040A02060702" pitchFamily="82" charset="0"/>
              </a:rPr>
              <a:t> </a:t>
            </a:r>
            <a:r>
              <a:rPr lang="en-GB" sz="8000" b="1" dirty="0" err="1">
                <a:latin typeface="Algerian" panose="04020705040A02060702" pitchFamily="82" charset="0"/>
              </a:rPr>
              <a:t>réciproque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39" y="5021150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98942801"/>
      </p:ext>
    </p:extLst>
  </p:cSld>
  <p:clrMapOvr>
    <a:masterClrMapping/>
  </p:clrMapOvr>
  <p:transition spd="med" advTm="150000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Pour </a:t>
            </a:r>
            <a:r>
              <a:rPr lang="en-GB" dirty="0" err="1">
                <a:solidFill>
                  <a:schemeClr val="tx1"/>
                </a:solidFill>
              </a:rPr>
              <a:t>chacun</a:t>
            </a:r>
            <a:r>
              <a:rPr lang="en-GB" dirty="0">
                <a:solidFill>
                  <a:schemeClr val="tx1"/>
                </a:solidFill>
              </a:rPr>
              <a:t> des triangles </a:t>
            </a:r>
            <a:r>
              <a:rPr lang="en-GB" dirty="0" err="1">
                <a:solidFill>
                  <a:schemeClr val="tx1"/>
                </a:solidFill>
              </a:rPr>
              <a:t>suivants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indiquer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s’il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est</a:t>
            </a:r>
            <a:r>
              <a:rPr lang="en-GB" dirty="0">
                <a:solidFill>
                  <a:schemeClr val="tx1"/>
                </a:solidFill>
              </a:rPr>
              <a:t> possible </a:t>
            </a:r>
            <a:r>
              <a:rPr lang="en-GB" dirty="0" err="1">
                <a:solidFill>
                  <a:schemeClr val="tx1"/>
                </a:solidFill>
              </a:rPr>
              <a:t>d’écrire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l’égalité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Pythagore</a:t>
            </a:r>
            <a:r>
              <a:rPr lang="en-GB" dirty="0">
                <a:solidFill>
                  <a:schemeClr val="tx1"/>
                </a:solidFill>
              </a:rPr>
              <a:t>.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Si </a:t>
            </a:r>
            <a:r>
              <a:rPr lang="en-GB" dirty="0" err="1">
                <a:solidFill>
                  <a:schemeClr val="tx1"/>
                </a:solidFill>
              </a:rPr>
              <a:t>oui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l’écrire</a:t>
            </a:r>
            <a:r>
              <a:rPr lang="en-GB" dirty="0">
                <a:solidFill>
                  <a:schemeClr val="tx1"/>
                </a:solidFill>
              </a:rPr>
              <a:t>.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5: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30" y="545973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2F571D-510C-8D08-9915-4F97B8A15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197" y="3006418"/>
            <a:ext cx="4999153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6019"/>
      </p:ext>
    </p:extLst>
  </p:cSld>
  <p:clrMapOvr>
    <a:masterClrMapping/>
  </p:clrMapOvr>
  <p:transition spd="med" advTm="15000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26" y="1718214"/>
            <a:ext cx="10215716" cy="4530545"/>
          </a:xfrm>
        </p:spPr>
        <p:txBody>
          <a:bodyPr>
            <a:noAutofit/>
          </a:bodyPr>
          <a:lstStyle/>
          <a:p>
            <a:r>
              <a:rPr lang="fr-FR" sz="3000" dirty="0">
                <a:solidFill>
                  <a:schemeClr val="tx1"/>
                </a:solidFill>
              </a:rPr>
              <a:t>1) Y a-t-il proportionnalité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entre la distance parcourue 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et la durée de ce parcours ?</a:t>
            </a:r>
            <a:br>
              <a:rPr lang="fr-FR" sz="3000" dirty="0">
                <a:solidFill>
                  <a:schemeClr val="tx1"/>
                </a:solidFill>
              </a:rPr>
            </a:b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2) Au bout de combien de 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temps ont-ils parcouru les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110 premiers kilomètres ?</a:t>
            </a:r>
            <a:br>
              <a:rPr lang="fr-FR" sz="3000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endParaRPr lang="en-GB" sz="40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153" y="5451767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2: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69D11F-2EFF-0E43-621C-60B9A8E56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92" y="2022481"/>
            <a:ext cx="7004124" cy="357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22851"/>
      </p:ext>
    </p:extLst>
  </p:cSld>
  <p:clrMapOvr>
    <a:masterClrMapping/>
  </p:clrMapOvr>
  <p:transition spd="med" advTm="150000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5: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521063"/>
                <a:ext cx="9639189" cy="3551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mbria Math" panose="02040503050406030204" pitchFamily="18" charset="0"/>
                  </a:rPr>
                  <a:t>Le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théorème</a:t>
                </a:r>
                <a:r>
                  <a:rPr lang="en-GB" sz="2400" dirty="0">
                    <a:latin typeface="Cambria Math" panose="02040503050406030204" pitchFamily="18" charset="0"/>
                  </a:rPr>
                  <a:t> de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Pythagore</a:t>
                </a:r>
                <a:r>
                  <a:rPr lang="en-GB" sz="2400" dirty="0">
                    <a:latin typeface="Cambria Math" panose="02040503050406030204" pitchFamily="18" charset="0"/>
                  </a:rPr>
                  <a:t> ne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s’applique</a:t>
                </a:r>
                <a:r>
                  <a:rPr lang="en-GB" sz="2400" dirty="0">
                    <a:latin typeface="Cambria Math" panose="02040503050406030204" pitchFamily="18" charset="0"/>
                  </a:rPr>
                  <a:t>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qu’aux</a:t>
                </a:r>
                <a:r>
                  <a:rPr lang="en-GB" sz="2400" dirty="0">
                    <a:latin typeface="Cambria Math" panose="02040503050406030204" pitchFamily="18" charset="0"/>
                  </a:rPr>
                  <a:t> triangles rectangles.</a:t>
                </a:r>
              </a:p>
              <a:p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2400" u="sng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Triangle GHI :	</a:t>
                </a:r>
                <a:r>
                  <a:rPr lang="en-GB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</a:t>
                </a:r>
                <a:r>
                  <a:rPr lang="en-GB" sz="2400" u="sng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Triangle rectangle LMK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𝐿𝑀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𝐿𝐾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𝐾𝑀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endParaRPr lang="en-GB" sz="2400" u="sng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2400" b="0" dirty="0">
                    <a:latin typeface="Cambria Math" panose="02040503050406030204" pitchFamily="18" charset="0"/>
                  </a:rPr>
                  <a:t>37 + 53 = 90</a:t>
                </a:r>
              </a:p>
              <a:p>
                <a:r>
                  <a:rPr lang="en-GB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180 – 90 = 90°				</a:t>
                </a:r>
                <a:r>
                  <a:rPr lang="en-GB" sz="2400" u="sng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Triangle rectangle GCT: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𝐺𝑇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𝐺𝐶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²+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𝐶𝑇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endParaRPr lang="en-GB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2400" b="0" dirty="0" err="1">
                    <a:latin typeface="Cambria Math" panose="02040503050406030204" pitchFamily="18" charset="0"/>
                  </a:rPr>
                  <a:t>Donc</a:t>
                </a:r>
                <a:r>
                  <a:rPr lang="en-GB" sz="2400" b="0" dirty="0">
                    <a:latin typeface="Cambria Math" panose="02040503050406030204" pitchFamily="18" charset="0"/>
                  </a:rPr>
                  <a:t> </a:t>
                </a:r>
                <a:r>
                  <a:rPr lang="en-GB" sz="2400" b="0" dirty="0" err="1">
                    <a:latin typeface="Cambria Math" panose="02040503050406030204" pitchFamily="18" charset="0"/>
                  </a:rPr>
                  <a:t>l’angle</a:t>
                </a:r>
                <a:r>
                  <a:rPr lang="en-GB" sz="2400" b="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=90, </m:t>
                    </m:r>
                  </m:oMath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peut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donc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appliquer </a:t>
                </a:r>
              </a:p>
              <a:p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thm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de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Pythagore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𝐻𝐼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𝐺𝐼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b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4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521063"/>
                <a:ext cx="9639189" cy="3551037"/>
              </a:xfrm>
              <a:prstGeom prst="rect">
                <a:avLst/>
              </a:prstGeom>
              <a:blipFill>
                <a:blip r:embed="rId3"/>
                <a:stretch>
                  <a:fillRect l="-949" t="-1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9EEA67-9D24-9C96-C1C6-7192AEBBCB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r="48946" b="36303"/>
          <a:stretch/>
        </p:blipFill>
        <p:spPr>
          <a:xfrm>
            <a:off x="1496888" y="4969388"/>
            <a:ext cx="1380564" cy="17717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919ABAF-440F-1D2E-FAC8-CED68A3DD2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0"/>
          <a:stretch/>
        </p:blipFill>
        <p:spPr>
          <a:xfrm>
            <a:off x="7091082" y="3681329"/>
            <a:ext cx="2527550" cy="27815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91E329-9097-2EBE-7172-9B4166A77E86}"/>
              </a:ext>
            </a:extLst>
          </p:cNvPr>
          <p:cNvSpPr/>
          <p:nvPr/>
        </p:nvSpPr>
        <p:spPr>
          <a:xfrm>
            <a:off x="6849035" y="5163671"/>
            <a:ext cx="1272989" cy="139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751719"/>
      </p:ext>
    </p:extLst>
  </p:cSld>
  <p:clrMapOvr>
    <a:masterClrMapping/>
  </p:clrMapOvr>
  <p:transition spd="med" advTm="150000"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00799871"/>
      </p:ext>
    </p:extLst>
  </p:cSld>
  <p:clrMapOvr>
    <a:masterClrMapping/>
  </p:clrMapOvr>
  <p:transition spd="med" advTm="150000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utilisant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théorème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Pythagore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trouver</a:t>
            </a:r>
            <a:r>
              <a:rPr lang="en-GB" dirty="0">
                <a:solidFill>
                  <a:schemeClr val="tx1"/>
                </a:solidFill>
              </a:rPr>
              <a:t> la longueur BC. </a:t>
            </a:r>
            <a:r>
              <a:rPr lang="en-GB" sz="2800" i="1" dirty="0">
                <a:solidFill>
                  <a:schemeClr val="tx1"/>
                </a:solidFill>
              </a:rPr>
              <a:t>(</a:t>
            </a:r>
            <a:r>
              <a:rPr lang="en-GB" sz="2800" i="1" dirty="0" err="1">
                <a:solidFill>
                  <a:schemeClr val="tx1"/>
                </a:solidFill>
              </a:rPr>
              <a:t>Aucune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rédaction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n’est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attendue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ici</a:t>
            </a:r>
            <a:r>
              <a:rPr lang="en-GB" sz="2800" i="1" dirty="0">
                <a:solidFill>
                  <a:schemeClr val="tx1"/>
                </a:solidFill>
              </a:rPr>
              <a:t>)</a:t>
            </a:r>
            <a:br>
              <a:rPr lang="en-GB" sz="4400" i="1" dirty="0"/>
            </a:br>
            <a:endParaRPr lang="en-GB" sz="54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6: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30" y="545973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2A903A-4DAB-5659-AAD1-2ED48B18B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944" y="3177988"/>
            <a:ext cx="2911856" cy="20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35103"/>
      </p:ext>
    </p:extLst>
  </p:cSld>
  <p:clrMapOvr>
    <a:masterClrMapping/>
  </p:clrMapOvr>
  <p:transition spd="med" advTm="150000"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6: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521063"/>
                <a:ext cx="9639189" cy="436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mbria Math" panose="02040503050406030204" pitchFamily="18" charset="0"/>
                  </a:rPr>
                  <a:t>Dans le triangle </a:t>
                </a:r>
                <a:r>
                  <a:rPr lang="en-GB" sz="2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ABC rectangle </a:t>
                </a:r>
                <a:r>
                  <a:rPr lang="en-GB" sz="2400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en</a:t>
                </a:r>
                <a:r>
                  <a:rPr lang="en-GB" sz="2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A</a:t>
                </a:r>
                <a:r>
                  <a:rPr lang="en-GB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peut</a:t>
                </a:r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appliquer 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 </a:t>
                </a:r>
                <a:r>
                  <a:rPr lang="en-GB" sz="2400" b="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théorème</a:t>
                </a:r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de </a:t>
                </a:r>
                <a:r>
                  <a:rPr lang="en-GB" sz="2400" b="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Pythagore</a:t>
                </a:r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remplace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par les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valeurs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3,6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4,8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b="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=12,96+23,04</m:t>
                      </m:r>
                    </m:oMath>
                  </m:oMathPara>
                </a14:m>
                <a:endParaRPr lang="en-GB" sz="2400" b="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r>
                  <a:rPr lang="en-GB" sz="2400" i="1" dirty="0">
                    <a:solidFill>
                      <a:schemeClr val="tx1"/>
                    </a:solidFill>
                  </a:rPr>
                  <a:t>		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or BC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est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une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longueur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BC&gt;0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e>
                      </m:rad>
                    </m:oMath>
                  </m:oMathPara>
                </a14:m>
                <a:endParaRPr lang="en-GB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=6 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521063"/>
                <a:ext cx="9639189" cy="4361643"/>
              </a:xfrm>
              <a:prstGeom prst="rect">
                <a:avLst/>
              </a:prstGeom>
              <a:blipFill>
                <a:blip r:embed="rId3"/>
                <a:stretch>
                  <a:fillRect l="-949" t="-1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91E329-9097-2EBE-7172-9B4166A77E86}"/>
              </a:ext>
            </a:extLst>
          </p:cNvPr>
          <p:cNvSpPr/>
          <p:nvPr/>
        </p:nvSpPr>
        <p:spPr>
          <a:xfrm>
            <a:off x="6849035" y="5163671"/>
            <a:ext cx="1272989" cy="139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21718"/>
      </p:ext>
    </p:extLst>
  </p:cSld>
  <p:clrMapOvr>
    <a:masterClrMapping/>
  </p:clrMapOvr>
  <p:transition spd="med" advTm="150000"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90832277"/>
      </p:ext>
    </p:extLst>
  </p:cSld>
  <p:clrMapOvr>
    <a:masterClrMapping/>
  </p:clrMapOvr>
  <p:transition spd="med" advTm="150000"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utilisant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théorème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Pythagore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trouver</a:t>
            </a:r>
            <a:r>
              <a:rPr lang="en-GB" dirty="0">
                <a:solidFill>
                  <a:schemeClr val="tx1"/>
                </a:solidFill>
              </a:rPr>
              <a:t> la longueur LM au </a:t>
            </a:r>
            <a:r>
              <a:rPr lang="en-GB" dirty="0" err="1">
                <a:solidFill>
                  <a:schemeClr val="tx1"/>
                </a:solidFill>
              </a:rPr>
              <a:t>millimètre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près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sz="2800" i="1" dirty="0">
                <a:solidFill>
                  <a:schemeClr val="tx1"/>
                </a:solidFill>
              </a:rPr>
              <a:t>(</a:t>
            </a:r>
            <a:r>
              <a:rPr lang="en-GB" sz="2800" i="1" dirty="0" err="1">
                <a:solidFill>
                  <a:schemeClr val="tx1"/>
                </a:solidFill>
              </a:rPr>
              <a:t>Aucune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rédaction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n’est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attendue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ici</a:t>
            </a:r>
            <a:r>
              <a:rPr lang="en-GB" sz="2800" i="1" dirty="0">
                <a:solidFill>
                  <a:schemeClr val="tx1"/>
                </a:solidFill>
              </a:rPr>
              <a:t>)</a:t>
            </a:r>
            <a:br>
              <a:rPr lang="en-GB" sz="4400" i="1" dirty="0"/>
            </a:br>
            <a:endParaRPr lang="en-GB" sz="54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7: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30" y="545973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E333AD0-B6DB-4D57-2D3B-1E70274F4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21" y="3599053"/>
            <a:ext cx="2629062" cy="179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13689"/>
      </p:ext>
    </p:extLst>
  </p:cSld>
  <p:clrMapOvr>
    <a:masterClrMapping/>
  </p:clrMapOvr>
  <p:transition spd="med" advTm="150000">
    <p:pull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7: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521063"/>
                <a:ext cx="9639189" cy="441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mbria Math" panose="02040503050406030204" pitchFamily="18" charset="0"/>
                  </a:rPr>
                  <a:t>Dans le triangle </a:t>
                </a:r>
                <a:r>
                  <a:rPr lang="en-GB" sz="2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LMN rectangle </a:t>
                </a:r>
                <a:r>
                  <a:rPr lang="en-GB" sz="2400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en</a:t>
                </a:r>
                <a:r>
                  <a:rPr lang="en-GB" sz="2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M</a:t>
                </a:r>
                <a:r>
                  <a:rPr lang="en-GB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peut</a:t>
                </a:r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appliquer 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 </a:t>
                </a:r>
                <a:r>
                  <a:rPr lang="en-GB" sz="2400" b="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théorème</a:t>
                </a:r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de </a:t>
                </a:r>
                <a:r>
                  <a:rPr lang="en-GB" sz="2400" b="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Pythagore</a:t>
                </a:r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𝐿𝑁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𝐿𝑀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𝑀𝑁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remplace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par les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valeurs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𝐿𝑀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𝐿𝑁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𝑀𝑁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b="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𝐿𝑀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−9²</m:t>
                      </m:r>
                    </m:oMath>
                  </m:oMathPara>
                </a14:m>
                <a:endParaRPr lang="en-GB" sz="2400" b="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𝐿𝑀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=196−81</m:t>
                    </m:r>
                  </m:oMath>
                </a14:m>
                <a:r>
                  <a:rPr lang="en-GB" sz="2400" i="1" dirty="0">
                    <a:solidFill>
                      <a:schemeClr val="tx1"/>
                    </a:solidFill>
                  </a:rPr>
                  <a:t>		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or LM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est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une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longueur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LM&gt;0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𝐿𝑀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115</m:t>
                          </m:r>
                        </m:e>
                      </m:rad>
                    </m:oMath>
                  </m:oMathPara>
                </a14:m>
                <a:endParaRPr lang="en-GB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𝐿𝑀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≈10,7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521063"/>
                <a:ext cx="9639189" cy="4419223"/>
              </a:xfrm>
              <a:prstGeom prst="rect">
                <a:avLst/>
              </a:prstGeom>
              <a:blipFill>
                <a:blip r:embed="rId3"/>
                <a:stretch>
                  <a:fillRect l="-949" t="-1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91E329-9097-2EBE-7172-9B4166A77E86}"/>
              </a:ext>
            </a:extLst>
          </p:cNvPr>
          <p:cNvSpPr/>
          <p:nvPr/>
        </p:nvSpPr>
        <p:spPr>
          <a:xfrm>
            <a:off x="6849035" y="5163671"/>
            <a:ext cx="1272989" cy="139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288921"/>
      </p:ext>
    </p:extLst>
  </p:cSld>
  <p:clrMapOvr>
    <a:masterClrMapping/>
  </p:clrMapOvr>
  <p:transition spd="med" advTm="150000"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0014916"/>
      </p:ext>
    </p:extLst>
  </p:cSld>
  <p:clrMapOvr>
    <a:masterClrMapping/>
  </p:clrMapOvr>
  <p:transition spd="med" advTm="150000">
    <p:pull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Le triangle JKI </a:t>
            </a:r>
            <a:r>
              <a:rPr lang="en-GB" dirty="0" err="1">
                <a:solidFill>
                  <a:schemeClr val="tx1"/>
                </a:solidFill>
              </a:rPr>
              <a:t>est</a:t>
            </a:r>
            <a:r>
              <a:rPr lang="en-GB" dirty="0">
                <a:solidFill>
                  <a:schemeClr val="tx1"/>
                </a:solidFill>
              </a:rPr>
              <a:t>-il rectangle ?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Si </a:t>
            </a:r>
            <a:r>
              <a:rPr lang="en-GB" dirty="0" err="1">
                <a:solidFill>
                  <a:schemeClr val="tx1"/>
                </a:solidFill>
              </a:rPr>
              <a:t>oui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préciser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quel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sommet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sz="2800" i="1" dirty="0">
                <a:solidFill>
                  <a:schemeClr val="tx1"/>
                </a:solidFill>
              </a:rPr>
              <a:t>(</a:t>
            </a:r>
            <a:r>
              <a:rPr lang="en-GB" sz="2800" i="1" dirty="0" err="1">
                <a:solidFill>
                  <a:schemeClr val="tx1"/>
                </a:solidFill>
              </a:rPr>
              <a:t>Aucune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rédaction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n’est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attendue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ici</a:t>
            </a:r>
            <a:r>
              <a:rPr lang="en-GB" sz="2800" i="1" dirty="0">
                <a:solidFill>
                  <a:schemeClr val="tx1"/>
                </a:solidFill>
              </a:rPr>
              <a:t>)</a:t>
            </a:r>
            <a:br>
              <a:rPr lang="en-GB" sz="4400" i="1" dirty="0"/>
            </a:br>
            <a:endParaRPr lang="en-GB" sz="54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8: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30" y="545973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214322B-BBA6-BC8B-DD8C-12F0FFBB6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68" y="3598126"/>
            <a:ext cx="3166322" cy="206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69604"/>
      </p:ext>
    </p:extLst>
  </p:cSld>
  <p:clrMapOvr>
    <a:masterClrMapping/>
  </p:clrMapOvr>
  <p:transition spd="med" advTm="150000"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8: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521063"/>
                <a:ext cx="9639189" cy="3867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mbria Math" panose="02040503050406030204" pitchFamily="18" charset="0"/>
                  </a:rPr>
                  <a:t>Dans le triangle KJI, la plus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grande</a:t>
                </a:r>
                <a:r>
                  <a:rPr lang="en-GB" sz="2400" dirty="0">
                    <a:latin typeface="Cambria Math" panose="02040503050406030204" pitchFamily="18" charset="0"/>
                  </a:rPr>
                  <a:t> longueur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est</a:t>
                </a:r>
                <a:r>
                  <a:rPr lang="en-GB" sz="2400" dirty="0">
                    <a:latin typeface="Cambria Math" panose="02040503050406030204" pitchFamily="18" charset="0"/>
                  </a:rPr>
                  <a:t> KI.</a:t>
                </a:r>
              </a:p>
              <a:p>
                <a:r>
                  <a:rPr lang="en-GB" sz="2400" dirty="0">
                    <a:latin typeface="Cambria Math" panose="02040503050406030204" pitchFamily="18" charset="0"/>
                  </a:rPr>
                  <a:t>On a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d’une</a:t>
                </a:r>
                <a:r>
                  <a:rPr lang="en-GB" sz="2400" dirty="0">
                    <a:latin typeface="Cambria Math" panose="02040503050406030204" pitchFamily="18" charset="0"/>
                  </a:rPr>
                  <a:t> part,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9,7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=94,09</m:t>
                    </m:r>
                  </m:oMath>
                </a14:m>
                <a:endParaRPr lang="en-GB" sz="2400" b="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endParaRPr lang="en-GB" sz="2400" dirty="0">
                  <a:latin typeface="Cambria Math" panose="02040503050406030204" pitchFamily="18" charset="0"/>
                </a:endParaRPr>
              </a:p>
              <a:p>
                <a:r>
                  <a:rPr lang="en-GB" sz="2400" dirty="0" err="1">
                    <a:latin typeface="Cambria Math" panose="02040503050406030204" pitchFamily="18" charset="0"/>
                  </a:rPr>
                  <a:t>D’autre</a:t>
                </a:r>
                <a:r>
                  <a:rPr lang="en-GB" sz="2400" dirty="0">
                    <a:latin typeface="Cambria Math" panose="02040503050406030204" pitchFamily="18" charset="0"/>
                  </a:rPr>
                  <a:t> part,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KJ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7,2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6,5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400" b="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2400" b="0" dirty="0">
                    <a:solidFill>
                      <a:srgbClr val="00B05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KJ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=51,84+</m:t>
                    </m:r>
                    <m:r>
                      <a:rPr lang="en-GB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42,25=94,09</m:t>
                    </m:r>
                  </m:oMath>
                </a14:m>
                <a:endParaRPr lang="en-GB" sz="2400" dirty="0">
                  <a:latin typeface="Cambria Math" panose="02040503050406030204" pitchFamily="18" charset="0"/>
                </a:endParaRPr>
              </a:p>
              <a:p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constate </a:t>
                </a:r>
                <a:r>
                  <a:rPr lang="en-GB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alors</a:t>
                </a:r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𝐾𝐽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		</a:t>
                </a:r>
              </a:p>
              <a:p>
                <a:endParaRPr lang="en-GB" sz="24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D’après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la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réciproque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du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théorème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de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Pythagore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, on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peut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affirmer que le triangle KJI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est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rectangle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en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J</a:t>
                </a:r>
                <a:endParaRPr lang="en-GB" sz="24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521063"/>
                <a:ext cx="9639189" cy="3867213"/>
              </a:xfrm>
              <a:prstGeom prst="rect">
                <a:avLst/>
              </a:prstGeom>
              <a:blipFill>
                <a:blip r:embed="rId3"/>
                <a:stretch>
                  <a:fillRect l="-949" t="-1262" r="-380" b="-2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91E329-9097-2EBE-7172-9B4166A77E86}"/>
              </a:ext>
            </a:extLst>
          </p:cNvPr>
          <p:cNvSpPr/>
          <p:nvPr/>
        </p:nvSpPr>
        <p:spPr>
          <a:xfrm>
            <a:off x="6849035" y="5163671"/>
            <a:ext cx="1272989" cy="139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40305"/>
      </p:ext>
    </p:extLst>
  </p:cSld>
  <p:clrMapOvr>
    <a:masterClrMapping/>
  </p:clrMapOvr>
  <p:transition spd="med" advTm="15000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609197" y="1287276"/>
            <a:ext cx="1064203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 err="1">
                <a:solidFill>
                  <a:srgbClr val="FF0000"/>
                </a:solidFill>
              </a:rPr>
              <a:t>Propriété</a:t>
            </a:r>
            <a:r>
              <a:rPr lang="en-GB" sz="2800" i="1" dirty="0">
                <a:solidFill>
                  <a:srgbClr val="FF0000"/>
                </a:solidFill>
              </a:rPr>
              <a:t> : </a:t>
            </a:r>
            <a:r>
              <a:rPr lang="fr-FR" sz="2800" i="1" dirty="0"/>
              <a:t>Si une situation est </a:t>
            </a:r>
            <a:r>
              <a:rPr lang="fr-FR" sz="2800" b="1" i="1" dirty="0"/>
              <a:t>une situation de proportionnalité</a:t>
            </a:r>
            <a:r>
              <a:rPr lang="fr-FR" sz="2800" i="1" dirty="0"/>
              <a:t>, alors les points de sa représentation graphique sont </a:t>
            </a:r>
            <a:r>
              <a:rPr lang="fr-FR" sz="2800" b="1" i="1" dirty="0"/>
              <a:t>alignés</a:t>
            </a:r>
            <a:r>
              <a:rPr lang="fr-FR" sz="2800" i="1" dirty="0"/>
              <a:t> avec </a:t>
            </a:r>
            <a:r>
              <a:rPr lang="fr-FR" sz="2800" b="1" i="1" dirty="0"/>
              <a:t>l’origine</a:t>
            </a:r>
            <a:r>
              <a:rPr lang="fr-FR" sz="2800" i="1" dirty="0"/>
              <a:t> du repère.</a:t>
            </a:r>
          </a:p>
          <a:p>
            <a:endParaRPr lang="fr-FR" sz="2800" i="1" dirty="0"/>
          </a:p>
          <a:p>
            <a:r>
              <a:rPr lang="fr-FR" sz="2800" dirty="0">
                <a:solidFill>
                  <a:schemeClr val="tx1"/>
                </a:solidFill>
              </a:rPr>
              <a:t>1) </a:t>
            </a:r>
            <a:r>
              <a:rPr lang="fr-FR" sz="2800" dirty="0">
                <a:solidFill>
                  <a:srgbClr val="00B050"/>
                </a:solidFill>
              </a:rPr>
              <a:t>Non</a:t>
            </a:r>
            <a:r>
              <a:rPr lang="fr-FR" sz="2800" dirty="0">
                <a:solidFill>
                  <a:schemeClr val="tx1"/>
                </a:solidFill>
              </a:rPr>
              <a:t>, il n’y a pas proportionnalité entre la distance parcourue </a:t>
            </a:r>
            <a:br>
              <a:rPr lang="fr-FR" sz="2800" dirty="0">
                <a:solidFill>
                  <a:schemeClr val="tx1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et la durée de ce parcours </a:t>
            </a:r>
            <a:r>
              <a:rPr lang="fr-FR" sz="2800" dirty="0">
                <a:solidFill>
                  <a:srgbClr val="00B050"/>
                </a:solidFill>
              </a:rPr>
              <a:t>car la représentation graphique n’est pas une droite.</a:t>
            </a:r>
            <a:br>
              <a:rPr lang="fr-FR" sz="2800" dirty="0">
                <a:solidFill>
                  <a:schemeClr val="tx1"/>
                </a:solidFill>
              </a:rPr>
            </a:br>
            <a:br>
              <a:rPr lang="fr-FR" sz="2800" dirty="0">
                <a:solidFill>
                  <a:schemeClr val="tx1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2) </a:t>
            </a:r>
            <a:r>
              <a:rPr lang="fr-FR" sz="2800" dirty="0">
                <a:solidFill>
                  <a:srgbClr val="00B050"/>
                </a:solidFill>
              </a:rPr>
              <a:t>C’est au bout de 2h30 </a:t>
            </a:r>
            <a:r>
              <a:rPr lang="fr-FR" sz="2800" dirty="0">
                <a:solidFill>
                  <a:schemeClr val="tx1"/>
                </a:solidFill>
              </a:rPr>
              <a:t>qu’ils ont parcouru les 110 premiers kilomètres.</a:t>
            </a:r>
            <a:br>
              <a:rPr lang="fr-FR" sz="2800" dirty="0">
                <a:solidFill>
                  <a:schemeClr val="tx1"/>
                </a:solidFill>
              </a:rPr>
            </a:br>
            <a:endParaRPr lang="fr-FR" sz="2800" i="1" dirty="0"/>
          </a:p>
          <a:p>
            <a:endParaRPr lang="fr-FR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87715888"/>
      </p:ext>
    </p:extLst>
  </p:cSld>
  <p:clrMapOvr>
    <a:masterClrMapping/>
  </p:clrMapOvr>
  <p:transition spd="med" advTm="150000">
    <p:pull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6726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41073972"/>
      </p:ext>
    </p:extLst>
  </p:cSld>
  <p:clrMapOvr>
    <a:masterClrMapping/>
  </p:clrMapOvr>
  <p:transition spd="med" advTm="150000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453" y="14827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Calcul</a:t>
            </a:r>
            <a:r>
              <a:rPr lang="en-GB" sz="8000" b="1" dirty="0">
                <a:latin typeface="Algerian" panose="04020705040A02060702" pitchFamily="82" charset="0"/>
              </a:rPr>
              <a:t> </a:t>
            </a:r>
            <a:r>
              <a:rPr lang="en-GB" sz="8000" b="1" dirty="0" err="1">
                <a:latin typeface="Algerian" panose="04020705040A02060702" pitchFamily="82" charset="0"/>
              </a:rPr>
              <a:t>littéral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79875353"/>
      </p:ext>
    </p:extLst>
  </p:cSld>
  <p:clrMapOvr>
    <a:masterClrMapping/>
  </p:clrMapOvr>
  <p:transition spd="med" advTm="150000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l’expresions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+3)</m:t>
                      </m:r>
                    </m:oMath>
                  </m:oMathPara>
                </a14:m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9: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6483921"/>
      </p:ext>
    </p:extLst>
  </p:cSld>
  <p:clrMapOvr>
    <a:masterClrMapping/>
  </p:clrMapOvr>
  <p:transition spd="med" advTm="150000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8" y="1423872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9: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07434" y="2203679"/>
                <a:ext cx="9639189" cy="4278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4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GB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×3+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+5×3</m:t>
                      </m:r>
                    </m:oMath>
                  </m:oMathPara>
                </a14:m>
                <a:br>
                  <a:rPr lang="en-GB" sz="4000" i="1" dirty="0">
                    <a:latin typeface="Cambria Math" panose="02040503050406030204" pitchFamily="18" charset="0"/>
                  </a:rPr>
                </a:br>
                <a:r>
                  <a:rPr lang="en-GB" sz="4000" b="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  </a:t>
                </a:r>
                <a14:m>
                  <m:oMath xmlns:m="http://schemas.openxmlformats.org/officeDocument/2006/math">
                    <m:r>
                      <a:rPr lang="en-GB" sz="4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GB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+10</m:t>
                    </m:r>
                    <m:r>
                      <a:rPr lang="en-GB" sz="4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+15</m:t>
                    </m:r>
                  </m:oMath>
                </a14:m>
                <a:endParaRPr lang="en-GB" sz="4000" b="0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4000" dirty="0">
                    <a:solidFill>
                      <a:srgbClr val="00B05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GB" sz="4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4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GB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+13</m:t>
                    </m:r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+15</m:t>
                    </m:r>
                  </m:oMath>
                </a14:m>
                <a:endParaRPr lang="en-GB" sz="40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34" y="2203679"/>
                <a:ext cx="9639189" cy="4278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996EFDFD-08A3-234F-4A34-80C7B2033017}"/>
              </a:ext>
            </a:extLst>
          </p:cNvPr>
          <p:cNvSpPr/>
          <p:nvPr/>
        </p:nvSpPr>
        <p:spPr>
          <a:xfrm>
            <a:off x="5742600" y="1957271"/>
            <a:ext cx="791769" cy="244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lèche : courbe vers le bas 7">
            <a:extLst>
              <a:ext uri="{FF2B5EF4-FFF2-40B4-BE49-F238E27FC236}">
                <a16:creationId xmlns:a16="http://schemas.microsoft.com/office/drawing/2014/main" id="{96EFD1BF-E6CE-9B1E-D612-C2088179DA51}"/>
              </a:ext>
            </a:extLst>
          </p:cNvPr>
          <p:cNvSpPr/>
          <p:nvPr/>
        </p:nvSpPr>
        <p:spPr>
          <a:xfrm>
            <a:off x="5742601" y="1905442"/>
            <a:ext cx="1790280" cy="295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CD187FA4-E5FA-A8B1-D88D-BFFF8443D771}"/>
              </a:ext>
            </a:extLst>
          </p:cNvPr>
          <p:cNvSpPr/>
          <p:nvPr/>
        </p:nvSpPr>
        <p:spPr>
          <a:xfrm>
            <a:off x="4894907" y="2031526"/>
            <a:ext cx="1664245" cy="266433"/>
          </a:xfrm>
          <a:prstGeom prst="curvedDownArrow">
            <a:avLst>
              <a:gd name="adj1" fmla="val 25000"/>
              <a:gd name="adj2" fmla="val 50000"/>
              <a:gd name="adj3" fmla="val 4337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927E0AC0-3108-A7EE-8109-BF2DF9406771}"/>
              </a:ext>
            </a:extLst>
          </p:cNvPr>
          <p:cNvSpPr/>
          <p:nvPr/>
        </p:nvSpPr>
        <p:spPr>
          <a:xfrm>
            <a:off x="4889661" y="1979697"/>
            <a:ext cx="2643220" cy="295836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701959"/>
      </p:ext>
    </p:extLst>
  </p:cSld>
  <p:clrMapOvr>
    <a:masterClrMapping/>
  </p:clrMapOvr>
  <p:transition spd="med" advTm="150000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55701474"/>
      </p:ext>
    </p:extLst>
  </p:cSld>
  <p:clrMapOvr>
    <a:masterClrMapping/>
  </p:clrMapOvr>
  <p:transition spd="med" advTm="150000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l’expresions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−12</m:t>
                          </m:r>
                        </m:e>
                      </m:d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−6)</m:t>
                      </m:r>
                    </m:oMath>
                  </m:oMathPara>
                </a14:m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10: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76514061"/>
      </p:ext>
    </p:extLst>
  </p:cSld>
  <p:clrMapOvr>
    <a:masterClrMapping/>
  </p:clrMapOvr>
  <p:transition spd="med" advTm="150000">
    <p:pull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8" y="1423872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10: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190258" y="2275533"/>
                <a:ext cx="10952872" cy="3847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3600" dirty="0"/>
                  <a:t>            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GB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3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−12</m:t>
                        </m:r>
                      </m:e>
                    </m:d>
                    <m:r>
                      <a:rPr lang="en-GB" sz="3200" i="1">
                        <a:latin typeface="Cambria Math" panose="02040503050406030204" pitchFamily="18" charset="0"/>
                      </a:rPr>
                      <m:t>(4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−6)</m:t>
                    </m:r>
                  </m:oMath>
                </a14:m>
                <a:br>
                  <a:rPr lang="en-GB" sz="3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en-GB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+9</m:t>
                      </m:r>
                      <m:r>
                        <a:rPr lang="en-GB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×(−6)+(</m:t>
                      </m:r>
                      <m:r>
                        <a:rPr lang="en-GB" sz="32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)×4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+(−12)×(−6)</m:t>
                      </m:r>
                    </m:oMath>
                  </m:oMathPara>
                </a14:m>
                <a:br>
                  <a:rPr lang="en-GB" sz="3200" i="1" dirty="0">
                    <a:latin typeface="Cambria Math" panose="02040503050406030204" pitchFamily="18" charset="0"/>
                  </a:rPr>
                </a:br>
                <a:r>
                  <a:rPr lang="en-GB" sz="3200" b="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 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=36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−54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−48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+72</m:t>
                    </m:r>
                  </m:oMath>
                </a14:m>
                <a:endParaRPr lang="en-GB" sz="3200" b="0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3200" dirty="0">
                    <a:solidFill>
                      <a:srgbClr val="00B05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GB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=36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−102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+72</m:t>
                    </m:r>
                  </m:oMath>
                </a14:m>
                <a:endParaRPr lang="en-GB" sz="32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58" y="2275533"/>
                <a:ext cx="10952872" cy="3847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996EFDFD-08A3-234F-4A34-80C7B2033017}"/>
              </a:ext>
            </a:extLst>
          </p:cNvPr>
          <p:cNvSpPr/>
          <p:nvPr/>
        </p:nvSpPr>
        <p:spPr>
          <a:xfrm>
            <a:off x="4069160" y="2091864"/>
            <a:ext cx="791769" cy="244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lèche : courbe vers le bas 7">
            <a:extLst>
              <a:ext uri="{FF2B5EF4-FFF2-40B4-BE49-F238E27FC236}">
                <a16:creationId xmlns:a16="http://schemas.microsoft.com/office/drawing/2014/main" id="{96EFD1BF-E6CE-9B1E-D612-C2088179DA51}"/>
              </a:ext>
            </a:extLst>
          </p:cNvPr>
          <p:cNvSpPr/>
          <p:nvPr/>
        </p:nvSpPr>
        <p:spPr>
          <a:xfrm>
            <a:off x="4069161" y="2040035"/>
            <a:ext cx="1790280" cy="295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CD187FA4-E5FA-A8B1-D88D-BFFF8443D771}"/>
              </a:ext>
            </a:extLst>
          </p:cNvPr>
          <p:cNvSpPr/>
          <p:nvPr/>
        </p:nvSpPr>
        <p:spPr>
          <a:xfrm>
            <a:off x="3248182" y="2166119"/>
            <a:ext cx="1637530" cy="288267"/>
          </a:xfrm>
          <a:prstGeom prst="curvedDownArrow">
            <a:avLst>
              <a:gd name="adj1" fmla="val 25000"/>
              <a:gd name="adj2" fmla="val 50000"/>
              <a:gd name="adj3" fmla="val 4337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927E0AC0-3108-A7EE-8109-BF2DF9406771}"/>
              </a:ext>
            </a:extLst>
          </p:cNvPr>
          <p:cNvSpPr/>
          <p:nvPr/>
        </p:nvSpPr>
        <p:spPr>
          <a:xfrm>
            <a:off x="3248183" y="2114290"/>
            <a:ext cx="2611257" cy="317670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29927"/>
      </p:ext>
    </p:extLst>
  </p:cSld>
  <p:clrMapOvr>
    <a:masterClrMapping/>
  </p:clrMapOvr>
  <p:transition spd="med" advTm="150000"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26952940"/>
      </p:ext>
    </p:extLst>
  </p:cSld>
  <p:clrMapOvr>
    <a:masterClrMapping/>
  </p:clrMapOvr>
  <p:transition spd="med" advTm="150000">
    <p:pull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l’expresions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d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+8)</m:t>
                      </m:r>
                    </m:oMath>
                  </m:oMathPara>
                </a14:m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11: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24128566"/>
      </p:ext>
    </p:extLst>
  </p:cSld>
  <p:clrMapOvr>
    <a:masterClrMapping/>
  </p:clrMapOvr>
  <p:transition spd="med" advTm="150000">
    <p:pull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8" y="1423872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244046" y="2325404"/>
                <a:ext cx="10952872" cy="3847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3600" dirty="0"/>
                  <a:t>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3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n-GB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+8)</m:t>
                    </m:r>
                  </m:oMath>
                </a14:m>
                <a:br>
                  <a:rPr lang="en-GB" sz="3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en-GB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×8+(</m:t>
                      </m:r>
                      <m:r>
                        <a:rPr lang="en-GB" sz="32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+(−7)×8</m:t>
                      </m:r>
                    </m:oMath>
                  </m:oMathPara>
                </a14:m>
                <a:br>
                  <a:rPr lang="en-GB" sz="3200" i="1" dirty="0">
                    <a:latin typeface="Cambria Math" panose="02040503050406030204" pitchFamily="18" charset="0"/>
                  </a:rPr>
                </a:br>
                <a:r>
                  <a:rPr lang="en-GB" sz="3200" b="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−24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−56</m:t>
                    </m:r>
                  </m:oMath>
                </a14:m>
                <a:endParaRPr lang="en-GB" sz="3200" b="0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3200" dirty="0">
                    <a:solidFill>
                      <a:srgbClr val="00B05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GB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−31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−56</m:t>
                    </m:r>
                  </m:oMath>
                </a14:m>
                <a:endParaRPr lang="en-GB" sz="32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46" y="2325404"/>
                <a:ext cx="10952872" cy="3847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996EFDFD-08A3-234F-4A34-80C7B2033017}"/>
              </a:ext>
            </a:extLst>
          </p:cNvPr>
          <p:cNvSpPr/>
          <p:nvPr/>
        </p:nvSpPr>
        <p:spPr>
          <a:xfrm>
            <a:off x="4269046" y="2188248"/>
            <a:ext cx="724296" cy="295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lèche : courbe vers le bas 7">
            <a:extLst>
              <a:ext uri="{FF2B5EF4-FFF2-40B4-BE49-F238E27FC236}">
                <a16:creationId xmlns:a16="http://schemas.microsoft.com/office/drawing/2014/main" id="{96EFD1BF-E6CE-9B1E-D612-C2088179DA51}"/>
              </a:ext>
            </a:extLst>
          </p:cNvPr>
          <p:cNvSpPr/>
          <p:nvPr/>
        </p:nvSpPr>
        <p:spPr>
          <a:xfrm>
            <a:off x="4269045" y="2091864"/>
            <a:ext cx="1298037" cy="3400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CD187FA4-E5FA-A8B1-D88D-BFFF8443D771}"/>
              </a:ext>
            </a:extLst>
          </p:cNvPr>
          <p:cNvSpPr/>
          <p:nvPr/>
        </p:nvSpPr>
        <p:spPr>
          <a:xfrm>
            <a:off x="3403146" y="2181270"/>
            <a:ext cx="1637530" cy="288267"/>
          </a:xfrm>
          <a:prstGeom prst="curvedDownArrow">
            <a:avLst>
              <a:gd name="adj1" fmla="val 25000"/>
              <a:gd name="adj2" fmla="val 50000"/>
              <a:gd name="adj3" fmla="val 4337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927E0AC0-3108-A7EE-8109-BF2DF9406771}"/>
              </a:ext>
            </a:extLst>
          </p:cNvPr>
          <p:cNvSpPr/>
          <p:nvPr/>
        </p:nvSpPr>
        <p:spPr>
          <a:xfrm>
            <a:off x="3403147" y="2142433"/>
            <a:ext cx="2163936" cy="327104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75256"/>
      </p:ext>
    </p:extLst>
  </p:cSld>
  <p:clrMapOvr>
    <a:masterClrMapping/>
  </p:clrMapOvr>
  <p:transition spd="med" advTm="15000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66392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59837616"/>
      </p:ext>
    </p:extLst>
  </p:cSld>
  <p:clrMapOvr>
    <a:masterClrMapping/>
  </p:clrMapOvr>
  <p:transition spd="med" advTm="150000">
    <p:pull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3909834"/>
      </p:ext>
    </p:extLst>
  </p:cSld>
  <p:clrMapOvr>
    <a:masterClrMapping/>
  </p:clrMapOvr>
  <p:transition spd="med" advTm="150000">
    <p:pull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l’expresions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−3(5−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12: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89488748"/>
      </p:ext>
    </p:extLst>
  </p:cSld>
  <p:clrMapOvr>
    <a:masterClrMapping/>
  </p:clrMapOvr>
  <p:transition spd="med" advTm="150000">
    <p:pull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190258" y="1678726"/>
                <a:ext cx="10952872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600" dirty="0"/>
                  <a:t>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i="1">
                        <a:latin typeface="Cambria Math" panose="02040503050406030204" pitchFamily="18" charset="0"/>
                      </a:rPr>
                      <m:t>−3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5−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sz="3200" dirty="0"/>
              </a:p>
              <a:p>
                <a:endParaRPr lang="en-GB" sz="3200" i="1" dirty="0">
                  <a:latin typeface="Cambria Math" panose="02040503050406030204" pitchFamily="18" charset="0"/>
                </a:endParaRPr>
              </a:p>
              <a:p>
                <a:r>
                  <a:rPr lang="en-GB" sz="3200" i="1" dirty="0">
                    <a:latin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−1)−3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5−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−3(5−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GB" sz="3200" i="1" dirty="0">
                    <a:latin typeface="Cambria Math" panose="02040503050406030204" pitchFamily="18" charset="0"/>
                  </a:rPr>
                </a:br>
                <a:r>
                  <a:rPr lang="en-GB" sz="3200" b="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+1−15+3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3200" b="0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3200" dirty="0">
                    <a:solidFill>
                      <a:srgbClr val="00B05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−14</m:t>
                    </m:r>
                  </m:oMath>
                </a14:m>
                <a:endParaRPr lang="en-GB" sz="32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58" y="1678726"/>
                <a:ext cx="10952872" cy="35394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996EFDFD-08A3-234F-4A34-80C7B2033017}"/>
              </a:ext>
            </a:extLst>
          </p:cNvPr>
          <p:cNvSpPr/>
          <p:nvPr/>
        </p:nvSpPr>
        <p:spPr>
          <a:xfrm>
            <a:off x="4090667" y="2521377"/>
            <a:ext cx="687521" cy="32372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lèche : courbe vers le bas 7">
            <a:extLst>
              <a:ext uri="{FF2B5EF4-FFF2-40B4-BE49-F238E27FC236}">
                <a16:creationId xmlns:a16="http://schemas.microsoft.com/office/drawing/2014/main" id="{96EFD1BF-E6CE-9B1E-D612-C2088179DA51}"/>
              </a:ext>
            </a:extLst>
          </p:cNvPr>
          <p:cNvSpPr/>
          <p:nvPr/>
        </p:nvSpPr>
        <p:spPr>
          <a:xfrm>
            <a:off x="4090667" y="2521376"/>
            <a:ext cx="1298037" cy="3400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CD187FA4-E5FA-A8B1-D88D-BFFF8443D771}"/>
              </a:ext>
            </a:extLst>
          </p:cNvPr>
          <p:cNvSpPr/>
          <p:nvPr/>
        </p:nvSpPr>
        <p:spPr>
          <a:xfrm>
            <a:off x="3403146" y="2577991"/>
            <a:ext cx="1375042" cy="280097"/>
          </a:xfrm>
          <a:prstGeom prst="curvedDownArrow">
            <a:avLst>
              <a:gd name="adj1" fmla="val 25000"/>
              <a:gd name="adj2" fmla="val 50000"/>
              <a:gd name="adj3" fmla="val 4337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927E0AC0-3108-A7EE-8109-BF2DF9406771}"/>
              </a:ext>
            </a:extLst>
          </p:cNvPr>
          <p:cNvSpPr/>
          <p:nvPr/>
        </p:nvSpPr>
        <p:spPr>
          <a:xfrm>
            <a:off x="3403146" y="2517993"/>
            <a:ext cx="2083254" cy="340095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85271"/>
      </p:ext>
    </p:extLst>
  </p:cSld>
  <p:clrMapOvr>
    <a:masterClrMapping/>
  </p:clrMapOvr>
  <p:transition spd="med" advTm="150000">
    <p:pull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04328887"/>
      </p:ext>
    </p:extLst>
  </p:cSld>
  <p:clrMapOvr>
    <a:masterClrMapping/>
  </p:clrMapOvr>
  <p:transition spd="med" advTm="150000">
    <p:pull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406" y="1742702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Equations du premier </a:t>
            </a:r>
            <a:r>
              <a:rPr lang="en-GB" sz="8000" b="1" dirty="0" err="1">
                <a:latin typeface="Algerian" panose="04020705040A02060702" pitchFamily="82" charset="0"/>
              </a:rPr>
              <a:t>degré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85512501"/>
      </p:ext>
    </p:extLst>
  </p:cSld>
  <p:clrMapOvr>
    <a:masterClrMapping/>
  </p:clrMapOvr>
  <p:transition spd="med" advTm="150000">
    <p:pull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sz="4000" dirty="0">
                    <a:solidFill>
                      <a:schemeClr val="tx1"/>
                    </a:solidFill>
                  </a:rPr>
                  <a:t>Résoudre les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équations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:br>
                  <a:rPr lang="en-GB" sz="5400" dirty="0"/>
                </a:br>
                <a14:m>
                  <m:oMath xmlns:m="http://schemas.openxmlformats.org/officeDocument/2006/math">
                    <m: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=−22</m:t>
                    </m:r>
                  </m:oMath>
                </a14:m>
                <a: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</a:t>
                </a:r>
                <a:r>
                  <a:rPr lang="en-GB" sz="5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et</a:t>
                </a:r>
                <a: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−27</m:t>
                    </m:r>
                    <m:r>
                      <a:rPr lang="en-GB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GB" sz="5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13: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19042334"/>
      </p:ext>
    </p:extLst>
  </p:cSld>
  <p:clrMapOvr>
    <a:masterClrMapping/>
  </p:clrMapOvr>
  <p:transition spd="med" advTm="150000">
    <p:pull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13: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93F3F57-C633-507A-BAF3-1B44AC9ED24F}"/>
                  </a:ext>
                </a:extLst>
              </p:cNvPr>
              <p:cNvSpPr txBox="1"/>
              <p:nvPr/>
            </p:nvSpPr>
            <p:spPr>
              <a:xfrm>
                <a:off x="1344705" y="1859216"/>
                <a:ext cx="9735671" cy="3707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=−22</m:t>
                    </m:r>
                  </m:oMath>
                </a14:m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</a:t>
                </a:r>
                <a:r>
                  <a:rPr lang="en-GB" sz="3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et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−27</m:t>
                    </m:r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strike="sngStrike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sz="3600" b="0" i="1" strike="sng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−22</m:t>
                        </m:r>
                      </m:num>
                      <m:den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3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et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trike="sng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−27+27</m:t>
                    </m:r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9+27</m:t>
                    </m:r>
                  </m:oMath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=−5,5</m:t>
                    </m:r>
                  </m:oMath>
                </a14:m>
                <a:r>
                  <a:rPr lang="en-GB" sz="40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GB" sz="3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et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:endParaRPr lang="en-GB" sz="3600" dirty="0"/>
              </a:p>
              <a:p>
                <a:endParaRPr lang="en-GB" sz="3600" dirty="0"/>
              </a:p>
              <a:p>
                <a:endParaRPr lang="en-GB" sz="36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93F3F57-C633-507A-BAF3-1B44AC9ED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5" y="1859216"/>
                <a:ext cx="9735671" cy="3707297"/>
              </a:xfrm>
              <a:prstGeom prst="rect">
                <a:avLst/>
              </a:prstGeom>
              <a:blipFill>
                <a:blip r:embed="rId3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646047"/>
      </p:ext>
    </p:extLst>
  </p:cSld>
  <p:clrMapOvr>
    <a:masterClrMapping/>
  </p:clrMapOvr>
  <p:transition spd="med" advTm="150000">
    <p:pull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21520645"/>
      </p:ext>
    </p:extLst>
  </p:cSld>
  <p:clrMapOvr>
    <a:masterClrMapping/>
  </p:clrMapOvr>
  <p:transition spd="med" advTm="150000">
    <p:pull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sz="4000" dirty="0">
                    <a:solidFill>
                      <a:schemeClr val="tx1"/>
                    </a:solidFill>
                  </a:rPr>
                  <a:t>Résoudre les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équations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:br>
                  <a:rPr lang="en-GB" sz="5400" dirty="0"/>
                </a:br>
                <a14:m>
                  <m:oMath xmlns:m="http://schemas.openxmlformats.org/officeDocument/2006/math">
                    <m: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=−22</m:t>
                    </m:r>
                  </m:oMath>
                </a14:m>
                <a: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</a:t>
                </a:r>
                <a:r>
                  <a:rPr lang="en-GB" sz="5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et</a:t>
                </a:r>
                <a: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5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−7=8</m:t>
                    </m:r>
                  </m:oMath>
                </a14:m>
                <a:r>
                  <a:rPr lang="en-GB" sz="5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14: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69448415"/>
      </p:ext>
    </p:extLst>
  </p:cSld>
  <p:clrMapOvr>
    <a:masterClrMapping/>
  </p:clrMapOvr>
  <p:transition spd="med" advTm="150000">
    <p:pull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14: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93F3F57-C633-507A-BAF3-1B44AC9ED24F}"/>
                  </a:ext>
                </a:extLst>
              </p:cNvPr>
              <p:cNvSpPr txBox="1"/>
              <p:nvPr/>
            </p:nvSpPr>
            <p:spPr>
              <a:xfrm>
                <a:off x="1344705" y="1859216"/>
                <a:ext cx="9735671" cy="3402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=−22</m:t>
                    </m:r>
                  </m:oMath>
                </a14:m>
                <a:r>
                  <a:rPr lang="en-GB" sz="3600" i="1" dirty="0">
                    <a:latin typeface="Cambria Math" panose="02040503050406030204" pitchFamily="18" charset="0"/>
                  </a:rPr>
                  <a:t>        </a:t>
                </a:r>
                <a:r>
                  <a:rPr lang="en-GB" sz="3600" dirty="0">
                    <a:latin typeface="Cambria Math" panose="02040503050406030204" pitchFamily="18" charset="0"/>
                  </a:rPr>
                  <a:t>et</a:t>
                </a:r>
                <a:r>
                  <a:rPr lang="en-GB" sz="3600" i="1" dirty="0">
                    <a:latin typeface="Cambria Math" panose="02040503050406030204" pitchFamily="18" charset="0"/>
                  </a:rPr>
                  <a:t> 			</a:t>
                </a:r>
                <a:r>
                  <a:rPr lang="en-GB" sz="3600" dirty="0"/>
                  <a:t> </a:t>
                </a:r>
                <a14:m>
                  <m:oMath xmlns:m="http://schemas.openxmlformats.org/officeDocument/2006/math">
                    <m:r>
                      <a:rPr lang="en-GB" sz="3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−7=8</m:t>
                    </m:r>
                  </m:oMath>
                </a14:m>
                <a:r>
                  <a:rPr lang="en-GB" sz="3600" i="1" dirty="0">
                    <a:latin typeface="Cambria Math" panose="02040503050406030204" pitchFamily="18" charset="0"/>
                  </a:rPr>
                  <a:t> </a:t>
                </a:r>
                <a:endParaRPr lang="en-GB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0" strike="sng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sz="3600" b="0" i="1" strike="sng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3600" b="0" i="1" strike="sng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−22</m:t>
                        </m:r>
                      </m:num>
                      <m:den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den>
                    </m:f>
                  </m:oMath>
                </a14:m>
                <a:r>
                  <a:rPr lang="en-GB" sz="3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   et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trike="sng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−7+7</m:t>
                    </m:r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8+7</m:t>
                    </m:r>
                  </m:oMath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=4,4</m:t>
                    </m:r>
                  </m:oMath>
                </a14:m>
                <a:r>
                  <a:rPr lang="en-GB" sz="40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GB" sz="3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       et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 </a:t>
                </a:r>
                <a14:m>
                  <m:oMath xmlns:m="http://schemas.openxmlformats.org/officeDocument/2006/math">
                    <m:r>
                      <a:rPr lang="en-GB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:r>
                  <a:rPr lang="en-GB" sz="3600" dirty="0"/>
                  <a:t>										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GB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3600" dirty="0">
                  <a:solidFill>
                    <a:srgbClr val="00B050"/>
                  </a:solidFill>
                </a:endParaRPr>
              </a:p>
              <a:p>
                <a:r>
                  <a:rPr lang="en-GB" sz="3600" dirty="0">
                    <a:solidFill>
                      <a:srgbClr val="00B050"/>
                    </a:solidFill>
                  </a:rPr>
                  <a:t>									    </a:t>
                </a:r>
                <a14:m>
                  <m:oMath xmlns:m="http://schemas.openxmlformats.org/officeDocument/2006/math"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=7,5</m:t>
                    </m:r>
                  </m:oMath>
                </a14:m>
                <a:endParaRPr lang="en-GB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93F3F57-C633-507A-BAF3-1B44AC9ED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5" y="1859216"/>
                <a:ext cx="9735671" cy="3402085"/>
              </a:xfrm>
              <a:prstGeom prst="rect">
                <a:avLst/>
              </a:prstGeom>
              <a:blipFill>
                <a:blip r:embed="rId3"/>
                <a:stretch>
                  <a:fillRect t="-28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008292"/>
      </p:ext>
    </p:extLst>
  </p:cSld>
  <p:clrMapOvr>
    <a:masterClrMapping/>
  </p:clrMapOvr>
  <p:transition spd="med" advTm="150000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26" y="1589624"/>
            <a:ext cx="10215716" cy="4530545"/>
          </a:xfrm>
        </p:spPr>
        <p:txBody>
          <a:bodyPr>
            <a:noAutofit/>
          </a:bodyPr>
          <a:lstStyle/>
          <a:p>
            <a:r>
              <a:rPr lang="fr-FR" sz="3000" i="1" dirty="0">
                <a:solidFill>
                  <a:schemeClr val="tx1"/>
                </a:solidFill>
              </a:rPr>
              <a:t>En gelant, l’eau augmente de volume.</a:t>
            </a:r>
            <a:br>
              <a:rPr lang="fr-FR" sz="3000" dirty="0">
                <a:solidFill>
                  <a:schemeClr val="tx1"/>
                </a:solidFill>
              </a:rPr>
            </a:b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1) Le volume de glace est-il 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proportionnel au volume 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de l’eau liquide ?</a:t>
            </a:r>
            <a:br>
              <a:rPr lang="fr-FR" sz="3000" dirty="0">
                <a:solidFill>
                  <a:schemeClr val="tx1"/>
                </a:solidFill>
              </a:rPr>
            </a:b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2) Avec 20 L d’eau liquide, 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quel volume de glace (en L) 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peut-on obtenir ?</a:t>
            </a:r>
            <a:br>
              <a:rPr lang="fr-FR" sz="3000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3: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F0E7847-01F4-41BD-A042-F660A21CB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4" y="2126833"/>
            <a:ext cx="6487169" cy="373355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835" y="5616201"/>
            <a:ext cx="1082139" cy="112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40505"/>
      </p:ext>
    </p:extLst>
  </p:cSld>
  <p:clrMapOvr>
    <a:masterClrMapping/>
  </p:clrMapOvr>
  <p:transition spd="med" advTm="150000">
    <p:pull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67828531"/>
      </p:ext>
    </p:extLst>
  </p:cSld>
  <p:clrMapOvr>
    <a:masterClrMapping/>
  </p:clrMapOvr>
  <p:transition spd="med" advTm="150000">
    <p:pull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Résoudre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l’équation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−5=7−2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n-GB" sz="5400" dirty="0"/>
                </a:br>
                <a:r>
                  <a:rPr lang="en-GB" sz="5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15: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8737808"/>
      </p:ext>
    </p:extLst>
  </p:cSld>
  <p:clrMapOvr>
    <a:masterClrMapping/>
  </p:clrMapOvr>
  <p:transition spd="med" advTm="150000">
    <p:pull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15: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9113E1A-41BF-0B6D-9280-C92CC4B7D9DB}"/>
                  </a:ext>
                </a:extLst>
              </p:cNvPr>
              <p:cNvSpPr txBox="1"/>
              <p:nvPr/>
            </p:nvSpPr>
            <p:spPr>
              <a:xfrm>
                <a:off x="890927" y="1494282"/>
                <a:ext cx="10078573" cy="391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600" b="0" dirty="0">
                    <a:solidFill>
                      <a:srgbClr val="00B050"/>
                    </a:solidFill>
                  </a:rPr>
                  <a:t>  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(on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regroupe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les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termes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en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x d’un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côté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</m:t>
                    </m:r>
                    <m:r>
                      <a:rPr lang="en-GB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GB" sz="3600" dirty="0"/>
                  <a:t>	</a:t>
                </a:r>
                <a:r>
                  <a:rPr lang="en-GB" sz="2800" i="1" dirty="0"/>
                  <a:t>et les </a:t>
                </a:r>
                <a:r>
                  <a:rPr lang="en-GB" sz="2800" i="1" dirty="0" err="1"/>
                  <a:t>termes</a:t>
                </a:r>
                <a:r>
                  <a:rPr lang="en-GB" sz="2800" i="1" dirty="0"/>
                  <a:t> sans x de </a:t>
                </a:r>
                <a:r>
                  <a:rPr lang="en-GB" sz="2800" i="1" dirty="0" err="1"/>
                  <a:t>l’autre</a:t>
                </a:r>
                <a:r>
                  <a:rPr lang="en-GB" sz="2800" i="1" dirty="0"/>
                  <a:t>.)</a:t>
                </a:r>
                <a:endParaRPr lang="en-GB" sz="36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GB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 strike="sngStrike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3600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=2,4</m:t>
                      </m:r>
                    </m:oMath>
                  </m:oMathPara>
                </a14:m>
                <a:endParaRPr lang="en-GB" sz="3600" dirty="0">
                  <a:solidFill>
                    <a:srgbClr val="00B050"/>
                  </a:solidFill>
                </a:endParaRPr>
              </a:p>
              <a:p>
                <a:br>
                  <a:rPr lang="en-GB" sz="1800" dirty="0"/>
                </a:br>
                <a:endParaRPr lang="en-GB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9113E1A-41BF-0B6D-9280-C92CC4B7D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27" y="1494282"/>
                <a:ext cx="10078573" cy="39143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126541"/>
      </p:ext>
    </p:extLst>
  </p:cSld>
  <p:clrMapOvr>
    <a:masterClrMapping/>
  </p:clrMapOvr>
  <p:transition spd="med" advTm="150000">
    <p:pull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18745826"/>
      </p:ext>
    </p:extLst>
  </p:cSld>
  <p:clrMapOvr>
    <a:masterClrMapping/>
  </p:clrMapOvr>
  <p:transition spd="med" advTm="150000">
    <p:pull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Résoudre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l’équation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br>
                  <a:rPr lang="en-GB" sz="5400" dirty="0"/>
                </a:br>
                <a:r>
                  <a:rPr lang="en-GB" sz="5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16: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17318460"/>
      </p:ext>
    </p:extLst>
  </p:cSld>
  <p:clrMapOvr>
    <a:masterClrMapping/>
  </p:clrMapOvr>
  <p:transition spd="med" advTm="150000">
    <p:pull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16:</a:t>
            </a:r>
            <a:endParaRPr lang="en-GB" sz="5400" u="sng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9113E1A-41BF-0B6D-9280-C92CC4B7D9DB}"/>
                  </a:ext>
                </a:extLst>
              </p:cNvPr>
              <p:cNvSpPr txBox="1"/>
              <p:nvPr/>
            </p:nvSpPr>
            <p:spPr>
              <a:xfrm>
                <a:off x="890927" y="1494282"/>
                <a:ext cx="10078573" cy="442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r>
                  <a:rPr lang="en-GB" sz="2800" b="0" i="1" dirty="0">
                    <a:solidFill>
                      <a:schemeClr val="tx1"/>
                    </a:solidFill>
                  </a:rPr>
                  <a:t>     (on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regroupe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les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termes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en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x d’un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côté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GB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r>
                  <a:rPr lang="en-GB" sz="3600" dirty="0"/>
                  <a:t>	</a:t>
                </a:r>
                <a:r>
                  <a:rPr lang="en-GB" sz="2800" i="1" dirty="0"/>
                  <a:t>et les </a:t>
                </a:r>
                <a:r>
                  <a:rPr lang="en-GB" sz="2800" i="1" dirty="0" err="1"/>
                  <a:t>termes</a:t>
                </a:r>
                <a:r>
                  <a:rPr lang="en-GB" sz="2800" i="1" dirty="0"/>
                  <a:t> sans x de </a:t>
                </a:r>
                <a:r>
                  <a:rPr lang="en-GB" sz="2800" i="1" dirty="0" err="1"/>
                  <a:t>l’autre</a:t>
                </a:r>
                <a:r>
                  <a:rPr lang="en-GB" sz="2800" i="1" dirty="0"/>
                  <a:t>.)</a:t>
                </a:r>
                <a:endParaRPr lang="en-GB" sz="36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3600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</m:oMath>
                  </m:oMathPara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=−0,5</m:t>
                      </m:r>
                    </m:oMath>
                  </m:oMathPara>
                </a14:m>
                <a:endParaRPr lang="en-GB" sz="3600" dirty="0">
                  <a:solidFill>
                    <a:srgbClr val="00B050"/>
                  </a:solidFill>
                </a:endParaRPr>
              </a:p>
              <a:p>
                <a:br>
                  <a:rPr lang="en-GB" sz="1800" dirty="0"/>
                </a:br>
                <a:endParaRPr lang="en-GB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9113E1A-41BF-0B6D-9280-C92CC4B7D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27" y="1494282"/>
                <a:ext cx="10078573" cy="4421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877534"/>
      </p:ext>
    </p:extLst>
  </p:cSld>
  <p:clrMapOvr>
    <a:masterClrMapping/>
  </p:clrMapOvr>
  <p:transition spd="med" advTm="150000">
    <p:pull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69026358"/>
      </p:ext>
    </p:extLst>
  </p:cSld>
  <p:clrMapOvr>
    <a:masterClrMapping/>
  </p:clrMapOvr>
  <p:transition spd="med" advTm="150000">
    <p:pull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/>
              <a:t>P4</a:t>
            </a:r>
            <a:endParaRPr lang="en-GB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F99753-84F7-444F-4139-F46704517432}"/>
              </a:ext>
            </a:extLst>
          </p:cNvPr>
          <p:cNvSpPr txBox="1"/>
          <p:nvPr/>
        </p:nvSpPr>
        <p:spPr>
          <a:xfrm>
            <a:off x="2653552" y="4921624"/>
            <a:ext cx="6884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Interrogation sur </a:t>
            </a:r>
            <a:r>
              <a:rPr lang="en-GB" sz="2400" dirty="0" err="1"/>
              <a:t>toutes</a:t>
            </a:r>
            <a:r>
              <a:rPr lang="en-GB" sz="2400" dirty="0"/>
              <a:t> les questions flash de la </a:t>
            </a:r>
            <a:r>
              <a:rPr lang="en-GB" sz="2400" dirty="0" err="1"/>
              <a:t>période</a:t>
            </a:r>
            <a:r>
              <a:rPr lang="en-GB" sz="2400" dirty="0"/>
              <a:t> à la </a:t>
            </a:r>
            <a:r>
              <a:rPr lang="en-GB" sz="2400" dirty="0" err="1"/>
              <a:t>prochaine</a:t>
            </a:r>
            <a:r>
              <a:rPr lang="en-GB" sz="2400" dirty="0"/>
              <a:t> séance !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62A1708-F724-4D1A-3F41-8A78EA7D783F}"/>
              </a:ext>
            </a:extLst>
          </p:cNvPr>
          <p:cNvSpPr/>
          <p:nvPr/>
        </p:nvSpPr>
        <p:spPr>
          <a:xfrm>
            <a:off x="1255058" y="5005428"/>
            <a:ext cx="1075765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1631"/>
      </p:ext>
    </p:extLst>
  </p:cSld>
  <p:clrMapOvr>
    <a:masterClrMapping/>
  </p:clrMapOvr>
  <p:transition spd="med" advTm="150000">
    <p:pull/>
  </p:transition>
</p:sld>
</file>

<file path=ppt/theme/theme1.xml><?xml version="1.0" encoding="utf-8"?>
<a:theme xmlns:a="http://schemas.openxmlformats.org/drawingml/2006/main" name="Facette">
  <a:themeElements>
    <a:clrScheme name="Personnalisé 4">
      <a:dk1>
        <a:sysClr val="windowText" lastClr="000000"/>
      </a:dk1>
      <a:lt1>
        <a:sysClr val="window" lastClr="FFFFFF"/>
      </a:lt1>
      <a:dk2>
        <a:srgbClr val="2A1A00"/>
      </a:dk2>
      <a:lt2>
        <a:srgbClr val="900000"/>
      </a:lt2>
      <a:accent1>
        <a:srgbClr val="900000"/>
      </a:accent1>
      <a:accent2>
        <a:srgbClr val="DC3A1A"/>
      </a:accent2>
      <a:accent3>
        <a:srgbClr val="FFFF00"/>
      </a:accent3>
      <a:accent4>
        <a:srgbClr val="8CAA7E"/>
      </a:accent4>
      <a:accent5>
        <a:srgbClr val="FFFF00"/>
      </a:accent5>
      <a:accent6>
        <a:srgbClr val="826276"/>
      </a:accent6>
      <a:hlink>
        <a:srgbClr val="46B2B5"/>
      </a:hlink>
      <a:folHlink>
        <a:srgbClr val="FFFE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734</TotalTime>
  <Words>2692</Words>
  <Application>Microsoft Office PowerPoint</Application>
  <PresentationFormat>Grand écran</PresentationFormat>
  <Paragraphs>378</Paragraphs>
  <Slides>97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97</vt:i4>
      </vt:variant>
    </vt:vector>
  </HeadingPairs>
  <TitlesOfParts>
    <vt:vector size="103" baseType="lpstr">
      <vt:lpstr>Algerian</vt:lpstr>
      <vt:lpstr>Arial</vt:lpstr>
      <vt:lpstr>Cambria Math</vt:lpstr>
      <vt:lpstr>Trebuchet MS</vt:lpstr>
      <vt:lpstr>Wingdings 3</vt:lpstr>
      <vt:lpstr>Facette</vt:lpstr>
      <vt:lpstr>Les questions  Flash </vt:lpstr>
      <vt:lpstr>proportionnalité</vt:lpstr>
      <vt:lpstr>Quels sont les graphiques où la température est proportionnelle au temps ?     </vt:lpstr>
      <vt:lpstr>  </vt:lpstr>
      <vt:lpstr>Présentation PowerPoint</vt:lpstr>
      <vt:lpstr>1) Y a-t-il proportionnalité entre la distance parcourue  et la durée de ce parcours ?  2) Au bout de combien de  temps ont-ils parcouru les 110 premiers kilomètres ?     </vt:lpstr>
      <vt:lpstr>  </vt:lpstr>
      <vt:lpstr>Présentation PowerPoint</vt:lpstr>
      <vt:lpstr>En gelant, l’eau augmente de volume.  1) Le volume de glace est-il  proportionnel au volume  de l’eau liquide ?  2) Avec 20 L d’eau liquide,  quel volume de glace (en L)  peut-on obtenir ?     </vt:lpstr>
      <vt:lpstr>  </vt:lpstr>
      <vt:lpstr>Présentation PowerPoint</vt:lpstr>
      <vt:lpstr>Lorsque l’on ouvre le robinet d’eau de la cuisine à fond, une bouteille de 1,5L se remplit en 8 secondes. Avec le robinet de la salle de bains, la baignoire de 135L se remplit en 12 minutes.              Le robinet de la cuisine et celui de la salle de bain ont-ils le même débit d’eau ?   </vt:lpstr>
      <vt:lpstr>  </vt:lpstr>
      <vt:lpstr>Présentation PowerPoint</vt:lpstr>
      <vt:lpstr>Les aires</vt:lpstr>
      <vt:lpstr>Calculer l’aire de la figure suivante :          </vt:lpstr>
      <vt:lpstr>  </vt:lpstr>
      <vt:lpstr>Présentation PowerPoint</vt:lpstr>
      <vt:lpstr>Calculer l’aire de la figure suivante :          </vt:lpstr>
      <vt:lpstr>  </vt:lpstr>
      <vt:lpstr>Présentation PowerPoint</vt:lpstr>
      <vt:lpstr>Calculer l’aire de la figure suivante :          </vt:lpstr>
      <vt:lpstr>  </vt:lpstr>
      <vt:lpstr>Présentation PowerPoint</vt:lpstr>
      <vt:lpstr>Calculer l’aire de la figure suivante :          </vt:lpstr>
      <vt:lpstr>  </vt:lpstr>
      <vt:lpstr>Présentation PowerPoint</vt:lpstr>
      <vt:lpstr>Les transformations</vt:lpstr>
      <vt:lpstr>Parmi les six figures suivantes, quelles sont celles qui sont obtenues par une translation de la figure 1 ?          </vt:lpstr>
      <vt:lpstr>  </vt:lpstr>
      <vt:lpstr>Présentation PowerPoint</vt:lpstr>
      <vt:lpstr>Les figures suivantes sont symétriques par rapport à un point. Quel est ce point ?           </vt:lpstr>
      <vt:lpstr>  </vt:lpstr>
      <vt:lpstr>Présentation PowerPoint</vt:lpstr>
      <vt:lpstr>  Décrire la transformation  qui transforme le triangle 1 en triangle 4.           </vt:lpstr>
      <vt:lpstr>  </vt:lpstr>
      <vt:lpstr>Présentation PowerPoint</vt:lpstr>
      <vt:lpstr>  Décrire la transformation  qui transforme le triangle 1 en triangle 3.           </vt:lpstr>
      <vt:lpstr>  </vt:lpstr>
      <vt:lpstr>Présentation PowerPoint</vt:lpstr>
      <vt:lpstr>  Décrire la transformation  qui transforme le triangle 1 en triangle 5.           </vt:lpstr>
      <vt:lpstr>  </vt:lpstr>
      <vt:lpstr>Présentation PowerPoint</vt:lpstr>
      <vt:lpstr>Présentation PowerPoint</vt:lpstr>
      <vt:lpstr>Calcul littéral</vt:lpstr>
      <vt:lpstr>Développer et réduire les expresions littérales suivantes : Y=3(x-2) P=8(x+4)         </vt:lpstr>
      <vt:lpstr>  </vt:lpstr>
      <vt:lpstr>Présentation PowerPoint</vt:lpstr>
      <vt:lpstr>Développer et réduire les expresions littérales suivantes : G=-10(7-x) L=9x(x-5)         </vt:lpstr>
      <vt:lpstr>  </vt:lpstr>
      <vt:lpstr>Présentation PowerPoint</vt:lpstr>
      <vt:lpstr>Développer et réduire les expresions littérales suivantes : D=x²+8+(x^2-5x-3) B=x^2-2x-(3x-5x^2+11)         </vt:lpstr>
      <vt:lpstr>  </vt:lpstr>
      <vt:lpstr>Présentation PowerPoint</vt:lpstr>
      <vt:lpstr>Développer et réduire les expresions littérales suivantes : H=2x(3-x)+(〖5x〗^2-x+9) C=-8x(-2x+9)-(-12x^2-27)         </vt:lpstr>
      <vt:lpstr>  </vt:lpstr>
      <vt:lpstr>Présentation PowerPoint</vt:lpstr>
      <vt:lpstr>Le théorème de Pythagore et sa réciproque</vt:lpstr>
      <vt:lpstr>Pour chacun des triangles suivants, indiquer s’il est possible d’écrire l’égalité de Pythagore.  Si oui, l’écrire. </vt:lpstr>
      <vt:lpstr>  </vt:lpstr>
      <vt:lpstr>Présentation PowerPoint</vt:lpstr>
      <vt:lpstr>En utilisant le théorème de Pythagore, trouver la longueur BC. (Aucune rédaction n’est attendue ici) </vt:lpstr>
      <vt:lpstr>  </vt:lpstr>
      <vt:lpstr>Présentation PowerPoint</vt:lpstr>
      <vt:lpstr>En utilisant le théorème de Pythagore, trouver la longueur LM au millimètre près. (Aucune rédaction n’est attendue ici) </vt:lpstr>
      <vt:lpstr>  </vt:lpstr>
      <vt:lpstr>Présentation PowerPoint</vt:lpstr>
      <vt:lpstr>Le triangle JKI est-il rectangle ?  Si oui, préciser en quel sommet. (Aucune rédaction n’est attendue ici) </vt:lpstr>
      <vt:lpstr>  </vt:lpstr>
      <vt:lpstr>Présentation PowerPoint</vt:lpstr>
      <vt:lpstr>Calcul littéral</vt:lpstr>
      <vt:lpstr>Développer et réduire l’expresions littérale suivante : Y=(x+5)(2x+3)          </vt:lpstr>
      <vt:lpstr>  </vt:lpstr>
      <vt:lpstr>Présentation PowerPoint</vt:lpstr>
      <vt:lpstr>Développer et réduire l’expresions littérale suivante : Y=(9x-12)(4x-6)          </vt:lpstr>
      <vt:lpstr>  </vt:lpstr>
      <vt:lpstr>Présentation PowerPoint</vt:lpstr>
      <vt:lpstr>Développer et réduire l’expresions littérale suivante : J=(3x-7)(x+8)          </vt:lpstr>
      <vt:lpstr>  </vt:lpstr>
      <vt:lpstr>Présentation PowerPoint</vt:lpstr>
      <vt:lpstr>Développer et réduire l’expresions littérale suivante : N=(x-1)^2-3(5-x)          </vt:lpstr>
      <vt:lpstr>Présentation PowerPoint</vt:lpstr>
      <vt:lpstr>Présentation PowerPoint</vt:lpstr>
      <vt:lpstr>Equations du premier degré</vt:lpstr>
      <vt:lpstr>Résoudre les équations suivantes :  4x=-22        et     x-27=-9           </vt:lpstr>
      <vt:lpstr>Présentation PowerPoint</vt:lpstr>
      <vt:lpstr>Présentation PowerPoint</vt:lpstr>
      <vt:lpstr>Résoudre les équations suivantes :  -5x=-22        et     2x-7=8           </vt:lpstr>
      <vt:lpstr>Présentation PowerPoint</vt:lpstr>
      <vt:lpstr>Présentation PowerPoint</vt:lpstr>
      <vt:lpstr>Résoudre l’équation suivante :  3x-5=7-2x            </vt:lpstr>
      <vt:lpstr>Présentation PowerPoint</vt:lpstr>
      <vt:lpstr>Présentation PowerPoint</vt:lpstr>
      <vt:lpstr>Résoudre l’équation suivante :  6-5x=x+9           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questions  Flash</dc:title>
  <dc:creator>Yann Danielou</dc:creator>
  <cp:lastModifiedBy>Yann Danielou</cp:lastModifiedBy>
  <cp:revision>149</cp:revision>
  <dcterms:created xsi:type="dcterms:W3CDTF">2023-07-29T13:01:24Z</dcterms:created>
  <dcterms:modified xsi:type="dcterms:W3CDTF">2023-08-03T11:45:49Z</dcterms:modified>
</cp:coreProperties>
</file>