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oute%20une%20ann&#233;e%20de%20cours\C&#233;line%20-%20Latex\4eme\maths%20et%20m&#233;tiers\2023-2024\4eme%20-%20Bilan%20sondage%20-%20maths%20et%20m&#233;tiers%2020223-2024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oute%20une%20ann&#233;e%20de%20cours\C&#233;line%20-%20Latex\4eme\maths%20et%20m&#233;tiers\2023-2024\4eme%20-%20Bilan%20sondage%20-%20maths%20et%20m&#233;tiers%2020223-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oute%20une%20ann&#233;e%20de%20cours\C&#233;line%20-%20Latex\4eme\maths%20et%20m&#233;tiers\2023-2024\4eme%20-%20Bilan%20sondage%20-%20maths%20et%20m&#233;tiers%2020223-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oute%20une%20ann&#233;e%20de%20cours\C&#233;line%20-%20Latex\4eme\maths%20et%20m&#233;tiers\2023-2024\4eme%20-%20Bilan%20sondage%20-%20maths%20et%20m&#233;tiers%2020223-202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oute%20une%20ann&#233;e%20de%20cours\C&#233;line%20-%20Latex\4eme\maths%20et%20m&#233;tiers\2023-2024\4eme%20-%20Bilan%20sondage%20-%20maths%20et%20m&#233;tiers%2020223-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oute%20une%20ann&#233;e%20de%20cours\C&#233;line%20-%20Latex\4eme\maths%20et%20m&#233;tiers\2023-2024\4eme%20-%20Bilan%20sondage%20-%20maths%20et%20m&#233;tiers%2020223-202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Est-ce le métier que vous vouliez faire enfant ?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Réponses!$B$49</c:f>
              <c:strCache>
                <c:ptCount val="1"/>
                <c:pt idx="0">
                  <c:v>Effectifs</c:v>
                </c:pt>
              </c:strCache>
            </c:strRef>
          </c:tx>
          <c:cat>
            <c:strRef>
              <c:f>Réponses!$C$48:$D$48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Ref>
              <c:f>Réponses!$C$49:$D$49</c:f>
              <c:numCache>
                <c:formatCode>General</c:formatCode>
                <c:ptCount val="2"/>
                <c:pt idx="0">
                  <c:v>24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A9-403F-B267-D47A5AF01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878910370767217"/>
          <c:y val="0.41022316823826538"/>
          <c:w val="0.1989570273449798"/>
          <c:h val="0.24303100836968891"/>
        </c:manualLayout>
      </c:layout>
      <c:overlay val="0"/>
      <c:txPr>
        <a:bodyPr/>
        <a:lstStyle/>
        <a:p>
          <a:pPr rtl="0">
            <a:defRPr sz="12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Etiez-vous bon au collège 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Réponses!$A$87</c:f>
              <c:strCache>
                <c:ptCount val="1"/>
                <c:pt idx="0">
                  <c:v>Bon au collège :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2000"/>
                      <a:satMod val="170000"/>
                    </a:schemeClr>
                  </a:gs>
                  <a:gs pos="15000">
                    <a:schemeClr val="accent1">
                      <a:tint val="92000"/>
                      <a:shade val="99000"/>
                      <a:satMod val="170000"/>
                    </a:schemeClr>
                  </a:gs>
                  <a:gs pos="62000">
                    <a:schemeClr val="accent1">
                      <a:tint val="96000"/>
                      <a:shade val="80000"/>
                      <a:satMod val="170000"/>
                    </a:schemeClr>
                  </a:gs>
                  <a:gs pos="97000">
                    <a:schemeClr val="accent1">
                      <a:tint val="98000"/>
                      <a:shade val="63000"/>
                      <a:satMod val="170000"/>
                    </a:schemeClr>
                  </a:gs>
                  <a:gs pos="100000">
                    <a:schemeClr val="accent1">
                      <a:shade val="62000"/>
                      <a:satMod val="1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brightRoom" dir="tl">
                  <a:rot lat="0" lon="0" rev="5400000"/>
                </a:lightRig>
              </a:scene3d>
              <a:sp3d contourW="12700">
                <a:bevelT w="25400" h="50800" prst="angle"/>
                <a:contourClr>
                  <a:schemeClr val="dk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2000"/>
                      <a:satMod val="170000"/>
                    </a:schemeClr>
                  </a:gs>
                  <a:gs pos="15000">
                    <a:schemeClr val="accent2">
                      <a:tint val="92000"/>
                      <a:shade val="99000"/>
                      <a:satMod val="170000"/>
                    </a:schemeClr>
                  </a:gs>
                  <a:gs pos="62000">
                    <a:schemeClr val="accent2">
                      <a:tint val="96000"/>
                      <a:shade val="80000"/>
                      <a:satMod val="170000"/>
                    </a:schemeClr>
                  </a:gs>
                  <a:gs pos="97000">
                    <a:schemeClr val="accent2">
                      <a:tint val="98000"/>
                      <a:shade val="63000"/>
                      <a:satMod val="170000"/>
                    </a:schemeClr>
                  </a:gs>
                  <a:gs pos="100000">
                    <a:schemeClr val="accent2">
                      <a:shade val="62000"/>
                      <a:satMod val="1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brightRoom" dir="tl">
                  <a:rot lat="0" lon="0" rev="5400000"/>
                </a:lightRig>
              </a:scene3d>
              <a:sp3d contourW="12700">
                <a:bevelT w="25400" h="50800" prst="angle"/>
                <a:contourClr>
                  <a:schemeClr val="dk1"/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2000"/>
                      <a:satMod val="170000"/>
                    </a:schemeClr>
                  </a:gs>
                  <a:gs pos="15000">
                    <a:schemeClr val="accent3">
                      <a:tint val="92000"/>
                      <a:shade val="99000"/>
                      <a:satMod val="170000"/>
                    </a:schemeClr>
                  </a:gs>
                  <a:gs pos="62000">
                    <a:schemeClr val="accent3">
                      <a:tint val="96000"/>
                      <a:shade val="80000"/>
                      <a:satMod val="170000"/>
                    </a:schemeClr>
                  </a:gs>
                  <a:gs pos="97000">
                    <a:schemeClr val="accent3">
                      <a:tint val="98000"/>
                      <a:shade val="63000"/>
                      <a:satMod val="170000"/>
                    </a:schemeClr>
                  </a:gs>
                  <a:gs pos="100000">
                    <a:schemeClr val="accent3">
                      <a:shade val="62000"/>
                      <a:satMod val="17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brightRoom" dir="tl">
                  <a:rot lat="0" lon="0" rev="5400000"/>
                </a:lightRig>
              </a:scene3d>
              <a:sp3d contourW="12700">
                <a:bevelT w="25400" h="50800" prst="angle"/>
                <a:contourClr>
                  <a:schemeClr val="dk1"/>
                </a:contourClr>
              </a:sp3d>
            </c:spPr>
          </c:dPt>
          <c:cat>
            <c:strRef>
              <c:f>Réponses!$B$86:$D$86</c:f>
              <c:strCache>
                <c:ptCount val="3"/>
                <c:pt idx="0">
                  <c:v>Oui</c:v>
                </c:pt>
                <c:pt idx="1">
                  <c:v>Moyen</c:v>
                </c:pt>
                <c:pt idx="2">
                  <c:v>Non</c:v>
                </c:pt>
              </c:strCache>
            </c:strRef>
          </c:cat>
          <c:val>
            <c:numRef>
              <c:f>Réponses!$B$87:$D$87</c:f>
              <c:numCache>
                <c:formatCode>General</c:formatCode>
                <c:ptCount val="3"/>
                <c:pt idx="0">
                  <c:v>82</c:v>
                </c:pt>
                <c:pt idx="1">
                  <c:v>23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6F-413D-A959-AE8394FDD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Réponses!$F$86</c:f>
              <c:strCache>
                <c:ptCount val="1"/>
                <c:pt idx="0">
                  <c:v>Optention du brevet :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C0B-4063-868A-236E133924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C0B-4063-868A-236E133924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C0B-4063-868A-236E133924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Réponses!$G$85:$I$85</c:f>
              <c:strCache>
                <c:ptCount val="3"/>
                <c:pt idx="0">
                  <c:v>Oui</c:v>
                </c:pt>
                <c:pt idx="1">
                  <c:v>Non</c:v>
                </c:pt>
                <c:pt idx="2">
                  <c:v>Pas passé</c:v>
                </c:pt>
              </c:strCache>
            </c:strRef>
          </c:cat>
          <c:val>
            <c:numRef>
              <c:f>Réponses!$G$86:$I$86</c:f>
              <c:numCache>
                <c:formatCode>General</c:formatCode>
                <c:ptCount val="3"/>
                <c:pt idx="0">
                  <c:v>105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0B-4063-868A-236E133924C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'Question 8'!$E$4</c:f>
              <c:strCache>
                <c:ptCount val="1"/>
                <c:pt idx="0">
                  <c:v>Effectifs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767-42F5-B7B3-11CC3464C54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7767-42F5-B7B3-11CC3464C5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8'!$F$3:$G$3</c:f>
              <c:strCache>
                <c:ptCount val="2"/>
                <c:pt idx="0">
                  <c:v>Générale </c:v>
                </c:pt>
                <c:pt idx="1">
                  <c:v>Professionnelle</c:v>
                </c:pt>
              </c:strCache>
            </c:strRef>
          </c:cat>
          <c:val>
            <c:numRef>
              <c:f>'Question 8'!$F$4:$G$4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67-42F5-B7B3-11CC3464C54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'Question 11'!$D$4</c:f>
              <c:strCache>
                <c:ptCount val="1"/>
                <c:pt idx="0">
                  <c:v>Effectifs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E6-490C-9140-9304FEBF0D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E6-490C-9140-9304FEBF0D47}"/>
              </c:ext>
            </c:extLst>
          </c:dPt>
          <c:cat>
            <c:strRef>
              <c:f>'Question 11'!$E$3:$F$3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Ref>
              <c:f>'Question 11'!$E$4:$F$4</c:f>
              <c:numCache>
                <c:formatCode>General</c:formatCode>
                <c:ptCount val="2"/>
                <c:pt idx="0">
                  <c:v>85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E6-490C-9140-9304FEBF0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11'!$D$9</c:f>
              <c:strCache>
                <c:ptCount val="1"/>
                <c:pt idx="0">
                  <c:v>Effectifs</c:v>
                </c:pt>
              </c:strCache>
            </c:strRef>
          </c:tx>
          <c:invertIfNegative val="0"/>
          <c:cat>
            <c:strRef>
              <c:f>'Question 11'!$E$8:$O$8</c:f>
              <c:strCache>
                <c:ptCount val="11"/>
                <c:pt idx="0">
                  <c:v>Géométrie</c:v>
                </c:pt>
                <c:pt idx="1">
                  <c:v>Calculs numériques</c:v>
                </c:pt>
                <c:pt idx="2">
                  <c:v>Pourcentages</c:v>
                </c:pt>
                <c:pt idx="3">
                  <c:v>Statistiques</c:v>
                </c:pt>
                <c:pt idx="4">
                  <c:v>Probabilités</c:v>
                </c:pt>
                <c:pt idx="5">
                  <c:v>Tableur</c:v>
                </c:pt>
                <c:pt idx="6">
                  <c:v>Proportionnalité</c:v>
                </c:pt>
                <c:pt idx="7">
                  <c:v>Lecture de graphiques</c:v>
                </c:pt>
                <c:pt idx="8">
                  <c:v>Equations</c:v>
                </c:pt>
                <c:pt idx="9">
                  <c:v>Programmation</c:v>
                </c:pt>
                <c:pt idx="10">
                  <c:v>Conversions</c:v>
                </c:pt>
              </c:strCache>
            </c:strRef>
          </c:cat>
          <c:val>
            <c:numRef>
              <c:f>'Question 11'!$E$9:$O$9</c:f>
              <c:numCache>
                <c:formatCode>General</c:formatCode>
                <c:ptCount val="11"/>
                <c:pt idx="0">
                  <c:v>8</c:v>
                </c:pt>
                <c:pt idx="1">
                  <c:v>30</c:v>
                </c:pt>
                <c:pt idx="2">
                  <c:v>16</c:v>
                </c:pt>
                <c:pt idx="3">
                  <c:v>18</c:v>
                </c:pt>
                <c:pt idx="4">
                  <c:v>5</c:v>
                </c:pt>
                <c:pt idx="5">
                  <c:v>9</c:v>
                </c:pt>
                <c:pt idx="6">
                  <c:v>3</c:v>
                </c:pt>
                <c:pt idx="7">
                  <c:v>4</c:v>
                </c:pt>
                <c:pt idx="8">
                  <c:v>3</c:v>
                </c:pt>
                <c:pt idx="9">
                  <c:v>12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5-4874-BB74-A848F81AD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849280"/>
        <c:axId val="220850816"/>
      </c:barChart>
      <c:catAx>
        <c:axId val="220849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0850816"/>
        <c:crosses val="autoZero"/>
        <c:auto val="1"/>
        <c:lblAlgn val="ctr"/>
        <c:lblOffset val="100"/>
        <c:noMultiLvlLbl val="0"/>
      </c:catAx>
      <c:valAx>
        <c:axId val="220850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08492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3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3">
      <a:schemeClr val="dk1"/>
    </cs:effectRef>
    <cs:fontRef idx="minor">
      <a:schemeClr val="tx1"/>
    </cs:fontRef>
  </cs:dataPoint>
  <cs:dataPoint3D>
    <cs:lnRef idx="0"/>
    <cs:fillRef idx="1">
      <cs:styleClr val="auto"/>
    </cs:fillRef>
    <cs:effectRef idx="3">
      <a:schemeClr val="dk1"/>
    </cs:effectRef>
    <cs:fontRef idx="minor">
      <a:schemeClr val="tx1"/>
    </cs:fontRef>
  </cs:dataPoint3D>
  <cs:dataPointLine>
    <cs:lnRef idx="1">
      <cs:styleClr val="auto"/>
    </cs:lnRef>
    <cs:lineWidthScale>7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3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 mods="ignoreCSTransforms">
      <cs:styleClr val="0">
        <a:shade val="25000"/>
      </cs:styleClr>
    </cs:fillRef>
    <cs:effectRef idx="3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 mods="ignoreCSTransforms">
      <cs:styleClr val="0">
        <a:tint val="25000"/>
      </cs:styleClr>
    </cs:fillRef>
    <cs:effectRef idx="3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BEE39CE-4C6E-4956-A680-319985C82E91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8ECFDBE-6587-4F76-AF40-DF18424EFCF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3832" y="256490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Analyse du sondage fait par les élèves de 4</a:t>
            </a:r>
            <a:r>
              <a:rPr lang="fr-FR" baseline="30000" dirty="0">
                <a:solidFill>
                  <a:schemeClr val="tx1"/>
                </a:solidFill>
              </a:rPr>
              <a:t>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835696" y="205830"/>
            <a:ext cx="60486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i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Projet Maths &amp; Métiers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6156176" y="6237312"/>
            <a:ext cx="2808312" cy="439266"/>
          </a:xfrm>
          <a:prstGeom prst="rect">
            <a:avLst/>
          </a:prstGeom>
        </p:spPr>
        <p:txBody>
          <a:bodyPr tIns="0">
            <a:normAutofit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i="1" dirty="0"/>
              <a:t>Année 2023 / 2024</a:t>
            </a:r>
          </a:p>
        </p:txBody>
      </p:sp>
    </p:spTree>
    <p:extLst>
      <p:ext uri="{BB962C8B-B14F-4D97-AF65-F5344CB8AC3E}">
        <p14:creationId xmlns:p14="http://schemas.microsoft.com/office/powerpoint/2010/main" val="268116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>
                <a:solidFill>
                  <a:schemeClr val="tx1"/>
                </a:solidFill>
              </a:rPr>
              <a:t>I. Sondage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/>
              <a:t>Année 2023 / 2024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1"/>
            <a:ext cx="7567886" cy="100811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>
                <a:solidFill>
                  <a:schemeClr val="accent1"/>
                </a:solidFill>
                <a:effectLst/>
              </a:rPr>
              <a:t>Question 1 :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 Est-ce le métier que vous vouliez faire enfant ?</a:t>
            </a:r>
            <a:endParaRPr lang="fr-FR" sz="3000" u="sng" dirty="0">
              <a:solidFill>
                <a:schemeClr val="accent1"/>
              </a:solidFill>
              <a:effectLst/>
            </a:endParaRP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737288"/>
              </p:ext>
            </p:extLst>
          </p:nvPr>
        </p:nvGraphicFramePr>
        <p:xfrm>
          <a:off x="1874520" y="2326004"/>
          <a:ext cx="5793824" cy="355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283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>
                <a:solidFill>
                  <a:schemeClr val="tx1"/>
                </a:solidFill>
              </a:rPr>
              <a:t>I. Sondage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/>
              <a:t>Année 2023 / 2024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57606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>
                <a:solidFill>
                  <a:schemeClr val="accent1"/>
                </a:solidFill>
                <a:effectLst/>
              </a:rPr>
              <a:t>Question 2 : 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Etiez-vous bon au collège ? 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487923"/>
              </p:ext>
            </p:extLst>
          </p:nvPr>
        </p:nvGraphicFramePr>
        <p:xfrm>
          <a:off x="2123728" y="2057400"/>
          <a:ext cx="4680520" cy="4107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579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>
                <a:solidFill>
                  <a:schemeClr val="tx1"/>
                </a:solidFill>
              </a:rPr>
              <a:t>I. Sondage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/>
              <a:t>Année 2023 / 2024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57606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>
                <a:solidFill>
                  <a:schemeClr val="accent1"/>
                </a:solidFill>
                <a:effectLst/>
              </a:rPr>
              <a:t>Question 3 : 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Avez-vous eu votre brevet ? 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6A9454C9-EC88-249F-880B-23678BE7F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774851"/>
              </p:ext>
            </p:extLst>
          </p:nvPr>
        </p:nvGraphicFramePr>
        <p:xfrm>
          <a:off x="2286000" y="2060848"/>
          <a:ext cx="559836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922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>
                <a:solidFill>
                  <a:schemeClr val="tx1"/>
                </a:solidFill>
              </a:rPr>
              <a:t>I. Sondage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/>
              <a:t>Année 2023 / 2024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93610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>
                <a:solidFill>
                  <a:schemeClr val="accent1"/>
                </a:solidFill>
                <a:effectLst/>
              </a:rPr>
              <a:t>Question 4 :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 Êtes-vous allé en filière générale ou professionnelle ? 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AFE5E50C-0B49-EC9D-0CAB-07A8FD325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478772"/>
              </p:ext>
            </p:extLst>
          </p:nvPr>
        </p:nvGraphicFramePr>
        <p:xfrm>
          <a:off x="2286000" y="2057400"/>
          <a:ext cx="5022304" cy="381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9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>
                <a:solidFill>
                  <a:schemeClr val="tx1"/>
                </a:solidFill>
              </a:rPr>
              <a:t>I. Sondage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/>
              <a:t>Année 2023 / 2024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31640" y="1196753"/>
            <a:ext cx="7567886" cy="936103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>
                <a:solidFill>
                  <a:schemeClr val="accent1"/>
                </a:solidFill>
                <a:effectLst/>
              </a:rPr>
              <a:t>Question 5 :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 Est-ce que vous vous servez des maths dans votre travail ?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859E5A4-1085-70B6-9784-2A1F6C210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351856"/>
              </p:ext>
            </p:extLst>
          </p:nvPr>
        </p:nvGraphicFramePr>
        <p:xfrm>
          <a:off x="2339752" y="2633465"/>
          <a:ext cx="5094312" cy="360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91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332656"/>
            <a:ext cx="7992888" cy="576065"/>
          </a:xfrm>
        </p:spPr>
        <p:txBody>
          <a:bodyPr>
            <a:noAutofit/>
          </a:bodyPr>
          <a:lstStyle/>
          <a:p>
            <a:r>
              <a:rPr lang="fr-FR" sz="3900" u="sng" dirty="0">
                <a:solidFill>
                  <a:schemeClr val="tx1"/>
                </a:solidFill>
              </a:rPr>
              <a:t>I. Sondage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56176" y="6237312"/>
            <a:ext cx="2808312" cy="439266"/>
          </a:xfrm>
        </p:spPr>
        <p:txBody>
          <a:bodyPr>
            <a:normAutofit lnSpcReduction="10000"/>
          </a:bodyPr>
          <a:lstStyle/>
          <a:p>
            <a:r>
              <a:rPr lang="fr-FR" i="1" dirty="0"/>
              <a:t>Année 2023 / 2024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59632" y="1052736"/>
            <a:ext cx="7776864" cy="64807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3000" u="sng" dirty="0">
                <a:solidFill>
                  <a:schemeClr val="accent1"/>
                </a:solidFill>
                <a:effectLst/>
              </a:rPr>
              <a:t>Question 6 :</a:t>
            </a:r>
            <a:r>
              <a:rPr lang="fr-FR" sz="3000" dirty="0">
                <a:solidFill>
                  <a:schemeClr val="accent1"/>
                </a:solidFill>
                <a:effectLst/>
              </a:rPr>
              <a:t> Si oui, quelles notions utilisez-vous ?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416135"/>
              </p:ext>
            </p:extLst>
          </p:nvPr>
        </p:nvGraphicFramePr>
        <p:xfrm>
          <a:off x="1259632" y="1894334"/>
          <a:ext cx="6120680" cy="4342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9730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</TotalTime>
  <Words>140</Words>
  <Application>Microsoft Office PowerPoint</Application>
  <PresentationFormat>Affichage à l'écran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Analyse du sondage fait par les élèves de 4e </vt:lpstr>
      <vt:lpstr>I. Sondage</vt:lpstr>
      <vt:lpstr>I. Sondage</vt:lpstr>
      <vt:lpstr>I. Sondage</vt:lpstr>
      <vt:lpstr>I. Sondage</vt:lpstr>
      <vt:lpstr>I. Sondage</vt:lpstr>
      <vt:lpstr>I. Sondage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sondage fait par les élèves de 4e</dc:title>
  <dc:creator>Riyadh2</dc:creator>
  <cp:lastModifiedBy>Yann Danielou</cp:lastModifiedBy>
  <cp:revision>23</cp:revision>
  <dcterms:created xsi:type="dcterms:W3CDTF">2022-07-23T15:30:47Z</dcterms:created>
  <dcterms:modified xsi:type="dcterms:W3CDTF">2023-10-30T10:09:08Z</dcterms:modified>
</cp:coreProperties>
</file>