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561" r:id="rId3"/>
    <p:sldId id="562" r:id="rId4"/>
    <p:sldId id="563" r:id="rId5"/>
    <p:sldId id="564" r:id="rId6"/>
    <p:sldId id="565" r:id="rId7"/>
    <p:sldId id="566" r:id="rId8"/>
    <p:sldId id="567" r:id="rId9"/>
    <p:sldId id="568" r:id="rId10"/>
    <p:sldId id="569" r:id="rId11"/>
    <p:sldId id="570" r:id="rId12"/>
    <p:sldId id="571" r:id="rId13"/>
    <p:sldId id="572" r:id="rId14"/>
    <p:sldId id="573" r:id="rId15"/>
    <p:sldId id="522" r:id="rId16"/>
    <p:sldId id="523" r:id="rId17"/>
    <p:sldId id="524" r:id="rId18"/>
    <p:sldId id="525" r:id="rId19"/>
    <p:sldId id="526" r:id="rId20"/>
    <p:sldId id="527" r:id="rId21"/>
    <p:sldId id="528" r:id="rId22"/>
    <p:sldId id="529" r:id="rId23"/>
    <p:sldId id="530" r:id="rId24"/>
    <p:sldId id="531" r:id="rId25"/>
    <p:sldId id="532" r:id="rId26"/>
    <p:sldId id="533" r:id="rId27"/>
    <p:sldId id="534" r:id="rId28"/>
    <p:sldId id="574" r:id="rId29"/>
    <p:sldId id="575" r:id="rId30"/>
    <p:sldId id="576" r:id="rId31"/>
    <p:sldId id="578" r:id="rId32"/>
    <p:sldId id="579" r:id="rId33"/>
    <p:sldId id="580" r:id="rId34"/>
    <p:sldId id="581" r:id="rId35"/>
    <p:sldId id="582" r:id="rId36"/>
    <p:sldId id="583" r:id="rId37"/>
    <p:sldId id="584" r:id="rId38"/>
    <p:sldId id="585" r:id="rId39"/>
    <p:sldId id="586" r:id="rId40"/>
    <p:sldId id="587" r:id="rId41"/>
    <p:sldId id="577" r:id="rId42"/>
    <p:sldId id="548" r:id="rId43"/>
    <p:sldId id="549" r:id="rId44"/>
    <p:sldId id="550" r:id="rId45"/>
    <p:sldId id="551" r:id="rId46"/>
    <p:sldId id="552" r:id="rId47"/>
    <p:sldId id="553" r:id="rId48"/>
    <p:sldId id="554" r:id="rId49"/>
    <p:sldId id="555" r:id="rId50"/>
    <p:sldId id="556" r:id="rId51"/>
    <p:sldId id="557" r:id="rId52"/>
    <p:sldId id="558" r:id="rId53"/>
    <p:sldId id="559" r:id="rId54"/>
    <p:sldId id="560" r:id="rId55"/>
    <p:sldId id="509" r:id="rId56"/>
    <p:sldId id="513" r:id="rId57"/>
    <p:sldId id="514" r:id="rId58"/>
    <p:sldId id="515" r:id="rId59"/>
    <p:sldId id="519" r:id="rId60"/>
    <p:sldId id="520" r:id="rId61"/>
    <p:sldId id="521" r:id="rId62"/>
    <p:sldId id="539" r:id="rId63"/>
    <p:sldId id="540" r:id="rId64"/>
    <p:sldId id="541" r:id="rId65"/>
    <p:sldId id="545" r:id="rId66"/>
    <p:sldId id="546" r:id="rId67"/>
    <p:sldId id="547" r:id="rId68"/>
    <p:sldId id="378" r:id="rId69"/>
    <p:sldId id="379" r:id="rId70"/>
    <p:sldId id="380" r:id="rId71"/>
    <p:sldId id="381" r:id="rId72"/>
    <p:sldId id="388" r:id="rId73"/>
    <p:sldId id="389" r:id="rId74"/>
    <p:sldId id="390" r:id="rId75"/>
    <p:sldId id="382" r:id="rId76"/>
    <p:sldId id="383" r:id="rId77"/>
    <p:sldId id="384" r:id="rId78"/>
    <p:sldId id="385" r:id="rId79"/>
    <p:sldId id="386" r:id="rId80"/>
    <p:sldId id="387" r:id="rId81"/>
    <p:sldId id="493" r:id="rId82"/>
    <p:sldId id="494" r:id="rId83"/>
    <p:sldId id="495" r:id="rId84"/>
    <p:sldId id="496" r:id="rId85"/>
    <p:sldId id="497" r:id="rId86"/>
    <p:sldId id="498" r:id="rId87"/>
    <p:sldId id="499" r:id="rId88"/>
    <p:sldId id="500" r:id="rId89"/>
    <p:sldId id="501" r:id="rId90"/>
    <p:sldId id="502" r:id="rId91"/>
    <p:sldId id="503" r:id="rId92"/>
    <p:sldId id="504" r:id="rId93"/>
    <p:sldId id="505" r:id="rId94"/>
    <p:sldId id="506" r:id="rId95"/>
    <p:sldId id="507" r:id="rId96"/>
    <p:sldId id="508" r:id="rId97"/>
    <p:sldId id="368" r:id="rId9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>
        <p:scale>
          <a:sx n="66" d="100"/>
          <a:sy n="66" d="100"/>
        </p:scale>
        <p:origin x="1483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31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99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1887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535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24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259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186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7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94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47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3956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8870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61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35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1677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96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3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177925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000" b="1" dirty="0">
                <a:solidFill>
                  <a:srgbClr val="FFFF66"/>
                </a:solidFill>
                <a:latin typeface="Algerian" panose="04020705040A02060702" pitchFamily="82" charset="0"/>
              </a:rPr>
              <a:t>Les questions</a:t>
            </a:r>
            <a:br>
              <a:rPr lang="en-GB" sz="8000" b="1" dirty="0">
                <a:solidFill>
                  <a:srgbClr val="FFFF66"/>
                </a:solidFill>
                <a:latin typeface="Algerian" panose="04020705040A02060702" pitchFamily="82" charset="0"/>
              </a:rPr>
            </a:br>
            <a:r>
              <a:rPr lang="en-GB" sz="8000" b="1" dirty="0">
                <a:solidFill>
                  <a:srgbClr val="FFFF66"/>
                </a:solidFill>
                <a:latin typeface="Algerian" panose="04020705040A02060702" pitchFamily="82" charset="0"/>
              </a:rPr>
              <a:t> Flash</a:t>
            </a:r>
            <a:r>
              <a:rPr lang="en-GB" sz="8000" dirty="0"/>
              <a:t>	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8E3C4BE-7AED-10E7-F61F-486E02F1A40A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3"/>
                </a:solidFill>
              </a:rPr>
              <a:t>3ème</a:t>
            </a:r>
            <a:endParaRPr lang="en-GB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432883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3: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1279001" y="1788751"/>
                <a:ext cx="10030333" cy="33327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GB" sz="2800" u="sng" dirty="0">
                  <a:solidFill>
                    <a:schemeClr val="bg2"/>
                  </a:solidFill>
                </a:endParaRPr>
              </a:p>
              <a:p>
                <a:r>
                  <a:rPr lang="en-GB" sz="3000" dirty="0">
                    <a:solidFill>
                      <a:schemeClr val="bg2"/>
                    </a:solidFill>
                  </a:rPr>
                  <a:t>       </a:t>
                </a:r>
                <a:r>
                  <a:rPr lang="en-GB" sz="3000" u="sng" dirty="0">
                    <a:solidFill>
                      <a:schemeClr val="bg2"/>
                    </a:solidFill>
                  </a:rPr>
                  <a:t>60</a:t>
                </a:r>
                <a:r>
                  <a:rPr lang="en-GB" sz="3000" dirty="0">
                    <a:solidFill>
                      <a:schemeClr val="tx1"/>
                    </a:solidFill>
                  </a:rPr>
                  <a:t>  								</a:t>
                </a:r>
                <a:r>
                  <a:rPr lang="en-GB" sz="3000" dirty="0">
                    <a:solidFill>
                      <a:schemeClr val="bg2"/>
                    </a:solidFill>
                  </a:rPr>
                  <a:t> </a:t>
                </a:r>
                <a:r>
                  <a:rPr lang="en-GB" sz="3000" u="sng" dirty="0">
                    <a:solidFill>
                      <a:schemeClr val="bg2"/>
                    </a:solidFill>
                  </a:rPr>
                  <a:t>308</a:t>
                </a:r>
                <a:br>
                  <a:rPr lang="en-GB" sz="3000" dirty="0">
                    <a:solidFill>
                      <a:schemeClr val="tx1"/>
                    </a:solidFill>
                  </a:rPr>
                </a:br>
                <a:r>
                  <a:rPr lang="en-GB" sz="3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3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60=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r>
                  <a:rPr lang="en-GB" sz="3000" dirty="0">
                    <a:solidFill>
                      <a:schemeClr val="tx1"/>
                    </a:solidFill>
                  </a:rPr>
                  <a:t>				       </a:t>
                </a:r>
                <a14:m>
                  <m:oMath xmlns:m="http://schemas.openxmlformats.org/officeDocument/2006/math">
                    <m:r>
                      <a:rPr lang="en-GB" sz="3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308=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154</m:t>
                    </m:r>
                  </m:oMath>
                </a14:m>
                <a:br>
                  <a:rPr lang="en-GB" sz="3000" dirty="0">
                    <a:solidFill>
                      <a:schemeClr val="tx1"/>
                    </a:solidFill>
                  </a:rPr>
                </a:br>
                <a:r>
                  <a:rPr lang="en-GB" sz="3000" dirty="0">
                    <a:solidFill>
                      <a:schemeClr val="tx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GB" sz="3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3000" dirty="0">
                    <a:solidFill>
                      <a:schemeClr val="tx1"/>
                    </a:solidFill>
                  </a:rPr>
                  <a:t>		             </a:t>
                </a:r>
                <a14:m>
                  <m:oMath xmlns:m="http://schemas.openxmlformats.org/officeDocument/2006/math"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77</m:t>
                    </m:r>
                  </m:oMath>
                </a14:m>
                <a:endParaRPr lang="en-GB" sz="3000" b="0" dirty="0">
                  <a:solidFill>
                    <a:schemeClr val="tx1"/>
                  </a:solidFill>
                </a:endParaRPr>
              </a:p>
              <a:p>
                <a:r>
                  <a:rPr lang="en-GB" sz="3000" dirty="0">
                    <a:solidFill>
                      <a:schemeClr val="tx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GB" sz="3000" i="1">
                        <a:latin typeface="Cambria Math" panose="02040503050406030204" pitchFamily="18" charset="0"/>
                      </a:rPr>
                      <m:t>=2×3</m:t>
                    </m:r>
                    <m:r>
                      <a:rPr lang="en-GB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2×5</m:t>
                    </m:r>
                  </m:oMath>
                </a14:m>
                <a:r>
                  <a:rPr lang="en-GB" sz="3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GB" sz="3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sz="3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  <m:r>
                      <a:rPr lang="en-GB" sz="3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×7</m:t>
                    </m:r>
                    <m:r>
                      <a:rPr lang="en-GB" sz="3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</m:t>
                    </m:r>
                  </m:oMath>
                </a14:m>
                <a:endParaRPr lang="en-GB" sz="3000" b="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3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3000" dirty="0">
                    <a:solidFill>
                      <a:schemeClr val="tx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GB" sz="3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sz="3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²</m:t>
                    </m:r>
                    <m:r>
                      <a:rPr lang="en-GB" sz="3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×3</m:t>
                    </m:r>
                    <m:r>
                      <a:rPr lang="en-GB" sz="3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</m:t>
                    </m:r>
                  </m:oMath>
                </a14:m>
                <a:endParaRPr lang="en-GB" sz="300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sz="3000" dirty="0">
                    <a:solidFill>
                      <a:schemeClr val="tx1"/>
                    </a:solidFill>
                  </a:rPr>
                  <a:t>		</a:t>
                </a:r>
                <a:endParaRPr lang="en-GB" sz="30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001" y="1788751"/>
                <a:ext cx="10030333" cy="33327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32547105"/>
      </p:ext>
    </p:extLst>
  </p:cSld>
  <p:clrMapOvr>
    <a:masterClrMapping/>
  </p:clrMapOvr>
  <p:transition spd="med" advTm="150000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40021003"/>
      </p:ext>
    </p:extLst>
  </p:cSld>
  <p:clrMapOvr>
    <a:masterClrMapping/>
  </p:clrMapOvr>
  <p:transition spd="med" advTm="150000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863" y="1865193"/>
            <a:ext cx="8560019" cy="3466933"/>
          </a:xfrm>
        </p:spPr>
        <p:txBody>
          <a:bodyPr>
            <a:no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Décomposer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produit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facteurs</a:t>
            </a:r>
            <a:r>
              <a:rPr lang="en-GB" dirty="0">
                <a:solidFill>
                  <a:schemeClr val="tx1"/>
                </a:solidFill>
              </a:rPr>
              <a:t> premiers, les deux </a:t>
            </a:r>
            <a:r>
              <a:rPr lang="en-GB" dirty="0" err="1">
                <a:solidFill>
                  <a:schemeClr val="tx1"/>
                </a:solidFill>
              </a:rPr>
              <a:t>nombres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suivants</a:t>
            </a:r>
            <a:r>
              <a:rPr lang="en-GB" dirty="0">
                <a:solidFill>
                  <a:schemeClr val="tx1"/>
                </a:solidFill>
              </a:rPr>
              <a:t> et donner </a:t>
            </a:r>
            <a:r>
              <a:rPr lang="en-GB" dirty="0" err="1">
                <a:solidFill>
                  <a:schemeClr val="tx1"/>
                </a:solidFill>
              </a:rPr>
              <a:t>leur</a:t>
            </a:r>
            <a:r>
              <a:rPr lang="en-GB" dirty="0">
                <a:solidFill>
                  <a:schemeClr val="tx1"/>
                </a:solidFill>
              </a:rPr>
              <a:t> PGCD :</a:t>
            </a:r>
            <a:br>
              <a:rPr lang="en-GB" dirty="0">
                <a:solidFill>
                  <a:schemeClr val="tx1"/>
                </a:solidFill>
              </a:rPr>
            </a:b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		     1 540      et       7 350</a:t>
            </a:r>
            <a:br>
              <a:rPr lang="en-GB" sz="3000" dirty="0">
                <a:solidFill>
                  <a:schemeClr val="tx1"/>
                </a:solidFill>
              </a:rPr>
            </a:br>
            <a:endParaRPr lang="en-GB" sz="3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4: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00" y="5338176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84295786"/>
      </p:ext>
    </p:extLst>
  </p:cSld>
  <p:clrMapOvr>
    <a:masterClrMapping/>
  </p:clrMapOvr>
  <p:transition spd="med" advTm="150000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4: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223999" y="1216459"/>
                <a:ext cx="11340714" cy="42165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GB" sz="2800" u="sng" dirty="0">
                  <a:solidFill>
                    <a:schemeClr val="bg2"/>
                  </a:solidFill>
                </a:endParaRPr>
              </a:p>
              <a:p>
                <a:r>
                  <a:rPr lang="en-GB" sz="3000" dirty="0">
                    <a:solidFill>
                      <a:schemeClr val="bg2"/>
                    </a:solidFill>
                  </a:rPr>
                  <a:t>       </a:t>
                </a:r>
                <a:r>
                  <a:rPr lang="en-GB" sz="3000" u="sng" dirty="0">
                    <a:solidFill>
                      <a:schemeClr val="bg2"/>
                    </a:solidFill>
                  </a:rPr>
                  <a:t>1 540</a:t>
                </a:r>
                <a:r>
                  <a:rPr lang="en-GB" sz="3000" dirty="0">
                    <a:solidFill>
                      <a:schemeClr val="tx1"/>
                    </a:solidFill>
                  </a:rPr>
                  <a:t>  								</a:t>
                </a:r>
                <a:r>
                  <a:rPr lang="en-GB" sz="3000" dirty="0">
                    <a:solidFill>
                      <a:schemeClr val="bg2"/>
                    </a:solidFill>
                  </a:rPr>
                  <a:t> </a:t>
                </a:r>
                <a:r>
                  <a:rPr lang="en-GB" sz="3000" u="sng" dirty="0">
                    <a:solidFill>
                      <a:schemeClr val="bg2"/>
                    </a:solidFill>
                  </a:rPr>
                  <a:t>7 350</a:t>
                </a:r>
                <a:br>
                  <a:rPr lang="en-GB" sz="3000" dirty="0">
                    <a:solidFill>
                      <a:schemeClr val="tx1"/>
                    </a:solidFill>
                  </a:rPr>
                </a:br>
                <a:r>
                  <a:rPr lang="en-GB" sz="3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3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1 540</m:t>
                    </m:r>
                    <m:r>
                      <a:rPr lang="en-GB" sz="3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154</m:t>
                    </m:r>
                  </m:oMath>
                </a14:m>
                <a:r>
                  <a:rPr lang="en-GB" sz="3000" dirty="0">
                    <a:solidFill>
                      <a:schemeClr val="tx1"/>
                    </a:solidFill>
                  </a:rPr>
                  <a:t>				    </a:t>
                </a:r>
                <a14:m>
                  <m:oMath xmlns:m="http://schemas.openxmlformats.org/officeDocument/2006/math"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7 </m:t>
                    </m:r>
                    <m:r>
                      <a:rPr lang="en-GB" sz="3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350=10 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×735</m:t>
                    </m:r>
                  </m:oMath>
                </a14:m>
                <a:br>
                  <a:rPr lang="en-GB" sz="3000" dirty="0">
                    <a:solidFill>
                      <a:schemeClr val="tx1"/>
                    </a:solidFill>
                  </a:rPr>
                </a:br>
                <a:r>
                  <a:rPr lang="en-GB" sz="3000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GB" sz="3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</m:t>
                    </m:r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77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3000" dirty="0">
                    <a:solidFill>
                      <a:schemeClr val="tx1"/>
                    </a:solidFill>
                  </a:rPr>
                  <a:t>		             </a:t>
                </a:r>
                <a14:m>
                  <m:oMath xmlns:m="http://schemas.openxmlformats.org/officeDocument/2006/math"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5×5</m:t>
                    </m:r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147</m:t>
                    </m:r>
                  </m:oMath>
                </a14:m>
                <a:endParaRPr lang="en-GB" sz="3000" b="0" dirty="0">
                  <a:solidFill>
                    <a:schemeClr val="tx1"/>
                  </a:solidFill>
                </a:endParaRPr>
              </a:p>
              <a:p>
                <a:r>
                  <a:rPr lang="en-GB" sz="3000" dirty="0">
                    <a:solidFill>
                      <a:schemeClr val="tx1"/>
                    </a:solidFill>
                  </a:rPr>
                  <a:t>	      </a:t>
                </a:r>
                <a14:m>
                  <m:oMath xmlns:m="http://schemas.openxmlformats.org/officeDocument/2006/math">
                    <m:r>
                      <a:rPr lang="en-GB" sz="3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=2×</m:t>
                    </m:r>
                    <m:r>
                      <a:rPr lang="en-GB" sz="3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3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GB" sz="3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7×11</m:t>
                    </m:r>
                  </m:oMath>
                </a14:m>
                <a:r>
                  <a:rPr lang="en-GB" sz="3000" b="0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GB" sz="3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sz="3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3×49</m:t>
                    </m:r>
                  </m:oMath>
                </a14:m>
                <a:endParaRPr lang="en-GB" sz="3000" b="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3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3000" dirty="0">
                    <a:solidFill>
                      <a:schemeClr val="tx1"/>
                    </a:solidFill>
                  </a:rPr>
                  <a:t>												     </a:t>
                </a:r>
                <a14:m>
                  <m:oMath xmlns:m="http://schemas.openxmlformats.org/officeDocument/2006/math">
                    <m:r>
                      <a:rPr lang="en-GB" sz="30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GB" sz="3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7×3×7×7</m:t>
                    </m:r>
                  </m:oMath>
                </a14:m>
                <a:endParaRPr lang="en-GB" sz="300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sz="3000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								</a:t>
                </a:r>
                <a:r>
                  <a:rPr lang="en-GB" sz="3000" dirty="0"/>
                  <a:t> </a:t>
                </a:r>
                <a14:m>
                  <m:oMath xmlns:m="http://schemas.openxmlformats.org/officeDocument/2006/math">
                    <m:r>
                      <a:rPr lang="en-GB" sz="3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sz="3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GB" sz="3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sz="3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GB" sz="3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GB" sz="3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×7×7</m:t>
                    </m:r>
                  </m:oMath>
                </a14:m>
                <a:endParaRPr lang="en-GB" sz="300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sz="3000" dirty="0">
                    <a:solidFill>
                      <a:schemeClr val="tx1"/>
                    </a:solidFill>
                  </a:rPr>
                  <a:t>PGCD(1 540 ; 7 350)= 2 x 5 x 7</a:t>
                </a:r>
              </a:p>
              <a:p>
                <a:r>
                  <a:rPr lang="en-GB" sz="3000" i="1" dirty="0"/>
                  <a:t>							  </a:t>
                </a:r>
                <a:r>
                  <a:rPr lang="en-GB" sz="3000" i="1" dirty="0">
                    <a:solidFill>
                      <a:srgbClr val="00B050"/>
                    </a:solidFill>
                  </a:rPr>
                  <a:t>= 70</a:t>
                </a: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99" y="1216459"/>
                <a:ext cx="11340714" cy="4216539"/>
              </a:xfrm>
              <a:prstGeom prst="rect">
                <a:avLst/>
              </a:prstGeom>
              <a:blipFill>
                <a:blip r:embed="rId3"/>
                <a:stretch>
                  <a:fillRect l="-1290" b="-37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4494B734-BC4F-B4E9-2C12-50335D6CED4C}"/>
              </a:ext>
            </a:extLst>
          </p:cNvPr>
          <p:cNvSpPr/>
          <p:nvPr/>
        </p:nvSpPr>
        <p:spPr>
          <a:xfrm>
            <a:off x="1757084" y="3083859"/>
            <a:ext cx="358588" cy="4303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C96B4F9-BA35-A85E-2923-8C232256B656}"/>
              </a:ext>
            </a:extLst>
          </p:cNvPr>
          <p:cNvSpPr/>
          <p:nvPr/>
        </p:nvSpPr>
        <p:spPr>
          <a:xfrm>
            <a:off x="6687672" y="3980330"/>
            <a:ext cx="358588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4C27F24-1CCC-07AF-DD24-42FC2530EA18}"/>
              </a:ext>
            </a:extLst>
          </p:cNvPr>
          <p:cNvSpPr/>
          <p:nvPr/>
        </p:nvSpPr>
        <p:spPr>
          <a:xfrm>
            <a:off x="3065931" y="3083859"/>
            <a:ext cx="358588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A1A014A-D23C-750F-8C18-407FF81955A4}"/>
              </a:ext>
            </a:extLst>
          </p:cNvPr>
          <p:cNvSpPr/>
          <p:nvPr/>
        </p:nvSpPr>
        <p:spPr>
          <a:xfrm>
            <a:off x="8014448" y="3980330"/>
            <a:ext cx="358588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19609ED-E39B-8088-309C-827760146A66}"/>
              </a:ext>
            </a:extLst>
          </p:cNvPr>
          <p:cNvSpPr/>
          <p:nvPr/>
        </p:nvSpPr>
        <p:spPr>
          <a:xfrm>
            <a:off x="3742765" y="3083859"/>
            <a:ext cx="358588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0384145-377A-9788-0095-BFD6C3C49152}"/>
              </a:ext>
            </a:extLst>
          </p:cNvPr>
          <p:cNvSpPr/>
          <p:nvPr/>
        </p:nvSpPr>
        <p:spPr>
          <a:xfrm>
            <a:off x="9318810" y="3989296"/>
            <a:ext cx="358588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508233"/>
      </p:ext>
    </p:extLst>
  </p:cSld>
  <p:clrMapOvr>
    <a:masterClrMapping/>
  </p:clrMapOvr>
  <p:transition spd="med" advTm="150000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188113"/>
      </p:ext>
    </p:extLst>
  </p:cSld>
  <p:clrMapOvr>
    <a:masterClrMapping/>
  </p:clrMapOvr>
  <p:transition spd="med" advTm="150000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312" y="1432673"/>
            <a:ext cx="9144000" cy="34417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000" b="1" dirty="0">
                <a:latin typeface="Algerian" panose="04020705040A02060702" pitchFamily="82" charset="0"/>
              </a:rPr>
              <a:t>Le </a:t>
            </a:r>
            <a:r>
              <a:rPr lang="en-GB" sz="8000" b="1" dirty="0" err="1">
                <a:latin typeface="Algerian" panose="04020705040A02060702" pitchFamily="82" charset="0"/>
              </a:rPr>
              <a:t>théorème</a:t>
            </a:r>
            <a:r>
              <a:rPr lang="en-GB" sz="8000" b="1" dirty="0">
                <a:latin typeface="Algerian" panose="04020705040A02060702" pitchFamily="82" charset="0"/>
              </a:rPr>
              <a:t> de </a:t>
            </a:r>
            <a:r>
              <a:rPr lang="en-GB" sz="8000" b="1" dirty="0" err="1">
                <a:latin typeface="Algerian" panose="04020705040A02060702" pitchFamily="82" charset="0"/>
              </a:rPr>
              <a:t>Pythagore</a:t>
            </a:r>
            <a:r>
              <a:rPr lang="en-GB" sz="8000" b="1" dirty="0">
                <a:latin typeface="Algerian" panose="04020705040A02060702" pitchFamily="82" charset="0"/>
              </a:rPr>
              <a:t> et </a:t>
            </a:r>
            <a:r>
              <a:rPr lang="en-GB" sz="8000" b="1" dirty="0" err="1">
                <a:latin typeface="Algerian" panose="04020705040A02060702" pitchFamily="82" charset="0"/>
              </a:rPr>
              <a:t>sa</a:t>
            </a:r>
            <a:r>
              <a:rPr lang="en-GB" sz="8000" b="1" dirty="0">
                <a:latin typeface="Algerian" panose="04020705040A02060702" pitchFamily="82" charset="0"/>
              </a:rPr>
              <a:t> </a:t>
            </a:r>
            <a:r>
              <a:rPr lang="en-GB" sz="8000" b="1" dirty="0" err="1">
                <a:latin typeface="Algerian" panose="04020705040A02060702" pitchFamily="82" charset="0"/>
              </a:rPr>
              <a:t>réciproque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039" y="5021150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ADB91E1-2AB0-4A0C-3D7B-C76DAF565F7E}"/>
              </a:ext>
            </a:extLst>
          </p:cNvPr>
          <p:cNvSpPr txBox="1"/>
          <p:nvPr/>
        </p:nvSpPr>
        <p:spPr>
          <a:xfrm>
            <a:off x="581025" y="4286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5352960"/>
      </p:ext>
    </p:extLst>
  </p:cSld>
  <p:clrMapOvr>
    <a:masterClrMapping/>
  </p:clrMapOvr>
  <p:transition spd="med" advTm="150000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66" y="1865587"/>
            <a:ext cx="10431973" cy="34669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Pour </a:t>
            </a:r>
            <a:r>
              <a:rPr lang="en-GB" dirty="0" err="1">
                <a:solidFill>
                  <a:schemeClr val="tx1"/>
                </a:solidFill>
              </a:rPr>
              <a:t>chacun</a:t>
            </a:r>
            <a:r>
              <a:rPr lang="en-GB" dirty="0">
                <a:solidFill>
                  <a:schemeClr val="tx1"/>
                </a:solidFill>
              </a:rPr>
              <a:t> des triangles </a:t>
            </a:r>
            <a:r>
              <a:rPr lang="en-GB" dirty="0" err="1">
                <a:solidFill>
                  <a:schemeClr val="tx1"/>
                </a:solidFill>
              </a:rPr>
              <a:t>suivants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indiquer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s’il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est</a:t>
            </a:r>
            <a:r>
              <a:rPr lang="en-GB" dirty="0">
                <a:solidFill>
                  <a:schemeClr val="tx1"/>
                </a:solidFill>
              </a:rPr>
              <a:t> possible </a:t>
            </a:r>
            <a:r>
              <a:rPr lang="en-GB" dirty="0" err="1">
                <a:solidFill>
                  <a:schemeClr val="tx1"/>
                </a:solidFill>
              </a:rPr>
              <a:t>d’écrire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l’égalité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Pythagore</a:t>
            </a:r>
            <a:r>
              <a:rPr lang="en-GB" dirty="0">
                <a:solidFill>
                  <a:schemeClr val="tx1"/>
                </a:solidFill>
              </a:rPr>
              <a:t>.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Si </a:t>
            </a:r>
            <a:r>
              <a:rPr lang="en-GB" dirty="0" err="1">
                <a:solidFill>
                  <a:schemeClr val="tx1"/>
                </a:solidFill>
              </a:rPr>
              <a:t>oui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l’écrire</a:t>
            </a:r>
            <a:r>
              <a:rPr lang="en-GB" dirty="0">
                <a:solidFill>
                  <a:schemeClr val="tx1"/>
                </a:solidFill>
              </a:rPr>
              <a:t>.</a:t>
            </a:r>
            <a:br>
              <a:rPr lang="en-GB" sz="5400" dirty="0"/>
            </a:b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5: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930" y="5459734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C2F571D-510C-8D08-9915-4F97B8A15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197" y="3006418"/>
            <a:ext cx="4999153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38974"/>
      </p:ext>
    </p:extLst>
  </p:cSld>
  <p:clrMapOvr>
    <a:masterClrMapping/>
  </p:clrMapOvr>
  <p:transition spd="med" advTm="150000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5: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933503" y="1521063"/>
                <a:ext cx="9639189" cy="35510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dirty="0">
                    <a:latin typeface="Cambria Math" panose="02040503050406030204" pitchFamily="18" charset="0"/>
                  </a:rPr>
                  <a:t>Le </a:t>
                </a:r>
                <a:r>
                  <a:rPr lang="en-GB" sz="2400" dirty="0" err="1">
                    <a:latin typeface="Cambria Math" panose="02040503050406030204" pitchFamily="18" charset="0"/>
                  </a:rPr>
                  <a:t>théorème</a:t>
                </a:r>
                <a:r>
                  <a:rPr lang="en-GB" sz="2400" dirty="0">
                    <a:latin typeface="Cambria Math" panose="02040503050406030204" pitchFamily="18" charset="0"/>
                  </a:rPr>
                  <a:t> de </a:t>
                </a:r>
                <a:r>
                  <a:rPr lang="en-GB" sz="2400" dirty="0" err="1">
                    <a:latin typeface="Cambria Math" panose="02040503050406030204" pitchFamily="18" charset="0"/>
                  </a:rPr>
                  <a:t>Pythagore</a:t>
                </a:r>
                <a:r>
                  <a:rPr lang="en-GB" sz="2400" dirty="0">
                    <a:latin typeface="Cambria Math" panose="02040503050406030204" pitchFamily="18" charset="0"/>
                  </a:rPr>
                  <a:t> ne </a:t>
                </a:r>
                <a:r>
                  <a:rPr lang="en-GB" sz="2400" dirty="0" err="1">
                    <a:latin typeface="Cambria Math" panose="02040503050406030204" pitchFamily="18" charset="0"/>
                  </a:rPr>
                  <a:t>s’applique</a:t>
                </a:r>
                <a:r>
                  <a:rPr lang="en-GB" sz="2400" dirty="0">
                    <a:latin typeface="Cambria Math" panose="02040503050406030204" pitchFamily="18" charset="0"/>
                  </a:rPr>
                  <a:t> </a:t>
                </a:r>
                <a:r>
                  <a:rPr lang="en-GB" sz="2400" dirty="0" err="1">
                    <a:latin typeface="Cambria Math" panose="02040503050406030204" pitchFamily="18" charset="0"/>
                  </a:rPr>
                  <a:t>qu’aux</a:t>
                </a:r>
                <a:r>
                  <a:rPr lang="en-GB" sz="2400" dirty="0">
                    <a:latin typeface="Cambria Math" panose="02040503050406030204" pitchFamily="18" charset="0"/>
                  </a:rPr>
                  <a:t> triangles rectangles.</a:t>
                </a:r>
              </a:p>
              <a:p>
                <a:endParaRPr lang="en-GB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GB" sz="2400" u="sng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Triangle GHI :	</a:t>
                </a:r>
                <a:r>
                  <a:rPr lang="en-GB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	</a:t>
                </a:r>
                <a:r>
                  <a:rPr lang="en-GB" sz="2400" u="sng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Triangle rectangle LMK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𝐿𝑀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𝐿𝐾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𝐾𝑀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²</m:t>
                    </m:r>
                  </m:oMath>
                </a14:m>
                <a:endParaRPr lang="en-GB" sz="2400" u="sng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GB" sz="2400" b="0" dirty="0">
                    <a:latin typeface="Cambria Math" panose="02040503050406030204" pitchFamily="18" charset="0"/>
                  </a:rPr>
                  <a:t>37 + 53 = 90</a:t>
                </a:r>
              </a:p>
              <a:p>
                <a:r>
                  <a:rPr lang="en-GB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180 – 90 = 90°				</a:t>
                </a:r>
                <a:r>
                  <a:rPr lang="en-GB" sz="2400" u="sng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Triangle rectangle GCT: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𝐺𝑇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𝐺𝐶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²+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𝐶𝑇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²</m:t>
                    </m:r>
                  </m:oMath>
                </a14:m>
                <a:endParaRPr lang="en-GB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GB" sz="2400" b="0" dirty="0" err="1">
                    <a:latin typeface="Cambria Math" panose="02040503050406030204" pitchFamily="18" charset="0"/>
                  </a:rPr>
                  <a:t>Donc</a:t>
                </a:r>
                <a:r>
                  <a:rPr lang="en-GB" sz="2400" b="0" dirty="0">
                    <a:latin typeface="Cambria Math" panose="02040503050406030204" pitchFamily="18" charset="0"/>
                  </a:rPr>
                  <a:t> </a:t>
                </a:r>
                <a:r>
                  <a:rPr lang="en-GB" sz="2400" b="0" dirty="0" err="1">
                    <a:latin typeface="Cambria Math" panose="02040503050406030204" pitchFamily="18" charset="0"/>
                  </a:rPr>
                  <a:t>l’angle</a:t>
                </a:r>
                <a:r>
                  <a:rPr lang="en-GB" sz="2400" b="0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=90, </m:t>
                    </m:r>
                  </m:oMath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On </a:t>
                </a:r>
                <a:r>
                  <a:rPr lang="en-GB" sz="2400" b="0" i="1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peut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2400" b="0" i="1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donc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appliquer </a:t>
                </a:r>
              </a:p>
              <a:p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le </a:t>
                </a:r>
                <a:r>
                  <a:rPr lang="en-GB" sz="2400" b="0" i="1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thm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de </a:t>
                </a:r>
                <a:r>
                  <a:rPr lang="en-GB" sz="2400" b="0" i="1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Pythagore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𝐻𝐼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²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𝐺𝐼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b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GB" sz="24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03" y="1521063"/>
                <a:ext cx="9639189" cy="3551037"/>
              </a:xfrm>
              <a:prstGeom prst="rect">
                <a:avLst/>
              </a:prstGeom>
              <a:blipFill>
                <a:blip r:embed="rId3"/>
                <a:stretch>
                  <a:fillRect l="-949" t="-1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9EEA67-9D24-9C96-C1C6-7192AEBBCB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8" r="48946" b="36303"/>
          <a:stretch/>
        </p:blipFill>
        <p:spPr>
          <a:xfrm>
            <a:off x="1496888" y="4969388"/>
            <a:ext cx="1380564" cy="177177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919ABAF-440F-1D2E-FAC8-CED68A3DD2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40"/>
          <a:stretch/>
        </p:blipFill>
        <p:spPr>
          <a:xfrm>
            <a:off x="7091082" y="3681329"/>
            <a:ext cx="2527550" cy="278154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191E329-9097-2EBE-7172-9B4166A77E86}"/>
              </a:ext>
            </a:extLst>
          </p:cNvPr>
          <p:cNvSpPr/>
          <p:nvPr/>
        </p:nvSpPr>
        <p:spPr>
          <a:xfrm>
            <a:off x="6849035" y="5163671"/>
            <a:ext cx="1272989" cy="1398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638437"/>
      </p:ext>
    </p:extLst>
  </p:cSld>
  <p:clrMapOvr>
    <a:masterClrMapping/>
  </p:clrMapOvr>
  <p:transition spd="med" advTm="150000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71070466"/>
      </p:ext>
    </p:extLst>
  </p:cSld>
  <p:clrMapOvr>
    <a:masterClrMapping/>
  </p:clrMapOvr>
  <p:transition spd="med" advTm="150000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66" y="1865587"/>
            <a:ext cx="10431973" cy="3466933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utilisant</a:t>
            </a:r>
            <a:r>
              <a:rPr lang="en-GB" dirty="0">
                <a:solidFill>
                  <a:schemeClr val="tx1"/>
                </a:solidFill>
              </a:rPr>
              <a:t> le </a:t>
            </a:r>
            <a:r>
              <a:rPr lang="en-GB" dirty="0" err="1">
                <a:solidFill>
                  <a:schemeClr val="tx1"/>
                </a:solidFill>
              </a:rPr>
              <a:t>théorème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Pythagore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trouver</a:t>
            </a:r>
            <a:r>
              <a:rPr lang="en-GB" dirty="0">
                <a:solidFill>
                  <a:schemeClr val="tx1"/>
                </a:solidFill>
              </a:rPr>
              <a:t> la longueur BC. </a:t>
            </a:r>
            <a:r>
              <a:rPr lang="en-GB" sz="2800" i="1" dirty="0">
                <a:solidFill>
                  <a:schemeClr val="tx1"/>
                </a:solidFill>
              </a:rPr>
              <a:t>(</a:t>
            </a:r>
            <a:r>
              <a:rPr lang="en-GB" sz="2800" i="1" dirty="0" err="1">
                <a:solidFill>
                  <a:schemeClr val="tx1"/>
                </a:solidFill>
              </a:rPr>
              <a:t>Aucune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rédaction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n’est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attendue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ici</a:t>
            </a:r>
            <a:r>
              <a:rPr lang="en-GB" sz="2800" i="1" dirty="0">
                <a:solidFill>
                  <a:schemeClr val="tx1"/>
                </a:solidFill>
              </a:rPr>
              <a:t>)</a:t>
            </a:r>
            <a:br>
              <a:rPr lang="en-GB" sz="4400" i="1" dirty="0"/>
            </a:br>
            <a:endParaRPr lang="en-GB" sz="54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6: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930" y="5459734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F2A903A-4DAB-5659-AAD1-2ED48B18B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944" y="3177988"/>
            <a:ext cx="2911856" cy="20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77432"/>
      </p:ext>
    </p:extLst>
  </p:cSld>
  <p:clrMapOvr>
    <a:masterClrMapping/>
  </p:clrMapOvr>
  <p:transition spd="med" advTm="150000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8814"/>
            <a:ext cx="9144000" cy="1615327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 err="1">
                <a:latin typeface="Algerian" panose="04020705040A02060702" pitchFamily="82" charset="0"/>
              </a:rPr>
              <a:t>Arithmétique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039" y="5021150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ADB91E1-2AB0-4A0C-3D7B-C76DAF565F7E}"/>
              </a:ext>
            </a:extLst>
          </p:cNvPr>
          <p:cNvSpPr txBox="1"/>
          <p:nvPr/>
        </p:nvSpPr>
        <p:spPr>
          <a:xfrm>
            <a:off x="581025" y="4286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18301459"/>
      </p:ext>
    </p:extLst>
  </p:cSld>
  <p:clrMapOvr>
    <a:masterClrMapping/>
  </p:clrMapOvr>
  <p:transition spd="med" advTm="150000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6: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933503" y="1521063"/>
                <a:ext cx="9639189" cy="4361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dirty="0">
                    <a:latin typeface="Cambria Math" panose="02040503050406030204" pitchFamily="18" charset="0"/>
                  </a:rPr>
                  <a:t>Dans le triangle </a:t>
                </a:r>
                <a:r>
                  <a:rPr lang="en-GB" sz="240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ABC rectangle </a:t>
                </a:r>
                <a:r>
                  <a:rPr lang="en-GB" sz="2400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en</a:t>
                </a:r>
                <a:r>
                  <a:rPr lang="en-GB" sz="240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A</a:t>
                </a:r>
                <a:r>
                  <a:rPr lang="en-GB" sz="240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r>
                  <a:rPr lang="en-GB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On </a:t>
                </a:r>
                <a:r>
                  <a:rPr lang="en-GB" sz="2400" b="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peut</a:t>
                </a:r>
                <a:r>
                  <a:rPr lang="en-GB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appliquer 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le </a:t>
                </a:r>
                <a:r>
                  <a:rPr lang="en-GB" sz="2400" b="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théorème</a:t>
                </a:r>
                <a:r>
                  <a:rPr lang="en-GB" sz="2400" b="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de </a:t>
                </a:r>
                <a:r>
                  <a:rPr lang="en-GB" sz="2400" b="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Pythagore</a:t>
                </a:r>
                <a:r>
                  <a:rPr lang="en-GB" sz="2400" b="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:</a:t>
                </a:r>
              </a:p>
              <a:p>
                <a:endParaRPr lang="en-GB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𝐵𝐴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b="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		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on </a:t>
                </a:r>
                <a:r>
                  <a:rPr lang="en-GB" sz="2400" b="0" i="1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remplace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par les </a:t>
                </a:r>
                <a:r>
                  <a:rPr lang="en-GB" sz="2400" b="0" i="1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valeurs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</a:p>
              <a:p>
                <a:endParaRPr lang="en-GB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²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3,6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4,8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400" b="0" i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²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=12,96+23,04</m:t>
                      </m:r>
                    </m:oMath>
                  </m:oMathPara>
                </a14:m>
                <a:endParaRPr lang="en-GB" sz="2400" b="0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sup>
                    </m:sSup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=36</m:t>
                    </m:r>
                  </m:oMath>
                </a14:m>
                <a:r>
                  <a:rPr lang="en-GB" sz="2400" i="1" dirty="0">
                    <a:solidFill>
                      <a:schemeClr val="tx1"/>
                    </a:solidFill>
                  </a:rPr>
                  <a:t>		</a:t>
                </a:r>
                <a:r>
                  <a:rPr lang="en-GB" sz="2000" i="1" dirty="0">
                    <a:solidFill>
                      <a:schemeClr val="tx1"/>
                    </a:solidFill>
                  </a:rPr>
                  <a:t>or BC </a:t>
                </a:r>
                <a:r>
                  <a:rPr lang="en-GB" sz="2000" i="1" dirty="0" err="1">
                    <a:solidFill>
                      <a:schemeClr val="tx1"/>
                    </a:solidFill>
                  </a:rPr>
                  <a:t>est</a:t>
                </a:r>
                <a:r>
                  <a:rPr lang="en-GB" sz="2000" i="1" dirty="0">
                    <a:solidFill>
                      <a:schemeClr val="tx1"/>
                    </a:solidFill>
                  </a:rPr>
                  <a:t> </a:t>
                </a:r>
                <a:r>
                  <a:rPr lang="en-GB" sz="2000" i="1" dirty="0" err="1">
                    <a:solidFill>
                      <a:schemeClr val="tx1"/>
                    </a:solidFill>
                  </a:rPr>
                  <a:t>une</a:t>
                </a:r>
                <a:r>
                  <a:rPr lang="en-GB" sz="2000" i="1" dirty="0">
                    <a:solidFill>
                      <a:schemeClr val="tx1"/>
                    </a:solidFill>
                  </a:rPr>
                  <a:t> longueur </a:t>
                </a:r>
                <a:r>
                  <a:rPr lang="en-GB" sz="2000" i="1" dirty="0" err="1">
                    <a:solidFill>
                      <a:schemeClr val="tx1"/>
                    </a:solidFill>
                  </a:rPr>
                  <a:t>donc</a:t>
                </a:r>
                <a:r>
                  <a:rPr lang="en-GB" sz="2000" i="1" dirty="0">
                    <a:solidFill>
                      <a:schemeClr val="tx1"/>
                    </a:solidFill>
                  </a:rPr>
                  <a:t> BC&gt;0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e>
                      </m:rad>
                    </m:oMath>
                  </m:oMathPara>
                </a14:m>
                <a:endParaRPr lang="en-GB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=6 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03" y="1521063"/>
                <a:ext cx="9639189" cy="4361643"/>
              </a:xfrm>
              <a:prstGeom prst="rect">
                <a:avLst/>
              </a:prstGeom>
              <a:blipFill>
                <a:blip r:embed="rId3"/>
                <a:stretch>
                  <a:fillRect l="-949" t="-11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91E329-9097-2EBE-7172-9B4166A77E86}"/>
              </a:ext>
            </a:extLst>
          </p:cNvPr>
          <p:cNvSpPr/>
          <p:nvPr/>
        </p:nvSpPr>
        <p:spPr>
          <a:xfrm>
            <a:off x="6849035" y="5163671"/>
            <a:ext cx="1272989" cy="1398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2292"/>
      </p:ext>
    </p:extLst>
  </p:cSld>
  <p:clrMapOvr>
    <a:masterClrMapping/>
  </p:clrMapOvr>
  <p:transition spd="med" advTm="150000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8113809"/>
      </p:ext>
    </p:extLst>
  </p:cSld>
  <p:clrMapOvr>
    <a:masterClrMapping/>
  </p:clrMapOvr>
  <p:transition spd="med" advTm="150000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66" y="1865587"/>
            <a:ext cx="10431973" cy="3466933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utilisant</a:t>
            </a:r>
            <a:r>
              <a:rPr lang="en-GB" dirty="0">
                <a:solidFill>
                  <a:schemeClr val="tx1"/>
                </a:solidFill>
              </a:rPr>
              <a:t> le </a:t>
            </a:r>
            <a:r>
              <a:rPr lang="en-GB" dirty="0" err="1">
                <a:solidFill>
                  <a:schemeClr val="tx1"/>
                </a:solidFill>
              </a:rPr>
              <a:t>théorème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Pythagore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trouver</a:t>
            </a:r>
            <a:r>
              <a:rPr lang="en-GB" dirty="0">
                <a:solidFill>
                  <a:schemeClr val="tx1"/>
                </a:solidFill>
              </a:rPr>
              <a:t> la longueur LM au </a:t>
            </a:r>
            <a:r>
              <a:rPr lang="en-GB" dirty="0" err="1">
                <a:solidFill>
                  <a:schemeClr val="tx1"/>
                </a:solidFill>
              </a:rPr>
              <a:t>millimètre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près</a:t>
            </a:r>
            <a:r>
              <a:rPr lang="en-GB" dirty="0">
                <a:solidFill>
                  <a:schemeClr val="tx1"/>
                </a:solidFill>
              </a:rPr>
              <a:t>. </a:t>
            </a:r>
            <a:r>
              <a:rPr lang="en-GB" sz="2800" i="1" dirty="0">
                <a:solidFill>
                  <a:schemeClr val="tx1"/>
                </a:solidFill>
              </a:rPr>
              <a:t>(</a:t>
            </a:r>
            <a:r>
              <a:rPr lang="en-GB" sz="2800" i="1" dirty="0" err="1">
                <a:solidFill>
                  <a:schemeClr val="tx1"/>
                </a:solidFill>
              </a:rPr>
              <a:t>Aucune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rédaction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n’est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attendue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ici</a:t>
            </a:r>
            <a:r>
              <a:rPr lang="en-GB" sz="2800" i="1" dirty="0">
                <a:solidFill>
                  <a:schemeClr val="tx1"/>
                </a:solidFill>
              </a:rPr>
              <a:t>)</a:t>
            </a:r>
            <a:br>
              <a:rPr lang="en-GB" sz="4400" i="1" dirty="0"/>
            </a:br>
            <a:endParaRPr lang="en-GB" sz="54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7: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930" y="5459734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E333AD0-B6DB-4D57-2D3B-1E70274F4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721" y="3599053"/>
            <a:ext cx="2629062" cy="179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97076"/>
      </p:ext>
    </p:extLst>
  </p:cSld>
  <p:clrMapOvr>
    <a:masterClrMapping/>
  </p:clrMapOvr>
  <p:transition spd="med" advTm="150000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7: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933503" y="1521063"/>
                <a:ext cx="9639189" cy="4419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dirty="0">
                    <a:latin typeface="Cambria Math" panose="02040503050406030204" pitchFamily="18" charset="0"/>
                  </a:rPr>
                  <a:t>Dans le triangle </a:t>
                </a:r>
                <a:r>
                  <a:rPr lang="en-GB" sz="240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LMN rectangle </a:t>
                </a:r>
                <a:r>
                  <a:rPr lang="en-GB" sz="2400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en</a:t>
                </a:r>
                <a:r>
                  <a:rPr lang="en-GB" sz="240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M</a:t>
                </a:r>
                <a:r>
                  <a:rPr lang="en-GB" sz="240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r>
                  <a:rPr lang="en-GB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On </a:t>
                </a:r>
                <a:r>
                  <a:rPr lang="en-GB" sz="2400" b="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peut</a:t>
                </a:r>
                <a:r>
                  <a:rPr lang="en-GB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appliquer 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le </a:t>
                </a:r>
                <a:r>
                  <a:rPr lang="en-GB" sz="2400" b="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théorème</a:t>
                </a:r>
                <a:r>
                  <a:rPr lang="en-GB" sz="2400" b="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de </a:t>
                </a:r>
                <a:r>
                  <a:rPr lang="en-GB" sz="2400" b="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Pythagore</a:t>
                </a:r>
                <a:r>
                  <a:rPr lang="en-GB" sz="2400" b="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:</a:t>
                </a:r>
              </a:p>
              <a:p>
                <a:endParaRPr lang="en-GB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𝐿𝑁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𝐿𝑀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²+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𝑀𝑁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b="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		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on </a:t>
                </a:r>
                <a:r>
                  <a:rPr lang="en-GB" sz="2400" b="0" i="1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remplace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par les </a:t>
                </a:r>
                <a:r>
                  <a:rPr lang="en-GB" sz="2400" b="0" i="1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valeurs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</a:p>
              <a:p>
                <a:endParaRPr lang="en-GB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𝐿𝑀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²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𝐿𝑁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𝑀𝑁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400" b="0" i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𝐿𝑀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²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−9²</m:t>
                      </m:r>
                    </m:oMath>
                  </m:oMathPara>
                </a14:m>
                <a:endParaRPr lang="en-GB" sz="2400" b="0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𝐿𝑀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sup>
                    </m:sSup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=196−81</m:t>
                    </m:r>
                  </m:oMath>
                </a14:m>
                <a:r>
                  <a:rPr lang="en-GB" sz="2400" i="1" dirty="0">
                    <a:solidFill>
                      <a:schemeClr val="tx1"/>
                    </a:solidFill>
                  </a:rPr>
                  <a:t>		</a:t>
                </a:r>
                <a:r>
                  <a:rPr lang="en-GB" sz="2000" i="1" dirty="0">
                    <a:solidFill>
                      <a:schemeClr val="tx1"/>
                    </a:solidFill>
                  </a:rPr>
                  <a:t>or LM </a:t>
                </a:r>
                <a:r>
                  <a:rPr lang="en-GB" sz="2000" i="1" dirty="0" err="1">
                    <a:solidFill>
                      <a:schemeClr val="tx1"/>
                    </a:solidFill>
                  </a:rPr>
                  <a:t>est</a:t>
                </a:r>
                <a:r>
                  <a:rPr lang="en-GB" sz="2000" i="1" dirty="0">
                    <a:solidFill>
                      <a:schemeClr val="tx1"/>
                    </a:solidFill>
                  </a:rPr>
                  <a:t> </a:t>
                </a:r>
                <a:r>
                  <a:rPr lang="en-GB" sz="2000" i="1" dirty="0" err="1">
                    <a:solidFill>
                      <a:schemeClr val="tx1"/>
                    </a:solidFill>
                  </a:rPr>
                  <a:t>une</a:t>
                </a:r>
                <a:r>
                  <a:rPr lang="en-GB" sz="2000" i="1" dirty="0">
                    <a:solidFill>
                      <a:schemeClr val="tx1"/>
                    </a:solidFill>
                  </a:rPr>
                  <a:t> longueur </a:t>
                </a:r>
                <a:r>
                  <a:rPr lang="en-GB" sz="2000" i="1" dirty="0" err="1">
                    <a:solidFill>
                      <a:schemeClr val="tx1"/>
                    </a:solidFill>
                  </a:rPr>
                  <a:t>donc</a:t>
                </a:r>
                <a:r>
                  <a:rPr lang="en-GB" sz="2000" i="1" dirty="0">
                    <a:solidFill>
                      <a:schemeClr val="tx1"/>
                    </a:solidFill>
                  </a:rPr>
                  <a:t> LM&gt;0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𝐿𝑀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115</m:t>
                          </m:r>
                        </m:e>
                      </m:rad>
                    </m:oMath>
                  </m:oMathPara>
                </a14:m>
                <a:endParaRPr lang="en-GB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𝐿𝑀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≈10,7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03" y="1521063"/>
                <a:ext cx="9639189" cy="4419223"/>
              </a:xfrm>
              <a:prstGeom prst="rect">
                <a:avLst/>
              </a:prstGeom>
              <a:blipFill>
                <a:blip r:embed="rId3"/>
                <a:stretch>
                  <a:fillRect l="-949" t="-1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67260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91E329-9097-2EBE-7172-9B4166A77E86}"/>
              </a:ext>
            </a:extLst>
          </p:cNvPr>
          <p:cNvSpPr/>
          <p:nvPr/>
        </p:nvSpPr>
        <p:spPr>
          <a:xfrm>
            <a:off x="6849035" y="5163671"/>
            <a:ext cx="1272989" cy="1398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440978"/>
      </p:ext>
    </p:extLst>
  </p:cSld>
  <p:clrMapOvr>
    <a:masterClrMapping/>
  </p:clrMapOvr>
  <p:transition spd="med" advTm="150000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50777972"/>
      </p:ext>
    </p:extLst>
  </p:cSld>
  <p:clrMapOvr>
    <a:masterClrMapping/>
  </p:clrMapOvr>
  <p:transition spd="med" advTm="150000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66" y="1865587"/>
            <a:ext cx="10431973" cy="34669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Le triangle JKI </a:t>
            </a:r>
            <a:r>
              <a:rPr lang="en-GB" dirty="0" err="1">
                <a:solidFill>
                  <a:schemeClr val="tx1"/>
                </a:solidFill>
              </a:rPr>
              <a:t>est</a:t>
            </a:r>
            <a:r>
              <a:rPr lang="en-GB" dirty="0">
                <a:solidFill>
                  <a:schemeClr val="tx1"/>
                </a:solidFill>
              </a:rPr>
              <a:t>-il rectangle ?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Si </a:t>
            </a:r>
            <a:r>
              <a:rPr lang="en-GB" dirty="0" err="1">
                <a:solidFill>
                  <a:schemeClr val="tx1"/>
                </a:solidFill>
              </a:rPr>
              <a:t>oui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préciser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quel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sommet</a:t>
            </a:r>
            <a:r>
              <a:rPr lang="en-GB" dirty="0">
                <a:solidFill>
                  <a:schemeClr val="tx1"/>
                </a:solidFill>
              </a:rPr>
              <a:t>. </a:t>
            </a:r>
            <a:r>
              <a:rPr lang="en-GB" sz="2800" i="1" dirty="0">
                <a:solidFill>
                  <a:schemeClr val="tx1"/>
                </a:solidFill>
              </a:rPr>
              <a:t>(</a:t>
            </a:r>
            <a:r>
              <a:rPr lang="en-GB" sz="2800" i="1" dirty="0" err="1">
                <a:solidFill>
                  <a:schemeClr val="tx1"/>
                </a:solidFill>
              </a:rPr>
              <a:t>Aucune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rédaction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n’est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attendue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ici</a:t>
            </a:r>
            <a:r>
              <a:rPr lang="en-GB" sz="2800" i="1" dirty="0">
                <a:solidFill>
                  <a:schemeClr val="tx1"/>
                </a:solidFill>
              </a:rPr>
              <a:t>)</a:t>
            </a:r>
            <a:br>
              <a:rPr lang="en-GB" sz="4400" i="1" dirty="0"/>
            </a:br>
            <a:endParaRPr lang="en-GB" sz="54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8: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930" y="5459734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214322B-BBA6-BC8B-DD8C-12F0FFBB6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468" y="3598126"/>
            <a:ext cx="3166322" cy="206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67600"/>
      </p:ext>
    </p:extLst>
  </p:cSld>
  <p:clrMapOvr>
    <a:masterClrMapping/>
  </p:clrMapOvr>
  <p:transition spd="med" advTm="150000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8: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933503" y="1521063"/>
                <a:ext cx="9639189" cy="3867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dirty="0">
                    <a:latin typeface="Cambria Math" panose="02040503050406030204" pitchFamily="18" charset="0"/>
                  </a:rPr>
                  <a:t>Dans le triangle KJI, la plus </a:t>
                </a:r>
                <a:r>
                  <a:rPr lang="en-GB" sz="2400" dirty="0" err="1">
                    <a:latin typeface="Cambria Math" panose="02040503050406030204" pitchFamily="18" charset="0"/>
                  </a:rPr>
                  <a:t>grande</a:t>
                </a:r>
                <a:r>
                  <a:rPr lang="en-GB" sz="2400" dirty="0">
                    <a:latin typeface="Cambria Math" panose="02040503050406030204" pitchFamily="18" charset="0"/>
                  </a:rPr>
                  <a:t> longueur </a:t>
                </a:r>
                <a:r>
                  <a:rPr lang="en-GB" sz="2400" dirty="0" err="1">
                    <a:latin typeface="Cambria Math" panose="02040503050406030204" pitchFamily="18" charset="0"/>
                  </a:rPr>
                  <a:t>est</a:t>
                </a:r>
                <a:r>
                  <a:rPr lang="en-GB" sz="2400" dirty="0">
                    <a:latin typeface="Cambria Math" panose="02040503050406030204" pitchFamily="18" charset="0"/>
                  </a:rPr>
                  <a:t> KI.</a:t>
                </a:r>
              </a:p>
              <a:p>
                <a:r>
                  <a:rPr lang="en-GB" sz="2400" dirty="0">
                    <a:latin typeface="Cambria Math" panose="02040503050406030204" pitchFamily="18" charset="0"/>
                  </a:rPr>
                  <a:t>On a </a:t>
                </a:r>
                <a:r>
                  <a:rPr lang="en-GB" sz="2400" dirty="0" err="1">
                    <a:latin typeface="Cambria Math" panose="02040503050406030204" pitchFamily="18" charset="0"/>
                  </a:rPr>
                  <a:t>d’une</a:t>
                </a:r>
                <a:r>
                  <a:rPr lang="en-GB" sz="2400" dirty="0">
                    <a:latin typeface="Cambria Math" panose="02040503050406030204" pitchFamily="18" charset="0"/>
                  </a:rPr>
                  <a:t> part,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𝐾𝐼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9,7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=94,09</m:t>
                    </m:r>
                  </m:oMath>
                </a14:m>
                <a:endParaRPr lang="en-GB" sz="2400" b="0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endParaRPr lang="en-GB" sz="2400" dirty="0">
                  <a:latin typeface="Cambria Math" panose="02040503050406030204" pitchFamily="18" charset="0"/>
                </a:endParaRPr>
              </a:p>
              <a:p>
                <a:r>
                  <a:rPr lang="en-GB" sz="2400" dirty="0" err="1">
                    <a:latin typeface="Cambria Math" panose="02040503050406030204" pitchFamily="18" charset="0"/>
                  </a:rPr>
                  <a:t>D’autre</a:t>
                </a:r>
                <a:r>
                  <a:rPr lang="en-GB" sz="2400" dirty="0">
                    <a:latin typeface="Cambria Math" panose="02040503050406030204" pitchFamily="18" charset="0"/>
                  </a:rPr>
                  <a:t> part,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KJ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𝐽𝐼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7,2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6,5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400" b="0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r>
                  <a:rPr lang="en-GB" sz="2400" b="0" dirty="0">
                    <a:solidFill>
                      <a:srgbClr val="00B050"/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KJ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𝐽𝐼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=51,84+</m:t>
                    </m:r>
                    <m:r>
                      <a:rPr lang="en-GB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42,25=94,09</m:t>
                    </m:r>
                  </m:oMath>
                </a14:m>
                <a:endParaRPr lang="en-GB" sz="2400" dirty="0">
                  <a:latin typeface="Cambria Math" panose="02040503050406030204" pitchFamily="18" charset="0"/>
                </a:endParaRPr>
              </a:p>
              <a:p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r>
                  <a:rPr lang="en-GB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On constate </a:t>
                </a:r>
                <a:r>
                  <a:rPr lang="en-GB" sz="2400" b="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alors</a:t>
                </a:r>
                <a:r>
                  <a:rPr lang="en-GB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𝐾𝐼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𝐾𝐽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²+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𝐽𝐼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b="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		</a:t>
                </a:r>
              </a:p>
              <a:p>
                <a:endParaRPr lang="en-GB" sz="2400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r>
                  <a:rPr lang="en-GB" sz="240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D’après</a:t>
                </a:r>
                <a:r>
                  <a:rPr lang="en-GB" sz="240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la </a:t>
                </a:r>
                <a:r>
                  <a:rPr lang="en-GB" sz="240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réciproque</a:t>
                </a:r>
                <a:r>
                  <a:rPr lang="en-GB" sz="240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du </a:t>
                </a:r>
                <a:r>
                  <a:rPr lang="en-GB" sz="240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théorème</a:t>
                </a:r>
                <a:r>
                  <a:rPr lang="en-GB" sz="240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de </a:t>
                </a:r>
                <a:r>
                  <a:rPr lang="en-GB" sz="240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Pythagore</a:t>
                </a:r>
                <a:r>
                  <a:rPr lang="en-GB" sz="240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, on </a:t>
                </a:r>
                <a:r>
                  <a:rPr lang="en-GB" sz="240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peut</a:t>
                </a:r>
                <a:r>
                  <a:rPr lang="en-GB" sz="240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affirmer que le triangle KJI </a:t>
                </a:r>
                <a:r>
                  <a:rPr lang="en-GB" sz="240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est</a:t>
                </a:r>
                <a:r>
                  <a:rPr lang="en-GB" sz="240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rectangle </a:t>
                </a:r>
                <a:r>
                  <a:rPr lang="en-GB" sz="240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en</a:t>
                </a:r>
                <a:r>
                  <a:rPr lang="en-GB" sz="240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J</a:t>
                </a:r>
                <a:endParaRPr lang="en-GB" sz="24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03" y="1521063"/>
                <a:ext cx="9639189" cy="3867213"/>
              </a:xfrm>
              <a:prstGeom prst="rect">
                <a:avLst/>
              </a:prstGeom>
              <a:blipFill>
                <a:blip r:embed="rId3"/>
                <a:stretch>
                  <a:fillRect l="-949" t="-1262" r="-380" b="-26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91E329-9097-2EBE-7172-9B4166A77E86}"/>
              </a:ext>
            </a:extLst>
          </p:cNvPr>
          <p:cNvSpPr/>
          <p:nvPr/>
        </p:nvSpPr>
        <p:spPr>
          <a:xfrm>
            <a:off x="6849035" y="5163671"/>
            <a:ext cx="1272989" cy="1398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39372"/>
      </p:ext>
    </p:extLst>
  </p:cSld>
  <p:clrMapOvr>
    <a:masterClrMapping/>
  </p:clrMapOvr>
  <p:transition spd="med" advTm="150000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67261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8777492"/>
      </p:ext>
    </p:extLst>
  </p:cSld>
  <p:clrMapOvr>
    <a:masterClrMapping/>
  </p:clrMapOvr>
  <p:transition spd="med" advTm="150000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888" y="1845815"/>
            <a:ext cx="9144000" cy="1498786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>
                <a:latin typeface="Algerian" panose="04020705040A02060702" pitchFamily="82" charset="0"/>
              </a:rPr>
              <a:t>Les volumes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21" y="5039079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ADB91E1-2AB0-4A0C-3D7B-C76DAF565F7E}"/>
              </a:ext>
            </a:extLst>
          </p:cNvPr>
          <p:cNvSpPr txBox="1"/>
          <p:nvPr/>
        </p:nvSpPr>
        <p:spPr>
          <a:xfrm>
            <a:off x="581025" y="4286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04551160"/>
      </p:ext>
    </p:extLst>
  </p:cSld>
  <p:clrMapOvr>
    <a:masterClrMapping/>
  </p:clrMapOvr>
  <p:transition spd="med" advTm="150000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66" y="1865587"/>
            <a:ext cx="10431973" cy="3466933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Calculer</a:t>
            </a:r>
            <a:r>
              <a:rPr lang="en-GB" dirty="0">
                <a:solidFill>
                  <a:schemeClr val="tx1"/>
                </a:solidFill>
              </a:rPr>
              <a:t> le volume des </a:t>
            </a:r>
            <a:r>
              <a:rPr lang="en-GB" dirty="0" err="1">
                <a:solidFill>
                  <a:schemeClr val="tx1"/>
                </a:solidFill>
              </a:rPr>
              <a:t>solides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suivants</a:t>
            </a:r>
            <a:r>
              <a:rPr lang="en-GB" dirty="0">
                <a:solidFill>
                  <a:schemeClr val="tx1"/>
                </a:solidFill>
              </a:rPr>
              <a:t> :</a:t>
            </a: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9: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2" y="5665536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5486B9F-CD3B-2CE0-5A39-A8E3F992C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543" y="2946379"/>
            <a:ext cx="2133785" cy="220237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DCFFB9F-DDC8-E3DB-9ECD-9B179F5E91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2" y="3068309"/>
            <a:ext cx="3421677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33732"/>
      </p:ext>
    </p:extLst>
  </p:cSld>
  <p:clrMapOvr>
    <a:masterClrMapping/>
  </p:clrMapOvr>
  <p:transition spd="med" advTm="150000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66" y="1865587"/>
            <a:ext cx="10431973" cy="34669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Parmi les </a:t>
            </a:r>
            <a:r>
              <a:rPr lang="en-GB" dirty="0" err="1">
                <a:solidFill>
                  <a:schemeClr val="tx1"/>
                </a:solidFill>
              </a:rPr>
              <a:t>nombres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suivants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lesquels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sont</a:t>
            </a:r>
            <a:r>
              <a:rPr lang="en-GB" dirty="0">
                <a:solidFill>
                  <a:schemeClr val="tx1"/>
                </a:solidFill>
              </a:rPr>
              <a:t> des </a:t>
            </a:r>
            <a:r>
              <a:rPr lang="en-GB" dirty="0" err="1">
                <a:solidFill>
                  <a:schemeClr val="tx1"/>
                </a:solidFill>
              </a:rPr>
              <a:t>nombres</a:t>
            </a:r>
            <a:r>
              <a:rPr lang="en-GB" dirty="0">
                <a:solidFill>
                  <a:schemeClr val="tx1"/>
                </a:solidFill>
              </a:rPr>
              <a:t> premiers :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0  ;  1  ;  2  ;  17  ; 21 ; 23 ; 33  ; 37  ; 47 et 49</a:t>
            </a: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00" y="5338176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14517539"/>
      </p:ext>
    </p:extLst>
  </p:cSld>
  <p:clrMapOvr>
    <a:masterClrMapping/>
  </p:clrMapOvr>
  <p:transition spd="med" advTm="150000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9: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825927" y="1655533"/>
            <a:ext cx="96391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0" u="sng" dirty="0">
                <a:solidFill>
                  <a:schemeClr val="tx1"/>
                </a:solidFill>
                <a:latin typeface="Cambria Math" panose="02040503050406030204" pitchFamily="18" charset="0"/>
              </a:rPr>
              <a:t>Un cube</a:t>
            </a:r>
            <a:r>
              <a:rPr lang="fr-FR" sz="2400" b="0" dirty="0">
                <a:solidFill>
                  <a:schemeClr val="tx1"/>
                </a:solidFill>
                <a:latin typeface="Cambria Math" panose="02040503050406030204" pitchFamily="18" charset="0"/>
              </a:rPr>
              <a:t>			                             		</a:t>
            </a:r>
            <a:r>
              <a:rPr lang="fr-FR" sz="2400" b="0" u="sng" dirty="0">
                <a:solidFill>
                  <a:schemeClr val="tx1"/>
                </a:solidFill>
                <a:latin typeface="Cambria Math" panose="02040503050406030204" pitchFamily="18" charset="0"/>
              </a:rPr>
              <a:t>Un pavé droit</a:t>
            </a:r>
            <a:endParaRPr lang="fr-FR" sz="2400" u="sng" dirty="0">
              <a:latin typeface="Cambria Math" panose="02040503050406030204" pitchFamily="18" charset="0"/>
            </a:endParaRPr>
          </a:p>
          <a:p>
            <a:endParaRPr lang="fr-FR" sz="2400" b="0" u="sng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r>
              <a:rPr lang="fr-FR" sz="2400" b="0" u="sng" dirty="0">
                <a:solidFill>
                  <a:schemeClr val="tx1"/>
                </a:solidFill>
                <a:latin typeface="Cambria Math" panose="02040503050406030204" pitchFamily="18" charset="0"/>
              </a:rPr>
              <a:t>  </a:t>
            </a:r>
            <a:br>
              <a:rPr lang="en-GB" sz="2400" b="0" i="1" dirty="0">
                <a:solidFill>
                  <a:schemeClr val="tx1"/>
                </a:solidFill>
                <a:latin typeface="Cambria Math" panose="02040503050406030204" pitchFamily="18" charset="0"/>
              </a:rPr>
            </a:br>
            <a:endParaRPr lang="en-GB" sz="24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D0AE6B5-9E3C-BE60-05DE-9734676C1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60" y="2057985"/>
            <a:ext cx="2357450" cy="236765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F8C4CEE-E30A-FDA1-CDF9-13E539AC60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923" y="2323971"/>
            <a:ext cx="4609846" cy="16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26654"/>
      </p:ext>
    </p:extLst>
  </p:cSld>
  <p:clrMapOvr>
    <a:masterClrMapping/>
  </p:clrMapOvr>
  <p:transition spd="med" advTm="150000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67261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99082276"/>
      </p:ext>
    </p:extLst>
  </p:cSld>
  <p:clrMapOvr>
    <a:masterClrMapping/>
  </p:clrMapOvr>
  <p:transition spd="med" advTm="150000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66" y="1865587"/>
            <a:ext cx="10431973" cy="3466933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Calculer</a:t>
            </a:r>
            <a:r>
              <a:rPr lang="en-GB" dirty="0">
                <a:solidFill>
                  <a:schemeClr val="tx1"/>
                </a:solidFill>
              </a:rPr>
              <a:t> le volume des </a:t>
            </a:r>
            <a:r>
              <a:rPr lang="en-GB" dirty="0" err="1">
                <a:solidFill>
                  <a:schemeClr val="tx1"/>
                </a:solidFill>
              </a:rPr>
              <a:t>solides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suivants</a:t>
            </a:r>
            <a:r>
              <a:rPr lang="en-GB" dirty="0">
                <a:solidFill>
                  <a:schemeClr val="tx1"/>
                </a:solidFill>
              </a:rPr>
              <a:t> :</a:t>
            </a: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10: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2" y="5665536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7C3793C-7C30-D156-B0C3-257F91F8E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682" y="2660268"/>
            <a:ext cx="2306869" cy="256627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C934D08-A4CF-1B7B-D6DC-3C48045DB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882" y="2660268"/>
            <a:ext cx="2001087" cy="247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29246"/>
      </p:ext>
    </p:extLst>
  </p:cSld>
  <p:clrMapOvr>
    <a:masterClrMapping/>
  </p:clrMapOvr>
  <p:transition spd="med" advTm="150000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10: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825927" y="1655533"/>
            <a:ext cx="96391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0" u="sng" dirty="0">
                <a:solidFill>
                  <a:schemeClr val="tx1"/>
                </a:solidFill>
                <a:latin typeface="Cambria Math" panose="02040503050406030204" pitchFamily="18" charset="0"/>
              </a:rPr>
              <a:t>Un cube</a:t>
            </a:r>
            <a:r>
              <a:rPr lang="fr-FR" sz="2400" b="0" dirty="0">
                <a:solidFill>
                  <a:schemeClr val="tx1"/>
                </a:solidFill>
                <a:latin typeface="Cambria Math" panose="02040503050406030204" pitchFamily="18" charset="0"/>
              </a:rPr>
              <a:t>			                             		</a:t>
            </a:r>
            <a:r>
              <a:rPr lang="fr-FR" sz="2400" b="0" u="sng" dirty="0">
                <a:solidFill>
                  <a:schemeClr val="tx1"/>
                </a:solidFill>
                <a:latin typeface="Cambria Math" panose="02040503050406030204" pitchFamily="18" charset="0"/>
              </a:rPr>
              <a:t>Un pavé droit</a:t>
            </a:r>
            <a:endParaRPr lang="fr-FR" sz="2400" u="sng" dirty="0">
              <a:latin typeface="Cambria Math" panose="02040503050406030204" pitchFamily="18" charset="0"/>
            </a:endParaRPr>
          </a:p>
          <a:p>
            <a:endParaRPr lang="fr-FR" sz="2400" b="0" u="sng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r>
              <a:rPr lang="fr-FR" sz="2400" b="0" u="sng" dirty="0">
                <a:solidFill>
                  <a:schemeClr val="tx1"/>
                </a:solidFill>
                <a:latin typeface="Cambria Math" panose="02040503050406030204" pitchFamily="18" charset="0"/>
              </a:rPr>
              <a:t>  </a:t>
            </a:r>
            <a:br>
              <a:rPr lang="en-GB" sz="2400" b="0" i="1" dirty="0">
                <a:solidFill>
                  <a:schemeClr val="tx1"/>
                </a:solidFill>
                <a:latin typeface="Cambria Math" panose="02040503050406030204" pitchFamily="18" charset="0"/>
              </a:rPr>
            </a:br>
            <a:endParaRPr lang="en-GB" sz="24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D0AE6B5-9E3C-BE60-05DE-9734676C1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60" y="2057985"/>
            <a:ext cx="2357450" cy="236765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F8C4CEE-E30A-FDA1-CDF9-13E539AC60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923" y="2323971"/>
            <a:ext cx="4609846" cy="16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16462"/>
      </p:ext>
    </p:extLst>
  </p:cSld>
  <p:clrMapOvr>
    <a:masterClrMapping/>
  </p:clrMapOvr>
  <p:transition spd="med" advTm="150000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67261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10413580"/>
      </p:ext>
    </p:extLst>
  </p:cSld>
  <p:clrMapOvr>
    <a:masterClrMapping/>
  </p:clrMapOvr>
  <p:transition spd="med" advTm="150000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66" y="1865587"/>
            <a:ext cx="10431973" cy="3466933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Calculer</a:t>
            </a:r>
            <a:r>
              <a:rPr lang="en-GB" dirty="0">
                <a:solidFill>
                  <a:schemeClr val="tx1"/>
                </a:solidFill>
              </a:rPr>
              <a:t> le volume des </a:t>
            </a:r>
            <a:r>
              <a:rPr lang="en-GB" dirty="0" err="1">
                <a:solidFill>
                  <a:schemeClr val="tx1"/>
                </a:solidFill>
              </a:rPr>
              <a:t>solides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suivants</a:t>
            </a:r>
            <a:r>
              <a:rPr lang="en-GB" dirty="0">
                <a:solidFill>
                  <a:schemeClr val="tx1"/>
                </a:solidFill>
              </a:rPr>
              <a:t> :</a:t>
            </a: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11: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2" y="5665536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A6E80A-C148-559D-5679-99493DFE1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741" y="2547402"/>
            <a:ext cx="2453529" cy="273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83611"/>
      </p:ext>
    </p:extLst>
  </p:cSld>
  <p:clrMapOvr>
    <a:masterClrMapping/>
  </p:clrMapOvr>
  <p:transition spd="med" advTm="150000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11: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428625" y="1567870"/>
                <a:ext cx="10740945" cy="4443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800" u="sng" dirty="0">
                    <a:latin typeface="Cambria Math" panose="02040503050406030204" pitchFamily="18" charset="0"/>
                  </a:rPr>
                  <a:t>Le cylindre</a:t>
                </a:r>
                <a:r>
                  <a:rPr lang="fr-FR" sz="28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</a:t>
                </a:r>
              </a:p>
              <a:p>
                <a:r>
                  <a:rPr lang="fr-FR" sz="28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fr-FR" sz="2800" dirty="0">
                    <a:solidFill>
                      <a:srgbClr val="4F81BD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On calcule d’abord l’aire de la base :</a:t>
                </a:r>
                <a:br>
                  <a:rPr lang="fr-FR" sz="2800" dirty="0">
                    <a:solidFill>
                      <a:srgbClr val="4F81BD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sz="2800" i="1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fr-FR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fr-F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r-F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fr-FR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fr-F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=9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m:rPr>
                        <m:nor/>
                      </m:rPr>
                      <a:rPr lang="fr-FR" sz="280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GB" sz="2800" b="0" i="0" smtClean="0">
                        <a:solidFill>
                          <a:schemeClr val="tx1"/>
                        </a:solidFill>
                      </a:rPr>
                      <m:t>cm</m:t>
                    </m:r>
                    <m:r>
                      <m:rPr>
                        <m:nor/>
                      </m:rPr>
                      <a:rPr lang="en-GB" sz="2800" b="0" i="0" smtClean="0">
                        <a:solidFill>
                          <a:schemeClr val="tx1"/>
                        </a:solidFill>
                      </a:rPr>
                      <m:t>²</m:t>
                    </m:r>
                    <m:r>
                      <m:rPr>
                        <m:nor/>
                      </m:rPr>
                      <a:rPr lang="fr-FR" sz="2800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endParaRPr lang="en-GB" sz="2800" dirty="0"/>
              </a:p>
              <a:p>
                <a:endParaRPr lang="en-GB" sz="2800" dirty="0">
                  <a:solidFill>
                    <a:srgbClr val="4F81BD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fr-FR" sz="2800" dirty="0">
                    <a:solidFill>
                      <a:srgbClr val="4F81BD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Volume du solide :				</a:t>
                </a:r>
                <a:r>
                  <a:rPr lang="fr-FR" sz="2800" dirty="0">
                    <a:solidFill>
                      <a:srgbClr val="4F81BD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800" i="1">
                        <a:solidFill>
                          <a:srgbClr val="4F81BD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fr-FR" sz="2800" i="1">
                        <a:solidFill>
                          <a:srgbClr val="4F81BD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sz="2800" i="1">
                        <a:solidFill>
                          <a:srgbClr val="4F81BD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fr-FR" sz="2800" i="1">
                        <a:solidFill>
                          <a:srgbClr val="4F81BD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fr-FR" sz="2800" i="1">
                        <a:solidFill>
                          <a:srgbClr val="4F81BD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fr-FR" sz="2800" dirty="0">
                    <a:solidFill>
                      <a:srgbClr val="4F81BD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sz="2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sz="2800" dirty="0">
                    <a:solidFill>
                      <a:srgbClr val="4F81BD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fr-FR" sz="2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fr-FR" sz="2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=9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fr-FR" sz="2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8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endParaRPr lang="en-GB" sz="2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sz="2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           </a:t>
                </a:r>
                <a14:m>
                  <m:oMath xmlns:m="http://schemas.openxmlformats.org/officeDocument/2006/math">
                    <m:r>
                      <a:rPr lang="fr-FR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fr-FR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=72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fr-FR" sz="2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sz="2400" dirty="0">
                    <a:solidFill>
                      <a:srgbClr val="00B05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fr-FR" sz="2800" i="1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fr-FR" sz="2800" i="1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≈226,19 </m:t>
                    </m:r>
                    <m:r>
                      <a:rPr lang="fr-FR" sz="2800" i="1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sSup>
                      <m:sSupPr>
                        <m:ctrlPr>
                          <a:rPr lang="en-GB" sz="28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28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fr-FR" sz="28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fr-FR" sz="28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</a:t>
                </a:r>
                <a:br>
                  <a:rPr lang="en-GB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GB" sz="2800" i="1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5" y="1567870"/>
                <a:ext cx="10740945" cy="4443909"/>
              </a:xfrm>
              <a:prstGeom prst="rect">
                <a:avLst/>
              </a:prstGeom>
              <a:blipFill>
                <a:blip r:embed="rId3"/>
                <a:stretch>
                  <a:fillRect l="-1135" t="-1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90096600"/>
      </p:ext>
    </p:extLst>
  </p:cSld>
  <p:clrMapOvr>
    <a:masterClrMapping/>
  </p:clrMapOvr>
  <p:transition spd="med" advTm="150000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67261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56773475"/>
      </p:ext>
    </p:extLst>
  </p:cSld>
  <p:clrMapOvr>
    <a:masterClrMapping/>
  </p:clrMapOvr>
  <p:transition spd="med" advTm="150000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66" y="1865587"/>
            <a:ext cx="10431973" cy="3466933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Calculer</a:t>
            </a:r>
            <a:r>
              <a:rPr lang="en-GB" dirty="0">
                <a:solidFill>
                  <a:schemeClr val="tx1"/>
                </a:solidFill>
              </a:rPr>
              <a:t> le volume du </a:t>
            </a:r>
            <a:r>
              <a:rPr lang="en-GB" dirty="0" err="1">
                <a:solidFill>
                  <a:schemeClr val="tx1"/>
                </a:solidFill>
              </a:rPr>
              <a:t>solide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suivant</a:t>
            </a:r>
            <a:r>
              <a:rPr lang="en-GB" dirty="0">
                <a:solidFill>
                  <a:schemeClr val="tx1"/>
                </a:solidFill>
              </a:rPr>
              <a:t> :</a:t>
            </a: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12: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2" y="5665536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D60A814-616A-041E-A138-5B317BF7A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652" y="2473395"/>
            <a:ext cx="2507197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95321"/>
      </p:ext>
    </p:extLst>
  </p:cSld>
  <p:clrMapOvr>
    <a:masterClrMapping/>
  </p:clrMapOvr>
  <p:transition spd="med" advTm="150000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12: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933503" y="1690257"/>
                <a:ext cx="9639189" cy="3568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800" u="sng" dirty="0">
                    <a:latin typeface="Cambria Math" panose="02040503050406030204" pitchFamily="18" charset="0"/>
                  </a:rPr>
                  <a:t>La boule</a:t>
                </a:r>
                <a:r>
                  <a:rPr lang="fr-FR" sz="28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</a:t>
                </a:r>
              </a:p>
              <a:p>
                <a:r>
                  <a:rPr lang="fr-FR" sz="28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fr-FR" sz="2800" dirty="0">
                    <a:solidFill>
                      <a:srgbClr val="4F81BD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				</a:t>
                </a:r>
                <a14:m>
                  <m:oMath xmlns:m="http://schemas.openxmlformats.org/officeDocument/2006/math">
                    <m:r>
                      <a:rPr lang="fr-FR" sz="2800" i="1"/>
                      <m:t>𝑉</m:t>
                    </m:r>
                    <m:r>
                      <a:rPr lang="fr-FR" sz="2800" i="1"/>
                      <m:t>=</m:t>
                    </m:r>
                    <m:f>
                      <m:fPr>
                        <m:ctrlPr>
                          <a:rPr lang="en-GB" sz="2800" i="1"/>
                        </m:ctrlPr>
                      </m:fPr>
                      <m:num>
                        <m:r>
                          <a:rPr lang="fr-FR" sz="2800" i="1"/>
                          <m:t>4</m:t>
                        </m:r>
                      </m:num>
                      <m:den>
                        <m:r>
                          <a:rPr lang="fr-FR" sz="2800" i="1"/>
                          <m:t>3</m:t>
                        </m:r>
                      </m:den>
                    </m:f>
                    <m:r>
                      <a:rPr lang="fr-FR" sz="2800" i="1"/>
                      <m:t>𝜋</m:t>
                    </m:r>
                    <m:sSup>
                      <m:sSupPr>
                        <m:ctrlPr>
                          <a:rPr lang="en-GB" sz="2800" i="1"/>
                        </m:ctrlPr>
                      </m:sSupPr>
                      <m:e>
                        <m:r>
                          <a:rPr lang="fr-FR" sz="2800" i="1"/>
                          <m:t>𝑟</m:t>
                        </m:r>
                      </m:e>
                      <m:sup>
                        <m:r>
                          <a:rPr lang="fr-FR" sz="2800" i="1"/>
                          <m:t>3</m:t>
                        </m:r>
                      </m:sup>
                    </m:sSup>
                  </m:oMath>
                </a14:m>
                <a:endParaRPr lang="en-GB" sz="2800" i="1" dirty="0"/>
              </a:p>
              <a:p>
                <a:pPr/>
                <a:r>
                  <a:rPr lang="fr-FR" sz="2800" dirty="0"/>
                  <a:t>                                  </a:t>
                </a:r>
                <a14:m>
                  <m:oMath xmlns:m="http://schemas.openxmlformats.org/officeDocument/2006/math">
                    <m:r>
                      <a:rPr lang="fr-FR" sz="2800" i="1"/>
                      <m:t>𝑉</m:t>
                    </m:r>
                    <m:r>
                      <a:rPr lang="fr-FR" sz="2800" i="1"/>
                      <m:t>=</m:t>
                    </m:r>
                    <m:f>
                      <m:fPr>
                        <m:ctrlPr>
                          <a:rPr lang="en-GB" sz="2800" i="1"/>
                        </m:ctrlPr>
                      </m:fPr>
                      <m:num>
                        <m:r>
                          <a:rPr lang="fr-FR" sz="2800" i="1"/>
                          <m:t>4</m:t>
                        </m:r>
                      </m:num>
                      <m:den>
                        <m:r>
                          <a:rPr lang="fr-FR" sz="2800" i="1"/>
                          <m:t>3</m:t>
                        </m:r>
                      </m:den>
                    </m:f>
                    <m:r>
                      <a:rPr lang="fr-FR" sz="2800" i="1"/>
                      <m:t>𝜋</m:t>
                    </m:r>
                    <m:sSup>
                      <m:sSupPr>
                        <m:ctrlPr>
                          <a:rPr lang="en-GB" sz="2800" i="1"/>
                        </m:ctrlPr>
                      </m:sSupPr>
                      <m:e>
                        <m:r>
                          <a:rPr lang="fr-FR" sz="2800" i="1"/>
                          <m:t>4</m:t>
                        </m:r>
                      </m:e>
                      <m:sup>
                        <m:r>
                          <a:rPr lang="fr-FR" sz="2800" i="1"/>
                          <m:t>3</m:t>
                        </m:r>
                      </m:sup>
                    </m:sSup>
                  </m:oMath>
                </a14:m>
                <a:endParaRPr lang="en-GB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solidFill>
                            <a:srgbClr val="00B050"/>
                          </a:solidFill>
                        </a:rPr>
                        <m:t>𝑉</m:t>
                      </m:r>
                      <m:r>
                        <a:rPr lang="fr-FR" sz="2800" i="1" smtClean="0">
                          <a:solidFill>
                            <a:srgbClr val="00B050"/>
                          </a:solidFill>
                        </a:rPr>
                        <m:t>≈268,1 </m:t>
                      </m:r>
                      <m:r>
                        <a:rPr lang="fr-FR" sz="2800" i="1" smtClean="0">
                          <a:solidFill>
                            <a:srgbClr val="00B050"/>
                          </a:solidFill>
                        </a:rPr>
                        <m:t>𝑐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00B050"/>
                              </a:solidFill>
                            </a:rPr>
                          </m:ctrlPr>
                        </m:sSupPr>
                        <m:e>
                          <m:r>
                            <a:rPr lang="fr-FR" sz="2800" i="1">
                              <a:solidFill>
                                <a:srgbClr val="00B050"/>
                              </a:solidFill>
                            </a:rPr>
                            <m:t>𝑚</m:t>
                          </m:r>
                        </m:e>
                        <m:sup>
                          <m:r>
                            <a:rPr lang="fr-FR" sz="2800" i="1">
                              <a:solidFill>
                                <a:srgbClr val="00B050"/>
                              </a:solidFill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rgbClr val="00B050"/>
                  </a:solidFill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sz="28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                             		</a:t>
                </a:r>
                <a:endParaRPr lang="fr-FR" sz="2800" b="0" u="sng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fr-FR" sz="2400" b="0" u="sng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</a:t>
                </a:r>
                <a:b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GB" sz="2400" i="1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03" y="1690257"/>
                <a:ext cx="9639189" cy="3568669"/>
              </a:xfrm>
              <a:prstGeom prst="rect">
                <a:avLst/>
              </a:prstGeom>
              <a:blipFill>
                <a:blip r:embed="rId3"/>
                <a:stretch>
                  <a:fillRect l="-1265" t="-1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43533009"/>
      </p:ext>
    </p:extLst>
  </p:cSld>
  <p:clrMapOvr>
    <a:masterClrMapping/>
  </p:clrMapOvr>
  <p:transition spd="med" advTm="150000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790067" y="1492915"/>
            <a:ext cx="10030333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i="1" dirty="0">
                <a:latin typeface="Cambria Math" panose="02040503050406030204" pitchFamily="18" charset="0"/>
              </a:rPr>
              <a:t>Un </a:t>
            </a:r>
            <a:r>
              <a:rPr lang="en-GB" sz="2800" i="1" dirty="0" err="1">
                <a:latin typeface="Cambria Math" panose="02040503050406030204" pitchFamily="18" charset="0"/>
              </a:rPr>
              <a:t>nombre</a:t>
            </a:r>
            <a:r>
              <a:rPr lang="en-GB" sz="2800" i="1" dirty="0">
                <a:latin typeface="Cambria Math" panose="02040503050406030204" pitchFamily="18" charset="0"/>
              </a:rPr>
              <a:t> </a:t>
            </a:r>
            <a:r>
              <a:rPr lang="en-GB" sz="2800" i="1" dirty="0" err="1">
                <a:latin typeface="Cambria Math" panose="02040503050406030204" pitchFamily="18" charset="0"/>
              </a:rPr>
              <a:t>entier</a:t>
            </a:r>
            <a:r>
              <a:rPr lang="en-GB" sz="2800" i="1" dirty="0">
                <a:latin typeface="Cambria Math" panose="02040503050406030204" pitchFamily="18" charset="0"/>
              </a:rPr>
              <a:t> naturel </a:t>
            </a:r>
            <a:r>
              <a:rPr lang="en-GB" sz="2800" i="1" dirty="0" err="1">
                <a:solidFill>
                  <a:srgbClr val="00B050"/>
                </a:solidFill>
                <a:latin typeface="Cambria Math" panose="02040503050406030204" pitchFamily="18" charset="0"/>
              </a:rPr>
              <a:t>est</a:t>
            </a:r>
            <a:r>
              <a:rPr lang="en-GB" sz="2800" i="1" dirty="0">
                <a:solidFill>
                  <a:srgbClr val="00B050"/>
                </a:solidFill>
                <a:latin typeface="Cambria Math" panose="02040503050406030204" pitchFamily="18" charset="0"/>
              </a:rPr>
              <a:t> premier </a:t>
            </a:r>
            <a:r>
              <a:rPr lang="en-GB" sz="2800" i="1" dirty="0" err="1">
                <a:latin typeface="Cambria Math" panose="02040503050406030204" pitchFamily="18" charset="0"/>
              </a:rPr>
              <a:t>s’il</a:t>
            </a:r>
            <a:r>
              <a:rPr lang="en-GB" sz="2800" i="1" dirty="0">
                <a:latin typeface="Cambria Math" panose="02040503050406030204" pitchFamily="18" charset="0"/>
              </a:rPr>
              <a:t> </a:t>
            </a:r>
            <a:r>
              <a:rPr lang="en-GB" sz="2800" i="1" dirty="0" err="1">
                <a:latin typeface="Cambria Math" panose="02040503050406030204" pitchFamily="18" charset="0"/>
              </a:rPr>
              <a:t>possède</a:t>
            </a:r>
            <a:r>
              <a:rPr lang="en-GB" sz="2800" i="1" dirty="0">
                <a:latin typeface="Cambria Math" panose="02040503050406030204" pitchFamily="18" charset="0"/>
              </a:rPr>
              <a:t> </a:t>
            </a:r>
            <a:r>
              <a:rPr lang="en-GB" sz="2800" i="1" dirty="0" err="1">
                <a:latin typeface="Cambria Math" panose="02040503050406030204" pitchFamily="18" charset="0"/>
              </a:rPr>
              <a:t>exactement</a:t>
            </a:r>
            <a:r>
              <a:rPr lang="en-GB" sz="2800" i="1" dirty="0">
                <a:latin typeface="Cambria Math" panose="02040503050406030204" pitchFamily="18" charset="0"/>
              </a:rPr>
              <a:t> </a:t>
            </a:r>
            <a:r>
              <a:rPr lang="en-GB" sz="2800" b="1" i="1" dirty="0">
                <a:latin typeface="Cambria Math" panose="02040503050406030204" pitchFamily="18" charset="0"/>
              </a:rPr>
              <a:t>2 </a:t>
            </a:r>
            <a:r>
              <a:rPr lang="en-GB" sz="2800" b="1" i="1" dirty="0" err="1">
                <a:latin typeface="Cambria Math" panose="02040503050406030204" pitchFamily="18" charset="0"/>
              </a:rPr>
              <a:t>diviseurs</a:t>
            </a:r>
            <a:r>
              <a:rPr lang="en-GB" sz="2800" i="1" dirty="0">
                <a:latin typeface="Cambria Math" panose="02040503050406030204" pitchFamily="18" charset="0"/>
              </a:rPr>
              <a:t> </a:t>
            </a:r>
            <a:r>
              <a:rPr lang="en-GB" sz="2800" i="1" dirty="0" err="1">
                <a:latin typeface="Cambria Math" panose="02040503050406030204" pitchFamily="18" charset="0"/>
              </a:rPr>
              <a:t>entiers</a:t>
            </a:r>
            <a:r>
              <a:rPr lang="en-GB" sz="2800" i="1" dirty="0">
                <a:latin typeface="Cambria Math" panose="02040503050406030204" pitchFamily="18" charset="0"/>
              </a:rPr>
              <a:t> </a:t>
            </a:r>
            <a:r>
              <a:rPr lang="en-GB" sz="2800" i="1" dirty="0" err="1">
                <a:latin typeface="Cambria Math" panose="02040503050406030204" pitchFamily="18" charset="0"/>
              </a:rPr>
              <a:t>naturels</a:t>
            </a:r>
            <a:r>
              <a:rPr lang="en-GB" sz="2800" i="1" dirty="0">
                <a:latin typeface="Cambria Math" panose="02040503050406030204" pitchFamily="18" charset="0"/>
              </a:rPr>
              <a:t> </a:t>
            </a:r>
            <a:r>
              <a:rPr lang="en-GB" sz="2800" i="1" dirty="0" err="1">
                <a:latin typeface="Cambria Math" panose="02040503050406030204" pitchFamily="18" charset="0"/>
              </a:rPr>
              <a:t>distincts</a:t>
            </a:r>
            <a:r>
              <a:rPr lang="en-GB" sz="2800" i="1" dirty="0">
                <a:latin typeface="Cambria Math" panose="02040503050406030204" pitchFamily="18" charset="0"/>
              </a:rPr>
              <a:t> : 1 et </a:t>
            </a:r>
            <a:r>
              <a:rPr lang="en-GB" sz="2800" i="1" dirty="0" err="1">
                <a:latin typeface="Cambria Math" panose="02040503050406030204" pitchFamily="18" charset="0"/>
              </a:rPr>
              <a:t>lui-même</a:t>
            </a:r>
            <a:r>
              <a:rPr lang="en-GB" sz="2800" i="1" dirty="0">
                <a:latin typeface="Cambria Math" panose="02040503050406030204" pitchFamily="18" charset="0"/>
              </a:rPr>
              <a:t>.</a:t>
            </a:r>
          </a:p>
          <a:p>
            <a:endParaRPr lang="en-GB" sz="2800" i="1" dirty="0">
              <a:latin typeface="Cambria Math" panose="02040503050406030204" pitchFamily="18" charset="0"/>
            </a:endParaRPr>
          </a:p>
          <a:p>
            <a:endParaRPr lang="en-GB" sz="2800" i="1" dirty="0">
              <a:latin typeface="Cambria Math" panose="02040503050406030204" pitchFamily="18" charset="0"/>
            </a:endParaRPr>
          </a:p>
          <a:p>
            <a:r>
              <a:rPr lang="en-GB" sz="2800" dirty="0">
                <a:latin typeface="Cambria Math" panose="02040503050406030204" pitchFamily="18" charset="0"/>
              </a:rPr>
              <a:t>Les </a:t>
            </a:r>
            <a:r>
              <a:rPr lang="en-GB" sz="2800" dirty="0" err="1">
                <a:latin typeface="Cambria Math" panose="02040503050406030204" pitchFamily="18" charset="0"/>
              </a:rPr>
              <a:t>nombres</a:t>
            </a:r>
            <a:r>
              <a:rPr lang="en-GB" sz="2800" dirty="0">
                <a:latin typeface="Cambria Math" panose="02040503050406030204" pitchFamily="18" charset="0"/>
              </a:rPr>
              <a:t> premiers de la </a:t>
            </a:r>
            <a:r>
              <a:rPr lang="en-GB" sz="2800" dirty="0" err="1">
                <a:latin typeface="Cambria Math" panose="02040503050406030204" pitchFamily="18" charset="0"/>
              </a:rPr>
              <a:t>liste</a:t>
            </a:r>
            <a:r>
              <a:rPr lang="en-GB" sz="2800" dirty="0">
                <a:latin typeface="Cambria Math" panose="02040503050406030204" pitchFamily="18" charset="0"/>
              </a:rPr>
              <a:t> </a:t>
            </a:r>
            <a:r>
              <a:rPr lang="en-GB" sz="2800" dirty="0" err="1">
                <a:latin typeface="Cambria Math" panose="02040503050406030204" pitchFamily="18" charset="0"/>
              </a:rPr>
              <a:t>sont</a:t>
            </a:r>
            <a:r>
              <a:rPr lang="en-GB" sz="2800" dirty="0">
                <a:latin typeface="Cambria Math" panose="02040503050406030204" pitchFamily="18" charset="0"/>
              </a:rPr>
              <a:t> : </a:t>
            </a:r>
            <a:r>
              <a:rPr lang="en-GB" sz="28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  ;  17 ; 23 ; 37  et 47</a:t>
            </a:r>
          </a:p>
          <a:p>
            <a:endParaRPr lang="en-GB" sz="24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57471659"/>
      </p:ext>
    </p:extLst>
  </p:cSld>
  <p:clrMapOvr>
    <a:masterClrMapping/>
  </p:clrMapOvr>
  <p:transition spd="med" advTm="150000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67261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94714971"/>
      </p:ext>
    </p:extLst>
  </p:cSld>
  <p:clrMapOvr>
    <a:masterClrMapping/>
  </p:clrMapOvr>
  <p:transition spd="med" advTm="150000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0F99753-84F7-444F-4139-F46704517432}"/>
              </a:ext>
            </a:extLst>
          </p:cNvPr>
          <p:cNvSpPr txBox="1"/>
          <p:nvPr/>
        </p:nvSpPr>
        <p:spPr>
          <a:xfrm>
            <a:off x="2653552" y="4921624"/>
            <a:ext cx="6884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Interrogation sur </a:t>
            </a:r>
            <a:r>
              <a:rPr lang="en-GB" sz="2400" dirty="0" err="1"/>
              <a:t>toutes</a:t>
            </a:r>
            <a:r>
              <a:rPr lang="en-GB" sz="2400" dirty="0"/>
              <a:t> les questions flash de la </a:t>
            </a:r>
            <a:r>
              <a:rPr lang="en-GB" sz="2400" dirty="0" err="1"/>
              <a:t>période</a:t>
            </a:r>
            <a:r>
              <a:rPr lang="en-GB" sz="2400" dirty="0"/>
              <a:t> à la </a:t>
            </a:r>
            <a:r>
              <a:rPr lang="en-GB" sz="2400" dirty="0" err="1"/>
              <a:t>prochaine</a:t>
            </a:r>
            <a:r>
              <a:rPr lang="en-GB" sz="2400" dirty="0"/>
              <a:t> séance !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62A1708-F724-4D1A-3F41-8A78EA7D783F}"/>
              </a:ext>
            </a:extLst>
          </p:cNvPr>
          <p:cNvSpPr/>
          <p:nvPr/>
        </p:nvSpPr>
        <p:spPr>
          <a:xfrm>
            <a:off x="1255058" y="5005428"/>
            <a:ext cx="1075765" cy="331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368198"/>
      </p:ext>
    </p:extLst>
  </p:cSld>
  <p:clrMapOvr>
    <a:masterClrMapping/>
  </p:clrMapOvr>
  <p:transition spd="med" advTm="150000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406" y="1742702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000" b="1" dirty="0">
                <a:latin typeface="Algerian" panose="04020705040A02060702" pitchFamily="82" charset="0"/>
              </a:rPr>
              <a:t>Equations du premier </a:t>
            </a:r>
            <a:r>
              <a:rPr lang="en-GB" sz="8000" b="1" dirty="0" err="1">
                <a:latin typeface="Algerian" panose="04020705040A02060702" pitchFamily="82" charset="0"/>
              </a:rPr>
              <a:t>degré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ADB91E1-2AB0-4A0C-3D7B-C76DAF565F7E}"/>
              </a:ext>
            </a:extLst>
          </p:cNvPr>
          <p:cNvSpPr txBox="1"/>
          <p:nvPr/>
        </p:nvSpPr>
        <p:spPr>
          <a:xfrm>
            <a:off x="581025" y="4286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98346599"/>
      </p:ext>
    </p:extLst>
  </p:cSld>
  <p:clrMapOvr>
    <a:masterClrMapping/>
  </p:clrMapOvr>
  <p:transition spd="med" advTm="150000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GB" sz="4000" dirty="0">
                    <a:solidFill>
                      <a:schemeClr val="tx1"/>
                    </a:solidFill>
                  </a:rPr>
                  <a:t>Résoudre les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équations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suivantes</a:t>
                </a:r>
                <a:r>
                  <a:rPr lang="en-GB" sz="4000" dirty="0">
                    <a:solidFill>
                      <a:schemeClr val="tx1"/>
                    </a:solidFill>
                  </a:rPr>
                  <a:t> :</a:t>
                </a:r>
                <a:br>
                  <a:rPr lang="en-GB" sz="5400" dirty="0"/>
                </a:br>
                <a:br>
                  <a:rPr lang="en-GB" sz="5400" dirty="0"/>
                </a:br>
                <a14:m>
                  <m:oMath xmlns:m="http://schemas.openxmlformats.org/officeDocument/2006/math">
                    <m:r>
                      <a:rPr lang="en-GB" sz="5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=−22</m:t>
                    </m:r>
                  </m:oMath>
                </a14:m>
                <a: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</a:t>
                </a:r>
                <a:r>
                  <a:rPr lang="en-GB" sz="5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et</a:t>
                </a:r>
                <a: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			</a:t>
                </a:r>
                <a:r>
                  <a:rPr lang="en-GB" sz="5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−27</m:t>
                    </m:r>
                    <m:r>
                      <a:rPr lang="en-GB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GB" sz="5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br>
                  <a:rPr lang="en-GB" sz="5400" dirty="0"/>
                </a:br>
                <a:r>
                  <a:rPr lang="en-GB" sz="5400" dirty="0"/>
                  <a:t>  					</a:t>
                </a:r>
                <a:br>
                  <a:rPr lang="en-GB" sz="5400" dirty="0"/>
                </a:br>
                <a:endParaRPr lang="en-GB" sz="5400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  <a:blipFill>
                <a:blip r:embed="rId2"/>
                <a:stretch>
                  <a:fillRect l="-1859" t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35707400"/>
      </p:ext>
    </p:extLst>
  </p:cSld>
  <p:clrMapOvr>
    <a:masterClrMapping/>
  </p:clrMapOvr>
  <p:transition spd="med" advTm="150000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593F3F57-C633-507A-BAF3-1B44AC9ED24F}"/>
                  </a:ext>
                </a:extLst>
              </p:cNvPr>
              <p:cNvSpPr txBox="1"/>
              <p:nvPr/>
            </p:nvSpPr>
            <p:spPr>
              <a:xfrm>
                <a:off x="1344705" y="1859216"/>
                <a:ext cx="9735671" cy="3707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=−22</m:t>
                    </m:r>
                  </m:oMath>
                </a14:m>
                <a:r>
                  <a:rPr lang="en-GB" sz="3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</a:t>
                </a:r>
                <a:r>
                  <a:rPr lang="en-GB" sz="36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et</a:t>
                </a:r>
                <a:r>
                  <a:rPr lang="en-GB" sz="3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			</a:t>
                </a:r>
                <a:r>
                  <a:rPr lang="en-GB" sz="3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−27</m:t>
                    </m:r>
                    <m:r>
                      <a:rPr lang="en-GB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GB" sz="3600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strike="sngStrike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GB" sz="3600" b="0" i="1" strike="sngStrike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−22</m:t>
                        </m:r>
                      </m:num>
                      <m:den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GB" sz="36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et</a:t>
                </a:r>
                <a:r>
                  <a:rPr lang="en-GB" sz="3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			</a:t>
                </a:r>
                <a:r>
                  <a:rPr lang="en-GB" sz="3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1" strike="sngStrik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−27+27</m:t>
                    </m:r>
                    <m:r>
                      <a:rPr lang="en-GB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9+27</m:t>
                    </m:r>
                  </m:oMath>
                </a14:m>
                <a:endParaRPr lang="en-GB" sz="3600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=−5,5</m:t>
                    </m:r>
                  </m:oMath>
                </a14:m>
                <a:r>
                  <a:rPr lang="en-GB" sz="40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GB" sz="36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et</a:t>
                </a:r>
                <a:r>
                  <a:rPr lang="en-GB" sz="3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			</a:t>
                </a:r>
                <a:r>
                  <a:rPr lang="en-GB" sz="3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3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=18</m:t>
                    </m:r>
                  </m:oMath>
                </a14:m>
                <a:endParaRPr lang="en-GB" sz="3600" b="0" dirty="0">
                  <a:solidFill>
                    <a:schemeClr val="tx1"/>
                  </a:solidFill>
                </a:endParaRPr>
              </a:p>
              <a:p>
                <a:endParaRPr lang="en-GB" sz="3600" dirty="0"/>
              </a:p>
              <a:p>
                <a:endParaRPr lang="en-GB" sz="3600" dirty="0"/>
              </a:p>
              <a:p>
                <a:endParaRPr lang="en-GB" sz="3600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593F3F57-C633-507A-BAF3-1B44AC9ED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05" y="1859216"/>
                <a:ext cx="9735671" cy="3707297"/>
              </a:xfrm>
              <a:prstGeom prst="rect">
                <a:avLst/>
              </a:prstGeom>
              <a:blipFill>
                <a:blip r:embed="rId3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380954"/>
      </p:ext>
    </p:extLst>
  </p:cSld>
  <p:clrMapOvr>
    <a:masterClrMapping/>
  </p:clrMapOvr>
  <p:transition spd="med" advTm="150000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37459612"/>
      </p:ext>
    </p:extLst>
  </p:cSld>
  <p:clrMapOvr>
    <a:masterClrMapping/>
  </p:clrMapOvr>
  <p:transition spd="med" advTm="150000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GB" sz="4000" dirty="0">
                    <a:solidFill>
                      <a:schemeClr val="tx1"/>
                    </a:solidFill>
                  </a:rPr>
                  <a:t>Résoudre les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équations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suivantes</a:t>
                </a:r>
                <a:r>
                  <a:rPr lang="en-GB" sz="4000" dirty="0">
                    <a:solidFill>
                      <a:schemeClr val="tx1"/>
                    </a:solidFill>
                  </a:rPr>
                  <a:t> :</a:t>
                </a:r>
                <a:br>
                  <a:rPr lang="en-GB" sz="5400" dirty="0"/>
                </a:br>
                <a:br>
                  <a:rPr lang="en-GB" sz="5400" dirty="0"/>
                </a:br>
                <a14:m>
                  <m:oMath xmlns:m="http://schemas.openxmlformats.org/officeDocument/2006/math">
                    <m:r>
                      <a:rPr lang="en-GB" sz="5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=−22</m:t>
                    </m:r>
                  </m:oMath>
                </a14:m>
                <a: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</a:t>
                </a:r>
                <a:r>
                  <a:rPr lang="en-GB" sz="5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et</a:t>
                </a:r>
                <a: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			</a:t>
                </a:r>
                <a:r>
                  <a:rPr lang="en-GB" sz="5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5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−7=8</m:t>
                    </m:r>
                  </m:oMath>
                </a14:m>
                <a:r>
                  <a:rPr lang="en-GB" sz="5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br>
                  <a:rPr lang="en-GB" sz="5400" dirty="0"/>
                </a:br>
                <a:r>
                  <a:rPr lang="en-GB" sz="5400" dirty="0"/>
                  <a:t>  					</a:t>
                </a:r>
                <a:br>
                  <a:rPr lang="en-GB" sz="5400" dirty="0"/>
                </a:br>
                <a:endParaRPr lang="en-GB" sz="5400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  <a:blipFill>
                <a:blip r:embed="rId2"/>
                <a:stretch>
                  <a:fillRect l="-1859" t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2: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23956484"/>
      </p:ext>
    </p:extLst>
  </p:cSld>
  <p:clrMapOvr>
    <a:masterClrMapping/>
  </p:clrMapOvr>
  <p:transition spd="med" advTm="150000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2: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593F3F57-C633-507A-BAF3-1B44AC9ED24F}"/>
                  </a:ext>
                </a:extLst>
              </p:cNvPr>
              <p:cNvSpPr txBox="1"/>
              <p:nvPr/>
            </p:nvSpPr>
            <p:spPr>
              <a:xfrm>
                <a:off x="1344705" y="1859216"/>
                <a:ext cx="9735671" cy="3402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600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=−22</m:t>
                    </m:r>
                  </m:oMath>
                </a14:m>
                <a:r>
                  <a:rPr lang="en-GB" sz="3600" i="1" dirty="0">
                    <a:latin typeface="Cambria Math" panose="02040503050406030204" pitchFamily="18" charset="0"/>
                  </a:rPr>
                  <a:t>        </a:t>
                </a:r>
                <a:r>
                  <a:rPr lang="en-GB" sz="3600" dirty="0">
                    <a:latin typeface="Cambria Math" panose="02040503050406030204" pitchFamily="18" charset="0"/>
                  </a:rPr>
                  <a:t>et</a:t>
                </a:r>
                <a:r>
                  <a:rPr lang="en-GB" sz="3600" i="1" dirty="0">
                    <a:latin typeface="Cambria Math" panose="02040503050406030204" pitchFamily="18" charset="0"/>
                  </a:rPr>
                  <a:t> 			</a:t>
                </a:r>
                <a:r>
                  <a:rPr lang="en-GB" sz="3600" dirty="0"/>
                  <a:t> </a:t>
                </a:r>
                <a14:m>
                  <m:oMath xmlns:m="http://schemas.openxmlformats.org/officeDocument/2006/math">
                    <m:r>
                      <a:rPr lang="en-GB" sz="36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−7=8</m:t>
                    </m:r>
                  </m:oMath>
                </a14:m>
                <a:r>
                  <a:rPr lang="en-GB" sz="3600" i="1" dirty="0">
                    <a:latin typeface="Cambria Math" panose="02040503050406030204" pitchFamily="18" charset="0"/>
                  </a:rPr>
                  <a:t> </a:t>
                </a:r>
                <a:endParaRPr lang="en-GB" sz="3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b="0" i="0" strike="sngStrike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GB" sz="3600" b="0" i="1" strike="sngStrike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3600" b="0" i="1" strike="sngStrike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−22</m:t>
                        </m:r>
                      </m:num>
                      <m:den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den>
                    </m:f>
                  </m:oMath>
                </a14:m>
                <a:r>
                  <a:rPr lang="en-GB" sz="36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   et</a:t>
                </a:r>
                <a:r>
                  <a:rPr lang="en-GB" sz="3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			</a:t>
                </a:r>
                <a:r>
                  <a:rPr lang="en-GB" sz="3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3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1" strike="sngStrik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−7+7</m:t>
                    </m:r>
                    <m:r>
                      <a:rPr lang="en-GB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8+7</m:t>
                    </m:r>
                  </m:oMath>
                </a14:m>
                <a:endParaRPr lang="en-GB" sz="3600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=4,4</m:t>
                    </m:r>
                  </m:oMath>
                </a14:m>
                <a:r>
                  <a:rPr lang="en-GB" sz="40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GB" sz="36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       et</a:t>
                </a:r>
                <a:r>
                  <a:rPr lang="en-GB" sz="3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			 </a:t>
                </a:r>
                <a14:m>
                  <m:oMath xmlns:m="http://schemas.openxmlformats.org/officeDocument/2006/math">
                    <m:r>
                      <a:rPr lang="en-GB" sz="3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GB" sz="3600" b="0" dirty="0">
                  <a:solidFill>
                    <a:schemeClr val="tx1"/>
                  </a:solidFill>
                </a:endParaRPr>
              </a:p>
              <a:p>
                <a:r>
                  <a:rPr lang="en-GB" sz="3600" dirty="0"/>
                  <a:t>										</a:t>
                </a:r>
                <a:r>
                  <a:rPr lang="en-GB" sz="3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3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GB" sz="3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sz="3600" dirty="0">
                  <a:solidFill>
                    <a:srgbClr val="00B050"/>
                  </a:solidFill>
                </a:endParaRPr>
              </a:p>
              <a:p>
                <a:r>
                  <a:rPr lang="en-GB" sz="3600" dirty="0">
                    <a:solidFill>
                      <a:srgbClr val="00B050"/>
                    </a:solidFill>
                  </a:rPr>
                  <a:t>									    </a:t>
                </a:r>
                <a14:m>
                  <m:oMath xmlns:m="http://schemas.openxmlformats.org/officeDocument/2006/math">
                    <m:r>
                      <a:rPr lang="en-GB" sz="3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=7,5</m:t>
                    </m:r>
                  </m:oMath>
                </a14:m>
                <a:endParaRPr lang="en-GB" sz="3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593F3F57-C633-507A-BAF3-1B44AC9ED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05" y="1859216"/>
                <a:ext cx="9735671" cy="3402085"/>
              </a:xfrm>
              <a:prstGeom prst="rect">
                <a:avLst/>
              </a:prstGeom>
              <a:blipFill>
                <a:blip r:embed="rId3"/>
                <a:stretch>
                  <a:fillRect t="-28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550474"/>
      </p:ext>
    </p:extLst>
  </p:cSld>
  <p:clrMapOvr>
    <a:masterClrMapping/>
  </p:clrMapOvr>
  <p:transition spd="med" advTm="150000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24467286"/>
      </p:ext>
    </p:extLst>
  </p:cSld>
  <p:clrMapOvr>
    <a:masterClrMapping/>
  </p:clrMapOvr>
  <p:transition spd="med" advTm="150000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GB" sz="4000" dirty="0">
                    <a:solidFill>
                      <a:schemeClr val="tx1"/>
                    </a:solidFill>
                  </a:rPr>
                  <a:t>Résoudre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l’équation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suivante</a:t>
                </a:r>
                <a:r>
                  <a:rPr lang="en-GB" sz="4000" dirty="0">
                    <a:solidFill>
                      <a:schemeClr val="tx1"/>
                    </a:solidFill>
                  </a:rPr>
                  <a:t> :</a:t>
                </a:r>
                <a:br>
                  <a:rPr lang="en-GB" sz="5400" dirty="0"/>
                </a:br>
                <a:br>
                  <a:rPr lang="en-GB" sz="5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−5=7−2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br>
                  <a:rPr lang="en-GB" sz="5400" dirty="0"/>
                </a:br>
                <a:r>
                  <a:rPr lang="en-GB" sz="5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br>
                  <a:rPr lang="en-GB" sz="5400" dirty="0"/>
                </a:br>
                <a:r>
                  <a:rPr lang="en-GB" sz="5400" dirty="0"/>
                  <a:t>  					</a:t>
                </a:r>
                <a:br>
                  <a:rPr lang="en-GB" sz="5400" dirty="0"/>
                </a:br>
                <a:endParaRPr lang="en-GB" sz="5400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  <a:blipFill>
                <a:blip r:embed="rId2"/>
                <a:stretch>
                  <a:fillRect l="-1859" t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3: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39683046"/>
      </p:ext>
    </p:extLst>
  </p:cSld>
  <p:clrMapOvr>
    <a:masterClrMapping/>
  </p:clrMapOvr>
  <p:transition spd="med" advTm="150000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30055226"/>
      </p:ext>
    </p:extLst>
  </p:cSld>
  <p:clrMapOvr>
    <a:masterClrMapping/>
  </p:clrMapOvr>
  <p:transition spd="med" advTm="150000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3: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9113E1A-41BF-0B6D-9280-C92CC4B7D9DB}"/>
                  </a:ext>
                </a:extLst>
              </p:cNvPr>
              <p:cNvSpPr txBox="1"/>
              <p:nvPr/>
            </p:nvSpPr>
            <p:spPr>
              <a:xfrm>
                <a:off x="890927" y="1494282"/>
                <a:ext cx="10078573" cy="3914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=7</m:t>
                    </m:r>
                    <m:r>
                      <a:rPr lang="en-GB" sz="3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GB" sz="3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3600" b="0" dirty="0">
                    <a:solidFill>
                      <a:srgbClr val="00B050"/>
                    </a:solidFill>
                  </a:rPr>
                  <a:t>  </a:t>
                </a:r>
                <a:r>
                  <a:rPr lang="en-GB" sz="2800" b="0" i="1" dirty="0">
                    <a:solidFill>
                      <a:schemeClr val="tx1"/>
                    </a:solidFill>
                  </a:rPr>
                  <a:t>(on </a:t>
                </a:r>
                <a:r>
                  <a:rPr lang="en-GB" sz="2800" b="0" i="1" dirty="0" err="1">
                    <a:solidFill>
                      <a:schemeClr val="tx1"/>
                    </a:solidFill>
                  </a:rPr>
                  <a:t>regroupe</a:t>
                </a:r>
                <a:r>
                  <a:rPr lang="en-GB" sz="2800" b="0" i="1" dirty="0">
                    <a:solidFill>
                      <a:schemeClr val="tx1"/>
                    </a:solidFill>
                  </a:rPr>
                  <a:t> les </a:t>
                </a:r>
                <a:r>
                  <a:rPr lang="en-GB" sz="2800" b="0" i="1" dirty="0" err="1">
                    <a:solidFill>
                      <a:schemeClr val="tx1"/>
                    </a:solidFill>
                  </a:rPr>
                  <a:t>termes</a:t>
                </a:r>
                <a:r>
                  <a:rPr lang="en-GB" sz="2800" b="0" i="1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b="0" i="1" dirty="0" err="1">
                    <a:solidFill>
                      <a:schemeClr val="tx1"/>
                    </a:solidFill>
                  </a:rPr>
                  <a:t>en</a:t>
                </a:r>
                <a:r>
                  <a:rPr lang="en-GB" sz="2800" b="0" i="1" dirty="0">
                    <a:solidFill>
                      <a:schemeClr val="tx1"/>
                    </a:solidFill>
                  </a:rPr>
                  <a:t> x d’un </a:t>
                </a:r>
                <a:r>
                  <a:rPr lang="en-GB" sz="2800" b="0" i="1" dirty="0" err="1">
                    <a:solidFill>
                      <a:schemeClr val="tx1"/>
                    </a:solidFill>
                  </a:rPr>
                  <a:t>côté</a:t>
                </a:r>
                <a:r>
                  <a:rPr lang="en-GB" sz="2800" b="0" i="1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GB" sz="3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=7</m:t>
                    </m:r>
                    <m:r>
                      <a:rPr lang="en-GB" sz="3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GB" sz="3600" dirty="0"/>
                  <a:t>	</a:t>
                </a:r>
                <a:r>
                  <a:rPr lang="en-GB" sz="2800" i="1" dirty="0"/>
                  <a:t>et les </a:t>
                </a:r>
                <a:r>
                  <a:rPr lang="en-GB" sz="2800" i="1" dirty="0" err="1"/>
                  <a:t>termes</a:t>
                </a:r>
                <a:r>
                  <a:rPr lang="en-GB" sz="2800" i="1" dirty="0"/>
                  <a:t> sans x de </a:t>
                </a:r>
                <a:r>
                  <a:rPr lang="en-GB" sz="2800" i="1" dirty="0" err="1"/>
                  <a:t>l’autre</a:t>
                </a:r>
                <a:r>
                  <a:rPr lang="en-GB" sz="2800" i="1" dirty="0"/>
                  <a:t>.)</a:t>
                </a:r>
                <a:endParaRPr lang="en-GB" sz="36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GB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i="1" strike="sngStrike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sz="3600" b="0" i="1" strike="sng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GB" sz="36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=2,4</m:t>
                      </m:r>
                    </m:oMath>
                  </m:oMathPara>
                </a14:m>
                <a:endParaRPr lang="en-GB" sz="3600" dirty="0">
                  <a:solidFill>
                    <a:srgbClr val="00B050"/>
                  </a:solidFill>
                </a:endParaRPr>
              </a:p>
              <a:p>
                <a:br>
                  <a:rPr lang="en-GB" sz="1800" dirty="0"/>
                </a:br>
                <a:endParaRPr lang="en-GB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9113E1A-41BF-0B6D-9280-C92CC4B7D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27" y="1494282"/>
                <a:ext cx="10078573" cy="39143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65550"/>
      </p:ext>
    </p:extLst>
  </p:cSld>
  <p:clrMapOvr>
    <a:masterClrMapping/>
  </p:clrMapOvr>
  <p:transition spd="med" advTm="150000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46390396"/>
      </p:ext>
    </p:extLst>
  </p:cSld>
  <p:clrMapOvr>
    <a:masterClrMapping/>
  </p:clrMapOvr>
  <p:transition spd="med" advTm="150000"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GB" sz="4000" dirty="0">
                    <a:solidFill>
                      <a:schemeClr val="tx1"/>
                    </a:solidFill>
                  </a:rPr>
                  <a:t>Résoudre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l’équation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suivante</a:t>
                </a:r>
                <a:r>
                  <a:rPr lang="en-GB" sz="4000" dirty="0">
                    <a:solidFill>
                      <a:schemeClr val="tx1"/>
                    </a:solidFill>
                  </a:rPr>
                  <a:t> :</a:t>
                </a:r>
                <a:br>
                  <a:rPr lang="en-GB" sz="5400" dirty="0"/>
                </a:br>
                <a:br>
                  <a:rPr lang="en-GB" sz="5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br>
                  <a:rPr lang="en-GB" sz="5400" dirty="0"/>
                </a:br>
                <a:r>
                  <a:rPr lang="en-GB" sz="5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br>
                  <a:rPr lang="en-GB" sz="5400" dirty="0"/>
                </a:br>
                <a:r>
                  <a:rPr lang="en-GB" sz="5400" dirty="0"/>
                  <a:t>  					</a:t>
                </a:r>
                <a:br>
                  <a:rPr lang="en-GB" sz="5400" dirty="0"/>
                </a:br>
                <a:endParaRPr lang="en-GB" sz="5400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  <a:blipFill>
                <a:blip r:embed="rId2"/>
                <a:stretch>
                  <a:fillRect l="-1859" t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4: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32707266"/>
      </p:ext>
    </p:extLst>
  </p:cSld>
  <p:clrMapOvr>
    <a:masterClrMapping/>
  </p:clrMapOvr>
  <p:transition spd="med" advTm="150000"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4: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9113E1A-41BF-0B6D-9280-C92CC4B7D9DB}"/>
                  </a:ext>
                </a:extLst>
              </p:cNvPr>
              <p:cNvSpPr txBox="1"/>
              <p:nvPr/>
            </p:nvSpPr>
            <p:spPr>
              <a:xfrm>
                <a:off x="890927" y="1494282"/>
                <a:ext cx="10078573" cy="4421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6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+9</m:t>
                    </m:r>
                  </m:oMath>
                </a14:m>
                <a:r>
                  <a:rPr lang="en-GB" sz="2800" b="0" i="1" dirty="0">
                    <a:solidFill>
                      <a:schemeClr val="tx1"/>
                    </a:solidFill>
                  </a:rPr>
                  <a:t>     (on </a:t>
                </a:r>
                <a:r>
                  <a:rPr lang="en-GB" sz="2800" b="0" i="1" dirty="0" err="1">
                    <a:solidFill>
                      <a:schemeClr val="tx1"/>
                    </a:solidFill>
                  </a:rPr>
                  <a:t>regroupe</a:t>
                </a:r>
                <a:r>
                  <a:rPr lang="en-GB" sz="2800" b="0" i="1" dirty="0">
                    <a:solidFill>
                      <a:schemeClr val="tx1"/>
                    </a:solidFill>
                  </a:rPr>
                  <a:t> les </a:t>
                </a:r>
                <a:r>
                  <a:rPr lang="en-GB" sz="2800" b="0" i="1" dirty="0" err="1">
                    <a:solidFill>
                      <a:schemeClr val="tx1"/>
                    </a:solidFill>
                  </a:rPr>
                  <a:t>termes</a:t>
                </a:r>
                <a:r>
                  <a:rPr lang="en-GB" sz="2800" b="0" i="1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b="0" i="1" dirty="0" err="1">
                    <a:solidFill>
                      <a:schemeClr val="tx1"/>
                    </a:solidFill>
                  </a:rPr>
                  <a:t>en</a:t>
                </a:r>
                <a:r>
                  <a:rPr lang="en-GB" sz="2800" b="0" i="1" dirty="0">
                    <a:solidFill>
                      <a:schemeClr val="tx1"/>
                    </a:solidFill>
                  </a:rPr>
                  <a:t> x d’un </a:t>
                </a:r>
                <a:r>
                  <a:rPr lang="en-GB" sz="2800" b="0" i="1" dirty="0" err="1">
                    <a:solidFill>
                      <a:schemeClr val="tx1"/>
                    </a:solidFill>
                  </a:rPr>
                  <a:t>côté</a:t>
                </a:r>
                <a:r>
                  <a:rPr lang="en-GB" sz="2800" b="0" i="1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3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=9</m:t>
                    </m:r>
                    <m:r>
                      <a:rPr lang="en-GB" sz="3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−6</m:t>
                    </m:r>
                  </m:oMath>
                </a14:m>
                <a:r>
                  <a:rPr lang="en-GB" sz="3600" dirty="0"/>
                  <a:t>	</a:t>
                </a:r>
                <a:r>
                  <a:rPr lang="en-GB" sz="2800" i="1" dirty="0"/>
                  <a:t>et les </a:t>
                </a:r>
                <a:r>
                  <a:rPr lang="en-GB" sz="2800" i="1" dirty="0" err="1"/>
                  <a:t>termes</a:t>
                </a:r>
                <a:r>
                  <a:rPr lang="en-GB" sz="2800" i="1" dirty="0"/>
                  <a:t> sans x de </a:t>
                </a:r>
                <a:r>
                  <a:rPr lang="en-GB" sz="2800" i="1" dirty="0" err="1"/>
                  <a:t>l’autre</a:t>
                </a:r>
                <a:r>
                  <a:rPr lang="en-GB" sz="2800" i="1" dirty="0"/>
                  <a:t>.)</a:t>
                </a:r>
                <a:endParaRPr lang="en-GB" sz="36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b="0" i="1" strike="sng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sz="3600" b="0" i="1" strike="sng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den>
                      </m:f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den>
                      </m:f>
                    </m:oMath>
                  </m:oMathPara>
                </a14:m>
                <a:endParaRPr lang="en-GB" sz="36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=−0,5</m:t>
                      </m:r>
                    </m:oMath>
                  </m:oMathPara>
                </a14:m>
                <a:endParaRPr lang="en-GB" sz="3600" dirty="0">
                  <a:solidFill>
                    <a:srgbClr val="00B050"/>
                  </a:solidFill>
                </a:endParaRPr>
              </a:p>
              <a:p>
                <a:br>
                  <a:rPr lang="en-GB" sz="1800" dirty="0"/>
                </a:br>
                <a:endParaRPr lang="en-GB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9113E1A-41BF-0B6D-9280-C92CC4B7D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27" y="1494282"/>
                <a:ext cx="10078573" cy="4421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182150"/>
      </p:ext>
    </p:extLst>
  </p:cSld>
  <p:clrMapOvr>
    <a:masterClrMapping/>
  </p:clrMapOvr>
  <p:transition spd="med" advTm="150000">
    <p:pull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30268421"/>
      </p:ext>
    </p:extLst>
  </p:cSld>
  <p:clrMapOvr>
    <a:masterClrMapping/>
  </p:clrMapOvr>
  <p:transition spd="med" advTm="150000">
    <p:pull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099" y="1249643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 err="1">
                <a:latin typeface="Algerian" panose="04020705040A02060702" pitchFamily="82" charset="0"/>
              </a:rPr>
              <a:t>Calcul</a:t>
            </a:r>
            <a:r>
              <a:rPr lang="en-GB" sz="8000" b="1" dirty="0">
                <a:latin typeface="Algerian" panose="04020705040A02060702" pitchFamily="82" charset="0"/>
              </a:rPr>
              <a:t> </a:t>
            </a:r>
            <a:r>
              <a:rPr lang="en-GB" sz="8000" b="1" dirty="0" err="1">
                <a:latin typeface="Algerian" panose="04020705040A02060702" pitchFamily="82" charset="0"/>
              </a:rPr>
              <a:t>littéral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ADB91E1-2AB0-4A0C-3D7B-C76DAF565F7E}"/>
              </a:ext>
            </a:extLst>
          </p:cNvPr>
          <p:cNvSpPr txBox="1"/>
          <p:nvPr/>
        </p:nvSpPr>
        <p:spPr>
          <a:xfrm>
            <a:off x="581025" y="4286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53319543"/>
      </p:ext>
    </p:extLst>
  </p:cSld>
  <p:clrMapOvr>
    <a:masterClrMapping/>
  </p:clrMapOvr>
  <p:transition spd="med" advTm="150000">
    <p:pull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GB" sz="4000" dirty="0">
                    <a:solidFill>
                      <a:schemeClr val="tx1"/>
                    </a:solidFill>
                  </a:rPr>
                  <a:t>Développer et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réduire</a:t>
                </a:r>
                <a:r>
                  <a:rPr lang="en-GB" sz="4000" dirty="0">
                    <a:solidFill>
                      <a:schemeClr val="tx1"/>
                    </a:solidFill>
                  </a:rPr>
                  <a:t> les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expresions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littérales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suivantes</a:t>
                </a:r>
                <a:r>
                  <a:rPr lang="en-GB" sz="4000" dirty="0">
                    <a:solidFill>
                      <a:schemeClr val="tx1"/>
                    </a:solidFill>
                  </a:rPr>
                  <a:t> :</a:t>
                </a:r>
                <a:br>
                  <a:rPr lang="en-GB" sz="5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=−10</m:t>
                      </m:r>
                      <m:d>
                        <m:dPr>
                          <m:ctrlP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7−</m:t>
                          </m:r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GB" sz="5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</m:oMath>
                  </m:oMathPara>
                </a14:m>
                <a:br>
                  <a:rPr lang="en-GB" sz="5400" dirty="0"/>
                </a:br>
                <a:r>
                  <a:rPr lang="en-GB" sz="5400" dirty="0"/>
                  <a:t>  					</a:t>
                </a:r>
                <a:br>
                  <a:rPr lang="en-GB" sz="5400" dirty="0"/>
                </a:br>
                <a:endParaRPr lang="en-GB" sz="5400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  <a:blipFill>
                <a:blip r:embed="rId2"/>
                <a:stretch>
                  <a:fillRect l="-1859" t="-2778" r="-4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5: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16156915"/>
      </p:ext>
    </p:extLst>
  </p:cSld>
  <p:clrMapOvr>
    <a:masterClrMapping/>
  </p:clrMapOvr>
  <p:transition spd="med" advTm="150000">
    <p:pull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5: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392434" y="2198312"/>
                <a:ext cx="11037566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20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2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d>
                      <m:d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7−</m:t>
                        </m:r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3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			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200">
                        <a:latin typeface="Cambria Math" panose="02040503050406030204" pitchFamily="18" charset="0"/>
                      </a:rPr>
                      <m:t>L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2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GB" sz="32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</m:oMath>
                </a14:m>
                <a:endParaRPr lang="en-GB" sz="3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=−10×7+(−10)×(−</m:t>
                    </m:r>
                    <m:r>
                      <a:rPr lang="en-GB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32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=9</m:t>
                    </m:r>
                    <m:r>
                      <a:rPr lang="en-GB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+9</m:t>
                    </m:r>
                    <m:r>
                      <a:rPr lang="en-GB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×(−5)</m:t>
                    </m:r>
                  </m:oMath>
                </a14:m>
                <a:endParaRPr lang="en-GB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3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3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=−70+10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3200" b="0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		  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3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9</m:t>
                    </m:r>
                    <m:sSup>
                      <m:sSupPr>
                        <m:ctrlP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−45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320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3200" b="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28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4" y="2198312"/>
                <a:ext cx="11037566" cy="24929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</a:p>
        </p:txBody>
      </p:sp>
      <p:sp>
        <p:nvSpPr>
          <p:cNvPr id="6" name="Flèche : courbe vers le bas 5">
            <a:extLst>
              <a:ext uri="{FF2B5EF4-FFF2-40B4-BE49-F238E27FC236}">
                <a16:creationId xmlns:a16="http://schemas.microsoft.com/office/drawing/2014/main" id="{996EFDFD-08A3-234F-4A34-80C7B2033017}"/>
              </a:ext>
            </a:extLst>
          </p:cNvPr>
          <p:cNvSpPr/>
          <p:nvPr/>
        </p:nvSpPr>
        <p:spPr>
          <a:xfrm>
            <a:off x="1668147" y="2073111"/>
            <a:ext cx="582706" cy="2440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Flèche : courbe vers le bas 7">
            <a:extLst>
              <a:ext uri="{FF2B5EF4-FFF2-40B4-BE49-F238E27FC236}">
                <a16:creationId xmlns:a16="http://schemas.microsoft.com/office/drawing/2014/main" id="{96EFD1BF-E6CE-9B1E-D612-C2088179DA51}"/>
              </a:ext>
            </a:extLst>
          </p:cNvPr>
          <p:cNvSpPr/>
          <p:nvPr/>
        </p:nvSpPr>
        <p:spPr>
          <a:xfrm>
            <a:off x="1668147" y="1996778"/>
            <a:ext cx="1404506" cy="2958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Flèche : courbe vers le bas 8">
            <a:extLst>
              <a:ext uri="{FF2B5EF4-FFF2-40B4-BE49-F238E27FC236}">
                <a16:creationId xmlns:a16="http://schemas.microsoft.com/office/drawing/2014/main" id="{CD187FA4-E5FA-A8B1-D88D-BFFF8443D771}"/>
              </a:ext>
            </a:extLst>
          </p:cNvPr>
          <p:cNvSpPr/>
          <p:nvPr/>
        </p:nvSpPr>
        <p:spPr>
          <a:xfrm>
            <a:off x="7147519" y="2048607"/>
            <a:ext cx="582706" cy="2440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Flèche : courbe vers le bas 9">
            <a:extLst>
              <a:ext uri="{FF2B5EF4-FFF2-40B4-BE49-F238E27FC236}">
                <a16:creationId xmlns:a16="http://schemas.microsoft.com/office/drawing/2014/main" id="{927E0AC0-3108-A7EE-8109-BF2DF9406771}"/>
              </a:ext>
            </a:extLst>
          </p:cNvPr>
          <p:cNvSpPr/>
          <p:nvPr/>
        </p:nvSpPr>
        <p:spPr>
          <a:xfrm>
            <a:off x="7147519" y="1996778"/>
            <a:ext cx="1404506" cy="2958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754904"/>
      </p:ext>
    </p:extLst>
  </p:cSld>
  <p:clrMapOvr>
    <a:masterClrMapping/>
  </p:clrMapOvr>
  <p:transition spd="med" advTm="150000">
    <p:pull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04111545"/>
      </p:ext>
    </p:extLst>
  </p:cSld>
  <p:clrMapOvr>
    <a:masterClrMapping/>
  </p:clrMapOvr>
  <p:transition spd="med" advTm="150000">
    <p:pull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38051" y="2144246"/>
                <a:ext cx="10431973" cy="3466933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GB" sz="4000" dirty="0">
                    <a:solidFill>
                      <a:schemeClr val="tx1"/>
                    </a:solidFill>
                  </a:rPr>
                  <a:t>Développer et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réduire</a:t>
                </a:r>
                <a:r>
                  <a:rPr lang="en-GB" sz="4000" dirty="0">
                    <a:solidFill>
                      <a:schemeClr val="tx1"/>
                    </a:solidFill>
                  </a:rPr>
                  <a:t> les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expresions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littérales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suivantes</a:t>
                </a:r>
                <a:r>
                  <a:rPr lang="en-GB" sz="4000" dirty="0">
                    <a:solidFill>
                      <a:schemeClr val="tx1"/>
                    </a:solidFill>
                  </a:rPr>
                  <a:t> :</a:t>
                </a:r>
                <a:br>
                  <a:rPr lang="en-GB" sz="5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3−</m:t>
                          </m:r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+9)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GB" sz="5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(−2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+9)−(−12</m:t>
                      </m:r>
                      <m:sSup>
                        <m:sSupPr>
                          <m:ctrlP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−27)</m:t>
                      </m:r>
                    </m:oMath>
                  </m:oMathPara>
                </a14:m>
                <a:br>
                  <a:rPr lang="en-GB" sz="5400" dirty="0"/>
                </a:br>
                <a:r>
                  <a:rPr lang="en-GB" sz="5400" dirty="0"/>
                  <a:t>  					</a:t>
                </a:r>
                <a:br>
                  <a:rPr lang="en-GB" sz="5400" dirty="0"/>
                </a:br>
                <a:endParaRPr lang="en-GB" sz="5400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38051" y="2144246"/>
                <a:ext cx="10431973" cy="3466933"/>
              </a:xfrm>
              <a:blipFill>
                <a:blip r:embed="rId2"/>
                <a:stretch>
                  <a:fillRect l="-1753" t="-2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6: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44075044"/>
      </p:ext>
    </p:extLst>
  </p:cSld>
  <p:clrMapOvr>
    <a:masterClrMapping/>
  </p:clrMapOvr>
  <p:transition spd="med" advTm="150000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21863" y="1865193"/>
                <a:ext cx="9494782" cy="3466933"/>
              </a:xfrm>
            </p:spPr>
            <p:txBody>
              <a:bodyPr>
                <a:noAutofit/>
              </a:bodyPr>
              <a:lstStyle/>
              <a:p>
                <a:r>
                  <a:rPr lang="en-GB" sz="3000" dirty="0">
                    <a:solidFill>
                      <a:schemeClr val="tx1"/>
                    </a:solidFill>
                  </a:rPr>
                  <a:t>Pour </a:t>
                </a:r>
                <a:r>
                  <a:rPr lang="en-GB" sz="3000" dirty="0" err="1">
                    <a:solidFill>
                      <a:schemeClr val="tx1"/>
                    </a:solidFill>
                  </a:rPr>
                  <a:t>chacun</a:t>
                </a:r>
                <a:r>
                  <a:rPr lang="en-GB" sz="3000" dirty="0">
                    <a:solidFill>
                      <a:schemeClr val="tx1"/>
                    </a:solidFill>
                  </a:rPr>
                  <a:t> des </a:t>
                </a:r>
                <a:r>
                  <a:rPr lang="en-GB" sz="3000" dirty="0" err="1">
                    <a:solidFill>
                      <a:schemeClr val="tx1"/>
                    </a:solidFill>
                  </a:rPr>
                  <a:t>nombres</a:t>
                </a:r>
                <a:r>
                  <a:rPr lang="en-GB" sz="3000" dirty="0">
                    <a:solidFill>
                      <a:schemeClr val="tx1"/>
                    </a:solidFill>
                  </a:rPr>
                  <a:t> </a:t>
                </a:r>
                <a:r>
                  <a:rPr lang="en-GB" sz="3000" dirty="0" err="1">
                    <a:solidFill>
                      <a:schemeClr val="tx1"/>
                    </a:solidFill>
                  </a:rPr>
                  <a:t>suivants</a:t>
                </a:r>
                <a:r>
                  <a:rPr lang="en-GB" sz="3000" dirty="0">
                    <a:solidFill>
                      <a:schemeClr val="tx1"/>
                    </a:solidFill>
                  </a:rPr>
                  <a:t>, </a:t>
                </a:r>
                <a:r>
                  <a:rPr lang="en-GB" sz="3000" dirty="0" err="1">
                    <a:solidFill>
                      <a:schemeClr val="tx1"/>
                    </a:solidFill>
                  </a:rPr>
                  <a:t>choisir</a:t>
                </a:r>
                <a:r>
                  <a:rPr lang="en-GB" sz="3000" dirty="0">
                    <a:solidFill>
                      <a:schemeClr val="tx1"/>
                    </a:solidFill>
                  </a:rPr>
                  <a:t> </a:t>
                </a:r>
                <a:r>
                  <a:rPr lang="en-GB" sz="3000" dirty="0" err="1">
                    <a:solidFill>
                      <a:schemeClr val="tx1"/>
                    </a:solidFill>
                  </a:rPr>
                  <a:t>sa</a:t>
                </a:r>
                <a:r>
                  <a:rPr lang="en-GB" sz="3000" dirty="0">
                    <a:solidFill>
                      <a:schemeClr val="tx1"/>
                    </a:solidFill>
                  </a:rPr>
                  <a:t> </a:t>
                </a:r>
                <a:r>
                  <a:rPr lang="en-GB" sz="3000" dirty="0" err="1">
                    <a:solidFill>
                      <a:schemeClr val="tx1"/>
                    </a:solidFill>
                  </a:rPr>
                  <a:t>décomposition</a:t>
                </a:r>
                <a:r>
                  <a:rPr lang="en-GB" sz="3000" dirty="0">
                    <a:solidFill>
                      <a:schemeClr val="tx1"/>
                    </a:solidFill>
                  </a:rPr>
                  <a:t> </a:t>
                </a:r>
                <a:r>
                  <a:rPr lang="en-GB" sz="3000" dirty="0" err="1">
                    <a:solidFill>
                      <a:schemeClr val="tx1"/>
                    </a:solidFill>
                  </a:rPr>
                  <a:t>en</a:t>
                </a:r>
                <a:r>
                  <a:rPr lang="en-GB" sz="3000" dirty="0">
                    <a:solidFill>
                      <a:schemeClr val="tx1"/>
                    </a:solidFill>
                  </a:rPr>
                  <a:t> </a:t>
                </a:r>
                <a:r>
                  <a:rPr lang="en-GB" sz="3000" dirty="0" err="1">
                    <a:solidFill>
                      <a:schemeClr val="tx1"/>
                    </a:solidFill>
                  </a:rPr>
                  <a:t>produit</a:t>
                </a:r>
                <a:r>
                  <a:rPr lang="en-GB" sz="3000" dirty="0">
                    <a:solidFill>
                      <a:schemeClr val="tx1"/>
                    </a:solidFill>
                  </a:rPr>
                  <a:t> de </a:t>
                </a:r>
                <a:r>
                  <a:rPr lang="en-GB" sz="3000" dirty="0" err="1">
                    <a:solidFill>
                      <a:schemeClr val="tx1"/>
                    </a:solidFill>
                  </a:rPr>
                  <a:t>facteurs</a:t>
                </a:r>
                <a:r>
                  <a:rPr lang="en-GB" sz="3000" dirty="0">
                    <a:solidFill>
                      <a:schemeClr val="tx1"/>
                    </a:solidFill>
                  </a:rPr>
                  <a:t> premiers :</a:t>
                </a:r>
                <a:br>
                  <a:rPr lang="en-GB" sz="3000" dirty="0">
                    <a:solidFill>
                      <a:schemeClr val="tx1"/>
                    </a:solidFill>
                  </a:rPr>
                </a:br>
                <a:br>
                  <a:rPr lang="en-GB" sz="3000" dirty="0">
                    <a:solidFill>
                      <a:schemeClr val="tx1"/>
                    </a:solidFill>
                  </a:rPr>
                </a:br>
                <a:r>
                  <a:rPr lang="en-GB" sz="3000" dirty="0">
                    <a:solidFill>
                      <a:schemeClr val="tx1"/>
                    </a:solidFill>
                  </a:rPr>
                  <a:t>		</a:t>
                </a:r>
                <a:r>
                  <a:rPr lang="en-GB" sz="3000" u="sng" dirty="0">
                    <a:solidFill>
                      <a:schemeClr val="bg2"/>
                    </a:solidFill>
                  </a:rPr>
                  <a:t>252</a:t>
                </a:r>
                <a:r>
                  <a:rPr lang="en-GB" sz="3000" dirty="0">
                    <a:solidFill>
                      <a:schemeClr val="tx1"/>
                    </a:solidFill>
                  </a:rPr>
                  <a:t>  									</a:t>
                </a:r>
                <a:r>
                  <a:rPr lang="en-GB" sz="3000" dirty="0">
                    <a:solidFill>
                      <a:schemeClr val="bg2"/>
                    </a:solidFill>
                  </a:rPr>
                  <a:t> </a:t>
                </a:r>
                <a:r>
                  <a:rPr lang="en-GB" sz="3000" u="sng" dirty="0">
                    <a:solidFill>
                      <a:schemeClr val="bg2"/>
                    </a:solidFill>
                  </a:rPr>
                  <a:t>364</a:t>
                </a:r>
                <a:br>
                  <a:rPr lang="en-GB" sz="3000" dirty="0">
                    <a:solidFill>
                      <a:schemeClr val="tx1"/>
                    </a:solidFill>
                  </a:rPr>
                </a:br>
                <a:r>
                  <a:rPr lang="en-GB" sz="3000" dirty="0">
                    <a:solidFill>
                      <a:schemeClr val="tx1"/>
                    </a:solidFill>
                  </a:rPr>
                  <a:t>a)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 9 × 7</m:t>
                    </m:r>
                  </m:oMath>
                </a14:m>
                <a:r>
                  <a:rPr lang="en-GB" sz="3000" dirty="0">
                    <a:solidFill>
                      <a:schemeClr val="tx1"/>
                    </a:solidFill>
                  </a:rPr>
                  <a:t>							 a)  </a:t>
                </a:r>
                <a14:m>
                  <m:oMath xmlns:m="http://schemas.openxmlformats.org/officeDocument/2006/math"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br>
                  <a:rPr lang="en-GB" sz="3000" dirty="0">
                    <a:solidFill>
                      <a:schemeClr val="tx1"/>
                    </a:solidFill>
                  </a:rPr>
                </a:br>
                <a:r>
                  <a:rPr lang="en-GB" sz="3000" dirty="0">
                    <a:solidFill>
                      <a:schemeClr val="tx1"/>
                    </a:solidFill>
                  </a:rPr>
                  <a:t>b) </a:t>
                </a:r>
                <a14:m>
                  <m:oMath xmlns:m="http://schemas.openxmlformats.org/officeDocument/2006/math"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3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21</m:t>
                    </m:r>
                  </m:oMath>
                </a14:m>
                <a:r>
                  <a:rPr lang="en-GB" sz="3000" dirty="0">
                    <a:solidFill>
                      <a:schemeClr val="tx1"/>
                    </a:solidFill>
                  </a:rPr>
                  <a:t>						 b) </a:t>
                </a:r>
                <a14:m>
                  <m:oMath xmlns:m="http://schemas.openxmlformats.org/officeDocument/2006/math">
                    <m:r>
                      <a:rPr lang="en-GB" sz="3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²</m:t>
                    </m:r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×7</m:t>
                    </m:r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br>
                  <a:rPr lang="en-GB" sz="3000" dirty="0">
                    <a:solidFill>
                      <a:schemeClr val="tx1"/>
                    </a:solidFill>
                  </a:rPr>
                </a:br>
                <a:r>
                  <a:rPr lang="en-GB" sz="3000" dirty="0">
                    <a:solidFill>
                      <a:schemeClr val="tx1"/>
                    </a:solidFill>
                  </a:rPr>
                  <a:t>c)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GB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 7</m:t>
                    </m:r>
                  </m:oMath>
                </a14:m>
                <a:r>
                  <a:rPr lang="en-GB" sz="3000" dirty="0">
                    <a:solidFill>
                      <a:schemeClr val="tx1"/>
                    </a:solidFill>
                  </a:rPr>
                  <a:t> 							 c)  </a:t>
                </a:r>
                <a14:m>
                  <m:oMath xmlns:m="http://schemas.openxmlformats.org/officeDocument/2006/math"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×7</m:t>
                    </m:r>
                    <m:r>
                      <a:rPr lang="en-GB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×26</m:t>
                    </m:r>
                  </m:oMath>
                </a14:m>
                <a:br>
                  <a:rPr lang="en-GB" sz="3000" dirty="0">
                    <a:solidFill>
                      <a:schemeClr val="tx1"/>
                    </a:solidFill>
                  </a:rPr>
                </a:br>
                <a:endParaRPr lang="en-GB" sz="3000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21863" y="1865193"/>
                <a:ext cx="9494782" cy="3466933"/>
              </a:xfrm>
              <a:blipFill>
                <a:blip r:embed="rId2"/>
                <a:stretch>
                  <a:fillRect l="-1476" t="-2109" b="-5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2: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00" y="5338176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74295549"/>
      </p:ext>
    </p:extLst>
  </p:cSld>
  <p:clrMapOvr>
    <a:masterClrMapping/>
  </p:clrMapOvr>
  <p:transition spd="med" advTm="150000">
    <p:pull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6: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933503" y="1521063"/>
                <a:ext cx="9639189" cy="4646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3−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8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+9</m:t>
                        </m:r>
                      </m:e>
                    </m:d>
                  </m:oMath>
                </a14:m>
                <a:r>
                  <a:rPr lang="en-GB" sz="2800" i="1" dirty="0">
                    <a:latin typeface="Cambria Math" panose="02040503050406030204" pitchFamily="18" charset="0"/>
                  </a:rPr>
                  <a:t> </a:t>
                </a:r>
                <a:r>
                  <a:rPr lang="en-GB" sz="2400" b="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On </a:t>
                </a:r>
                <a:r>
                  <a:rPr lang="en-GB" sz="2400" b="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développe</a:t>
                </a:r>
                <a:r>
                  <a:rPr lang="en-GB" sz="2400" b="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la 1ère </a:t>
                </a:r>
                <a:r>
                  <a:rPr lang="en-GB" sz="2400" b="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parenthèse</a:t>
                </a:r>
                <a:r>
                  <a:rPr lang="en-GB" sz="2400" b="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et on </a:t>
                </a:r>
                <a:r>
                  <a:rPr lang="en-GB" sz="2400" b="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enlève</a:t>
                </a:r>
                <a:r>
                  <a:rPr lang="en-GB" sz="2400" b="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la 2ème </a:t>
                </a:r>
                <a:r>
                  <a:rPr lang="en-GB" sz="2400" b="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parenthèses</a:t>
                </a:r>
                <a:r>
                  <a:rPr lang="en-GB" sz="2400" b="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sans </a:t>
                </a:r>
                <a:r>
                  <a:rPr lang="en-GB" sz="2400" b="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rien</a:t>
                </a:r>
                <a:r>
                  <a:rPr lang="en-GB" sz="2400" b="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changer</a:t>
                </a:r>
                <a:endParaRPr lang="en-GB" sz="2800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+9=3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endParaRPr lang="en-GB" sz="2800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GB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=−8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+9</m:t>
                        </m:r>
                      </m:e>
                    </m:d>
                    <m:r>
                      <a:rPr lang="en-GB" sz="28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−12</m:t>
                        </m:r>
                        <m:sSup>
                          <m:sSup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−27</m:t>
                        </m:r>
                      </m:e>
                    </m:d>
                  </m:oMath>
                </a14:m>
                <a:r>
                  <a:rPr lang="en-GB" sz="240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On développe la 1ère parenthèse et on enlève les </a:t>
                </a:r>
                <a:r>
                  <a:rPr lang="en-GB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parenthèses</a:t>
                </a:r>
                <a:r>
                  <a:rPr lang="en-GB" sz="240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en</a:t>
                </a:r>
                <a:r>
                  <a:rPr lang="en-GB" sz="240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changeant</a:t>
                </a:r>
                <a:r>
                  <a:rPr lang="en-GB" sz="240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tous</a:t>
                </a:r>
                <a:r>
                  <a:rPr lang="en-GB" sz="240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les </a:t>
                </a:r>
                <a:r>
                  <a:rPr lang="en-GB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signes</a:t>
                </a:r>
                <a:r>
                  <a:rPr lang="en-GB" sz="240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des </a:t>
                </a:r>
                <a:r>
                  <a:rPr lang="en-GB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termes</a:t>
                </a:r>
                <a:r>
                  <a:rPr lang="en-GB" sz="240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à </a:t>
                </a:r>
                <a:r>
                  <a:rPr lang="en-GB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l’intérieur</a:t>
                </a:r>
                <a:br>
                  <a:rPr lang="en-GB" sz="40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72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+12</m:t>
                      </m:r>
                      <m:sSup>
                        <m:sSup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+27</m:t>
                      </m:r>
                    </m:oMath>
                  </m:oMathPara>
                </a14:m>
                <a:endParaRPr lang="en-GB" sz="2800" b="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72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+27</m:t>
                      </m:r>
                    </m:oMath>
                  </m:oMathPara>
                </a14:m>
                <a:endParaRPr lang="en-GB" sz="2800" b="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br>
                  <a:rPr lang="en-GB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GB" sz="28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03" y="1521063"/>
                <a:ext cx="9639189" cy="4646144"/>
              </a:xfrm>
              <a:prstGeom prst="rect">
                <a:avLst/>
              </a:prstGeom>
              <a:blipFill>
                <a:blip r:embed="rId3"/>
                <a:stretch>
                  <a:fillRect l="-949" r="-15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6928081"/>
      </p:ext>
    </p:extLst>
  </p:cSld>
  <p:clrMapOvr>
    <a:masterClrMapping/>
  </p:clrMapOvr>
  <p:transition spd="med" advTm="150000">
    <p:pull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56929972"/>
      </p:ext>
    </p:extLst>
  </p:cSld>
  <p:clrMapOvr>
    <a:masterClrMapping/>
  </p:clrMapOvr>
  <p:transition spd="med" advTm="150000">
    <p:pull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GB" sz="4000" dirty="0">
                    <a:solidFill>
                      <a:schemeClr val="tx1"/>
                    </a:solidFill>
                  </a:rPr>
                  <a:t>Développer et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réduire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l’expresions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littérale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suivante</a:t>
                </a:r>
                <a:r>
                  <a:rPr lang="en-GB" sz="4000" dirty="0">
                    <a:solidFill>
                      <a:schemeClr val="tx1"/>
                    </a:solidFill>
                  </a:rPr>
                  <a:t> :</a:t>
                </a:r>
                <a:br>
                  <a:rPr lang="en-GB" sz="5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−12</m:t>
                          </m:r>
                        </m:e>
                      </m:d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(4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−6)</m:t>
                      </m:r>
                    </m:oMath>
                  </m:oMathPara>
                </a14:m>
                <a:b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br>
                  <a:rPr lang="en-GB" sz="5400" dirty="0"/>
                </a:br>
                <a:r>
                  <a:rPr lang="en-GB" sz="5400" dirty="0"/>
                  <a:t>  					</a:t>
                </a:r>
                <a:br>
                  <a:rPr lang="en-GB" sz="5400" dirty="0"/>
                </a:br>
                <a:endParaRPr lang="en-GB" sz="5400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  <a:blipFill>
                <a:blip r:embed="rId2"/>
                <a:stretch>
                  <a:fillRect l="-1859" t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7: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76514061"/>
      </p:ext>
    </p:extLst>
  </p:cSld>
  <p:clrMapOvr>
    <a:masterClrMapping/>
  </p:clrMapOvr>
  <p:transition spd="med" advTm="150000">
    <p:pull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8" y="1423872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7: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190258" y="2275533"/>
                <a:ext cx="10952872" cy="38472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GB" sz="3600" dirty="0"/>
                  <a:t>            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GB" sz="3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3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−12</m:t>
                        </m:r>
                      </m:e>
                    </m:d>
                    <m:r>
                      <a:rPr lang="en-GB" sz="3200" i="1">
                        <a:latin typeface="Cambria Math" panose="02040503050406030204" pitchFamily="18" charset="0"/>
                      </a:rPr>
                      <m:t>(4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−6)</m:t>
                    </m:r>
                  </m:oMath>
                </a14:m>
                <a:br>
                  <a:rPr lang="en-GB" sz="32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=9</m:t>
                      </m:r>
                      <m:r>
                        <a:rPr lang="en-GB" sz="3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×4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+9</m:t>
                      </m:r>
                      <m:r>
                        <a:rPr lang="en-GB" sz="3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×(−6)+(</m:t>
                      </m:r>
                      <m:r>
                        <a:rPr lang="en-GB" sz="32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−12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)×4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+(−12)×(−6)</m:t>
                      </m:r>
                    </m:oMath>
                  </m:oMathPara>
                </a14:m>
                <a:br>
                  <a:rPr lang="en-GB" sz="3200" i="1" dirty="0">
                    <a:latin typeface="Cambria Math" panose="02040503050406030204" pitchFamily="18" charset="0"/>
                  </a:rPr>
                </a:br>
                <a:r>
                  <a:rPr lang="en-GB" sz="3200" b="0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 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=36</m:t>
                    </m:r>
                    <m:sSup>
                      <m:sSupPr>
                        <m:ctrlP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−54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−48</m:t>
                    </m:r>
                    <m:r>
                      <a:rPr lang="en-GB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+72</m:t>
                    </m:r>
                  </m:oMath>
                </a14:m>
                <a:endParaRPr lang="en-GB" sz="3200" b="0" i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sz="3200" dirty="0">
                    <a:solidFill>
                      <a:srgbClr val="00B05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GB" sz="3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3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=36</m:t>
                    </m:r>
                    <m:sSup>
                      <m:sSupPr>
                        <m:ctrlP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−102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+72</m:t>
                    </m:r>
                  </m:oMath>
                </a14:m>
                <a:endParaRPr lang="en-GB" sz="3200" b="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GB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br>
                  <a:rPr lang="en-GB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GB" sz="28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58" y="2275533"/>
                <a:ext cx="10952872" cy="3847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p:sp>
        <p:nvSpPr>
          <p:cNvPr id="6" name="Flèche : courbe vers le bas 5">
            <a:extLst>
              <a:ext uri="{FF2B5EF4-FFF2-40B4-BE49-F238E27FC236}">
                <a16:creationId xmlns:a16="http://schemas.microsoft.com/office/drawing/2014/main" id="{996EFDFD-08A3-234F-4A34-80C7B2033017}"/>
              </a:ext>
            </a:extLst>
          </p:cNvPr>
          <p:cNvSpPr/>
          <p:nvPr/>
        </p:nvSpPr>
        <p:spPr>
          <a:xfrm>
            <a:off x="4069160" y="2091864"/>
            <a:ext cx="791769" cy="2440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Flèche : courbe vers le bas 7">
            <a:extLst>
              <a:ext uri="{FF2B5EF4-FFF2-40B4-BE49-F238E27FC236}">
                <a16:creationId xmlns:a16="http://schemas.microsoft.com/office/drawing/2014/main" id="{96EFD1BF-E6CE-9B1E-D612-C2088179DA51}"/>
              </a:ext>
            </a:extLst>
          </p:cNvPr>
          <p:cNvSpPr/>
          <p:nvPr/>
        </p:nvSpPr>
        <p:spPr>
          <a:xfrm>
            <a:off x="4069161" y="2040035"/>
            <a:ext cx="1790280" cy="2958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Flèche : courbe vers le bas 8">
            <a:extLst>
              <a:ext uri="{FF2B5EF4-FFF2-40B4-BE49-F238E27FC236}">
                <a16:creationId xmlns:a16="http://schemas.microsoft.com/office/drawing/2014/main" id="{CD187FA4-E5FA-A8B1-D88D-BFFF8443D771}"/>
              </a:ext>
            </a:extLst>
          </p:cNvPr>
          <p:cNvSpPr/>
          <p:nvPr/>
        </p:nvSpPr>
        <p:spPr>
          <a:xfrm>
            <a:off x="3248182" y="2166119"/>
            <a:ext cx="1637530" cy="288267"/>
          </a:xfrm>
          <a:prstGeom prst="curvedDownArrow">
            <a:avLst>
              <a:gd name="adj1" fmla="val 25000"/>
              <a:gd name="adj2" fmla="val 50000"/>
              <a:gd name="adj3" fmla="val 4337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Flèche : courbe vers le bas 9">
            <a:extLst>
              <a:ext uri="{FF2B5EF4-FFF2-40B4-BE49-F238E27FC236}">
                <a16:creationId xmlns:a16="http://schemas.microsoft.com/office/drawing/2014/main" id="{927E0AC0-3108-A7EE-8109-BF2DF9406771}"/>
              </a:ext>
            </a:extLst>
          </p:cNvPr>
          <p:cNvSpPr/>
          <p:nvPr/>
        </p:nvSpPr>
        <p:spPr>
          <a:xfrm>
            <a:off x="3248183" y="2114290"/>
            <a:ext cx="2611257" cy="317670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929927"/>
      </p:ext>
    </p:extLst>
  </p:cSld>
  <p:clrMapOvr>
    <a:masterClrMapping/>
  </p:clrMapOvr>
  <p:transition spd="med" advTm="150000">
    <p:pull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26952940"/>
      </p:ext>
    </p:extLst>
  </p:cSld>
  <p:clrMapOvr>
    <a:masterClrMapping/>
  </p:clrMapOvr>
  <p:transition spd="med" advTm="150000">
    <p:pull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GB" sz="4000" dirty="0">
                    <a:solidFill>
                      <a:schemeClr val="tx1"/>
                    </a:solidFill>
                  </a:rPr>
                  <a:t>Développer et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réduire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l’expresions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littérale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suivante</a:t>
                </a:r>
                <a:r>
                  <a:rPr lang="en-GB" sz="4000" dirty="0">
                    <a:solidFill>
                      <a:schemeClr val="tx1"/>
                    </a:solidFill>
                  </a:rPr>
                  <a:t> :</a:t>
                </a:r>
                <a:br>
                  <a:rPr lang="en-GB" sz="5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−3(5−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br>
                  <a:rPr lang="en-GB" sz="5400" dirty="0"/>
                </a:br>
                <a:r>
                  <a:rPr lang="en-GB" sz="5400" dirty="0"/>
                  <a:t>  					</a:t>
                </a:r>
                <a:br>
                  <a:rPr lang="en-GB" sz="5400" dirty="0"/>
                </a:br>
                <a:endParaRPr lang="en-GB" sz="5400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  <a:blipFill>
                <a:blip r:embed="rId2"/>
                <a:stretch>
                  <a:fillRect l="-1859" t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8: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89488748"/>
      </p:ext>
    </p:extLst>
  </p:cSld>
  <p:clrMapOvr>
    <a:masterClrMapping/>
  </p:clrMapOvr>
  <p:transition spd="med" advTm="150000">
    <p:pull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8: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190258" y="1678726"/>
                <a:ext cx="10952872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3600" dirty="0"/>
                  <a:t>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200"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200" i="1">
                        <a:latin typeface="Cambria Math" panose="02040503050406030204" pitchFamily="18" charset="0"/>
                      </a:rPr>
                      <m:t>−3</m:t>
                    </m:r>
                    <m:d>
                      <m:d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5−</m:t>
                        </m:r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GB" sz="3200" dirty="0"/>
              </a:p>
              <a:p>
                <a:endParaRPr lang="en-GB" sz="3200" i="1" dirty="0">
                  <a:latin typeface="Cambria Math" panose="02040503050406030204" pitchFamily="18" charset="0"/>
                </a:endParaRPr>
              </a:p>
              <a:p>
                <a:r>
                  <a:rPr lang="en-GB" sz="3200" i="1" dirty="0">
                    <a:latin typeface="Cambria Math" panose="020405030504060302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20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−1)−3</m:t>
                    </m:r>
                    <m:d>
                      <m:d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5−</m:t>
                        </m:r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GB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−3(5−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GB" sz="3200" i="1" dirty="0">
                    <a:latin typeface="Cambria Math" panose="02040503050406030204" pitchFamily="18" charset="0"/>
                  </a:rPr>
                </a:br>
                <a:r>
                  <a:rPr lang="en-GB" sz="3200" b="0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 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+1−15+3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3200" b="0" i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sz="3200" dirty="0">
                    <a:solidFill>
                      <a:srgbClr val="00B05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 sz="3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−14</m:t>
                    </m:r>
                  </m:oMath>
                </a14:m>
                <a:endParaRPr lang="en-GB" sz="3200" b="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58" y="1678726"/>
                <a:ext cx="10952872" cy="35394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p:sp>
        <p:nvSpPr>
          <p:cNvPr id="6" name="Flèche : courbe vers le bas 5">
            <a:extLst>
              <a:ext uri="{FF2B5EF4-FFF2-40B4-BE49-F238E27FC236}">
                <a16:creationId xmlns:a16="http://schemas.microsoft.com/office/drawing/2014/main" id="{996EFDFD-08A3-234F-4A34-80C7B2033017}"/>
              </a:ext>
            </a:extLst>
          </p:cNvPr>
          <p:cNvSpPr/>
          <p:nvPr/>
        </p:nvSpPr>
        <p:spPr>
          <a:xfrm>
            <a:off x="4090667" y="2521377"/>
            <a:ext cx="687521" cy="32372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Flèche : courbe vers le bas 7">
            <a:extLst>
              <a:ext uri="{FF2B5EF4-FFF2-40B4-BE49-F238E27FC236}">
                <a16:creationId xmlns:a16="http://schemas.microsoft.com/office/drawing/2014/main" id="{96EFD1BF-E6CE-9B1E-D612-C2088179DA51}"/>
              </a:ext>
            </a:extLst>
          </p:cNvPr>
          <p:cNvSpPr/>
          <p:nvPr/>
        </p:nvSpPr>
        <p:spPr>
          <a:xfrm>
            <a:off x="4090667" y="2521376"/>
            <a:ext cx="1298037" cy="3400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Flèche : courbe vers le bas 8">
            <a:extLst>
              <a:ext uri="{FF2B5EF4-FFF2-40B4-BE49-F238E27FC236}">
                <a16:creationId xmlns:a16="http://schemas.microsoft.com/office/drawing/2014/main" id="{CD187FA4-E5FA-A8B1-D88D-BFFF8443D771}"/>
              </a:ext>
            </a:extLst>
          </p:cNvPr>
          <p:cNvSpPr/>
          <p:nvPr/>
        </p:nvSpPr>
        <p:spPr>
          <a:xfrm>
            <a:off x="3403146" y="2577991"/>
            <a:ext cx="1375042" cy="280097"/>
          </a:xfrm>
          <a:prstGeom prst="curvedDownArrow">
            <a:avLst>
              <a:gd name="adj1" fmla="val 25000"/>
              <a:gd name="adj2" fmla="val 50000"/>
              <a:gd name="adj3" fmla="val 4337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Flèche : courbe vers le bas 9">
            <a:extLst>
              <a:ext uri="{FF2B5EF4-FFF2-40B4-BE49-F238E27FC236}">
                <a16:creationId xmlns:a16="http://schemas.microsoft.com/office/drawing/2014/main" id="{927E0AC0-3108-A7EE-8109-BF2DF9406771}"/>
              </a:ext>
            </a:extLst>
          </p:cNvPr>
          <p:cNvSpPr/>
          <p:nvPr/>
        </p:nvSpPr>
        <p:spPr>
          <a:xfrm>
            <a:off x="3403146" y="2517993"/>
            <a:ext cx="2083254" cy="340095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85271"/>
      </p:ext>
    </p:extLst>
  </p:cSld>
  <p:clrMapOvr>
    <a:masterClrMapping/>
  </p:clrMapOvr>
  <p:transition spd="med" advTm="150000">
    <p:pull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04328887"/>
      </p:ext>
    </p:extLst>
  </p:cSld>
  <p:clrMapOvr>
    <a:masterClrMapping/>
  </p:clrMapOvr>
  <p:transition spd="med" advTm="150000">
    <p:pull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177925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 err="1">
                <a:latin typeface="Algerian" panose="04020705040A02060702" pitchFamily="82" charset="0"/>
              </a:rPr>
              <a:t>STAtistiques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ADB91E1-2AB0-4A0C-3D7B-C76DAF565F7E}"/>
              </a:ext>
            </a:extLst>
          </p:cNvPr>
          <p:cNvSpPr txBox="1"/>
          <p:nvPr/>
        </p:nvSpPr>
        <p:spPr>
          <a:xfrm>
            <a:off x="581025" y="4286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82670815"/>
      </p:ext>
    </p:extLst>
  </p:cSld>
  <p:clrMapOvr>
    <a:masterClrMapping/>
  </p:clrMapOvr>
  <p:transition spd="med" advTm="150000">
    <p:pull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219141" cy="4267199"/>
          </a:xfrm>
        </p:spPr>
        <p:txBody>
          <a:bodyPr>
            <a:normAutofit/>
          </a:bodyPr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Calculer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b="1" dirty="0" err="1">
                <a:solidFill>
                  <a:schemeClr val="tx1"/>
                </a:solidFill>
              </a:rPr>
              <a:t>moyenne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cette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série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statistique</a:t>
            </a:r>
            <a:r>
              <a:rPr lang="en-GB" dirty="0">
                <a:solidFill>
                  <a:schemeClr val="tx1"/>
                </a:solidFill>
              </a:rPr>
              <a:t> :</a:t>
            </a:r>
            <a:br>
              <a:rPr lang="en-GB" sz="4400" dirty="0"/>
            </a:br>
            <a:r>
              <a:rPr lang="en-GB" sz="4400" dirty="0"/>
              <a:t>  					</a:t>
            </a:r>
            <a:br>
              <a:rPr lang="en-GB" sz="4400" dirty="0"/>
            </a:br>
            <a:r>
              <a:rPr lang="en-GB" sz="4400" dirty="0"/>
              <a:t>4 – 5 – 9 – 11 – 11– 20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9: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20F6FB-0B64-77DF-FF19-B61C5467CAB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99696132"/>
      </p:ext>
    </p:extLst>
  </p:cSld>
  <p:clrMapOvr>
    <a:masterClrMapping/>
  </p:clrMapOvr>
  <p:transition spd="med" advTm="150000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790067" y="1492915"/>
                <a:ext cx="10030333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GB" sz="2800" u="sng" dirty="0">
                  <a:solidFill>
                    <a:schemeClr val="bg2"/>
                  </a:solidFill>
                </a:endParaRPr>
              </a:p>
              <a:p>
                <a:r>
                  <a:rPr lang="en-GB" sz="2800" u="sng" dirty="0">
                    <a:solidFill>
                      <a:schemeClr val="bg2"/>
                    </a:solidFill>
                  </a:rPr>
                  <a:t>252</a:t>
                </a:r>
                <a:r>
                  <a:rPr lang="en-GB" sz="2800" dirty="0">
                    <a:solidFill>
                      <a:schemeClr val="tx1"/>
                    </a:solidFill>
                  </a:rPr>
                  <a:t>  												</a:t>
                </a:r>
                <a:r>
                  <a:rPr lang="en-GB" sz="2800" dirty="0">
                    <a:solidFill>
                      <a:schemeClr val="bg2"/>
                    </a:solidFill>
                  </a:rPr>
                  <a:t> </a:t>
                </a:r>
                <a:r>
                  <a:rPr lang="en-GB" sz="2800" u="sng" dirty="0">
                    <a:solidFill>
                      <a:schemeClr val="bg2"/>
                    </a:solidFill>
                  </a:rPr>
                  <a:t>364</a:t>
                </a:r>
                <a:br>
                  <a:rPr lang="en-GB" sz="2800" dirty="0">
                    <a:solidFill>
                      <a:schemeClr val="tx1"/>
                    </a:solidFill>
                  </a:rPr>
                </a:br>
                <a:r>
                  <a:rPr lang="en-GB" sz="2800" dirty="0">
                    <a:solidFill>
                      <a:schemeClr val="tx1"/>
                    </a:solidFill>
                  </a:rPr>
                  <a:t>a)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 9 × 7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	</a:t>
                </a:r>
                <a:r>
                  <a:rPr lang="en-GB" dirty="0">
                    <a:solidFill>
                      <a:schemeClr val="tx1"/>
                    </a:solidFill>
                  </a:rPr>
                  <a:t>(9 pas premier)</a:t>
                </a:r>
                <a:r>
                  <a:rPr lang="en-GB" sz="2800" dirty="0">
                    <a:solidFill>
                      <a:schemeClr val="tx1"/>
                    </a:solidFill>
                  </a:rPr>
                  <a:t>			a) 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r>
                  <a:rPr lang="en-GB" sz="2800" dirty="0"/>
                  <a:t> </a:t>
                </a:r>
                <a:r>
                  <a:rPr lang="en-GB" dirty="0"/>
                  <a:t>(4 pas premier)</a:t>
                </a:r>
                <a:br>
                  <a:rPr lang="en-GB" sz="2800" dirty="0">
                    <a:solidFill>
                      <a:schemeClr val="tx1"/>
                    </a:solidFill>
                  </a:rPr>
                </a:br>
                <a:r>
                  <a:rPr lang="en-GB" sz="2800" dirty="0">
                    <a:solidFill>
                      <a:schemeClr val="tx1"/>
                    </a:solidFill>
                  </a:rPr>
                  <a:t>b)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21 </m:t>
                    </m:r>
                  </m:oMath>
                </a14:m>
                <a:r>
                  <a:rPr lang="en-GB" dirty="0"/>
                  <a:t>(21 pas premier) </a:t>
                </a:r>
                <a:r>
                  <a:rPr lang="en-GB" sz="2800" dirty="0">
                    <a:solidFill>
                      <a:schemeClr val="tx1"/>
                    </a:solidFill>
                  </a:rPr>
                  <a:t>		b) 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²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×7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br>
                  <a:rPr lang="en-GB" sz="2800" dirty="0">
                    <a:solidFill>
                      <a:schemeClr val="tx1"/>
                    </a:solidFill>
                  </a:rPr>
                </a:br>
                <a:r>
                  <a:rPr lang="en-GB" sz="2800" dirty="0">
                    <a:solidFill>
                      <a:schemeClr val="tx1"/>
                    </a:solidFill>
                  </a:rPr>
                  <a:t>c)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 7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							c) 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×7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×26</m:t>
                    </m:r>
                  </m:oMath>
                </a14:m>
                <a:r>
                  <a:rPr lang="en-GB" sz="2400" i="1" dirty="0"/>
                  <a:t> </a:t>
                </a:r>
                <a:r>
                  <a:rPr lang="en-GB" dirty="0"/>
                  <a:t>(26 pas premier)</a:t>
                </a:r>
                <a:endParaRPr lang="en-GB" sz="24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67" y="1492915"/>
                <a:ext cx="10030333" cy="2246769"/>
              </a:xfrm>
              <a:prstGeom prst="rect">
                <a:avLst/>
              </a:prstGeom>
              <a:blipFill>
                <a:blip r:embed="rId3"/>
                <a:stretch>
                  <a:fillRect l="-1277" b="-7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26E58E-6DCA-9E5F-DF49-2E143C845433}"/>
              </a:ext>
            </a:extLst>
          </p:cNvPr>
          <p:cNvSpPr/>
          <p:nvPr/>
        </p:nvSpPr>
        <p:spPr>
          <a:xfrm>
            <a:off x="1255059" y="3236259"/>
            <a:ext cx="1864659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9D80F8-32A5-3CB7-DCBD-F15AFDB68F00}"/>
              </a:ext>
            </a:extLst>
          </p:cNvPr>
          <p:cNvSpPr/>
          <p:nvPr/>
        </p:nvSpPr>
        <p:spPr>
          <a:xfrm>
            <a:off x="6813177" y="2779059"/>
            <a:ext cx="1864659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129999"/>
      </p:ext>
    </p:extLst>
  </p:cSld>
  <p:clrMapOvr>
    <a:masterClrMapping/>
  </p:clrMapOvr>
  <p:transition spd="med" advTm="150000">
    <p:pull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9: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602459" y="1874728"/>
                <a:ext cx="9219141" cy="2659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i="1" dirty="0"/>
                  <a:t>Pour </a:t>
                </a:r>
                <a:r>
                  <a:rPr lang="en-GB" sz="2800" i="1" dirty="0" err="1"/>
                  <a:t>calculer</a:t>
                </a:r>
                <a:r>
                  <a:rPr lang="en-GB" sz="2800" i="1" dirty="0"/>
                  <a:t> la </a:t>
                </a:r>
                <a:r>
                  <a:rPr lang="en-GB" sz="2800" b="1" i="1" dirty="0" err="1"/>
                  <a:t>moyenne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d’une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série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statistique</a:t>
                </a:r>
                <a:r>
                  <a:rPr lang="en-GB" sz="2800" i="1" dirty="0"/>
                  <a:t>, on </a:t>
                </a:r>
                <a:r>
                  <a:rPr lang="en-GB" sz="2800" i="1" dirty="0" err="1"/>
                  <a:t>aditionne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toutes</a:t>
                </a:r>
                <a:r>
                  <a:rPr lang="en-GB" sz="2800" i="1" dirty="0"/>
                  <a:t> les </a:t>
                </a:r>
                <a:r>
                  <a:rPr lang="en-GB" sz="2800" i="1" dirty="0" err="1"/>
                  <a:t>valeurs</a:t>
                </a:r>
                <a:r>
                  <a:rPr lang="en-GB" sz="2800" i="1" dirty="0"/>
                  <a:t> de </a:t>
                </a:r>
                <a:r>
                  <a:rPr lang="en-GB" sz="2800" i="1" dirty="0" err="1"/>
                  <a:t>celle</a:t>
                </a:r>
                <a:r>
                  <a:rPr lang="en-GB" sz="2800" i="1" dirty="0"/>
                  <a:t>-ci et on </a:t>
                </a:r>
                <a:r>
                  <a:rPr lang="en-GB" sz="2800" i="1" dirty="0" err="1"/>
                  <a:t>divise</a:t>
                </a:r>
                <a:r>
                  <a:rPr lang="en-GB" sz="2800" i="1" dirty="0"/>
                  <a:t> par le </a:t>
                </a:r>
                <a:r>
                  <a:rPr lang="en-GB" sz="2800" i="1" dirty="0" err="1"/>
                  <a:t>nombre</a:t>
                </a:r>
                <a:r>
                  <a:rPr lang="en-GB" sz="2800" i="1" dirty="0"/>
                  <a:t> de </a:t>
                </a:r>
                <a:r>
                  <a:rPr lang="en-GB" sz="2800" i="1" dirty="0" err="1"/>
                  <a:t>valeur</a:t>
                </a:r>
                <a:r>
                  <a:rPr lang="en-GB" sz="2800" i="1" dirty="0"/>
                  <a:t>.</a:t>
                </a:r>
              </a:p>
              <a:p>
                <a:endParaRPr lang="en-GB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4+5+9+11+11+20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GB" sz="28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59" y="1874728"/>
                <a:ext cx="9219141" cy="2659702"/>
              </a:xfrm>
              <a:prstGeom prst="rect">
                <a:avLst/>
              </a:prstGeom>
              <a:blipFill>
                <a:blip r:embed="rId3"/>
                <a:stretch>
                  <a:fillRect l="-1389" t="-2294" r="-5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7830B20C-15A4-61B0-6BC1-F8569652AFD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08173474"/>
      </p:ext>
    </p:extLst>
  </p:cSld>
  <p:clrMapOvr>
    <a:masterClrMapping/>
  </p:clrMapOvr>
  <p:transition spd="med" advTm="150000">
    <p:pull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84039151"/>
      </p:ext>
    </p:extLst>
  </p:cSld>
  <p:clrMapOvr>
    <a:masterClrMapping/>
  </p:clrMapOvr>
  <p:transition spd="med" advTm="150000">
    <p:pull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219141" cy="4267199"/>
          </a:xfrm>
        </p:spPr>
        <p:txBody>
          <a:bodyPr>
            <a:normAutofit/>
          </a:bodyPr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Calculer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b="1" dirty="0" err="1">
                <a:solidFill>
                  <a:schemeClr val="tx1"/>
                </a:solidFill>
              </a:rPr>
              <a:t>moyenne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cette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série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statistique</a:t>
            </a:r>
            <a:r>
              <a:rPr lang="en-GB" dirty="0">
                <a:solidFill>
                  <a:schemeClr val="tx1"/>
                </a:solidFill>
              </a:rPr>
              <a:t> :</a:t>
            </a:r>
            <a:br>
              <a:rPr lang="en-GB" sz="4400" dirty="0"/>
            </a:br>
            <a:r>
              <a:rPr lang="en-GB" sz="4400" dirty="0"/>
              <a:t>  					</a:t>
            </a:r>
            <a:br>
              <a:rPr lang="en-GB" sz="4400" dirty="0"/>
            </a:br>
            <a:r>
              <a:rPr lang="en-GB" sz="4400" dirty="0"/>
              <a:t>5 – 15 – 6 – 10 – 4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10: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20F6FB-0B64-77DF-FF19-B61C5467CAB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48889919"/>
      </p:ext>
    </p:extLst>
  </p:cSld>
  <p:clrMapOvr>
    <a:masterClrMapping/>
  </p:clrMapOvr>
  <p:transition spd="med" advTm="150000">
    <p:pull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10: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602459" y="1874728"/>
                <a:ext cx="9219141" cy="2659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i="1" dirty="0"/>
                  <a:t>Pour </a:t>
                </a:r>
                <a:r>
                  <a:rPr lang="en-GB" sz="2800" i="1" dirty="0" err="1"/>
                  <a:t>calculer</a:t>
                </a:r>
                <a:r>
                  <a:rPr lang="en-GB" sz="2800" i="1" dirty="0"/>
                  <a:t> la </a:t>
                </a:r>
                <a:r>
                  <a:rPr lang="en-GB" sz="2800" b="1" i="1" dirty="0" err="1"/>
                  <a:t>moyenne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d’une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série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statistique</a:t>
                </a:r>
                <a:r>
                  <a:rPr lang="en-GB" sz="2800" i="1" dirty="0"/>
                  <a:t>, on </a:t>
                </a:r>
                <a:r>
                  <a:rPr lang="en-GB" sz="2800" i="1" dirty="0" err="1"/>
                  <a:t>aditionne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toutes</a:t>
                </a:r>
                <a:r>
                  <a:rPr lang="en-GB" sz="2800" i="1" dirty="0"/>
                  <a:t> les </a:t>
                </a:r>
                <a:r>
                  <a:rPr lang="en-GB" sz="2800" i="1" dirty="0" err="1"/>
                  <a:t>valeurs</a:t>
                </a:r>
                <a:r>
                  <a:rPr lang="en-GB" sz="2800" i="1" dirty="0"/>
                  <a:t> de </a:t>
                </a:r>
                <a:r>
                  <a:rPr lang="en-GB" sz="2800" i="1" dirty="0" err="1"/>
                  <a:t>celle</a:t>
                </a:r>
                <a:r>
                  <a:rPr lang="en-GB" sz="2800" i="1" dirty="0"/>
                  <a:t>-ci et on </a:t>
                </a:r>
                <a:r>
                  <a:rPr lang="en-GB" sz="2800" i="1" dirty="0" err="1"/>
                  <a:t>divise</a:t>
                </a:r>
                <a:r>
                  <a:rPr lang="en-GB" sz="2800" i="1" dirty="0"/>
                  <a:t> par le </a:t>
                </a:r>
                <a:r>
                  <a:rPr lang="en-GB" sz="2800" i="1" dirty="0" err="1"/>
                  <a:t>nombre</a:t>
                </a:r>
                <a:r>
                  <a:rPr lang="en-GB" sz="2800" i="1" dirty="0"/>
                  <a:t> de </a:t>
                </a:r>
                <a:r>
                  <a:rPr lang="en-GB" sz="2800" i="1" dirty="0" err="1"/>
                  <a:t>valeur</a:t>
                </a:r>
                <a:r>
                  <a:rPr lang="en-GB" sz="2800" i="1" dirty="0"/>
                  <a:t>.</a:t>
                </a:r>
              </a:p>
              <a:p>
                <a:endParaRPr lang="en-GB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5+15+6+10+4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GB" sz="28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59" y="1874728"/>
                <a:ext cx="9219141" cy="2659702"/>
              </a:xfrm>
              <a:prstGeom prst="rect">
                <a:avLst/>
              </a:prstGeom>
              <a:blipFill>
                <a:blip r:embed="rId3"/>
                <a:stretch>
                  <a:fillRect l="-1389" t="-2294" r="-5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7830B20C-15A4-61B0-6BC1-F8569652AFD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70765895"/>
      </p:ext>
    </p:extLst>
  </p:cSld>
  <p:clrMapOvr>
    <a:masterClrMapping/>
  </p:clrMapOvr>
  <p:transition spd="med" advTm="150000">
    <p:pull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84439915"/>
      </p:ext>
    </p:extLst>
  </p:cSld>
  <p:clrMapOvr>
    <a:masterClrMapping/>
  </p:clrMapOvr>
  <p:transition spd="med" advTm="150000">
    <p:pull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219141" cy="4267199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Quel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est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l’effectif</a:t>
            </a:r>
            <a:r>
              <a:rPr lang="en-GB" dirty="0">
                <a:solidFill>
                  <a:schemeClr val="tx1"/>
                </a:solidFill>
              </a:rPr>
              <a:t> total de la </a:t>
            </a:r>
            <a:r>
              <a:rPr lang="en-GB" dirty="0" err="1">
                <a:solidFill>
                  <a:schemeClr val="tx1"/>
                </a:solidFill>
              </a:rPr>
              <a:t>série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statistique</a:t>
            </a:r>
            <a:r>
              <a:rPr lang="en-GB" dirty="0">
                <a:solidFill>
                  <a:schemeClr val="tx1"/>
                </a:solidFill>
              </a:rPr>
              <a:t> ci-dessous ?</a:t>
            </a:r>
            <a:endParaRPr lang="en-GB" sz="4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11: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20F6FB-0B64-77DF-FF19-B61C5467CAB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C8AF24C-B60F-0F57-9C43-A41160774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111" y="3285564"/>
            <a:ext cx="7687905" cy="144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53674"/>
      </p:ext>
    </p:extLst>
  </p:cSld>
  <p:clrMapOvr>
    <a:masterClrMapping/>
  </p:clrMapOvr>
  <p:transition spd="med" advTm="150000">
    <p:pull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11: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1391354" y="2736502"/>
            <a:ext cx="92191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i="1" dirty="0"/>
              <a:t>4 + 8 + 6 + 2 + 1 = 21</a:t>
            </a:r>
          </a:p>
          <a:p>
            <a:endParaRPr lang="en-GB" sz="2800" i="1" dirty="0"/>
          </a:p>
          <a:p>
            <a:r>
              <a:rPr lang="en-GB" sz="2800" i="1" dirty="0" err="1"/>
              <a:t>L’effectif</a:t>
            </a:r>
            <a:r>
              <a:rPr lang="en-GB" sz="2800" i="1" dirty="0"/>
              <a:t> total </a:t>
            </a:r>
            <a:r>
              <a:rPr lang="en-GB" sz="2800" i="1" dirty="0" err="1"/>
              <a:t>est</a:t>
            </a:r>
            <a:r>
              <a:rPr lang="en-GB" sz="2800" i="1" dirty="0"/>
              <a:t> 21.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830B20C-15A4-61B0-6BC1-F8569652AFD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6640"/>
      </p:ext>
    </p:extLst>
  </p:cSld>
  <p:clrMapOvr>
    <a:masterClrMapping/>
  </p:clrMapOvr>
  <p:transition spd="med" advTm="150000">
    <p:pull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47348602"/>
      </p:ext>
    </p:extLst>
  </p:cSld>
  <p:clrMapOvr>
    <a:masterClrMapping/>
  </p:clrMapOvr>
  <p:transition spd="med" advTm="150000">
    <p:pull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219141" cy="4267199"/>
          </a:xfrm>
        </p:spPr>
        <p:txBody>
          <a:bodyPr>
            <a:normAutofit/>
          </a:bodyPr>
          <a:lstStyle/>
          <a:p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Quel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est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l’effectif</a:t>
            </a:r>
            <a:r>
              <a:rPr lang="en-GB" dirty="0">
                <a:solidFill>
                  <a:schemeClr val="tx1"/>
                </a:solidFill>
              </a:rPr>
              <a:t> total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de la </a:t>
            </a:r>
            <a:r>
              <a:rPr lang="en-GB" dirty="0" err="1">
                <a:solidFill>
                  <a:schemeClr val="tx1"/>
                </a:solidFill>
              </a:rPr>
              <a:t>série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statistique</a:t>
            </a:r>
            <a:r>
              <a:rPr lang="en-GB" dirty="0">
                <a:solidFill>
                  <a:schemeClr val="tx1"/>
                </a:solidFill>
              </a:rPr>
              <a:t>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ci-</a:t>
            </a:r>
            <a:r>
              <a:rPr lang="en-GB" dirty="0" err="1">
                <a:solidFill>
                  <a:schemeClr val="tx1"/>
                </a:solidFill>
              </a:rPr>
              <a:t>contre</a:t>
            </a:r>
            <a:r>
              <a:rPr lang="en-GB" dirty="0">
                <a:solidFill>
                  <a:schemeClr val="tx1"/>
                </a:solidFill>
              </a:rPr>
              <a:t> ?</a:t>
            </a:r>
            <a:endParaRPr lang="en-GB" sz="4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12: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20F6FB-0B64-77DF-FF19-B61C5467CAB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0E25AD-1232-8452-91B2-3A01CEC43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268" y="1865587"/>
            <a:ext cx="5471240" cy="356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64444"/>
      </p:ext>
    </p:extLst>
  </p:cSld>
  <p:clrMapOvr>
    <a:masterClrMapping/>
  </p:clrMapOvr>
  <p:transition spd="med" advTm="150000">
    <p:pull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12: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1391354" y="2736502"/>
            <a:ext cx="92191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i="1" dirty="0"/>
              <a:t>2 + 5 + 2 + 2 + 3 + 2 + 7 + 2 = 25 </a:t>
            </a:r>
          </a:p>
          <a:p>
            <a:endParaRPr lang="en-GB" sz="2800" i="1" dirty="0"/>
          </a:p>
          <a:p>
            <a:r>
              <a:rPr lang="en-GB" sz="2800" i="1" dirty="0" err="1"/>
              <a:t>L’effectif</a:t>
            </a:r>
            <a:r>
              <a:rPr lang="en-GB" sz="2800" i="1" dirty="0"/>
              <a:t> total </a:t>
            </a:r>
            <a:r>
              <a:rPr lang="en-GB" sz="2800" i="1" dirty="0" err="1"/>
              <a:t>est</a:t>
            </a:r>
            <a:r>
              <a:rPr lang="en-GB" sz="2800" i="1" dirty="0"/>
              <a:t> 25.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830B20C-15A4-61B0-6BC1-F8569652AFD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80411542"/>
      </p:ext>
    </p:extLst>
  </p:cSld>
  <p:clrMapOvr>
    <a:masterClrMapping/>
  </p:clrMapOvr>
  <p:transition spd="med" advTm="150000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07616870"/>
      </p:ext>
    </p:extLst>
  </p:cSld>
  <p:clrMapOvr>
    <a:masterClrMapping/>
  </p:clrMapOvr>
  <p:transition spd="med" advTm="150000">
    <p:pull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69829497"/>
      </p:ext>
    </p:extLst>
  </p:cSld>
  <p:clrMapOvr>
    <a:masterClrMapping/>
  </p:clrMapOvr>
  <p:transition spd="med" advTm="150000">
    <p:pull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1453" y="1482725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000" b="1" dirty="0">
                <a:latin typeface="Algerian" panose="04020705040A02060702" pitchFamily="82" charset="0"/>
              </a:rPr>
              <a:t>Les transformations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ADB91E1-2AB0-4A0C-3D7B-C76DAF565F7E}"/>
              </a:ext>
            </a:extLst>
          </p:cNvPr>
          <p:cNvSpPr txBox="1"/>
          <p:nvPr/>
        </p:nvSpPr>
        <p:spPr>
          <a:xfrm>
            <a:off x="581025" y="4286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36482617"/>
      </p:ext>
    </p:extLst>
  </p:cSld>
  <p:clrMapOvr>
    <a:masterClrMapping/>
  </p:clrMapOvr>
  <p:transition spd="med" advTm="150000">
    <p:pull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50" y="1645024"/>
            <a:ext cx="9840015" cy="4267199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Parmi les six figures </a:t>
            </a:r>
            <a:r>
              <a:rPr lang="en-GB" sz="4000" dirty="0" err="1">
                <a:solidFill>
                  <a:schemeClr val="tx1"/>
                </a:solidFill>
              </a:rPr>
              <a:t>suivantes</a:t>
            </a:r>
            <a:r>
              <a:rPr lang="en-GB" sz="4000" dirty="0">
                <a:solidFill>
                  <a:schemeClr val="tx1"/>
                </a:solidFill>
              </a:rPr>
              <a:t>, </a:t>
            </a:r>
            <a:r>
              <a:rPr lang="en-GB" sz="4000" dirty="0" err="1">
                <a:solidFill>
                  <a:schemeClr val="tx1"/>
                </a:solidFill>
              </a:rPr>
              <a:t>quelles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sont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celles</a:t>
            </a:r>
            <a:r>
              <a:rPr lang="en-GB" sz="4000" dirty="0">
                <a:solidFill>
                  <a:schemeClr val="tx1"/>
                </a:solidFill>
              </a:rPr>
              <a:t> qui </a:t>
            </a:r>
            <a:r>
              <a:rPr lang="en-GB" sz="4000" dirty="0" err="1">
                <a:solidFill>
                  <a:schemeClr val="tx1"/>
                </a:solidFill>
              </a:rPr>
              <a:t>sont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obtenues</a:t>
            </a:r>
            <a:r>
              <a:rPr lang="en-GB" sz="4000" dirty="0">
                <a:solidFill>
                  <a:schemeClr val="tx1"/>
                </a:solidFill>
              </a:rPr>
              <a:t> par </a:t>
            </a:r>
            <a:r>
              <a:rPr lang="en-GB" sz="4000" dirty="0" err="1">
                <a:solidFill>
                  <a:schemeClr val="tx1"/>
                </a:solidFill>
              </a:rPr>
              <a:t>une</a:t>
            </a:r>
            <a:r>
              <a:rPr lang="en-GB" sz="4000" dirty="0">
                <a:solidFill>
                  <a:schemeClr val="tx1"/>
                </a:solidFill>
              </a:rPr>
              <a:t> translation de la figure 1</a:t>
            </a:r>
            <a:r>
              <a:rPr lang="en-GB" sz="4400" dirty="0">
                <a:solidFill>
                  <a:schemeClr val="tx1"/>
                </a:solidFill>
              </a:rPr>
              <a:t> ?</a:t>
            </a: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13: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1FE87D5-0D68-AEBD-841C-7FE2D0364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815" y="2890603"/>
            <a:ext cx="5044877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98959"/>
      </p:ext>
    </p:extLst>
  </p:cSld>
  <p:clrMapOvr>
    <a:masterClrMapping/>
  </p:clrMapOvr>
  <p:transition spd="med" advTm="150000">
    <p:pull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13: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1412796" y="1938337"/>
            <a:ext cx="90348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800" i="1" dirty="0"/>
          </a:p>
          <a:p>
            <a:endParaRPr lang="en-GB" sz="2800" i="1" dirty="0"/>
          </a:p>
          <a:p>
            <a:r>
              <a:rPr lang="en-GB" sz="2800" i="1" dirty="0">
                <a:solidFill>
                  <a:srgbClr val="00B050"/>
                </a:solidFill>
              </a:rPr>
              <a:t>Les figures 4 et 6 </a:t>
            </a:r>
            <a:r>
              <a:rPr lang="en-GB" sz="2800" i="1" dirty="0" err="1"/>
              <a:t>sont</a:t>
            </a:r>
            <a:r>
              <a:rPr lang="en-GB" sz="2800" i="1" dirty="0"/>
              <a:t> </a:t>
            </a:r>
            <a:r>
              <a:rPr lang="en-GB" sz="2800" i="1" dirty="0" err="1"/>
              <a:t>obtenues</a:t>
            </a:r>
            <a:r>
              <a:rPr lang="en-GB" sz="2800" i="1" dirty="0"/>
              <a:t> à </a:t>
            </a:r>
            <a:r>
              <a:rPr lang="en-GB" sz="2800" i="1" dirty="0" err="1"/>
              <a:t>partir</a:t>
            </a:r>
            <a:r>
              <a:rPr lang="en-GB" sz="2800" i="1" dirty="0"/>
              <a:t> de la translation de la figure 1.</a:t>
            </a:r>
          </a:p>
          <a:p>
            <a:endParaRPr lang="en-GB" sz="2800" i="1" dirty="0"/>
          </a:p>
          <a:p>
            <a:endParaRPr lang="en-GB" sz="28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67976747"/>
      </p:ext>
    </p:extLst>
  </p:cSld>
  <p:clrMapOvr>
    <a:masterClrMapping/>
  </p:clrMapOvr>
  <p:transition spd="med" advTm="150000">
    <p:pull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70152400"/>
      </p:ext>
    </p:extLst>
  </p:cSld>
  <p:clrMapOvr>
    <a:masterClrMapping/>
  </p:clrMapOvr>
  <p:transition spd="med" advTm="150000">
    <p:pull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50" y="1645024"/>
            <a:ext cx="9840015" cy="4267199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Les figures </a:t>
            </a:r>
            <a:r>
              <a:rPr lang="en-GB" sz="4000" dirty="0" err="1">
                <a:solidFill>
                  <a:schemeClr val="tx1"/>
                </a:solidFill>
              </a:rPr>
              <a:t>suivantes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sont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symétriques</a:t>
            </a:r>
            <a:r>
              <a:rPr lang="en-GB" sz="4000" dirty="0">
                <a:solidFill>
                  <a:schemeClr val="tx1"/>
                </a:solidFill>
              </a:rPr>
              <a:t> par rapport à un point. </a:t>
            </a:r>
            <a:r>
              <a:rPr lang="en-GB" sz="4000" dirty="0" err="1">
                <a:solidFill>
                  <a:schemeClr val="tx1"/>
                </a:solidFill>
              </a:rPr>
              <a:t>Quel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est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ce</a:t>
            </a:r>
            <a:r>
              <a:rPr lang="en-GB" sz="4000" dirty="0">
                <a:solidFill>
                  <a:schemeClr val="tx1"/>
                </a:solidFill>
              </a:rPr>
              <a:t> point ?</a:t>
            </a:r>
            <a:br>
              <a:rPr lang="en-GB" sz="4000" dirty="0">
                <a:solidFill>
                  <a:schemeClr val="tx1"/>
                </a:solidFill>
              </a:rPr>
            </a:b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14: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15EE91D-0AE7-9CB6-202C-BF645E84C4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"/>
          <a:stretch/>
        </p:blipFill>
        <p:spPr>
          <a:xfrm>
            <a:off x="1399938" y="3173506"/>
            <a:ext cx="8047417" cy="223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18494"/>
      </p:ext>
    </p:extLst>
  </p:cSld>
  <p:clrMapOvr>
    <a:masterClrMapping/>
  </p:clrMapOvr>
  <p:transition spd="med" advTm="150000">
    <p:pull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14: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3376067" y="2323971"/>
            <a:ext cx="836769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lphaLcParenR"/>
            </a:pPr>
            <a:r>
              <a:rPr lang="en-GB" sz="2800" dirty="0" err="1"/>
              <a:t>C’est</a:t>
            </a:r>
            <a:r>
              <a:rPr lang="en-GB" sz="2800" dirty="0"/>
              <a:t> le point B.</a:t>
            </a:r>
          </a:p>
          <a:p>
            <a:pPr marL="514350" indent="-514350">
              <a:buAutoNum type="alphaLcParenR"/>
            </a:pPr>
            <a:endParaRPr lang="en-GB" sz="2800" dirty="0"/>
          </a:p>
          <a:p>
            <a:pPr marL="514350" indent="-514350">
              <a:buAutoNum type="alphaLcParenR"/>
            </a:pPr>
            <a:r>
              <a:rPr lang="en-GB" sz="2800" dirty="0" err="1"/>
              <a:t>C’est</a:t>
            </a:r>
            <a:r>
              <a:rPr lang="en-GB" sz="2800" dirty="0"/>
              <a:t> le point C.</a:t>
            </a:r>
          </a:p>
          <a:p>
            <a:pPr marL="514350" indent="-514350">
              <a:buAutoNum type="alphaLcParenR"/>
            </a:pPr>
            <a:endParaRPr lang="en-GB" sz="2800" dirty="0"/>
          </a:p>
          <a:p>
            <a:pPr marL="514350" indent="-514350">
              <a:buAutoNum type="alphaLcParenR"/>
            </a:pPr>
            <a:r>
              <a:rPr lang="en-GB" sz="2800" dirty="0" err="1"/>
              <a:t>C’est</a:t>
            </a:r>
            <a:r>
              <a:rPr lang="en-GB" sz="2800" dirty="0"/>
              <a:t> le point C.</a:t>
            </a:r>
          </a:p>
          <a:p>
            <a:endParaRPr lang="en-GB" sz="28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0376492"/>
      </p:ext>
    </p:extLst>
  </p:cSld>
  <p:clrMapOvr>
    <a:masterClrMapping/>
  </p:clrMapOvr>
  <p:transition spd="med" advTm="150000">
    <p:pull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74355945"/>
      </p:ext>
    </p:extLst>
  </p:cSld>
  <p:clrMapOvr>
    <a:masterClrMapping/>
  </p:clrMapOvr>
  <p:transition spd="med" advTm="150000">
    <p:pull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50" y="1645024"/>
            <a:ext cx="9840015" cy="4267199"/>
          </a:xfrm>
        </p:spPr>
        <p:txBody>
          <a:bodyPr>
            <a:normAutofit fontScale="90000"/>
          </a:bodyPr>
          <a:lstStyle/>
          <a:p>
            <a:br>
              <a:rPr lang="en-GB" sz="4000" dirty="0">
                <a:solidFill>
                  <a:schemeClr val="tx1"/>
                </a:solidFill>
              </a:rPr>
            </a:br>
            <a:br>
              <a:rPr lang="en-GB" sz="4000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Décrire</a:t>
            </a:r>
            <a:r>
              <a:rPr lang="en-GB" dirty="0">
                <a:solidFill>
                  <a:schemeClr val="tx1"/>
                </a:solidFill>
              </a:rPr>
              <a:t> la transformation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qui </a:t>
            </a:r>
            <a:r>
              <a:rPr lang="en-GB" dirty="0" err="1">
                <a:solidFill>
                  <a:schemeClr val="tx1"/>
                </a:solidFill>
              </a:rPr>
              <a:t>transforme</a:t>
            </a:r>
            <a:r>
              <a:rPr lang="en-GB" dirty="0">
                <a:solidFill>
                  <a:schemeClr val="tx1"/>
                </a:solidFill>
              </a:rPr>
              <a:t> le triangle 1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triangle 4.</a:t>
            </a:r>
            <a:br>
              <a:rPr lang="en-GB" sz="4000" dirty="0">
                <a:solidFill>
                  <a:schemeClr val="tx1"/>
                </a:solidFill>
              </a:rPr>
            </a:b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15: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DC8D707-EC86-C90C-0CE6-6BFE7252F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869" y="1865586"/>
            <a:ext cx="4260795" cy="420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59824"/>
      </p:ext>
    </p:extLst>
  </p:cSld>
  <p:clrMapOvr>
    <a:masterClrMapping/>
  </p:clrMapOvr>
  <p:transition spd="med" advTm="150000">
    <p:pull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15: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1453902" y="2323971"/>
            <a:ext cx="836769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Le triangle 4 </a:t>
            </a:r>
            <a:r>
              <a:rPr lang="en-GB" sz="2800" dirty="0" err="1"/>
              <a:t>est</a:t>
            </a:r>
            <a:r>
              <a:rPr lang="en-GB" sz="2800" dirty="0"/>
              <a:t> </a:t>
            </a:r>
            <a:r>
              <a:rPr lang="en-GB" sz="2800" dirty="0" err="1"/>
              <a:t>l’image</a:t>
            </a:r>
            <a:r>
              <a:rPr lang="en-GB" sz="2800" dirty="0"/>
              <a:t> du triangle 1 par la rotation de centre H </a:t>
            </a:r>
            <a:r>
              <a:rPr lang="en-GB" sz="2800" dirty="0" err="1"/>
              <a:t>d’angle</a:t>
            </a:r>
            <a:r>
              <a:rPr lang="en-GB" sz="2800" dirty="0"/>
              <a:t> 90° dans le </a:t>
            </a:r>
            <a:r>
              <a:rPr lang="en-GB" sz="2800" dirty="0" err="1"/>
              <a:t>sens</a:t>
            </a:r>
            <a:r>
              <a:rPr lang="en-GB" sz="2800" dirty="0"/>
              <a:t> inverse des aiguilles </a:t>
            </a:r>
            <a:r>
              <a:rPr lang="en-GB" sz="2800" dirty="0" err="1"/>
              <a:t>d’une</a:t>
            </a:r>
            <a:r>
              <a:rPr lang="en-GB" sz="2800" dirty="0"/>
              <a:t> </a:t>
            </a:r>
            <a:r>
              <a:rPr lang="en-GB" sz="2800" dirty="0" err="1"/>
              <a:t>montre</a:t>
            </a:r>
            <a:r>
              <a:rPr lang="en-GB" sz="2800" dirty="0"/>
              <a:t>.</a:t>
            </a:r>
          </a:p>
          <a:p>
            <a:endParaRPr lang="en-GB" sz="28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49826103"/>
      </p:ext>
    </p:extLst>
  </p:cSld>
  <p:clrMapOvr>
    <a:masterClrMapping/>
  </p:clrMapOvr>
  <p:transition spd="med" advTm="150000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863" y="1865193"/>
            <a:ext cx="8560019" cy="3466933"/>
          </a:xfrm>
        </p:spPr>
        <p:txBody>
          <a:bodyPr>
            <a:no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Décomposer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produit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facteurs</a:t>
            </a:r>
            <a:r>
              <a:rPr lang="en-GB" dirty="0">
                <a:solidFill>
                  <a:schemeClr val="tx1"/>
                </a:solidFill>
              </a:rPr>
              <a:t> premiers, les deux </a:t>
            </a:r>
            <a:r>
              <a:rPr lang="en-GB" dirty="0" err="1">
                <a:solidFill>
                  <a:schemeClr val="tx1"/>
                </a:solidFill>
              </a:rPr>
              <a:t>nombres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suivants</a:t>
            </a:r>
            <a:r>
              <a:rPr lang="en-GB" dirty="0">
                <a:solidFill>
                  <a:schemeClr val="tx1"/>
                </a:solidFill>
              </a:rPr>
              <a:t> :</a:t>
            </a:r>
            <a:br>
              <a:rPr lang="en-GB" dirty="0">
                <a:solidFill>
                  <a:schemeClr val="tx1"/>
                </a:solidFill>
              </a:rPr>
            </a:b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		               60      et       308</a:t>
            </a:r>
            <a:br>
              <a:rPr lang="en-GB" sz="3000" dirty="0">
                <a:solidFill>
                  <a:schemeClr val="tx1"/>
                </a:solidFill>
              </a:rPr>
            </a:br>
            <a:endParaRPr lang="en-GB" sz="3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3: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00" y="5338176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42652278"/>
      </p:ext>
    </p:extLst>
  </p:cSld>
  <p:clrMapOvr>
    <a:masterClrMapping/>
  </p:clrMapOvr>
  <p:transition spd="med" advTm="150000">
    <p:pull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21021778"/>
      </p:ext>
    </p:extLst>
  </p:cSld>
  <p:clrMapOvr>
    <a:masterClrMapping/>
  </p:clrMapOvr>
  <p:transition spd="med" advTm="150000">
    <p:pull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50" y="1645024"/>
            <a:ext cx="9840015" cy="4267199"/>
          </a:xfrm>
        </p:spPr>
        <p:txBody>
          <a:bodyPr>
            <a:normAutofit fontScale="90000"/>
          </a:bodyPr>
          <a:lstStyle/>
          <a:p>
            <a:br>
              <a:rPr lang="en-GB" sz="4000" dirty="0">
                <a:solidFill>
                  <a:schemeClr val="tx1"/>
                </a:solidFill>
              </a:rPr>
            </a:br>
            <a:br>
              <a:rPr lang="en-GB" sz="4000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Décrire</a:t>
            </a:r>
            <a:r>
              <a:rPr lang="en-GB" dirty="0">
                <a:solidFill>
                  <a:schemeClr val="tx1"/>
                </a:solidFill>
              </a:rPr>
              <a:t> la transformation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qui </a:t>
            </a:r>
            <a:r>
              <a:rPr lang="en-GB" dirty="0" err="1">
                <a:solidFill>
                  <a:schemeClr val="tx1"/>
                </a:solidFill>
              </a:rPr>
              <a:t>transforme</a:t>
            </a:r>
            <a:r>
              <a:rPr lang="en-GB" dirty="0">
                <a:solidFill>
                  <a:schemeClr val="tx1"/>
                </a:solidFill>
              </a:rPr>
              <a:t> le triangle 1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triangle 3.</a:t>
            </a:r>
            <a:br>
              <a:rPr lang="en-GB" sz="4000" dirty="0">
                <a:solidFill>
                  <a:schemeClr val="tx1"/>
                </a:solidFill>
              </a:rPr>
            </a:b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16: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DC8D707-EC86-C90C-0CE6-6BFE7252F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869" y="1865586"/>
            <a:ext cx="4260795" cy="420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47387"/>
      </p:ext>
    </p:extLst>
  </p:cSld>
  <p:clrMapOvr>
    <a:masterClrMapping/>
  </p:clrMapOvr>
  <p:transition spd="med" advTm="150000">
    <p:pull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16: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1202890" y="2906677"/>
            <a:ext cx="836769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Le triangle 3 </a:t>
            </a:r>
            <a:r>
              <a:rPr lang="en-GB" sz="2800" dirty="0" err="1"/>
              <a:t>est</a:t>
            </a:r>
            <a:r>
              <a:rPr lang="en-GB" sz="2800" dirty="0"/>
              <a:t> </a:t>
            </a:r>
            <a:r>
              <a:rPr lang="en-GB" sz="2800" dirty="0" err="1"/>
              <a:t>l’image</a:t>
            </a:r>
            <a:r>
              <a:rPr lang="en-GB" sz="2800" dirty="0"/>
              <a:t> du triangle 1 par </a:t>
            </a:r>
            <a:r>
              <a:rPr lang="en-GB" sz="2800" dirty="0" err="1"/>
              <a:t>symétrie</a:t>
            </a:r>
            <a:r>
              <a:rPr lang="en-GB" sz="2800" dirty="0"/>
              <a:t> </a:t>
            </a:r>
            <a:r>
              <a:rPr lang="en-GB" sz="2800" dirty="0" err="1"/>
              <a:t>axiale</a:t>
            </a:r>
            <a:r>
              <a:rPr lang="en-GB" sz="2800" dirty="0"/>
              <a:t> </a:t>
            </a:r>
            <a:r>
              <a:rPr lang="en-GB" sz="2800" dirty="0" err="1"/>
              <a:t>d’axe</a:t>
            </a:r>
            <a:r>
              <a:rPr lang="en-GB" sz="2800" dirty="0"/>
              <a:t> (DH) </a:t>
            </a:r>
            <a:r>
              <a:rPr lang="en-GB" sz="2800" dirty="0" err="1"/>
              <a:t>ou</a:t>
            </a:r>
            <a:r>
              <a:rPr lang="en-GB" sz="2800" dirty="0"/>
              <a:t> (KH).</a:t>
            </a:r>
          </a:p>
          <a:p>
            <a:endParaRPr lang="en-GB" sz="28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20425496"/>
      </p:ext>
    </p:extLst>
  </p:cSld>
  <p:clrMapOvr>
    <a:masterClrMapping/>
  </p:clrMapOvr>
  <p:transition spd="med" advTm="150000">
    <p:pull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38207367"/>
      </p:ext>
    </p:extLst>
  </p:cSld>
  <p:clrMapOvr>
    <a:masterClrMapping/>
  </p:clrMapOvr>
  <p:transition spd="med" advTm="150000">
    <p:pull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50" y="1645024"/>
            <a:ext cx="9840015" cy="4267199"/>
          </a:xfrm>
        </p:spPr>
        <p:txBody>
          <a:bodyPr>
            <a:normAutofit fontScale="90000"/>
          </a:bodyPr>
          <a:lstStyle/>
          <a:p>
            <a:br>
              <a:rPr lang="en-GB" sz="4000" dirty="0">
                <a:solidFill>
                  <a:schemeClr val="tx1"/>
                </a:solidFill>
              </a:rPr>
            </a:br>
            <a:br>
              <a:rPr lang="en-GB" sz="4000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Décrire</a:t>
            </a:r>
            <a:r>
              <a:rPr lang="en-GB" dirty="0">
                <a:solidFill>
                  <a:schemeClr val="tx1"/>
                </a:solidFill>
              </a:rPr>
              <a:t> la transformation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qui </a:t>
            </a:r>
            <a:r>
              <a:rPr lang="en-GB" dirty="0" err="1">
                <a:solidFill>
                  <a:schemeClr val="tx1"/>
                </a:solidFill>
              </a:rPr>
              <a:t>transforme</a:t>
            </a:r>
            <a:r>
              <a:rPr lang="en-GB" dirty="0">
                <a:solidFill>
                  <a:schemeClr val="tx1"/>
                </a:solidFill>
              </a:rPr>
              <a:t> le triangle 1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triangle 5.</a:t>
            </a:r>
            <a:br>
              <a:rPr lang="en-GB" sz="4000" dirty="0">
                <a:solidFill>
                  <a:schemeClr val="tx1"/>
                </a:solidFill>
              </a:rPr>
            </a:b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17: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DC8D707-EC86-C90C-0CE6-6BFE7252F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869" y="1865586"/>
            <a:ext cx="4260795" cy="420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93560"/>
      </p:ext>
    </p:extLst>
  </p:cSld>
  <p:clrMapOvr>
    <a:masterClrMapping/>
  </p:clrMapOvr>
  <p:transition spd="med" advTm="150000">
    <p:pull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17: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1202890" y="2906677"/>
            <a:ext cx="836769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Le triangle 5 </a:t>
            </a:r>
            <a:r>
              <a:rPr lang="en-GB" sz="2800" dirty="0" err="1"/>
              <a:t>est</a:t>
            </a:r>
            <a:r>
              <a:rPr lang="en-GB" sz="2800" dirty="0"/>
              <a:t> </a:t>
            </a:r>
            <a:r>
              <a:rPr lang="en-GB" sz="2800" dirty="0" err="1"/>
              <a:t>l’image</a:t>
            </a:r>
            <a:r>
              <a:rPr lang="en-GB" sz="2800" dirty="0"/>
              <a:t> du triangle 1 par </a:t>
            </a:r>
            <a:r>
              <a:rPr lang="en-GB" sz="2800" dirty="0" err="1"/>
              <a:t>symétrie</a:t>
            </a:r>
            <a:r>
              <a:rPr lang="en-GB" sz="2800" dirty="0"/>
              <a:t> centrale de centre H.</a:t>
            </a:r>
          </a:p>
          <a:p>
            <a:endParaRPr lang="en-GB" sz="28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97601066"/>
      </p:ext>
    </p:extLst>
  </p:cSld>
  <p:clrMapOvr>
    <a:masterClrMapping/>
  </p:clrMapOvr>
  <p:transition spd="med" advTm="150000">
    <p:pull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8668530"/>
      </p:ext>
    </p:extLst>
  </p:cSld>
  <p:clrMapOvr>
    <a:masterClrMapping/>
  </p:clrMapOvr>
  <p:transition spd="med" advTm="150000">
    <p:pull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0F99753-84F7-444F-4139-F46704517432}"/>
              </a:ext>
            </a:extLst>
          </p:cNvPr>
          <p:cNvSpPr txBox="1"/>
          <p:nvPr/>
        </p:nvSpPr>
        <p:spPr>
          <a:xfrm>
            <a:off x="2653552" y="4921624"/>
            <a:ext cx="6884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Interrogation sur </a:t>
            </a:r>
            <a:r>
              <a:rPr lang="en-GB" sz="2400" dirty="0" err="1"/>
              <a:t>toutes</a:t>
            </a:r>
            <a:r>
              <a:rPr lang="en-GB" sz="2400" dirty="0"/>
              <a:t> les questions flash de la </a:t>
            </a:r>
            <a:r>
              <a:rPr lang="en-GB" sz="2400" dirty="0" err="1"/>
              <a:t>période</a:t>
            </a:r>
            <a:r>
              <a:rPr lang="en-GB" sz="2400" dirty="0"/>
              <a:t> à la </a:t>
            </a:r>
            <a:r>
              <a:rPr lang="en-GB" sz="2400" dirty="0" err="1"/>
              <a:t>prochaine</a:t>
            </a:r>
            <a:r>
              <a:rPr lang="en-GB" sz="2400" dirty="0"/>
              <a:t> séance !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62A1708-F724-4D1A-3F41-8A78EA7D783F}"/>
              </a:ext>
            </a:extLst>
          </p:cNvPr>
          <p:cNvSpPr/>
          <p:nvPr/>
        </p:nvSpPr>
        <p:spPr>
          <a:xfrm>
            <a:off x="1255058" y="5005428"/>
            <a:ext cx="1075765" cy="331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513997"/>
      </p:ext>
    </p:extLst>
  </p:cSld>
  <p:clrMapOvr>
    <a:masterClrMapping/>
  </p:clrMapOvr>
  <p:transition spd="med" advTm="150000">
    <p:pull/>
  </p:transition>
</p:sld>
</file>

<file path=ppt/theme/theme1.xml><?xml version="1.0" encoding="utf-8"?>
<a:theme xmlns:a="http://schemas.openxmlformats.org/drawingml/2006/main" name="Facette">
  <a:themeElements>
    <a:clrScheme name="Personnalisé 4">
      <a:dk1>
        <a:sysClr val="windowText" lastClr="000000"/>
      </a:dk1>
      <a:lt1>
        <a:sysClr val="window" lastClr="FFFFFF"/>
      </a:lt1>
      <a:dk2>
        <a:srgbClr val="2A1A00"/>
      </a:dk2>
      <a:lt2>
        <a:srgbClr val="900000"/>
      </a:lt2>
      <a:accent1>
        <a:srgbClr val="900000"/>
      </a:accent1>
      <a:accent2>
        <a:srgbClr val="DC3A1A"/>
      </a:accent2>
      <a:accent3>
        <a:srgbClr val="FFFF00"/>
      </a:accent3>
      <a:accent4>
        <a:srgbClr val="8CAA7E"/>
      </a:accent4>
      <a:accent5>
        <a:srgbClr val="FFFF00"/>
      </a:accent5>
      <a:accent6>
        <a:srgbClr val="826276"/>
      </a:accent6>
      <a:hlink>
        <a:srgbClr val="46B2B5"/>
      </a:hlink>
      <a:folHlink>
        <a:srgbClr val="FFFE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829</TotalTime>
  <Words>2468</Words>
  <Application>Microsoft Office PowerPoint</Application>
  <PresentationFormat>Grand écran</PresentationFormat>
  <Paragraphs>353</Paragraphs>
  <Slides>97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97</vt:i4>
      </vt:variant>
    </vt:vector>
  </HeadingPairs>
  <TitlesOfParts>
    <vt:vector size="104" baseType="lpstr">
      <vt:lpstr>Algerian</vt:lpstr>
      <vt:lpstr>Arial</vt:lpstr>
      <vt:lpstr>Calibri</vt:lpstr>
      <vt:lpstr>Cambria Math</vt:lpstr>
      <vt:lpstr>Trebuchet MS</vt:lpstr>
      <vt:lpstr>Wingdings 3</vt:lpstr>
      <vt:lpstr>Facette</vt:lpstr>
      <vt:lpstr>Les questions  Flash </vt:lpstr>
      <vt:lpstr>Arithmétique</vt:lpstr>
      <vt:lpstr>Parmi les nombres suivants, lesquels sont des nombres premiers : 0  ;  1  ;  2  ;  17  ; 21 ; 23 ; 33  ; 37  ; 47 et 49</vt:lpstr>
      <vt:lpstr>Présentation PowerPoint</vt:lpstr>
      <vt:lpstr>Présentation PowerPoint</vt:lpstr>
      <vt:lpstr>Pour chacun des nombres suivants, choisir sa décomposition en produit de facteurs premiers :    252            364 a)  2^2× 9 × 7        a)  4×7×13 b) 2×2 ×3 ×21       b)  2²×7×13 c) 2^2×3^2× 7         c)  2×7×26 </vt:lpstr>
      <vt:lpstr>Présentation PowerPoint</vt:lpstr>
      <vt:lpstr>Présentation PowerPoint</vt:lpstr>
      <vt:lpstr>Décomposer en produit de facteurs premiers, les deux nombres suivants :                   60      et       308 </vt:lpstr>
      <vt:lpstr>Présentation PowerPoint</vt:lpstr>
      <vt:lpstr>Présentation PowerPoint</vt:lpstr>
      <vt:lpstr>Décomposer en produit de facteurs premiers, les deux nombres suivants et donner leur PGCD :         1 540      et       7 350 </vt:lpstr>
      <vt:lpstr>Présentation PowerPoint</vt:lpstr>
      <vt:lpstr>Présentation PowerPoint</vt:lpstr>
      <vt:lpstr>Le théorème de Pythagore et sa réciproque</vt:lpstr>
      <vt:lpstr>Pour chacun des triangles suivants, indiquer s’il est possible d’écrire l’égalité de Pythagore.  Si oui, l’écrire. </vt:lpstr>
      <vt:lpstr>  </vt:lpstr>
      <vt:lpstr>Présentation PowerPoint</vt:lpstr>
      <vt:lpstr>En utilisant le théorème de Pythagore, trouver la longueur BC. (Aucune rédaction n’est attendue ici) </vt:lpstr>
      <vt:lpstr>  </vt:lpstr>
      <vt:lpstr>Présentation PowerPoint</vt:lpstr>
      <vt:lpstr>En utilisant le théorème de Pythagore, trouver la longueur LM au millimètre près. (Aucune rédaction n’est attendue ici) </vt:lpstr>
      <vt:lpstr>  </vt:lpstr>
      <vt:lpstr>Présentation PowerPoint</vt:lpstr>
      <vt:lpstr>Le triangle JKI est-il rectangle ?  Si oui, préciser en quel sommet. (Aucune rédaction n’est attendue ici) </vt:lpstr>
      <vt:lpstr>  </vt:lpstr>
      <vt:lpstr>Présentation PowerPoint</vt:lpstr>
      <vt:lpstr>Les volumes</vt:lpstr>
      <vt:lpstr>Calculer le volume des solides suivants :</vt:lpstr>
      <vt:lpstr>  </vt:lpstr>
      <vt:lpstr>Présentation PowerPoint</vt:lpstr>
      <vt:lpstr>Calculer le volume des solides suivants :</vt:lpstr>
      <vt:lpstr>  </vt:lpstr>
      <vt:lpstr>Présentation PowerPoint</vt:lpstr>
      <vt:lpstr>Calculer le volume des solides suivants :</vt:lpstr>
      <vt:lpstr>  </vt:lpstr>
      <vt:lpstr>Présentation PowerPoint</vt:lpstr>
      <vt:lpstr>Calculer le volume du solide suivant :</vt:lpstr>
      <vt:lpstr>  </vt:lpstr>
      <vt:lpstr>Présentation PowerPoint</vt:lpstr>
      <vt:lpstr>Présentation PowerPoint</vt:lpstr>
      <vt:lpstr>Equations du premier degré</vt:lpstr>
      <vt:lpstr>Résoudre les équations suivantes :  4x=-22        et     x-27=-9           </vt:lpstr>
      <vt:lpstr>Présentation PowerPoint</vt:lpstr>
      <vt:lpstr>Présentation PowerPoint</vt:lpstr>
      <vt:lpstr>Résoudre les équations suivantes :  -5x=-22        et     2x-7=8           </vt:lpstr>
      <vt:lpstr>Présentation PowerPoint</vt:lpstr>
      <vt:lpstr>Présentation PowerPoint</vt:lpstr>
      <vt:lpstr>Résoudre l’équation suivante :  3x-5=7-2x            </vt:lpstr>
      <vt:lpstr>Présentation PowerPoint</vt:lpstr>
      <vt:lpstr>Présentation PowerPoint</vt:lpstr>
      <vt:lpstr>Résoudre l’équation suivante :  6-5x=x+9            </vt:lpstr>
      <vt:lpstr>Présentation PowerPoint</vt:lpstr>
      <vt:lpstr>Présentation PowerPoint</vt:lpstr>
      <vt:lpstr>Calcul littéral</vt:lpstr>
      <vt:lpstr>Développer et réduire les expresions littérales suivantes : G=-10(7-x) L=9x(x-5)         </vt:lpstr>
      <vt:lpstr>  </vt:lpstr>
      <vt:lpstr>Présentation PowerPoint</vt:lpstr>
      <vt:lpstr>Développer et réduire les expresions littérales suivantes : H=2x(3-x)+(〖5x〗^2-x+9) C=-8x(-2x+9)-(-12x^2-27)         </vt:lpstr>
      <vt:lpstr>  </vt:lpstr>
      <vt:lpstr>Présentation PowerPoint</vt:lpstr>
      <vt:lpstr>Développer et réduire l’expresions littérale suivante : Y=(9x-12)(4x-6)          </vt:lpstr>
      <vt:lpstr>  </vt:lpstr>
      <vt:lpstr>Présentation PowerPoint</vt:lpstr>
      <vt:lpstr>Développer et réduire l’expresions littérale suivante : N=(x-1)^2-3(5-x)          </vt:lpstr>
      <vt:lpstr>Présentation PowerPoint</vt:lpstr>
      <vt:lpstr>Présentation PowerPoint</vt:lpstr>
      <vt:lpstr>STAtistiques</vt:lpstr>
      <vt:lpstr>Calculer la moyenne de cette série statistique :         4 – 5 – 9 – 11 – 11– 20 </vt:lpstr>
      <vt:lpstr>  </vt:lpstr>
      <vt:lpstr>Présentation PowerPoint</vt:lpstr>
      <vt:lpstr>Calculer la moyenne de cette série statistique :         5 – 15 – 6 – 10 – 4 </vt:lpstr>
      <vt:lpstr>  </vt:lpstr>
      <vt:lpstr>Présentation PowerPoint</vt:lpstr>
      <vt:lpstr>Quel est l’effectif total de la série statistique ci-dessous ?</vt:lpstr>
      <vt:lpstr>  </vt:lpstr>
      <vt:lpstr>Présentation PowerPoint</vt:lpstr>
      <vt:lpstr> Quel est l’effectif total  de la série statistique  ci-contre ?</vt:lpstr>
      <vt:lpstr>  </vt:lpstr>
      <vt:lpstr>Présentation PowerPoint</vt:lpstr>
      <vt:lpstr>Les transformations</vt:lpstr>
      <vt:lpstr>Parmi les six figures suivantes, quelles sont celles qui sont obtenues par une translation de la figure 1 ?          </vt:lpstr>
      <vt:lpstr>  </vt:lpstr>
      <vt:lpstr>Présentation PowerPoint</vt:lpstr>
      <vt:lpstr>Les figures suivantes sont symétriques par rapport à un point. Quel est ce point ?           </vt:lpstr>
      <vt:lpstr>  </vt:lpstr>
      <vt:lpstr>Présentation PowerPoint</vt:lpstr>
      <vt:lpstr>  Décrire la transformation  qui transforme le triangle 1 en triangle 4.           </vt:lpstr>
      <vt:lpstr>  </vt:lpstr>
      <vt:lpstr>Présentation PowerPoint</vt:lpstr>
      <vt:lpstr>  Décrire la transformation  qui transforme le triangle 1 en triangle 3.           </vt:lpstr>
      <vt:lpstr>  </vt:lpstr>
      <vt:lpstr>Présentation PowerPoint</vt:lpstr>
      <vt:lpstr>  Décrire la transformation  qui transforme le triangle 1 en triangle 5.           </vt:lpstr>
      <vt:lpstr> 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questions  Flash</dc:title>
  <dc:creator>Yann Danielou</dc:creator>
  <cp:lastModifiedBy>Yann Danielou</cp:lastModifiedBy>
  <cp:revision>180</cp:revision>
  <dcterms:created xsi:type="dcterms:W3CDTF">2023-07-29T13:01:24Z</dcterms:created>
  <dcterms:modified xsi:type="dcterms:W3CDTF">2023-08-03T19:46:38Z</dcterms:modified>
</cp:coreProperties>
</file>