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95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oute%20une%20ann&#233;e%20de%20cours\C&#233;line%20-%20Latex\4eme\maths%20et%20m&#233;tiers\4eme%20-%20Bilan%20sondage%20-%20maths%20et%20m&#233;tier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oute%20une%20ann&#233;e%20de%20cours\C&#233;line%20-%20Latex\4eme\maths%20et%20m&#233;tiers\4eme%20-%20Bilan%20sondage%20-%20maths%20et%20m&#233;tier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oute%20une%20ann&#233;e%20de%20cours\C&#233;line%20-%20Latex\4eme\maths%20et%20m&#233;tiers\4eme%20-%20Bilan%20sondage%20-%20maths%20et%20m&#233;tier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oute%20une%20ann&#233;e%20de%20cours\C&#233;line%20-%20Latex\4eme\maths%20et%20m&#233;tiers\4eme%20-%20Bilan%20sondage%20-%20maths%20et%20m&#233;tier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oute%20une%20ann&#233;e%20de%20cours\C&#233;line%20-%20Latex\4eme\maths%20et%20m&#233;tiers\4eme%20-%20Bilan%20sondage%20-%20maths%20et%20m&#233;tier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oute%20une%20ann&#233;e%20de%20cours\C&#233;line%20-%20Latex\4eme\maths%20et%20m&#233;tiers\4eme%20-%20Bilan%20sondage%20-%20maths%20et%20m&#233;tier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oute%20une%20ann&#233;e%20de%20cours\C&#233;line%20-%20Latex\4eme\maths%20et%20m&#233;tiers\4eme%20-%20Bilan%20sondage%20-%20maths%20et%20m&#233;tier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Les différents domaines représentés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Réponses!$A$6</c:f>
              <c:strCache>
                <c:ptCount val="1"/>
                <c:pt idx="0">
                  <c:v>Effectifs</c:v>
                </c:pt>
              </c:strCache>
            </c:strRef>
          </c:tx>
          <c:invertIfNegative val="0"/>
          <c:cat>
            <c:strRef>
              <c:f>Réponses!$B$5:$I$5</c:f>
              <c:strCache>
                <c:ptCount val="8"/>
                <c:pt idx="0">
                  <c:v>Social</c:v>
                </c:pt>
                <c:pt idx="1">
                  <c:v>Artistique</c:v>
                </c:pt>
                <c:pt idx="2">
                  <c:v>Commercial</c:v>
                </c:pt>
                <c:pt idx="3">
                  <c:v>Scientifique</c:v>
                </c:pt>
                <c:pt idx="4">
                  <c:v>Littéraire</c:v>
                </c:pt>
                <c:pt idx="5">
                  <c:v>Plein air</c:v>
                </c:pt>
                <c:pt idx="6">
                  <c:v>Bureautique</c:v>
                </c:pt>
                <c:pt idx="7">
                  <c:v>Pratique et technique</c:v>
                </c:pt>
              </c:strCache>
            </c:strRef>
          </c:cat>
          <c:val>
            <c:numRef>
              <c:f>Réponses!$B$6:$I$6</c:f>
              <c:numCache>
                <c:formatCode>General</c:formatCode>
                <c:ptCount val="8"/>
                <c:pt idx="0">
                  <c:v>17</c:v>
                </c:pt>
                <c:pt idx="1">
                  <c:v>5</c:v>
                </c:pt>
                <c:pt idx="2">
                  <c:v>7</c:v>
                </c:pt>
                <c:pt idx="3">
                  <c:v>15</c:v>
                </c:pt>
                <c:pt idx="4">
                  <c:v>8</c:v>
                </c:pt>
                <c:pt idx="5">
                  <c:v>0</c:v>
                </c:pt>
                <c:pt idx="6">
                  <c:v>7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E5-43F6-8ECE-2D623B93F8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9478400"/>
        <c:axId val="359479936"/>
      </c:barChart>
      <c:catAx>
        <c:axId val="3594784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59479936"/>
        <c:crosses val="autoZero"/>
        <c:auto val="1"/>
        <c:lblAlgn val="ctr"/>
        <c:lblOffset val="100"/>
        <c:noMultiLvlLbl val="0"/>
      </c:catAx>
      <c:valAx>
        <c:axId val="3594799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94784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Réponses!$B$49</c:f>
              <c:strCache>
                <c:ptCount val="1"/>
                <c:pt idx="0">
                  <c:v>Effectifs</c:v>
                </c:pt>
              </c:strCache>
            </c:strRef>
          </c:tx>
          <c:dLbls>
            <c:dLbl>
              <c:idx val="0"/>
              <c:layout>
                <c:manualLayout>
                  <c:x val="-0.1652414106061004"/>
                  <c:y val="0.12535912261424542"/>
                </c:manualLayout>
              </c:layout>
              <c:tx>
                <c:rich>
                  <a:bodyPr/>
                  <a:lstStyle/>
                  <a:p>
                    <a:r>
                      <a:rPr lang="en-US" sz="2200" b="1"/>
                      <a:t>36 %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A1B3-4F6B-BE37-187F37C11258}"/>
                </c:ext>
              </c:extLst>
            </c:dLbl>
            <c:dLbl>
              <c:idx val="1"/>
              <c:layout>
                <c:manualLayout>
                  <c:x val="0.15334786951172397"/>
                  <c:y val="-0.17586316255766438"/>
                </c:manualLayout>
              </c:layout>
              <c:tx>
                <c:rich>
                  <a:bodyPr/>
                  <a:lstStyle/>
                  <a:p>
                    <a:r>
                      <a:rPr lang="en-US" sz="2200" b="1"/>
                      <a:t>64</a:t>
                    </a:r>
                    <a:r>
                      <a:rPr lang="en-US" sz="2200" b="1" baseline="0"/>
                      <a:t>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A1B3-4F6B-BE37-187F37C1125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200"/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Réponses!$C$48:$D$48</c:f>
              <c:strCache>
                <c:ptCount val="2"/>
                <c:pt idx="0">
                  <c:v>Oui</c:v>
                </c:pt>
                <c:pt idx="1">
                  <c:v>Non</c:v>
                </c:pt>
              </c:strCache>
            </c:strRef>
          </c:cat>
          <c:val>
            <c:numRef>
              <c:f>Réponses!$C$49:$D$49</c:f>
              <c:numCache>
                <c:formatCode>General</c:formatCode>
                <c:ptCount val="2"/>
                <c:pt idx="0">
                  <c:v>14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B3-4F6B-BE37-187F37C112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>
            <a:defRPr sz="3000"/>
          </a:pPr>
          <a:endParaRPr lang="fr-F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28"/>
    </mc:Choice>
    <mc:Fallback>
      <c:style val="2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Réponses!$A$87</c:f>
              <c:strCache>
                <c:ptCount val="1"/>
                <c:pt idx="0">
                  <c:v>Bon au collège :</c:v>
                </c:pt>
              </c:strCache>
            </c:strRef>
          </c:tx>
          <c:dLbls>
            <c:dLbl>
              <c:idx val="0"/>
              <c:layout>
                <c:manualLayout>
                  <c:x val="-0.18697793268448212"/>
                  <c:y val="-0.25036538085806559"/>
                </c:manualLayout>
              </c:layout>
              <c:tx>
                <c:rich>
                  <a:bodyPr/>
                  <a:lstStyle/>
                  <a:p>
                    <a:r>
                      <a:rPr lang="en-US" sz="2200" b="1" dirty="0" smtClean="0"/>
                      <a:t>82 %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764A-4D6F-8AFA-BC4BDAAE05B9}"/>
                </c:ext>
              </c:extLst>
            </c:dLbl>
            <c:dLbl>
              <c:idx val="1"/>
              <c:layout>
                <c:manualLayout>
                  <c:x val="0.11320269970003333"/>
                  <c:y val="0.14689364017024928"/>
                </c:manualLayout>
              </c:layout>
              <c:tx>
                <c:rich>
                  <a:bodyPr/>
                  <a:lstStyle/>
                  <a:p>
                    <a:r>
                      <a:rPr lang="en-US" sz="2200" b="1" dirty="0" smtClean="0"/>
                      <a:t>15 %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764A-4D6F-8AFA-BC4BDAAE05B9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64A-4D6F-8AFA-BC4BDAAE05B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200" b="1"/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Réponses!$B$86:$D$86</c:f>
              <c:strCache>
                <c:ptCount val="3"/>
                <c:pt idx="0">
                  <c:v>Oui</c:v>
                </c:pt>
                <c:pt idx="1">
                  <c:v>Moyen</c:v>
                </c:pt>
                <c:pt idx="2">
                  <c:v>Non</c:v>
                </c:pt>
              </c:strCache>
            </c:strRef>
          </c:cat>
          <c:val>
            <c:numRef>
              <c:f>Réponses!$B$87:$D$87</c:f>
              <c:numCache>
                <c:formatCode>General</c:formatCode>
                <c:ptCount val="3"/>
                <c:pt idx="0">
                  <c:v>32</c:v>
                </c:pt>
                <c:pt idx="1">
                  <c:v>6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4A-4D6F-8AFA-BC4BDAAE05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>
            <a:defRPr sz="3000"/>
          </a:pPr>
          <a:endParaRPr lang="fr-F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Réponses!$F$86</c:f>
              <c:strCache>
                <c:ptCount val="1"/>
                <c:pt idx="0">
                  <c:v>Optention du brevet :</c:v>
                </c:pt>
              </c:strCache>
            </c:strRef>
          </c:tx>
          <c:dLbls>
            <c:dLbl>
              <c:idx val="0"/>
              <c:layout>
                <c:manualLayout>
                  <c:x val="-1.8348092113500431E-2"/>
                  <c:y val="-0.27672615805214962"/>
                </c:manualLayout>
              </c:layout>
              <c:tx>
                <c:rich>
                  <a:bodyPr/>
                  <a:lstStyle/>
                  <a:p>
                    <a:r>
                      <a:rPr lang="en-US" sz="2200" b="1" dirty="0" smtClean="0"/>
                      <a:t>97 %</a:t>
                    </a:r>
                    <a:endParaRPr lang="en-US" sz="2200" b="1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15AC-4841-BB12-A396DA1E97CE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5AC-4841-BB12-A396DA1E97C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Réponses!$G$85:$H$85</c:f>
              <c:strCache>
                <c:ptCount val="2"/>
                <c:pt idx="0">
                  <c:v>Oui</c:v>
                </c:pt>
                <c:pt idx="1">
                  <c:v>Non</c:v>
                </c:pt>
              </c:strCache>
            </c:strRef>
          </c:cat>
          <c:val>
            <c:numRef>
              <c:f>Réponses!$G$86:$H$86</c:f>
              <c:numCache>
                <c:formatCode>General</c:formatCode>
                <c:ptCount val="2"/>
                <c:pt idx="0">
                  <c:v>38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AC-4841-BB12-A396DA1E97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>
            <a:defRPr sz="3000"/>
          </a:pPr>
          <a:endParaRPr lang="fr-F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pivotSource>
    <c:name>[4eme - Bilan sondage - maths et métiers.xlsx]Question 6!Tableau croisé dynamique2</c:name>
    <c:fmtId val="6"/>
  </c:pivotSource>
  <c:chart>
    <c:autoTitleDeleted val="1"/>
    <c:pivotFmts>
      <c:pivotFmt>
        <c:idx val="0"/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</c:pivotFmts>
    <c:plotArea>
      <c:layout/>
      <c:pieChart>
        <c:varyColors val="1"/>
        <c:ser>
          <c:idx val="0"/>
          <c:order val="0"/>
          <c:tx>
            <c:strRef>
              <c:f>'Question 6'!$B$3</c:f>
              <c:strCache>
                <c:ptCount val="1"/>
                <c:pt idx="0">
                  <c:v>Total</c:v>
                </c:pt>
              </c:strCache>
            </c:strRef>
          </c:tx>
          <c:dLbls>
            <c:dLbl>
              <c:idx val="0"/>
              <c:layout>
                <c:manualLayout>
                  <c:x val="-0.10576576397171802"/>
                  <c:y val="-0.26030359370112299"/>
                </c:manualLayout>
              </c:layout>
              <c:tx>
                <c:rich>
                  <a:bodyPr/>
                  <a:lstStyle/>
                  <a:p>
                    <a:r>
                      <a:rPr lang="en-US" sz="2800" b="1" dirty="0" smtClean="0"/>
                      <a:t>80%</a:t>
                    </a:r>
                    <a:endParaRPr lang="en-US" sz="2800" b="1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0C64-4D8A-8A9E-3548471ED09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C64-4D8A-8A9E-3548471ED099}"/>
                </c:ext>
              </c:extLst>
            </c:dLbl>
            <c:dLbl>
              <c:idx val="2"/>
              <c:layout>
                <c:manualLayout>
                  <c:x val="7.346720385365986E-2"/>
                  <c:y val="0.20387506175062378"/>
                </c:manualLayout>
              </c:layout>
              <c:tx>
                <c:rich>
                  <a:bodyPr/>
                  <a:lstStyle/>
                  <a:p>
                    <a:r>
                      <a:rPr lang="en-US" sz="2800" b="1" dirty="0" smtClean="0"/>
                      <a:t>15%</a:t>
                    </a:r>
                    <a:endParaRPr lang="en-US" sz="2800" b="1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0C64-4D8A-8A9E-3548471ED09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'Question 6'!$A$4:$A$7</c:f>
              <c:strCache>
                <c:ptCount val="3"/>
                <c:pt idx="0">
                  <c:v>Générale</c:v>
                </c:pt>
                <c:pt idx="1">
                  <c:v>les 2</c:v>
                </c:pt>
                <c:pt idx="2">
                  <c:v>Professionnelle</c:v>
                </c:pt>
              </c:strCache>
            </c:strRef>
          </c:cat>
          <c:val>
            <c:numRef>
              <c:f>'Question 6'!$B$4:$B$7</c:f>
              <c:numCache>
                <c:formatCode>General</c:formatCode>
                <c:ptCount val="3"/>
                <c:pt idx="0">
                  <c:v>33</c:v>
                </c:pt>
                <c:pt idx="1">
                  <c:v>2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C64-4D8A-8A9E-3548471ED0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>
            <a:defRPr sz="2600"/>
          </a:pPr>
          <a:endParaRPr lang="fr-FR"/>
        </a:p>
      </c:txPr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pivotSource>
    <c:name>[4eme - Bilan sondage - maths et métiers.xlsx]Question 8!Tableau croisé dynamique3</c:name>
    <c:fmtId val="3"/>
  </c:pivotSource>
  <c:chart>
    <c:autoTitleDeleted val="1"/>
    <c:pivotFmts>
      <c:pivotFmt>
        <c:idx val="0"/>
        <c:spPr>
          <a:ln w="19050">
            <a:solidFill>
              <a:sysClr val="windowText" lastClr="000000"/>
            </a:solidFill>
          </a:ln>
        </c:spPr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</c:pivotFmts>
    <c:plotArea>
      <c:layout/>
      <c:pieChart>
        <c:varyColors val="1"/>
        <c:ser>
          <c:idx val="0"/>
          <c:order val="0"/>
          <c:tx>
            <c:strRef>
              <c:f>'Question 8'!$B$3</c:f>
              <c:strCache>
                <c:ptCount val="1"/>
                <c:pt idx="0">
                  <c:v>Total</c:v>
                </c:pt>
              </c:strCache>
            </c:strRef>
          </c:tx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958-4562-BA27-BC0F09FB9A78}"/>
                </c:ext>
              </c:extLst>
            </c:dLbl>
            <c:dLbl>
              <c:idx val="1"/>
              <c:layout>
                <c:manualLayout>
                  <c:x val="0.18473415939058979"/>
                  <c:y val="-0.28160958306219946"/>
                </c:manualLayout>
              </c:layout>
              <c:tx>
                <c:rich>
                  <a:bodyPr/>
                  <a:lstStyle/>
                  <a:p>
                    <a:r>
                      <a:rPr lang="en-US" sz="3000" b="1" dirty="0" smtClean="0"/>
                      <a:t>83%</a:t>
                    </a:r>
                    <a:endParaRPr lang="en-US" sz="3000" b="1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958-4562-BA27-BC0F09FB9A7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'Question 8'!$A$4:$A$6</c:f>
              <c:strCache>
                <c:ptCount val="2"/>
                <c:pt idx="0">
                  <c:v>Non</c:v>
                </c:pt>
                <c:pt idx="1">
                  <c:v>Oui</c:v>
                </c:pt>
              </c:strCache>
            </c:strRef>
          </c:cat>
          <c:val>
            <c:numRef>
              <c:f>'Question 8'!$B$4:$B$6</c:f>
              <c:numCache>
                <c:formatCode>General</c:formatCode>
                <c:ptCount val="2"/>
                <c:pt idx="0">
                  <c:v>7</c:v>
                </c:pt>
                <c:pt idx="1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58-4562-BA27-BC0F09FB9A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  <c:txPr>
        <a:bodyPr/>
        <a:lstStyle/>
        <a:p>
          <a:pPr>
            <a:defRPr sz="3000"/>
          </a:pPr>
          <a:endParaRPr lang="fr-F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'Question 8'!$D$9</c:f>
              <c:strCache>
                <c:ptCount val="1"/>
                <c:pt idx="0">
                  <c:v>Effectifs</c:v>
                </c:pt>
              </c:strCache>
            </c:strRef>
          </c:tx>
          <c:invertIfNegative val="0"/>
          <c:cat>
            <c:strRef>
              <c:f>'Question 8'!$E$8:$O$8</c:f>
              <c:strCache>
                <c:ptCount val="11"/>
                <c:pt idx="0">
                  <c:v>Géométrie</c:v>
                </c:pt>
                <c:pt idx="1">
                  <c:v>Calculs numériques</c:v>
                </c:pt>
                <c:pt idx="2">
                  <c:v>Pourcentages</c:v>
                </c:pt>
                <c:pt idx="3">
                  <c:v>Statistiques</c:v>
                </c:pt>
                <c:pt idx="4">
                  <c:v>Probabilités</c:v>
                </c:pt>
                <c:pt idx="5">
                  <c:v>Tableur</c:v>
                </c:pt>
                <c:pt idx="6">
                  <c:v>Proportionnalité</c:v>
                </c:pt>
                <c:pt idx="7">
                  <c:v>Lecture de graphiques</c:v>
                </c:pt>
                <c:pt idx="8">
                  <c:v>Equations</c:v>
                </c:pt>
                <c:pt idx="9">
                  <c:v>Programmation</c:v>
                </c:pt>
                <c:pt idx="10">
                  <c:v>Conversions</c:v>
                </c:pt>
              </c:strCache>
            </c:strRef>
          </c:cat>
          <c:val>
            <c:numRef>
              <c:f>'Question 8'!$E$9:$O$9</c:f>
              <c:numCache>
                <c:formatCode>General</c:formatCode>
                <c:ptCount val="11"/>
                <c:pt idx="0">
                  <c:v>6</c:v>
                </c:pt>
                <c:pt idx="1">
                  <c:v>14</c:v>
                </c:pt>
                <c:pt idx="2">
                  <c:v>8</c:v>
                </c:pt>
                <c:pt idx="3">
                  <c:v>14</c:v>
                </c:pt>
                <c:pt idx="4">
                  <c:v>1</c:v>
                </c:pt>
                <c:pt idx="5">
                  <c:v>10</c:v>
                </c:pt>
                <c:pt idx="6">
                  <c:v>7</c:v>
                </c:pt>
                <c:pt idx="7">
                  <c:v>8</c:v>
                </c:pt>
                <c:pt idx="8">
                  <c:v>2</c:v>
                </c:pt>
                <c:pt idx="9">
                  <c:v>1</c:v>
                </c:pt>
                <c:pt idx="1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DD-4E00-A314-F7C0A848A9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413312"/>
        <c:axId val="162385920"/>
      </c:barChart>
      <c:catAx>
        <c:axId val="1304133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500"/>
            </a:pPr>
            <a:endParaRPr lang="fr-FR"/>
          </a:p>
        </c:txPr>
        <c:crossAx val="162385920"/>
        <c:crosses val="autoZero"/>
        <c:auto val="1"/>
        <c:lblAlgn val="ctr"/>
        <c:lblOffset val="100"/>
        <c:noMultiLvlLbl val="0"/>
      </c:catAx>
      <c:valAx>
        <c:axId val="1623859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04133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39CE-4C6E-4956-A680-319985C82E91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FDBE-6587-4F76-AF40-DF18424EFCF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39CE-4C6E-4956-A680-319985C82E91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FDBE-6587-4F76-AF40-DF18424EFCF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39CE-4C6E-4956-A680-319985C82E91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FDBE-6587-4F76-AF40-DF18424EFCF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39CE-4C6E-4956-A680-319985C82E91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FDBE-6587-4F76-AF40-DF18424EFCF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39CE-4C6E-4956-A680-319985C82E91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FDBE-6587-4F76-AF40-DF18424EFCF4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39CE-4C6E-4956-A680-319985C82E91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FDBE-6587-4F76-AF40-DF18424EFCF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39CE-4C6E-4956-A680-319985C82E91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FDBE-6587-4F76-AF40-DF18424EFCF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39CE-4C6E-4956-A680-319985C82E91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FDBE-6587-4F76-AF40-DF18424EFCF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39CE-4C6E-4956-A680-319985C82E91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FDBE-6587-4F76-AF40-DF18424EFCF4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39CE-4C6E-4956-A680-319985C82E91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FDBE-6587-4F76-AF40-DF18424EFCF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39CE-4C6E-4956-A680-319985C82E91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FDBE-6587-4F76-AF40-DF18424EFCF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BEE39CE-4C6E-4956-A680-319985C82E91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8ECFDBE-6587-4F76-AF40-DF18424EFCF4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3832" y="2564904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Analyse du sondage fait par les élèves de 4</a:t>
            </a:r>
            <a:r>
              <a:rPr lang="fr-FR" baseline="30000" dirty="0" smtClean="0">
                <a:solidFill>
                  <a:schemeClr val="tx1"/>
                </a:solidFill>
              </a:rPr>
              <a:t>e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835696" y="205830"/>
            <a:ext cx="604867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b="1" i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Projet Maths &amp; Métiers</a:t>
            </a:r>
            <a:endParaRPr lang="fr-FR" sz="3600" b="1" i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6156176" y="6237312"/>
            <a:ext cx="2808312" cy="439266"/>
          </a:xfrm>
          <a:prstGeom prst="rect">
            <a:avLst/>
          </a:prstGeom>
        </p:spPr>
        <p:txBody>
          <a:bodyPr tIns="0">
            <a:normAutofit lnSpcReduction="1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i="1" dirty="0" smtClean="0"/>
              <a:t>Année 2021 / 2022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68116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1600" y="332656"/>
            <a:ext cx="7992888" cy="576065"/>
          </a:xfrm>
        </p:spPr>
        <p:txBody>
          <a:bodyPr>
            <a:noAutofit/>
          </a:bodyPr>
          <a:lstStyle/>
          <a:p>
            <a:r>
              <a:rPr lang="fr-FR" sz="3900" u="sng" dirty="0" smtClean="0">
                <a:solidFill>
                  <a:schemeClr val="tx1"/>
                </a:solidFill>
              </a:rPr>
              <a:t>III. Sondage</a:t>
            </a:r>
            <a:endParaRPr lang="fr-FR" sz="3900" u="sng" dirty="0">
              <a:solidFill>
                <a:schemeClr val="tx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56176" y="6237312"/>
            <a:ext cx="2808312" cy="439266"/>
          </a:xfrm>
        </p:spPr>
        <p:txBody>
          <a:bodyPr>
            <a:normAutofit lnSpcReduction="10000"/>
          </a:bodyPr>
          <a:lstStyle/>
          <a:p>
            <a:r>
              <a:rPr lang="fr-FR" i="1" dirty="0" smtClean="0"/>
              <a:t>Année 2021 / 2022</a:t>
            </a:r>
            <a:endParaRPr lang="fr-FR" i="1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331640" y="1196753"/>
            <a:ext cx="7567886" cy="936103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sz="3000" u="sng" dirty="0" smtClean="0">
                <a:solidFill>
                  <a:schemeClr val="accent1"/>
                </a:solidFill>
                <a:effectLst/>
              </a:rPr>
              <a:t>Question 7 :</a:t>
            </a:r>
            <a:r>
              <a:rPr lang="fr-FR" sz="3000" dirty="0" smtClean="0">
                <a:solidFill>
                  <a:schemeClr val="accent1"/>
                </a:solidFill>
                <a:effectLst/>
              </a:rPr>
              <a:t> Est-ce que vous vous servez des maths dans votre travail ?</a:t>
            </a:r>
            <a:endParaRPr lang="fr-FR" sz="3000" dirty="0">
              <a:solidFill>
                <a:schemeClr val="accent1"/>
              </a:solidFill>
              <a:effectLst/>
            </a:endParaRPr>
          </a:p>
        </p:txBody>
      </p:sp>
      <p:graphicFrame>
        <p:nvGraphicFramePr>
          <p:cNvPr id="7" name="Graphique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657204"/>
              </p:ext>
            </p:extLst>
          </p:nvPr>
        </p:nvGraphicFramePr>
        <p:xfrm>
          <a:off x="1835696" y="2420888"/>
          <a:ext cx="5976664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91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1600" y="332656"/>
            <a:ext cx="7992888" cy="576065"/>
          </a:xfrm>
        </p:spPr>
        <p:txBody>
          <a:bodyPr>
            <a:noAutofit/>
          </a:bodyPr>
          <a:lstStyle/>
          <a:p>
            <a:r>
              <a:rPr lang="fr-FR" sz="3900" u="sng" dirty="0" smtClean="0">
                <a:solidFill>
                  <a:schemeClr val="tx1"/>
                </a:solidFill>
              </a:rPr>
              <a:t>III. Sondage</a:t>
            </a:r>
            <a:endParaRPr lang="fr-FR" sz="3900" u="sng" dirty="0">
              <a:solidFill>
                <a:schemeClr val="tx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56176" y="6237312"/>
            <a:ext cx="2808312" cy="439266"/>
          </a:xfrm>
        </p:spPr>
        <p:txBody>
          <a:bodyPr>
            <a:normAutofit lnSpcReduction="10000"/>
          </a:bodyPr>
          <a:lstStyle/>
          <a:p>
            <a:r>
              <a:rPr lang="fr-FR" i="1" dirty="0" smtClean="0"/>
              <a:t>Année 2021 / 2022</a:t>
            </a:r>
            <a:endParaRPr lang="fr-FR" i="1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259632" y="1052736"/>
            <a:ext cx="7776864" cy="648071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sz="3000" u="sng" dirty="0" smtClean="0">
                <a:solidFill>
                  <a:schemeClr val="accent1"/>
                </a:solidFill>
                <a:effectLst/>
              </a:rPr>
              <a:t>Question 8 :</a:t>
            </a:r>
            <a:r>
              <a:rPr lang="fr-FR" sz="3000" dirty="0" smtClean="0">
                <a:solidFill>
                  <a:schemeClr val="accent1"/>
                </a:solidFill>
                <a:effectLst/>
              </a:rPr>
              <a:t> Si oui, quelles notions utilisez-vous ?</a:t>
            </a:r>
            <a:endParaRPr lang="fr-FR" sz="3000" dirty="0">
              <a:solidFill>
                <a:schemeClr val="accent1"/>
              </a:solidFill>
              <a:effectLst/>
            </a:endParaRPr>
          </a:p>
        </p:txBody>
      </p:sp>
      <p:graphicFrame>
        <p:nvGraphicFramePr>
          <p:cNvPr id="8" name="Graphique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8473035"/>
              </p:ext>
            </p:extLst>
          </p:nvPr>
        </p:nvGraphicFramePr>
        <p:xfrm>
          <a:off x="1259632" y="1916832"/>
          <a:ext cx="6840760" cy="417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9973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56176" y="6237312"/>
            <a:ext cx="2808312" cy="439266"/>
          </a:xfrm>
        </p:spPr>
        <p:txBody>
          <a:bodyPr>
            <a:normAutofit lnSpcReduction="10000"/>
          </a:bodyPr>
          <a:lstStyle/>
          <a:p>
            <a:r>
              <a:rPr lang="fr-FR" i="1" dirty="0" smtClean="0"/>
              <a:t>Année 2021 / 2022</a:t>
            </a:r>
            <a:endParaRPr lang="fr-FR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6"/>
            <a:ext cx="7534282" cy="4668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971600" y="332656"/>
            <a:ext cx="7992888" cy="576065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sz="3900" u="sng" dirty="0" smtClean="0">
                <a:solidFill>
                  <a:schemeClr val="tx1"/>
                </a:solidFill>
              </a:rPr>
              <a:t>I. Les différents métiers rencontrés</a:t>
            </a:r>
            <a:endParaRPr lang="fr-FR" sz="39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13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1600" y="332656"/>
            <a:ext cx="7992888" cy="576065"/>
          </a:xfrm>
        </p:spPr>
        <p:txBody>
          <a:bodyPr>
            <a:noAutofit/>
          </a:bodyPr>
          <a:lstStyle/>
          <a:p>
            <a:r>
              <a:rPr lang="fr-FR" sz="3900" u="sng" dirty="0" smtClean="0">
                <a:solidFill>
                  <a:schemeClr val="tx1"/>
                </a:solidFill>
              </a:rPr>
              <a:t>II. Les différents domaines représentés</a:t>
            </a:r>
            <a:endParaRPr lang="fr-FR" sz="3900" u="sng" dirty="0">
              <a:solidFill>
                <a:schemeClr val="tx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56176" y="6237312"/>
            <a:ext cx="2808312" cy="439266"/>
          </a:xfrm>
        </p:spPr>
        <p:txBody>
          <a:bodyPr>
            <a:normAutofit lnSpcReduction="10000"/>
          </a:bodyPr>
          <a:lstStyle/>
          <a:p>
            <a:r>
              <a:rPr lang="fr-FR" i="1" dirty="0" smtClean="0"/>
              <a:t>Année 2021 / 2022</a:t>
            </a:r>
            <a:endParaRPr lang="fr-FR" i="1" dirty="0"/>
          </a:p>
        </p:txBody>
      </p:sp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1262413"/>
              </p:ext>
            </p:extLst>
          </p:nvPr>
        </p:nvGraphicFramePr>
        <p:xfrm>
          <a:off x="1187624" y="1340768"/>
          <a:ext cx="7704856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880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1600" y="332656"/>
            <a:ext cx="7992888" cy="576065"/>
          </a:xfrm>
        </p:spPr>
        <p:txBody>
          <a:bodyPr>
            <a:noAutofit/>
          </a:bodyPr>
          <a:lstStyle/>
          <a:p>
            <a:r>
              <a:rPr lang="fr-FR" sz="3900" u="sng" dirty="0" smtClean="0">
                <a:solidFill>
                  <a:schemeClr val="tx1"/>
                </a:solidFill>
              </a:rPr>
              <a:t>III. Sondage</a:t>
            </a:r>
            <a:endParaRPr lang="fr-FR" sz="3900" u="sng" dirty="0">
              <a:solidFill>
                <a:schemeClr val="tx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56176" y="6237312"/>
            <a:ext cx="2808312" cy="439266"/>
          </a:xfrm>
        </p:spPr>
        <p:txBody>
          <a:bodyPr>
            <a:normAutofit lnSpcReduction="10000"/>
          </a:bodyPr>
          <a:lstStyle/>
          <a:p>
            <a:r>
              <a:rPr lang="fr-FR" i="1" dirty="0" smtClean="0"/>
              <a:t>Année 2021 / 2022</a:t>
            </a:r>
            <a:endParaRPr lang="fr-FR" i="1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331640" y="1196751"/>
            <a:ext cx="7567886" cy="1008113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sz="3000" u="sng" dirty="0" smtClean="0">
                <a:solidFill>
                  <a:schemeClr val="accent1"/>
                </a:solidFill>
                <a:effectLst/>
              </a:rPr>
              <a:t>Question 1 :</a:t>
            </a:r>
            <a:r>
              <a:rPr lang="fr-FR" sz="3000" dirty="0">
                <a:solidFill>
                  <a:schemeClr val="accent1"/>
                </a:solidFill>
                <a:effectLst/>
              </a:rPr>
              <a:t> Est-ce le métier que vous vouliez faire </a:t>
            </a:r>
            <a:r>
              <a:rPr lang="fr-FR" sz="3000" dirty="0" smtClean="0">
                <a:solidFill>
                  <a:schemeClr val="accent1"/>
                </a:solidFill>
                <a:effectLst/>
              </a:rPr>
              <a:t>enfant </a:t>
            </a:r>
            <a:r>
              <a:rPr lang="fr-FR" sz="3000" dirty="0">
                <a:solidFill>
                  <a:schemeClr val="accent1"/>
                </a:solidFill>
                <a:effectLst/>
              </a:rPr>
              <a:t>?</a:t>
            </a:r>
            <a:endParaRPr lang="fr-FR" sz="3000" u="sng" dirty="0">
              <a:solidFill>
                <a:schemeClr val="accent1"/>
              </a:solidFill>
              <a:effectLst/>
            </a:endParaRPr>
          </a:p>
        </p:txBody>
      </p:sp>
      <p:graphicFrame>
        <p:nvGraphicFramePr>
          <p:cNvPr id="7" name="Graphique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8933051"/>
              </p:ext>
            </p:extLst>
          </p:nvPr>
        </p:nvGraphicFramePr>
        <p:xfrm>
          <a:off x="1763688" y="2420888"/>
          <a:ext cx="5976353" cy="3528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0283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556792"/>
            <a:ext cx="5471634" cy="499153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1600" y="332656"/>
            <a:ext cx="7992888" cy="576065"/>
          </a:xfrm>
        </p:spPr>
        <p:txBody>
          <a:bodyPr>
            <a:noAutofit/>
          </a:bodyPr>
          <a:lstStyle/>
          <a:p>
            <a:r>
              <a:rPr lang="fr-FR" sz="3900" u="sng" dirty="0" smtClean="0">
                <a:solidFill>
                  <a:schemeClr val="tx1"/>
                </a:solidFill>
              </a:rPr>
              <a:t>III. Sondage</a:t>
            </a:r>
            <a:endParaRPr lang="fr-FR" sz="3900" u="sng" dirty="0">
              <a:solidFill>
                <a:schemeClr val="tx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56176" y="6237312"/>
            <a:ext cx="2808312" cy="439266"/>
          </a:xfrm>
        </p:spPr>
        <p:txBody>
          <a:bodyPr>
            <a:normAutofit lnSpcReduction="10000"/>
          </a:bodyPr>
          <a:lstStyle/>
          <a:p>
            <a:r>
              <a:rPr lang="fr-FR" i="1" dirty="0" smtClean="0"/>
              <a:t>Année 2021 / 2022</a:t>
            </a:r>
            <a:endParaRPr lang="fr-FR" i="1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331640" y="1196752"/>
            <a:ext cx="7567886" cy="1008113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sz="3000" u="sng" dirty="0" smtClean="0">
                <a:solidFill>
                  <a:schemeClr val="accent1"/>
                </a:solidFill>
                <a:effectLst/>
              </a:rPr>
              <a:t>Question 2 :</a:t>
            </a:r>
            <a:r>
              <a:rPr lang="fr-FR" sz="3000" dirty="0">
                <a:solidFill>
                  <a:schemeClr val="accent1"/>
                </a:solidFill>
                <a:effectLst/>
              </a:rPr>
              <a:t> Qu'est-ce qui vous a motivé à faire ce métier ?</a:t>
            </a:r>
            <a:endParaRPr lang="fr-FR" sz="3000" u="sng" dirty="0">
              <a:solidFill>
                <a:schemeClr val="accent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6895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1600" y="332656"/>
            <a:ext cx="7992888" cy="576065"/>
          </a:xfrm>
        </p:spPr>
        <p:txBody>
          <a:bodyPr>
            <a:noAutofit/>
          </a:bodyPr>
          <a:lstStyle/>
          <a:p>
            <a:r>
              <a:rPr lang="fr-FR" sz="3900" u="sng" dirty="0" smtClean="0">
                <a:solidFill>
                  <a:schemeClr val="tx1"/>
                </a:solidFill>
              </a:rPr>
              <a:t>III. Sondage</a:t>
            </a:r>
            <a:endParaRPr lang="fr-FR" sz="3900" u="sng" dirty="0">
              <a:solidFill>
                <a:schemeClr val="tx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56176" y="6237312"/>
            <a:ext cx="2808312" cy="439266"/>
          </a:xfrm>
        </p:spPr>
        <p:txBody>
          <a:bodyPr>
            <a:normAutofit lnSpcReduction="10000"/>
          </a:bodyPr>
          <a:lstStyle/>
          <a:p>
            <a:r>
              <a:rPr lang="fr-FR" i="1" dirty="0" smtClean="0"/>
              <a:t>Année 2021 / 2022</a:t>
            </a:r>
            <a:endParaRPr lang="fr-FR" i="1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331640" y="1196753"/>
            <a:ext cx="7567886" cy="576063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sz="3000" u="sng" dirty="0" smtClean="0">
                <a:solidFill>
                  <a:schemeClr val="accent1"/>
                </a:solidFill>
                <a:effectLst/>
              </a:rPr>
              <a:t>Question </a:t>
            </a:r>
            <a:r>
              <a:rPr lang="fr-FR" sz="3000" u="sng" dirty="0">
                <a:solidFill>
                  <a:schemeClr val="accent1"/>
                </a:solidFill>
                <a:effectLst/>
              </a:rPr>
              <a:t>3 </a:t>
            </a:r>
            <a:r>
              <a:rPr lang="fr-FR" sz="3000" u="sng" dirty="0" smtClean="0">
                <a:solidFill>
                  <a:schemeClr val="accent1"/>
                </a:solidFill>
                <a:effectLst/>
              </a:rPr>
              <a:t>: </a:t>
            </a:r>
            <a:r>
              <a:rPr lang="fr-FR" sz="3000" dirty="0" smtClean="0">
                <a:solidFill>
                  <a:schemeClr val="accent1"/>
                </a:solidFill>
                <a:effectLst/>
              </a:rPr>
              <a:t>Etiez-vous </a:t>
            </a:r>
            <a:r>
              <a:rPr lang="fr-FR" sz="3000" dirty="0">
                <a:solidFill>
                  <a:schemeClr val="accent1"/>
                </a:solidFill>
                <a:effectLst/>
              </a:rPr>
              <a:t>bon au collège ? </a:t>
            </a:r>
          </a:p>
        </p:txBody>
      </p:sp>
      <p:graphicFrame>
        <p:nvGraphicFramePr>
          <p:cNvPr id="7" name="Graphique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654077"/>
              </p:ext>
            </p:extLst>
          </p:nvPr>
        </p:nvGraphicFramePr>
        <p:xfrm>
          <a:off x="1835696" y="1988840"/>
          <a:ext cx="6192688" cy="417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579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1600" y="332656"/>
            <a:ext cx="7992888" cy="576065"/>
          </a:xfrm>
        </p:spPr>
        <p:txBody>
          <a:bodyPr>
            <a:noAutofit/>
          </a:bodyPr>
          <a:lstStyle/>
          <a:p>
            <a:r>
              <a:rPr lang="fr-FR" sz="3900" u="sng" dirty="0" smtClean="0">
                <a:solidFill>
                  <a:schemeClr val="tx1"/>
                </a:solidFill>
              </a:rPr>
              <a:t>III. Sondage</a:t>
            </a:r>
            <a:endParaRPr lang="fr-FR" sz="3900" u="sng" dirty="0">
              <a:solidFill>
                <a:schemeClr val="tx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56176" y="6237312"/>
            <a:ext cx="2808312" cy="439266"/>
          </a:xfrm>
        </p:spPr>
        <p:txBody>
          <a:bodyPr>
            <a:normAutofit lnSpcReduction="10000"/>
          </a:bodyPr>
          <a:lstStyle/>
          <a:p>
            <a:r>
              <a:rPr lang="fr-FR" i="1" dirty="0" smtClean="0"/>
              <a:t>Année 2021 / 2022</a:t>
            </a:r>
            <a:endParaRPr lang="fr-FR" i="1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331640" y="1196753"/>
            <a:ext cx="7567886" cy="576063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sz="3000" u="sng" dirty="0" smtClean="0">
                <a:solidFill>
                  <a:schemeClr val="accent1"/>
                </a:solidFill>
                <a:effectLst/>
              </a:rPr>
              <a:t>Question 4 : </a:t>
            </a:r>
            <a:r>
              <a:rPr lang="fr-FR" sz="3000" dirty="0" smtClean="0">
                <a:solidFill>
                  <a:schemeClr val="accent1"/>
                </a:solidFill>
                <a:effectLst/>
              </a:rPr>
              <a:t>Avez-vous eu votre brevet </a:t>
            </a:r>
            <a:r>
              <a:rPr lang="fr-FR" sz="3000" dirty="0">
                <a:solidFill>
                  <a:schemeClr val="accent1"/>
                </a:solidFill>
                <a:effectLst/>
              </a:rPr>
              <a:t>? </a:t>
            </a:r>
          </a:p>
        </p:txBody>
      </p:sp>
      <p:graphicFrame>
        <p:nvGraphicFramePr>
          <p:cNvPr id="8" name="Graphique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3196088"/>
              </p:ext>
            </p:extLst>
          </p:nvPr>
        </p:nvGraphicFramePr>
        <p:xfrm>
          <a:off x="2286000" y="2057400"/>
          <a:ext cx="5814392" cy="3891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922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1600" y="332656"/>
            <a:ext cx="7992888" cy="576065"/>
          </a:xfrm>
        </p:spPr>
        <p:txBody>
          <a:bodyPr>
            <a:noAutofit/>
          </a:bodyPr>
          <a:lstStyle/>
          <a:p>
            <a:r>
              <a:rPr lang="fr-FR" sz="3900" u="sng" dirty="0" smtClean="0">
                <a:solidFill>
                  <a:schemeClr val="tx1"/>
                </a:solidFill>
              </a:rPr>
              <a:t>III. Sondage</a:t>
            </a:r>
            <a:endParaRPr lang="fr-FR" sz="3900" u="sng" dirty="0">
              <a:solidFill>
                <a:schemeClr val="tx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56176" y="6237312"/>
            <a:ext cx="2808312" cy="439266"/>
          </a:xfrm>
        </p:spPr>
        <p:txBody>
          <a:bodyPr>
            <a:normAutofit lnSpcReduction="10000"/>
          </a:bodyPr>
          <a:lstStyle/>
          <a:p>
            <a:r>
              <a:rPr lang="fr-FR" i="1" dirty="0" smtClean="0"/>
              <a:t>Année 2021 / 2022</a:t>
            </a:r>
            <a:endParaRPr lang="fr-FR" i="1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331640" y="1196753"/>
            <a:ext cx="7567886" cy="936103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sz="3000" u="sng" dirty="0" smtClean="0">
                <a:solidFill>
                  <a:schemeClr val="accent1"/>
                </a:solidFill>
                <a:effectLst/>
              </a:rPr>
              <a:t>Question 5 :</a:t>
            </a:r>
            <a:r>
              <a:rPr lang="fr-FR" sz="3000" dirty="0" smtClean="0">
                <a:solidFill>
                  <a:schemeClr val="accent1"/>
                </a:solidFill>
                <a:effectLst/>
              </a:rPr>
              <a:t> Êtes-vous allé en filière générale ou professionnelle ? </a:t>
            </a:r>
            <a:endParaRPr lang="fr-FR" sz="3000" dirty="0">
              <a:solidFill>
                <a:schemeClr val="accent1"/>
              </a:solidFill>
              <a:effectLst/>
            </a:endParaRPr>
          </a:p>
        </p:txBody>
      </p:sp>
      <p:graphicFrame>
        <p:nvGraphicFramePr>
          <p:cNvPr id="9" name="Graphique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2326412"/>
              </p:ext>
            </p:extLst>
          </p:nvPr>
        </p:nvGraphicFramePr>
        <p:xfrm>
          <a:off x="1043608" y="2492896"/>
          <a:ext cx="7632848" cy="3510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89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88840"/>
            <a:ext cx="6643482" cy="424847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1600" y="332656"/>
            <a:ext cx="7992888" cy="576065"/>
          </a:xfrm>
        </p:spPr>
        <p:txBody>
          <a:bodyPr>
            <a:noAutofit/>
          </a:bodyPr>
          <a:lstStyle/>
          <a:p>
            <a:r>
              <a:rPr lang="fr-FR" sz="3900" u="sng" dirty="0" smtClean="0">
                <a:solidFill>
                  <a:schemeClr val="tx1"/>
                </a:solidFill>
              </a:rPr>
              <a:t>III. Sondage</a:t>
            </a:r>
            <a:endParaRPr lang="fr-FR" sz="3900" u="sng" dirty="0">
              <a:solidFill>
                <a:schemeClr val="tx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56176" y="6237312"/>
            <a:ext cx="2808312" cy="439266"/>
          </a:xfrm>
        </p:spPr>
        <p:txBody>
          <a:bodyPr>
            <a:normAutofit lnSpcReduction="10000"/>
          </a:bodyPr>
          <a:lstStyle/>
          <a:p>
            <a:r>
              <a:rPr lang="fr-FR" i="1" dirty="0" smtClean="0"/>
              <a:t>Année 2021 / 2022</a:t>
            </a:r>
            <a:endParaRPr lang="fr-FR" i="1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331640" y="1196753"/>
            <a:ext cx="7567886" cy="936103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sz="3000" u="sng" dirty="0" smtClean="0">
                <a:solidFill>
                  <a:schemeClr val="accent1"/>
                </a:solidFill>
                <a:effectLst/>
              </a:rPr>
              <a:t>Question 6 :</a:t>
            </a:r>
            <a:r>
              <a:rPr lang="fr-FR" sz="3000" dirty="0" smtClean="0">
                <a:solidFill>
                  <a:schemeClr val="accent1"/>
                </a:solidFill>
                <a:effectLst/>
              </a:rPr>
              <a:t> </a:t>
            </a:r>
            <a:r>
              <a:rPr lang="fr-FR" sz="3000" smtClean="0">
                <a:solidFill>
                  <a:schemeClr val="accent1"/>
                </a:solidFill>
                <a:effectLst/>
              </a:rPr>
              <a:t>Quels conseils </a:t>
            </a:r>
            <a:r>
              <a:rPr lang="fr-FR" sz="3000" dirty="0" smtClean="0">
                <a:solidFill>
                  <a:schemeClr val="accent1"/>
                </a:solidFill>
                <a:effectLst/>
              </a:rPr>
              <a:t>donneriez-vous aux élèves de 4</a:t>
            </a:r>
            <a:r>
              <a:rPr lang="fr-FR" sz="3000" baseline="30000" dirty="0" smtClean="0">
                <a:solidFill>
                  <a:schemeClr val="accent1"/>
                </a:solidFill>
                <a:effectLst/>
              </a:rPr>
              <a:t>e</a:t>
            </a:r>
            <a:r>
              <a:rPr lang="fr-FR" sz="3000" dirty="0" smtClean="0">
                <a:solidFill>
                  <a:schemeClr val="accent1"/>
                </a:solidFill>
                <a:effectLst/>
              </a:rPr>
              <a:t> et de 3</a:t>
            </a:r>
            <a:r>
              <a:rPr lang="fr-FR" sz="3000" baseline="30000" dirty="0" smtClean="0">
                <a:solidFill>
                  <a:schemeClr val="accent1"/>
                </a:solidFill>
                <a:effectLst/>
              </a:rPr>
              <a:t>e</a:t>
            </a:r>
            <a:r>
              <a:rPr lang="fr-FR" sz="3000" dirty="0" smtClean="0">
                <a:solidFill>
                  <a:schemeClr val="accent1"/>
                </a:solidFill>
                <a:effectLst/>
              </a:rPr>
              <a:t> ?</a:t>
            </a:r>
            <a:endParaRPr lang="fr-FR" sz="3000" dirty="0">
              <a:solidFill>
                <a:schemeClr val="accent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7367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88</TotalTime>
  <Words>203</Words>
  <Application>Microsoft Office PowerPoint</Application>
  <PresentationFormat>Affichage à l'écran (4:3)</PresentationFormat>
  <Paragraphs>40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Gill Sans MT</vt:lpstr>
      <vt:lpstr>Verdana</vt:lpstr>
      <vt:lpstr>Wingdings 2</vt:lpstr>
      <vt:lpstr>Solstice</vt:lpstr>
      <vt:lpstr>Analyse du sondage fait par les élèves de 4e </vt:lpstr>
      <vt:lpstr>Présentation PowerPoint</vt:lpstr>
      <vt:lpstr>II. Les différents domaines représentés</vt:lpstr>
      <vt:lpstr>III. Sondage</vt:lpstr>
      <vt:lpstr>III. Sondage</vt:lpstr>
      <vt:lpstr>III. Sondage</vt:lpstr>
      <vt:lpstr>III. Sondage</vt:lpstr>
      <vt:lpstr>III. Sondage</vt:lpstr>
      <vt:lpstr>III. Sondage</vt:lpstr>
      <vt:lpstr>III. Sondage</vt:lpstr>
      <vt:lpstr>III. Sondage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du sondage fait par les élèves de 4e</dc:title>
  <dc:creator>Riyadh2</dc:creator>
  <cp:lastModifiedBy>celine.prata</cp:lastModifiedBy>
  <cp:revision>16</cp:revision>
  <dcterms:created xsi:type="dcterms:W3CDTF">2022-07-23T15:30:47Z</dcterms:created>
  <dcterms:modified xsi:type="dcterms:W3CDTF">2022-09-15T07:44:11Z</dcterms:modified>
</cp:coreProperties>
</file>