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BB041-6399-4793-95F6-D3AC0016900F}" type="datetimeFigureOut">
              <a:rPr lang="fr-FR" smtClean="0"/>
              <a:pPr/>
              <a:t>06/12/2015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BFE98-19B2-471D-99E6-6486D86F305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717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BFE98-19B2-471D-99E6-6486D86F3057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BFE98-19B2-471D-99E6-6486D86F3057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BFE98-19B2-471D-99E6-6486D86F3057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BFE98-19B2-471D-99E6-6486D86F3057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BFE98-19B2-471D-99E6-6486D86F3057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BFE98-19B2-471D-99E6-6486D86F3057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06/12/2015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06/12/2015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06/12/2015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06/12/2015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06/12/2015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06/12/2015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06/12/2015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06/12/2015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06/12/2015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06/12/2015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06/12/2015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06/12/2015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42844" y="500042"/>
            <a:ext cx="850112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" pitchFamily="18" charset="0"/>
                <a:cs typeface="Times New Roman" pitchFamily="18" charset="0"/>
              </a:rPr>
              <a:t>	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" pitchFamily="18" charset="0"/>
                <a:cs typeface="Times New Roman" pitchFamily="18" charset="0"/>
              </a:rPr>
              <a:t>Données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" pitchFamily="18" charset="0"/>
                <a:cs typeface="Times New Roman" pitchFamily="18" charset="0"/>
              </a:rPr>
              <a:t>: ABC est un triangle, 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" pitchFamily="18" charset="0"/>
                <a:cs typeface="Times New Roman" pitchFamily="18" charset="0"/>
              </a:rPr>
              <a:t>                I milieu de [AB] 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" pitchFamily="18" charset="0"/>
                <a:cs typeface="Times New Roman" pitchFamily="18" charset="0"/>
              </a:rPr>
              <a:t>               J milieu de [AC].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" pitchFamily="18" charset="0"/>
                <a:cs typeface="Times New Roman" pitchFamily="18" charset="0"/>
              </a:rPr>
              <a:t>               Soit K le symétrique de I par rapport à J.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" pitchFamily="18" charset="0"/>
                <a:cs typeface="Times New Roman" pitchFamily="18" charset="0"/>
              </a:rPr>
              <a:t>               On peut en déduire que J est le milieu de [IK].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04262" y="928670"/>
            <a:ext cx="292895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1604262" y="1285860"/>
            <a:ext cx="292895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1599498" y="1643050"/>
            <a:ext cx="292895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1599498" y="2000240"/>
            <a:ext cx="6500858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Line 7"/>
          <p:cNvSpPr>
            <a:spLocks noChangeAspect="1" noChangeShapeType="1"/>
          </p:cNvSpPr>
          <p:nvPr/>
        </p:nvSpPr>
        <p:spPr bwMode="auto">
          <a:xfrm flipV="1">
            <a:off x="3643306" y="4246022"/>
            <a:ext cx="2258122" cy="26244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2000" b="1"/>
          </a:p>
        </p:txBody>
      </p:sp>
      <p:sp>
        <p:nvSpPr>
          <p:cNvPr id="56" name="Line 21"/>
          <p:cNvSpPr>
            <a:spLocks noChangeShapeType="1"/>
          </p:cNvSpPr>
          <p:nvPr/>
        </p:nvSpPr>
        <p:spPr bwMode="auto">
          <a:xfrm flipH="1">
            <a:off x="4043839" y="4334635"/>
            <a:ext cx="313847" cy="23737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2000" b="1"/>
          </a:p>
        </p:txBody>
      </p:sp>
      <p:sp>
        <p:nvSpPr>
          <p:cNvPr id="57" name="Line 22"/>
          <p:cNvSpPr>
            <a:spLocks noChangeShapeType="1"/>
          </p:cNvSpPr>
          <p:nvPr/>
        </p:nvSpPr>
        <p:spPr bwMode="auto">
          <a:xfrm flipH="1">
            <a:off x="5214942" y="4214818"/>
            <a:ext cx="313847" cy="23737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2000" b="1"/>
          </a:p>
        </p:txBody>
      </p:sp>
      <p:grpSp>
        <p:nvGrpSpPr>
          <p:cNvPr id="38" name="Groupe 37"/>
          <p:cNvGrpSpPr/>
          <p:nvPr/>
        </p:nvGrpSpPr>
        <p:grpSpPr>
          <a:xfrm>
            <a:off x="2500298" y="3357562"/>
            <a:ext cx="3628668" cy="2652730"/>
            <a:chOff x="2589399" y="3286125"/>
            <a:chExt cx="3628668" cy="2652730"/>
          </a:xfrm>
        </p:grpSpPr>
        <p:sp>
          <p:nvSpPr>
            <p:cNvPr id="47" name="Line 4"/>
            <p:cNvSpPr>
              <a:spLocks noChangeShapeType="1"/>
            </p:cNvSpPr>
            <p:nvPr/>
          </p:nvSpPr>
          <p:spPr bwMode="auto">
            <a:xfrm flipH="1">
              <a:off x="3012655" y="3584251"/>
              <a:ext cx="1291256" cy="17819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000" b="1"/>
            </a:p>
          </p:txBody>
        </p:sp>
        <p:sp>
          <p:nvSpPr>
            <p:cNvPr id="48" name="Line 5"/>
            <p:cNvSpPr>
              <a:spLocks noChangeShapeType="1"/>
            </p:cNvSpPr>
            <p:nvPr/>
          </p:nvSpPr>
          <p:spPr bwMode="auto">
            <a:xfrm>
              <a:off x="4291620" y="3584251"/>
              <a:ext cx="1076047" cy="145798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000" b="1"/>
            </a:p>
          </p:txBody>
        </p:sp>
        <p:sp>
          <p:nvSpPr>
            <p:cNvPr id="49" name="Line 6"/>
            <p:cNvSpPr>
              <a:spLocks noChangeShapeType="1"/>
            </p:cNvSpPr>
            <p:nvPr/>
          </p:nvSpPr>
          <p:spPr bwMode="auto">
            <a:xfrm flipH="1">
              <a:off x="3000364" y="5022408"/>
              <a:ext cx="2367303" cy="32399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000" b="1"/>
            </a:p>
          </p:txBody>
        </p:sp>
        <p:sp>
          <p:nvSpPr>
            <p:cNvPr id="41" name="Text Box 24"/>
            <p:cNvSpPr txBox="1">
              <a:spLocks noChangeArrowheads="1"/>
            </p:cNvSpPr>
            <p:nvPr/>
          </p:nvSpPr>
          <p:spPr bwMode="auto">
            <a:xfrm>
              <a:off x="3880655" y="3286125"/>
              <a:ext cx="860837" cy="64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</a:t>
              </a:r>
              <a:endParaRPr kumimoji="0" lang="fr-F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 Box 25"/>
            <p:cNvSpPr txBox="1">
              <a:spLocks noChangeArrowheads="1"/>
            </p:cNvSpPr>
            <p:nvPr/>
          </p:nvSpPr>
          <p:spPr bwMode="auto">
            <a:xfrm>
              <a:off x="2589399" y="5290860"/>
              <a:ext cx="860837" cy="64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</a:t>
              </a:r>
              <a:endParaRPr kumimoji="0" lang="fr-F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Text Box 26"/>
            <p:cNvSpPr txBox="1">
              <a:spLocks noChangeArrowheads="1"/>
            </p:cNvSpPr>
            <p:nvPr/>
          </p:nvSpPr>
          <p:spPr bwMode="auto">
            <a:xfrm>
              <a:off x="5357230" y="5119861"/>
              <a:ext cx="860837" cy="64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</a:t>
              </a:r>
              <a:endPara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4" name="Text Box 27"/>
          <p:cNvSpPr txBox="1">
            <a:spLocks noChangeArrowheads="1"/>
          </p:cNvSpPr>
          <p:nvPr/>
        </p:nvSpPr>
        <p:spPr bwMode="auto">
          <a:xfrm>
            <a:off x="5929322" y="3924013"/>
            <a:ext cx="860837" cy="647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K</a:t>
            </a:r>
            <a:endParaRPr kumimoji="0" lang="fr-F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7" name="Groupe 66"/>
          <p:cNvGrpSpPr/>
          <p:nvPr/>
        </p:nvGrpSpPr>
        <p:grpSpPr>
          <a:xfrm>
            <a:off x="3191345" y="4000504"/>
            <a:ext cx="952027" cy="1059742"/>
            <a:chOff x="3209595" y="3967873"/>
            <a:chExt cx="952027" cy="1059742"/>
          </a:xfrm>
        </p:grpSpPr>
        <p:grpSp>
          <p:nvGrpSpPr>
            <p:cNvPr id="53" name="Group 14"/>
            <p:cNvGrpSpPr>
              <a:grpSpLocks/>
            </p:cNvGrpSpPr>
            <p:nvPr/>
          </p:nvGrpSpPr>
          <p:grpSpPr bwMode="auto">
            <a:xfrm rot="1882123">
              <a:off x="3841773" y="3967873"/>
              <a:ext cx="234638" cy="177749"/>
              <a:chOff x="4691" y="6720"/>
              <a:chExt cx="157" cy="158"/>
            </a:xfrm>
          </p:grpSpPr>
          <p:sp>
            <p:nvSpPr>
              <p:cNvPr id="61" name="Line 15"/>
              <p:cNvSpPr>
                <a:spLocks noChangeShapeType="1"/>
              </p:cNvSpPr>
              <p:nvPr/>
            </p:nvSpPr>
            <p:spPr bwMode="auto">
              <a:xfrm flipV="1">
                <a:off x="4704" y="6720"/>
                <a:ext cx="144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2000" b="1"/>
              </a:p>
            </p:txBody>
          </p:sp>
          <p:sp>
            <p:nvSpPr>
              <p:cNvPr id="62" name="Line 16"/>
              <p:cNvSpPr>
                <a:spLocks noChangeShapeType="1"/>
              </p:cNvSpPr>
              <p:nvPr/>
            </p:nvSpPr>
            <p:spPr bwMode="auto">
              <a:xfrm flipH="1" flipV="1">
                <a:off x="4691" y="6734"/>
                <a:ext cx="144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2000" b="1"/>
              </a:p>
            </p:txBody>
          </p:sp>
        </p:grpSp>
        <p:grpSp>
          <p:nvGrpSpPr>
            <p:cNvPr id="54" name="Group 17"/>
            <p:cNvGrpSpPr>
              <a:grpSpLocks/>
            </p:cNvGrpSpPr>
            <p:nvPr/>
          </p:nvGrpSpPr>
          <p:grpSpPr bwMode="auto">
            <a:xfrm rot="1903015">
              <a:off x="3209595" y="4849866"/>
              <a:ext cx="234638" cy="177749"/>
              <a:chOff x="4691" y="6720"/>
              <a:chExt cx="157" cy="158"/>
            </a:xfrm>
          </p:grpSpPr>
          <p:sp>
            <p:nvSpPr>
              <p:cNvPr id="59" name="Line 18"/>
              <p:cNvSpPr>
                <a:spLocks noChangeShapeType="1"/>
              </p:cNvSpPr>
              <p:nvPr/>
            </p:nvSpPr>
            <p:spPr bwMode="auto">
              <a:xfrm flipV="1">
                <a:off x="4704" y="6720"/>
                <a:ext cx="144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2000" b="1"/>
              </a:p>
            </p:txBody>
          </p:sp>
          <p:sp>
            <p:nvSpPr>
              <p:cNvPr id="60" name="Line 19"/>
              <p:cNvSpPr>
                <a:spLocks noChangeShapeType="1"/>
              </p:cNvSpPr>
              <p:nvPr/>
            </p:nvSpPr>
            <p:spPr bwMode="auto">
              <a:xfrm flipH="1" flipV="1">
                <a:off x="4691" y="6734"/>
                <a:ext cx="144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2000" b="1"/>
              </a:p>
            </p:txBody>
          </p:sp>
        </p:grpSp>
        <p:sp>
          <p:nvSpPr>
            <p:cNvPr id="45" name="Text Box 28"/>
            <p:cNvSpPr txBox="1">
              <a:spLocks noChangeArrowheads="1"/>
            </p:cNvSpPr>
            <p:nvPr/>
          </p:nvSpPr>
          <p:spPr bwMode="auto">
            <a:xfrm>
              <a:off x="3300785" y="4078119"/>
              <a:ext cx="860837" cy="64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</a:t>
              </a:r>
              <a:endPara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Line 7"/>
            <p:cNvSpPr>
              <a:spLocks noChangeAspect="1" noChangeShapeType="1"/>
            </p:cNvSpPr>
            <p:nvPr/>
          </p:nvSpPr>
          <p:spPr bwMode="auto">
            <a:xfrm rot="4800000" flipV="1">
              <a:off x="3559335" y="4416599"/>
              <a:ext cx="144000" cy="144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000" b="1"/>
            </a:p>
          </p:txBody>
        </p:sp>
      </p:grpSp>
      <p:grpSp>
        <p:nvGrpSpPr>
          <p:cNvPr id="69" name="Groupe 68"/>
          <p:cNvGrpSpPr/>
          <p:nvPr/>
        </p:nvGrpSpPr>
        <p:grpSpPr>
          <a:xfrm>
            <a:off x="4357686" y="3908248"/>
            <a:ext cx="1305918" cy="885368"/>
            <a:chOff x="4357686" y="3908248"/>
            <a:chExt cx="1305918" cy="885368"/>
          </a:xfrm>
        </p:grpSpPr>
        <p:grpSp>
          <p:nvGrpSpPr>
            <p:cNvPr id="51" name="Group 8"/>
            <p:cNvGrpSpPr>
              <a:grpSpLocks/>
            </p:cNvGrpSpPr>
            <p:nvPr/>
          </p:nvGrpSpPr>
          <p:grpSpPr bwMode="auto">
            <a:xfrm>
              <a:off x="4357686" y="3908248"/>
              <a:ext cx="294418" cy="237373"/>
              <a:chOff x="4464" y="6480"/>
              <a:chExt cx="197" cy="211"/>
            </a:xfrm>
          </p:grpSpPr>
          <p:sp>
            <p:nvSpPr>
              <p:cNvPr id="65" name="Line 9"/>
              <p:cNvSpPr>
                <a:spLocks noChangeShapeType="1"/>
              </p:cNvSpPr>
              <p:nvPr/>
            </p:nvSpPr>
            <p:spPr bwMode="auto">
              <a:xfrm flipV="1">
                <a:off x="4464" y="6480"/>
                <a:ext cx="144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2000" b="1"/>
              </a:p>
            </p:txBody>
          </p:sp>
          <p:sp>
            <p:nvSpPr>
              <p:cNvPr id="66" name="Line 10"/>
              <p:cNvSpPr>
                <a:spLocks noChangeShapeType="1"/>
              </p:cNvSpPr>
              <p:nvPr/>
            </p:nvSpPr>
            <p:spPr bwMode="auto">
              <a:xfrm flipV="1">
                <a:off x="4517" y="6547"/>
                <a:ext cx="144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2000" b="1"/>
              </a:p>
            </p:txBody>
          </p:sp>
        </p:grpSp>
        <p:grpSp>
          <p:nvGrpSpPr>
            <p:cNvPr id="52" name="Group 11"/>
            <p:cNvGrpSpPr>
              <a:grpSpLocks/>
            </p:cNvGrpSpPr>
            <p:nvPr/>
          </p:nvGrpSpPr>
          <p:grpSpPr bwMode="auto">
            <a:xfrm>
              <a:off x="4786314" y="4556243"/>
              <a:ext cx="294418" cy="237373"/>
              <a:chOff x="4464" y="6480"/>
              <a:chExt cx="197" cy="211"/>
            </a:xfrm>
          </p:grpSpPr>
          <p:sp>
            <p:nvSpPr>
              <p:cNvPr id="63" name="Line 12"/>
              <p:cNvSpPr>
                <a:spLocks noChangeShapeType="1"/>
              </p:cNvSpPr>
              <p:nvPr/>
            </p:nvSpPr>
            <p:spPr bwMode="auto">
              <a:xfrm flipV="1">
                <a:off x="4464" y="6480"/>
                <a:ext cx="144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2000" b="1"/>
              </a:p>
            </p:txBody>
          </p:sp>
          <p:sp>
            <p:nvSpPr>
              <p:cNvPr id="64" name="Line 13"/>
              <p:cNvSpPr>
                <a:spLocks noChangeShapeType="1"/>
              </p:cNvSpPr>
              <p:nvPr/>
            </p:nvSpPr>
            <p:spPr bwMode="auto">
              <a:xfrm flipV="1">
                <a:off x="4517" y="6547"/>
                <a:ext cx="144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2000" b="1"/>
              </a:p>
            </p:txBody>
          </p:sp>
        </p:grpSp>
        <p:sp>
          <p:nvSpPr>
            <p:cNvPr id="46" name="Text Box 29"/>
            <p:cNvSpPr txBox="1">
              <a:spLocks noChangeArrowheads="1"/>
            </p:cNvSpPr>
            <p:nvPr/>
          </p:nvSpPr>
          <p:spPr bwMode="auto">
            <a:xfrm>
              <a:off x="4802767" y="3929620"/>
              <a:ext cx="860837" cy="64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J</a:t>
              </a:r>
              <a:endPara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Line 7"/>
            <p:cNvSpPr>
              <a:spLocks noChangeAspect="1" noChangeShapeType="1"/>
            </p:cNvSpPr>
            <p:nvPr/>
          </p:nvSpPr>
          <p:spPr bwMode="auto">
            <a:xfrm rot="11400000" flipV="1">
              <a:off x="4684319" y="4305364"/>
              <a:ext cx="103786" cy="1037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0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50" grpId="0" animBg="1"/>
      <p:bldP spid="56" grpId="0" animBg="1"/>
      <p:bldP spid="57" grpId="0" animBg="1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7" name="Rectangle 29"/>
          <p:cNvSpPr>
            <a:spLocks noChangeArrowheads="1"/>
          </p:cNvSpPr>
          <p:nvPr/>
        </p:nvSpPr>
        <p:spPr bwMode="auto">
          <a:xfrm>
            <a:off x="-423890" y="345586"/>
            <a:ext cx="956415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90500" algn="l"/>
              </a:tabLst>
            </a:pPr>
            <a:r>
              <a:rPr kumimoji="0" lang="fr-FR" sz="2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" pitchFamily="18" charset="0"/>
                <a:cs typeface="Times New Roman" pitchFamily="18" charset="0"/>
              </a:rPr>
              <a:t>1 .</a:t>
            </a:r>
            <a:r>
              <a:rPr kumimoji="0" lang="fr-FR" sz="2400" b="0" i="0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" pitchFamily="18" charset="0"/>
                <a:cs typeface="Times New Roman" pitchFamily="18" charset="0"/>
              </a:rPr>
              <a:t> </a:t>
            </a:r>
            <a:r>
              <a:rPr kumimoji="0" lang="fr-FR" sz="2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" pitchFamily="18" charset="0"/>
                <a:cs typeface="Times New Roman" pitchFamily="18" charset="0"/>
              </a:rPr>
              <a:t>Montrons que (IJ)//(BC).</a:t>
            </a:r>
          </a:p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90500" algn="l"/>
              </a:tabLst>
            </a:pP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0500" algn="l"/>
              </a:tabLst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On sait que : - AKCI est un quadrilatère,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0500" algn="l"/>
              </a:tabLst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                     - J est le milieu de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[AC] 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Comic Sans MS" pitchFamily="66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0500" algn="l"/>
              </a:tabLst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                    - J est le milieu de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[IK]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Comic Sans MS" pitchFamily="66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0500" algn="l"/>
              </a:tabLst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Or, si </a:t>
            </a: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un quadrilatère a ses diagonales qui se coupent en leur milieu </a:t>
            </a: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0500" algn="l"/>
              </a:tabLst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alors c’est un parallélogramme</a:t>
            </a:r>
          </a:p>
          <a:p>
            <a:pPr indent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</a:tabLst>
            </a:pPr>
            <a:r>
              <a:rPr lang="fr-FR" sz="2400" dirty="0" smtClean="0">
                <a:latin typeface="Comic Sans MS" pitchFamily="66" charset="0"/>
                <a:ea typeface="Times New Roman" pitchFamily="18" charset="0"/>
                <a:cs typeface="Arial" pitchFamily="34" charset="0"/>
              </a:rPr>
              <a:t>Donc AKCI est un </a:t>
            </a:r>
            <a:r>
              <a:rPr lang="fr-FR" sz="2400" dirty="0" smtClean="0">
                <a:solidFill>
                  <a:srgbClr val="002060"/>
                </a:solidFill>
                <a:latin typeface="Comic Sans MS" pitchFamily="66" charset="0"/>
                <a:ea typeface="Times New Roman" pitchFamily="18" charset="0"/>
                <a:cs typeface="Arial" pitchFamily="34" charset="0"/>
              </a:rPr>
              <a:t>parallélogramme</a:t>
            </a:r>
            <a:r>
              <a:rPr lang="fr-FR" sz="2400" dirty="0" smtClean="0">
                <a:latin typeface="Comic Sans MS" pitchFamily="66" charset="0"/>
                <a:ea typeface="Times New Roman" pitchFamily="18" charset="0"/>
                <a:cs typeface="Arial" pitchFamily="34" charset="0"/>
              </a:rPr>
              <a:t>.</a:t>
            </a: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0500" algn="l"/>
              </a:tabLst>
            </a:pP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0500" algn="l"/>
              </a:tabLst>
            </a:pP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</p:txBody>
      </p:sp>
      <p:grpSp>
        <p:nvGrpSpPr>
          <p:cNvPr id="35" name="Groupe 34"/>
          <p:cNvGrpSpPr/>
          <p:nvPr/>
        </p:nvGrpSpPr>
        <p:grpSpPr>
          <a:xfrm>
            <a:off x="5214942" y="2597147"/>
            <a:ext cx="4429156" cy="2832117"/>
            <a:chOff x="2436999" y="3240089"/>
            <a:chExt cx="3920951" cy="2546365"/>
          </a:xfrm>
        </p:grpSpPr>
        <p:grpSp>
          <p:nvGrpSpPr>
            <p:cNvPr id="36" name="Group 3"/>
            <p:cNvGrpSpPr>
              <a:grpSpLocks/>
            </p:cNvGrpSpPr>
            <p:nvPr/>
          </p:nvGrpSpPr>
          <p:grpSpPr bwMode="auto">
            <a:xfrm>
              <a:off x="2825854" y="3597530"/>
              <a:ext cx="2689578" cy="1722414"/>
              <a:chOff x="8928" y="9493"/>
              <a:chExt cx="1992" cy="1595"/>
            </a:xfrm>
          </p:grpSpPr>
          <p:sp>
            <p:nvSpPr>
              <p:cNvPr id="43" name="Line 4"/>
              <p:cNvSpPr>
                <a:spLocks noChangeShapeType="1"/>
              </p:cNvSpPr>
              <p:nvPr/>
            </p:nvSpPr>
            <p:spPr bwMode="auto">
              <a:xfrm flipH="1">
                <a:off x="8928" y="9504"/>
                <a:ext cx="864" cy="15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2000" b="1"/>
              </a:p>
            </p:txBody>
          </p:sp>
          <p:sp>
            <p:nvSpPr>
              <p:cNvPr id="44" name="Line 5"/>
              <p:cNvSpPr>
                <a:spLocks noChangeShapeType="1"/>
              </p:cNvSpPr>
              <p:nvPr/>
            </p:nvSpPr>
            <p:spPr bwMode="auto">
              <a:xfrm>
                <a:off x="9792" y="9504"/>
                <a:ext cx="720" cy="1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2000" b="1"/>
              </a:p>
            </p:txBody>
          </p:sp>
          <p:sp>
            <p:nvSpPr>
              <p:cNvPr id="45" name="Line 6"/>
              <p:cNvSpPr>
                <a:spLocks noChangeShapeType="1"/>
              </p:cNvSpPr>
              <p:nvPr/>
            </p:nvSpPr>
            <p:spPr bwMode="auto">
              <a:xfrm flipH="1">
                <a:off x="8928" y="10795"/>
                <a:ext cx="1584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2000" b="1"/>
              </a:p>
            </p:txBody>
          </p:sp>
          <p:sp>
            <p:nvSpPr>
              <p:cNvPr id="46" name="Line 7"/>
              <p:cNvSpPr>
                <a:spLocks noChangeAspect="1" noChangeShapeType="1"/>
              </p:cNvSpPr>
              <p:nvPr/>
            </p:nvSpPr>
            <p:spPr bwMode="auto">
              <a:xfrm flipV="1">
                <a:off x="9373" y="10048"/>
                <a:ext cx="1535" cy="2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2000" b="1"/>
              </a:p>
            </p:txBody>
          </p:sp>
          <p:grpSp>
            <p:nvGrpSpPr>
              <p:cNvPr id="47" name="Group 8"/>
              <p:cNvGrpSpPr>
                <a:grpSpLocks/>
              </p:cNvGrpSpPr>
              <p:nvPr/>
            </p:nvGrpSpPr>
            <p:grpSpPr bwMode="auto">
              <a:xfrm>
                <a:off x="9936" y="9792"/>
                <a:ext cx="197" cy="211"/>
                <a:chOff x="4464" y="6480"/>
                <a:chExt cx="197" cy="211"/>
              </a:xfrm>
            </p:grpSpPr>
            <p:sp>
              <p:nvSpPr>
                <p:cNvPr id="61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4464" y="6480"/>
                  <a:ext cx="144" cy="1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 b="1"/>
                </a:p>
              </p:txBody>
            </p:sp>
            <p:sp>
              <p:nvSpPr>
                <p:cNvPr id="62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4517" y="6547"/>
                  <a:ext cx="144" cy="1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 b="1"/>
                </a:p>
              </p:txBody>
            </p:sp>
          </p:grpSp>
          <p:grpSp>
            <p:nvGrpSpPr>
              <p:cNvPr id="48" name="Group 11"/>
              <p:cNvGrpSpPr>
                <a:grpSpLocks/>
              </p:cNvGrpSpPr>
              <p:nvPr/>
            </p:nvGrpSpPr>
            <p:grpSpPr bwMode="auto">
              <a:xfrm>
                <a:off x="10224" y="10368"/>
                <a:ext cx="197" cy="211"/>
                <a:chOff x="4464" y="6480"/>
                <a:chExt cx="197" cy="211"/>
              </a:xfrm>
            </p:grpSpPr>
            <p:sp>
              <p:nvSpPr>
                <p:cNvPr id="59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4464" y="6480"/>
                  <a:ext cx="144" cy="1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 b="1"/>
                </a:p>
              </p:txBody>
            </p:sp>
            <p:sp>
              <p:nvSpPr>
                <p:cNvPr id="60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517" y="6547"/>
                  <a:ext cx="144" cy="1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 b="1"/>
                </a:p>
              </p:txBody>
            </p:sp>
          </p:grpSp>
          <p:grpSp>
            <p:nvGrpSpPr>
              <p:cNvPr id="49" name="Group 14"/>
              <p:cNvGrpSpPr>
                <a:grpSpLocks/>
              </p:cNvGrpSpPr>
              <p:nvPr/>
            </p:nvGrpSpPr>
            <p:grpSpPr bwMode="auto">
              <a:xfrm rot="1882123">
                <a:off x="9491" y="9845"/>
                <a:ext cx="157" cy="158"/>
                <a:chOff x="4691" y="6720"/>
                <a:chExt cx="157" cy="158"/>
              </a:xfrm>
            </p:grpSpPr>
            <p:sp>
              <p:nvSpPr>
                <p:cNvPr id="57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4704" y="6720"/>
                  <a:ext cx="144" cy="1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 b="1"/>
                </a:p>
              </p:txBody>
            </p:sp>
            <p:sp>
              <p:nvSpPr>
                <p:cNvPr id="58" name="Line 16"/>
                <p:cNvSpPr>
                  <a:spLocks noChangeShapeType="1"/>
                </p:cNvSpPr>
                <p:nvPr/>
              </p:nvSpPr>
              <p:spPr bwMode="auto">
                <a:xfrm flipH="1" flipV="1">
                  <a:off x="4691" y="6734"/>
                  <a:ext cx="144" cy="1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 b="1"/>
                </a:p>
              </p:txBody>
            </p:sp>
          </p:grpSp>
          <p:grpSp>
            <p:nvGrpSpPr>
              <p:cNvPr id="50" name="Group 17"/>
              <p:cNvGrpSpPr>
                <a:grpSpLocks/>
              </p:cNvGrpSpPr>
              <p:nvPr/>
            </p:nvGrpSpPr>
            <p:grpSpPr bwMode="auto">
              <a:xfrm rot="1903015">
                <a:off x="9068" y="10629"/>
                <a:ext cx="157" cy="158"/>
                <a:chOff x="4691" y="6720"/>
                <a:chExt cx="157" cy="158"/>
              </a:xfrm>
            </p:grpSpPr>
            <p:sp>
              <p:nvSpPr>
                <p:cNvPr id="55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4704" y="6720"/>
                  <a:ext cx="144" cy="1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 b="1"/>
                </a:p>
              </p:txBody>
            </p:sp>
            <p:sp>
              <p:nvSpPr>
                <p:cNvPr id="56" name="Line 19"/>
                <p:cNvSpPr>
                  <a:spLocks noChangeShapeType="1"/>
                </p:cNvSpPr>
                <p:nvPr/>
              </p:nvSpPr>
              <p:spPr bwMode="auto">
                <a:xfrm flipH="1" flipV="1">
                  <a:off x="4691" y="6734"/>
                  <a:ext cx="144" cy="1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 b="1"/>
                </a:p>
              </p:txBody>
            </p:sp>
          </p:grpSp>
          <p:grpSp>
            <p:nvGrpSpPr>
              <p:cNvPr id="51" name="Group 20"/>
              <p:cNvGrpSpPr>
                <a:grpSpLocks/>
              </p:cNvGrpSpPr>
              <p:nvPr/>
            </p:nvGrpSpPr>
            <p:grpSpPr bwMode="auto">
              <a:xfrm>
                <a:off x="9347" y="9493"/>
                <a:ext cx="1573" cy="1294"/>
                <a:chOff x="9347" y="9493"/>
                <a:chExt cx="1573" cy="1294"/>
              </a:xfrm>
            </p:grpSpPr>
            <p:sp>
              <p:nvSpPr>
                <p:cNvPr id="52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9688" y="10120"/>
                  <a:ext cx="210" cy="21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 b="1"/>
                </a:p>
              </p:txBody>
            </p:sp>
            <p:sp>
              <p:nvSpPr>
                <p:cNvPr id="53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10432" y="10014"/>
                  <a:ext cx="210" cy="21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 b="1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/>
              </p:nvSpPr>
              <p:spPr bwMode="auto">
                <a:xfrm>
                  <a:off x="9347" y="9493"/>
                  <a:ext cx="1573" cy="1294"/>
                </a:xfrm>
                <a:custGeom>
                  <a:avLst/>
                  <a:gdLst/>
                  <a:ahLst/>
                  <a:cxnLst>
                    <a:cxn ang="0">
                      <a:pos x="0" y="787"/>
                    </a:cxn>
                    <a:cxn ang="0">
                      <a:pos x="440" y="0"/>
                    </a:cxn>
                    <a:cxn ang="0">
                      <a:pos x="1573" y="547"/>
                    </a:cxn>
                    <a:cxn ang="0">
                      <a:pos x="1146" y="1294"/>
                    </a:cxn>
                    <a:cxn ang="0">
                      <a:pos x="0" y="787"/>
                    </a:cxn>
                  </a:cxnLst>
                  <a:rect l="0" t="0" r="r" b="b"/>
                  <a:pathLst>
                    <a:path w="1573" h="1294">
                      <a:moveTo>
                        <a:pt x="0" y="787"/>
                      </a:moveTo>
                      <a:lnTo>
                        <a:pt x="440" y="0"/>
                      </a:lnTo>
                      <a:lnTo>
                        <a:pt x="1573" y="547"/>
                      </a:lnTo>
                      <a:lnTo>
                        <a:pt x="1146" y="1294"/>
                      </a:lnTo>
                      <a:lnTo>
                        <a:pt x="0" y="78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000" b="1"/>
                </a:p>
              </p:txBody>
            </p:sp>
          </p:grpSp>
        </p:grpSp>
        <p:sp>
          <p:nvSpPr>
            <p:cNvPr id="37" name="Text Box 24"/>
            <p:cNvSpPr txBox="1">
              <a:spLocks noChangeArrowheads="1"/>
            </p:cNvSpPr>
            <p:nvPr/>
          </p:nvSpPr>
          <p:spPr bwMode="auto">
            <a:xfrm>
              <a:off x="3603563" y="3240089"/>
              <a:ext cx="777709" cy="622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</a:t>
              </a:r>
              <a:endParaRPr kumimoji="0" lang="fr-F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 Box 25"/>
            <p:cNvSpPr txBox="1">
              <a:spLocks noChangeArrowheads="1"/>
            </p:cNvSpPr>
            <p:nvPr/>
          </p:nvSpPr>
          <p:spPr bwMode="auto">
            <a:xfrm>
              <a:off x="2436999" y="5164441"/>
              <a:ext cx="777709" cy="622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</a:t>
              </a:r>
              <a:endParaRPr kumimoji="0" lang="fr-F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 Box 26"/>
            <p:cNvSpPr txBox="1">
              <a:spLocks noChangeArrowheads="1"/>
            </p:cNvSpPr>
            <p:nvPr/>
          </p:nvSpPr>
          <p:spPr bwMode="auto">
            <a:xfrm>
              <a:off x="4937550" y="5000299"/>
              <a:ext cx="777709" cy="622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</a:t>
              </a:r>
              <a:endPara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 Box 27"/>
            <p:cNvSpPr txBox="1">
              <a:spLocks noChangeArrowheads="1"/>
            </p:cNvSpPr>
            <p:nvPr/>
          </p:nvSpPr>
          <p:spPr bwMode="auto">
            <a:xfrm>
              <a:off x="5580241" y="3642885"/>
              <a:ext cx="777709" cy="622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K</a:t>
              </a:r>
              <a:endPara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Text Box 28"/>
            <p:cNvSpPr txBox="1">
              <a:spLocks noChangeArrowheads="1"/>
            </p:cNvSpPr>
            <p:nvPr/>
          </p:nvSpPr>
          <p:spPr bwMode="auto">
            <a:xfrm>
              <a:off x="3079689" y="4000327"/>
              <a:ext cx="777709" cy="622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</a:t>
              </a:r>
              <a:endPara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 Box 29"/>
            <p:cNvSpPr txBox="1">
              <a:spLocks noChangeArrowheads="1"/>
            </p:cNvSpPr>
            <p:nvPr/>
          </p:nvSpPr>
          <p:spPr bwMode="auto">
            <a:xfrm>
              <a:off x="4436630" y="3857782"/>
              <a:ext cx="777709" cy="622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J</a:t>
              </a:r>
              <a:endPara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3" name="Rectangle 62"/>
          <p:cNvSpPr/>
          <p:nvPr/>
        </p:nvSpPr>
        <p:spPr>
          <a:xfrm>
            <a:off x="142844" y="3571876"/>
            <a:ext cx="85336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dirty="0" smtClean="0">
                <a:latin typeface="Comic Sans MS" pitchFamily="66" charset="0"/>
                <a:ea typeface="Times New Roman" pitchFamily="18" charset="0"/>
                <a:cs typeface="Arial" pitchFamily="34" charset="0"/>
              </a:rPr>
              <a:t>Ainsi </a:t>
            </a:r>
            <a:r>
              <a:rPr lang="fr-FR" sz="2400" dirty="0" smtClean="0">
                <a:solidFill>
                  <a:srgbClr val="7030A0"/>
                </a:solidFill>
                <a:latin typeface="Comic Sans MS" pitchFamily="66" charset="0"/>
                <a:ea typeface="Times New Roman" pitchFamily="18" charset="0"/>
                <a:cs typeface="Arial" pitchFamily="34" charset="0"/>
              </a:rPr>
              <a:t>: (KC) </a:t>
            </a:r>
            <a:r>
              <a:rPr lang="fr-FR" sz="2400" dirty="0" smtClean="0">
                <a:latin typeface="Comic Sans MS" pitchFamily="66" charset="0"/>
                <a:ea typeface="Times New Roman" pitchFamily="18" charset="0"/>
                <a:cs typeface="Arial" pitchFamily="34" charset="0"/>
              </a:rPr>
              <a:t>// </a:t>
            </a:r>
            <a:r>
              <a:rPr lang="fr-FR" sz="2400" dirty="0" smtClean="0">
                <a:solidFill>
                  <a:srgbClr val="7030A0"/>
                </a:solidFill>
                <a:latin typeface="Comic Sans MS" pitchFamily="66" charset="0"/>
                <a:ea typeface="Times New Roman" pitchFamily="18" charset="0"/>
                <a:cs typeface="Arial" pitchFamily="34" charset="0"/>
              </a:rPr>
              <a:t>(IA) </a:t>
            </a:r>
            <a:r>
              <a:rPr lang="fr-FR" sz="2400" dirty="0" smtClean="0">
                <a:latin typeface="Comic Sans MS" pitchFamily="66" charset="0"/>
                <a:ea typeface="Times New Roman" pitchFamily="18" charset="0"/>
                <a:cs typeface="Arial" pitchFamily="34" charset="0"/>
              </a:rPr>
              <a:t>et </a:t>
            </a:r>
            <a:r>
              <a:rPr lang="fr-FR" sz="2400" dirty="0" smtClean="0">
                <a:solidFill>
                  <a:srgbClr val="7030A0"/>
                </a:solidFill>
                <a:latin typeface="Comic Sans MS" pitchFamily="66" charset="0"/>
                <a:ea typeface="Times New Roman" pitchFamily="18" charset="0"/>
                <a:cs typeface="Arial" pitchFamily="34" charset="0"/>
              </a:rPr>
              <a:t>(AK) </a:t>
            </a:r>
            <a:r>
              <a:rPr lang="fr-FR" sz="2400" dirty="0" smtClean="0">
                <a:latin typeface="Comic Sans MS" pitchFamily="66" charset="0"/>
                <a:ea typeface="Times New Roman" pitchFamily="18" charset="0"/>
                <a:cs typeface="Arial" pitchFamily="34" charset="0"/>
              </a:rPr>
              <a:t>//</a:t>
            </a:r>
            <a:r>
              <a:rPr lang="fr-FR" sz="2400" dirty="0" smtClean="0">
                <a:solidFill>
                  <a:srgbClr val="7030A0"/>
                </a:solidFill>
                <a:latin typeface="Comic Sans MS" pitchFamily="66" charset="0"/>
                <a:ea typeface="Times New Roman" pitchFamily="18" charset="0"/>
                <a:cs typeface="Arial" pitchFamily="34" charset="0"/>
              </a:rPr>
              <a:t>(IC).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 dirty="0" smtClean="0">
              <a:latin typeface="Comic Sans MS" pitchFamily="66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 dirty="0" smtClean="0">
              <a:latin typeface="Comic Sans MS" pitchFamily="66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 dirty="0" smtClean="0">
              <a:latin typeface="Comic Sans MS" pitchFamily="66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 dirty="0" smtClean="0">
              <a:latin typeface="Comic Sans MS" pitchFamily="66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dirty="0" smtClean="0">
                <a:latin typeface="Comic Sans MS" pitchFamily="66" charset="0"/>
                <a:ea typeface="Times New Roman" pitchFamily="18" charset="0"/>
                <a:cs typeface="Arial" pitchFamily="34" charset="0"/>
              </a:rPr>
              <a:t>I est le milieu de [AB] donc I </a:t>
            </a:r>
            <a:r>
              <a:rPr lang="fr-FR" sz="2400" dirty="0" smtClean="0">
                <a:latin typeface="Comic Sans MS" pitchFamily="66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lang="fr-FR" sz="2400" dirty="0" smtClean="0">
                <a:latin typeface="Comic Sans MS" pitchFamily="66" charset="0"/>
                <a:ea typeface="Times New Roman" pitchFamily="18" charset="0"/>
                <a:cs typeface="Arial" pitchFamily="34" charset="0"/>
              </a:rPr>
              <a:t> (AB) et AI = IB</a:t>
            </a:r>
            <a:r>
              <a:rPr lang="fr-FR" sz="2400" dirty="0" smtClean="0">
                <a:latin typeface="Comic Sans MS" pitchFamily="66" charset="0"/>
                <a:cs typeface="Arial" pitchFamily="34" charset="0"/>
                <a:sym typeface="Symbol" pitchFamily="18" charset="2"/>
              </a:rPr>
              <a:t> </a:t>
            </a:r>
            <a:r>
              <a:rPr lang="fr-FR" sz="2400" dirty="0" smtClean="0">
                <a:latin typeface="Comic Sans MS" pitchFamily="66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= AB/2 </a:t>
            </a:r>
            <a:endParaRPr lang="fr-FR" sz="2400" dirty="0" smtClean="0">
              <a:latin typeface="Comic Sans MS" pitchFamily="66" charset="0"/>
              <a:cs typeface="Arial" pitchFamily="34" charset="0"/>
              <a:sym typeface="Symbol" pitchFamily="18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 dirty="0" smtClean="0">
              <a:latin typeface="Comic Sans MS" pitchFamily="66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dirty="0" smtClean="0">
                <a:latin typeface="Comic Sans MS" pitchFamily="66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(KC) // (IA) et I </a:t>
            </a:r>
            <a:r>
              <a:rPr lang="fr-FR" sz="2400" dirty="0" smtClean="0">
                <a:latin typeface="Comic Sans MS" pitchFamily="66" charset="0"/>
                <a:ea typeface="Times New Roman" pitchFamily="18" charset="0"/>
                <a:cs typeface="Arial" pitchFamily="34" charset="0"/>
              </a:rPr>
              <a:t> (AB) donc (KC) // (IB)</a:t>
            </a:r>
            <a:endParaRPr lang="fr-FR" sz="2400" dirty="0" smtClean="0">
              <a:latin typeface="Comic Sans MS" pitchFamily="66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716016" y="1556792"/>
            <a:ext cx="71438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4644008" y="1916832"/>
            <a:ext cx="71438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971600" y="2276872"/>
            <a:ext cx="785818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4" name="Rectangle 63"/>
          <p:cNvSpPr/>
          <p:nvPr/>
        </p:nvSpPr>
        <p:spPr>
          <a:xfrm>
            <a:off x="2699792" y="2996952"/>
            <a:ext cx="250033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Rectangle 64"/>
          <p:cNvSpPr/>
          <p:nvPr/>
        </p:nvSpPr>
        <p:spPr>
          <a:xfrm>
            <a:off x="1979712" y="2636912"/>
            <a:ext cx="250033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/>
          <p:cNvSpPr/>
          <p:nvPr/>
        </p:nvSpPr>
        <p:spPr>
          <a:xfrm>
            <a:off x="1115616" y="3573016"/>
            <a:ext cx="71438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2267744" y="3645024"/>
            <a:ext cx="71438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>
            <a:off x="4427984" y="3645024"/>
            <a:ext cx="71438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/>
          <p:cNvSpPr/>
          <p:nvPr/>
        </p:nvSpPr>
        <p:spPr>
          <a:xfrm>
            <a:off x="3347864" y="3645024"/>
            <a:ext cx="71438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/>
          <p:cNvSpPr/>
          <p:nvPr/>
        </p:nvSpPr>
        <p:spPr>
          <a:xfrm>
            <a:off x="7308304" y="5445224"/>
            <a:ext cx="86409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6"/>
          <p:cNvSpPr>
            <a:spLocks noGrp="1" noChangeArrowheads="1"/>
          </p:cNvSpPr>
          <p:nvPr>
            <p:ph idx="1"/>
          </p:nvPr>
        </p:nvSpPr>
        <p:spPr bwMode="auto">
          <a:xfrm>
            <a:off x="500034" y="3448743"/>
            <a:ext cx="18473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90648" y="438765"/>
            <a:ext cx="8981946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AKCI est un parallélogramme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Or, </a:t>
            </a: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si un quadrilatère est un parallélogramme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alors ses côtés opposés sont de même longueur</a:t>
            </a:r>
            <a:endParaRPr kumimoji="0" lang="fr-FR" sz="2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Donc KC = IA et AK = 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KC = IA et AI = IB donc KC = IB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(KC) // (IB) et KC = IB</a:t>
            </a:r>
            <a:endParaRPr kumimoji="0" lang="fr-F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Or, </a:t>
            </a: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si un quadrilatère a deux côtés de même longueur et parallèles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alors c’est un parallélogramme</a:t>
            </a:r>
            <a:endParaRPr kumimoji="0" lang="fr-FR" sz="2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Donc BIKC est un parallélogramme</a:t>
            </a:r>
            <a:endParaRPr kumimoji="0" lang="fr-F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Ainsi </a:t>
            </a: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(IK) </a:t>
            </a: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//(BC) </a:t>
            </a:r>
            <a:endParaRPr kumimoji="0" lang="fr-F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J est le milieu de [IK] donc J </a:t>
            </a: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 (IK) et IJ = JK</a:t>
            </a:r>
            <a:r>
              <a:rPr lang="fr-FR" sz="2200" dirty="0" smtClean="0">
                <a:latin typeface="Comic Sans MS" pitchFamily="66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= IK/2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(IK) //(BC) et J </a:t>
            </a: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 (IK) donc </a:t>
            </a:r>
            <a:r>
              <a:rPr kumimoji="0" lang="fr-FR" sz="2200" b="1" i="0" u="sng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(IJ) // (BC)</a:t>
            </a:r>
            <a:endParaRPr kumimoji="0" lang="fr-FR" sz="2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Comic Sans MS" pitchFamily="66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grpSp>
        <p:nvGrpSpPr>
          <p:cNvPr id="63" name="Groupe 62"/>
          <p:cNvGrpSpPr/>
          <p:nvPr/>
        </p:nvGrpSpPr>
        <p:grpSpPr>
          <a:xfrm>
            <a:off x="5429256" y="714356"/>
            <a:ext cx="4071966" cy="2714644"/>
            <a:chOff x="2436999" y="3240089"/>
            <a:chExt cx="3920951" cy="2546365"/>
          </a:xfrm>
        </p:grpSpPr>
        <p:grpSp>
          <p:nvGrpSpPr>
            <p:cNvPr id="64" name="Group 3"/>
            <p:cNvGrpSpPr>
              <a:grpSpLocks/>
            </p:cNvGrpSpPr>
            <p:nvPr/>
          </p:nvGrpSpPr>
          <p:grpSpPr bwMode="auto">
            <a:xfrm>
              <a:off x="2825854" y="3597530"/>
              <a:ext cx="2689578" cy="1722414"/>
              <a:chOff x="8928" y="9493"/>
              <a:chExt cx="1992" cy="1595"/>
            </a:xfrm>
          </p:grpSpPr>
          <p:sp>
            <p:nvSpPr>
              <p:cNvPr id="71" name="Line 4"/>
              <p:cNvSpPr>
                <a:spLocks noChangeShapeType="1"/>
              </p:cNvSpPr>
              <p:nvPr/>
            </p:nvSpPr>
            <p:spPr bwMode="auto">
              <a:xfrm flipH="1">
                <a:off x="8928" y="9504"/>
                <a:ext cx="864" cy="15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2400" b="1">
                  <a:latin typeface="Comic Sans MS" pitchFamily="66" charset="0"/>
                </a:endParaRPr>
              </a:p>
            </p:txBody>
          </p:sp>
          <p:sp>
            <p:nvSpPr>
              <p:cNvPr id="72" name="Line 5"/>
              <p:cNvSpPr>
                <a:spLocks noChangeShapeType="1"/>
              </p:cNvSpPr>
              <p:nvPr/>
            </p:nvSpPr>
            <p:spPr bwMode="auto">
              <a:xfrm>
                <a:off x="9792" y="9504"/>
                <a:ext cx="720" cy="1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2400" b="1">
                  <a:latin typeface="Comic Sans MS" pitchFamily="66" charset="0"/>
                </a:endParaRPr>
              </a:p>
            </p:txBody>
          </p:sp>
          <p:sp>
            <p:nvSpPr>
              <p:cNvPr id="73" name="Line 6"/>
              <p:cNvSpPr>
                <a:spLocks noChangeShapeType="1"/>
              </p:cNvSpPr>
              <p:nvPr/>
            </p:nvSpPr>
            <p:spPr bwMode="auto">
              <a:xfrm flipH="1">
                <a:off x="8928" y="10795"/>
                <a:ext cx="1584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2400" b="1">
                  <a:latin typeface="Comic Sans MS" pitchFamily="66" charset="0"/>
                </a:endParaRPr>
              </a:p>
            </p:txBody>
          </p:sp>
          <p:sp>
            <p:nvSpPr>
              <p:cNvPr id="74" name="Line 7"/>
              <p:cNvSpPr>
                <a:spLocks noChangeAspect="1" noChangeShapeType="1"/>
              </p:cNvSpPr>
              <p:nvPr/>
            </p:nvSpPr>
            <p:spPr bwMode="auto">
              <a:xfrm flipV="1">
                <a:off x="9373" y="10048"/>
                <a:ext cx="1535" cy="2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2400" b="1">
                  <a:latin typeface="Comic Sans MS" pitchFamily="66" charset="0"/>
                </a:endParaRPr>
              </a:p>
            </p:txBody>
          </p:sp>
          <p:grpSp>
            <p:nvGrpSpPr>
              <p:cNvPr id="75" name="Group 8"/>
              <p:cNvGrpSpPr>
                <a:grpSpLocks/>
              </p:cNvGrpSpPr>
              <p:nvPr/>
            </p:nvGrpSpPr>
            <p:grpSpPr bwMode="auto">
              <a:xfrm>
                <a:off x="9936" y="9792"/>
                <a:ext cx="197" cy="211"/>
                <a:chOff x="4464" y="6480"/>
                <a:chExt cx="197" cy="211"/>
              </a:xfrm>
            </p:grpSpPr>
            <p:sp>
              <p:nvSpPr>
                <p:cNvPr id="89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4464" y="6480"/>
                  <a:ext cx="144" cy="1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400" b="1">
                    <a:latin typeface="Comic Sans MS" pitchFamily="66" charset="0"/>
                  </a:endParaRPr>
                </a:p>
              </p:txBody>
            </p:sp>
            <p:sp>
              <p:nvSpPr>
                <p:cNvPr id="9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4517" y="6547"/>
                  <a:ext cx="144" cy="1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400" b="1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76" name="Group 11"/>
              <p:cNvGrpSpPr>
                <a:grpSpLocks/>
              </p:cNvGrpSpPr>
              <p:nvPr/>
            </p:nvGrpSpPr>
            <p:grpSpPr bwMode="auto">
              <a:xfrm>
                <a:off x="10224" y="10368"/>
                <a:ext cx="197" cy="211"/>
                <a:chOff x="4464" y="6480"/>
                <a:chExt cx="197" cy="211"/>
              </a:xfrm>
            </p:grpSpPr>
            <p:sp>
              <p:nvSpPr>
                <p:cNvPr id="87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4464" y="6480"/>
                  <a:ext cx="144" cy="1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400" b="1">
                    <a:latin typeface="Comic Sans MS" pitchFamily="66" charset="0"/>
                  </a:endParaRPr>
                </a:p>
              </p:txBody>
            </p:sp>
            <p:sp>
              <p:nvSpPr>
                <p:cNvPr id="88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517" y="6547"/>
                  <a:ext cx="144" cy="1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400" b="1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77" name="Group 14"/>
              <p:cNvGrpSpPr>
                <a:grpSpLocks/>
              </p:cNvGrpSpPr>
              <p:nvPr/>
            </p:nvGrpSpPr>
            <p:grpSpPr bwMode="auto">
              <a:xfrm rot="1882123">
                <a:off x="9491" y="9845"/>
                <a:ext cx="157" cy="158"/>
                <a:chOff x="4691" y="6720"/>
                <a:chExt cx="157" cy="158"/>
              </a:xfrm>
            </p:grpSpPr>
            <p:sp>
              <p:nvSpPr>
                <p:cNvPr id="85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4704" y="6720"/>
                  <a:ext cx="144" cy="1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400" b="1">
                    <a:latin typeface="Comic Sans MS" pitchFamily="66" charset="0"/>
                  </a:endParaRPr>
                </a:p>
              </p:txBody>
            </p:sp>
            <p:sp>
              <p:nvSpPr>
                <p:cNvPr id="86" name="Line 16"/>
                <p:cNvSpPr>
                  <a:spLocks noChangeShapeType="1"/>
                </p:cNvSpPr>
                <p:nvPr/>
              </p:nvSpPr>
              <p:spPr bwMode="auto">
                <a:xfrm flipH="1" flipV="1">
                  <a:off x="4691" y="6734"/>
                  <a:ext cx="144" cy="1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400" b="1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78" name="Group 17"/>
              <p:cNvGrpSpPr>
                <a:grpSpLocks/>
              </p:cNvGrpSpPr>
              <p:nvPr/>
            </p:nvGrpSpPr>
            <p:grpSpPr bwMode="auto">
              <a:xfrm rot="1903015">
                <a:off x="9068" y="10629"/>
                <a:ext cx="157" cy="158"/>
                <a:chOff x="4691" y="6720"/>
                <a:chExt cx="157" cy="158"/>
              </a:xfrm>
            </p:grpSpPr>
            <p:sp>
              <p:nvSpPr>
                <p:cNvPr id="83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4704" y="6720"/>
                  <a:ext cx="144" cy="1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400" b="1">
                    <a:latin typeface="Comic Sans MS" pitchFamily="66" charset="0"/>
                  </a:endParaRPr>
                </a:p>
              </p:txBody>
            </p:sp>
            <p:sp>
              <p:nvSpPr>
                <p:cNvPr id="84" name="Line 19"/>
                <p:cNvSpPr>
                  <a:spLocks noChangeShapeType="1"/>
                </p:cNvSpPr>
                <p:nvPr/>
              </p:nvSpPr>
              <p:spPr bwMode="auto">
                <a:xfrm flipH="1" flipV="1">
                  <a:off x="4691" y="6734"/>
                  <a:ext cx="144" cy="1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400" b="1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79" name="Group 20"/>
              <p:cNvGrpSpPr>
                <a:grpSpLocks/>
              </p:cNvGrpSpPr>
              <p:nvPr/>
            </p:nvGrpSpPr>
            <p:grpSpPr bwMode="auto">
              <a:xfrm>
                <a:off x="9347" y="9493"/>
                <a:ext cx="1573" cy="1294"/>
                <a:chOff x="9347" y="9493"/>
                <a:chExt cx="1573" cy="1294"/>
              </a:xfrm>
            </p:grpSpPr>
            <p:sp>
              <p:nvSpPr>
                <p:cNvPr id="80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9688" y="10120"/>
                  <a:ext cx="210" cy="21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400" b="1">
                    <a:latin typeface="Comic Sans MS" pitchFamily="66" charset="0"/>
                  </a:endParaRPr>
                </a:p>
              </p:txBody>
            </p:sp>
            <p:sp>
              <p:nvSpPr>
                <p:cNvPr id="81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10432" y="10014"/>
                  <a:ext cx="210" cy="21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400" b="1">
                    <a:latin typeface="Comic Sans MS" pitchFamily="66" charset="0"/>
                  </a:endParaRPr>
                </a:p>
              </p:txBody>
            </p:sp>
            <p:sp>
              <p:nvSpPr>
                <p:cNvPr id="82" name="Freeform 23"/>
                <p:cNvSpPr>
                  <a:spLocks/>
                </p:cNvSpPr>
                <p:nvPr/>
              </p:nvSpPr>
              <p:spPr bwMode="auto">
                <a:xfrm>
                  <a:off x="9347" y="9493"/>
                  <a:ext cx="1573" cy="1294"/>
                </a:xfrm>
                <a:custGeom>
                  <a:avLst/>
                  <a:gdLst/>
                  <a:ahLst/>
                  <a:cxnLst>
                    <a:cxn ang="0">
                      <a:pos x="0" y="787"/>
                    </a:cxn>
                    <a:cxn ang="0">
                      <a:pos x="440" y="0"/>
                    </a:cxn>
                    <a:cxn ang="0">
                      <a:pos x="1573" y="547"/>
                    </a:cxn>
                    <a:cxn ang="0">
                      <a:pos x="1146" y="1294"/>
                    </a:cxn>
                    <a:cxn ang="0">
                      <a:pos x="0" y="787"/>
                    </a:cxn>
                  </a:cxnLst>
                  <a:rect l="0" t="0" r="r" b="b"/>
                  <a:pathLst>
                    <a:path w="1573" h="1294">
                      <a:moveTo>
                        <a:pt x="0" y="787"/>
                      </a:moveTo>
                      <a:lnTo>
                        <a:pt x="440" y="0"/>
                      </a:lnTo>
                      <a:lnTo>
                        <a:pt x="1573" y="547"/>
                      </a:lnTo>
                      <a:lnTo>
                        <a:pt x="1146" y="1294"/>
                      </a:lnTo>
                      <a:lnTo>
                        <a:pt x="0" y="78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400" b="1">
                    <a:latin typeface="Comic Sans MS" pitchFamily="66" charset="0"/>
                  </a:endParaRPr>
                </a:p>
              </p:txBody>
            </p:sp>
          </p:grpSp>
        </p:grpSp>
        <p:sp>
          <p:nvSpPr>
            <p:cNvPr id="65" name="Text Box 24"/>
            <p:cNvSpPr txBox="1">
              <a:spLocks noChangeArrowheads="1"/>
            </p:cNvSpPr>
            <p:nvPr/>
          </p:nvSpPr>
          <p:spPr bwMode="auto">
            <a:xfrm>
              <a:off x="3603563" y="3240089"/>
              <a:ext cx="777709" cy="622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66" name="Text Box 25"/>
            <p:cNvSpPr txBox="1">
              <a:spLocks noChangeArrowheads="1"/>
            </p:cNvSpPr>
            <p:nvPr/>
          </p:nvSpPr>
          <p:spPr bwMode="auto">
            <a:xfrm>
              <a:off x="2436999" y="5164441"/>
              <a:ext cx="777709" cy="622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67" name="Text Box 26"/>
            <p:cNvSpPr txBox="1">
              <a:spLocks noChangeArrowheads="1"/>
            </p:cNvSpPr>
            <p:nvPr/>
          </p:nvSpPr>
          <p:spPr bwMode="auto">
            <a:xfrm>
              <a:off x="4937550" y="5000299"/>
              <a:ext cx="777709" cy="622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68" name="Text Box 27"/>
            <p:cNvSpPr txBox="1">
              <a:spLocks noChangeArrowheads="1"/>
            </p:cNvSpPr>
            <p:nvPr/>
          </p:nvSpPr>
          <p:spPr bwMode="auto">
            <a:xfrm>
              <a:off x="5580241" y="3642885"/>
              <a:ext cx="777709" cy="622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cs typeface="Arial" pitchFamily="34" charset="0"/>
                </a:rPr>
                <a:t>K</a:t>
              </a:r>
            </a:p>
          </p:txBody>
        </p:sp>
        <p:sp>
          <p:nvSpPr>
            <p:cNvPr id="69" name="Text Box 28"/>
            <p:cNvSpPr txBox="1">
              <a:spLocks noChangeArrowheads="1"/>
            </p:cNvSpPr>
            <p:nvPr/>
          </p:nvSpPr>
          <p:spPr bwMode="auto">
            <a:xfrm>
              <a:off x="3079689" y="4000327"/>
              <a:ext cx="777709" cy="622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cs typeface="Arial" pitchFamily="34" charset="0"/>
                </a:rPr>
                <a:t>I</a:t>
              </a:r>
            </a:p>
          </p:txBody>
        </p:sp>
        <p:sp>
          <p:nvSpPr>
            <p:cNvPr id="70" name="Text Box 29"/>
            <p:cNvSpPr txBox="1">
              <a:spLocks noChangeArrowheads="1"/>
            </p:cNvSpPr>
            <p:nvPr/>
          </p:nvSpPr>
          <p:spPr bwMode="auto">
            <a:xfrm>
              <a:off x="4436630" y="3857782"/>
              <a:ext cx="777709" cy="622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cs typeface="Arial" pitchFamily="34" charset="0"/>
                </a:rPr>
                <a:t>J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1043608" y="836712"/>
            <a:ext cx="528641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179512" y="1199602"/>
            <a:ext cx="607223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971600" y="3212976"/>
            <a:ext cx="785818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2007072" y="3573016"/>
            <a:ext cx="342902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899592" y="4509120"/>
            <a:ext cx="50006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3923928" y="5805264"/>
            <a:ext cx="185738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6660232" y="515719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214282" y="473641"/>
            <a:ext cx="8286776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90500" algn="l"/>
              </a:tabLst>
            </a:pPr>
            <a:r>
              <a:rPr kumimoji="0" lang="fr-FR" sz="22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2. En déduire que</a:t>
            </a: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fr-FR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IJ = BC/2       </a:t>
            </a: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90500" algn="l"/>
              </a:tabLst>
            </a:pPr>
            <a:endParaRPr kumimoji="0" lang="fr-F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0500" algn="l"/>
              </a:tabLst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BIKC est un parallélogramme</a:t>
            </a:r>
            <a:endParaRPr kumimoji="0" lang="fr-F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0500" algn="l"/>
              </a:tabLst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Or, </a:t>
            </a: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si un quadrilatère est un parallélogramme alors ses côtés opposés sont de même longueur</a:t>
            </a:r>
            <a:endParaRPr kumimoji="0" lang="fr-FR" sz="2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0500" algn="l"/>
              </a:tabLst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Donc </a:t>
            </a: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IK = BC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0500" algn="l"/>
              </a:tabLst>
            </a:pPr>
            <a:endParaRPr kumimoji="0" lang="fr-F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0500" algn="l"/>
              </a:tabLst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IJ = IK/2               et IK = BC donc </a:t>
            </a:r>
            <a:r>
              <a:rPr kumimoji="0" lang="fr-FR" sz="22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IJ = BC/2     </a:t>
            </a:r>
            <a:r>
              <a:rPr kumimoji="0" lang="fr-F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fr-F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4143372" y="3286124"/>
            <a:ext cx="4071966" cy="2714644"/>
            <a:chOff x="2436999" y="3240089"/>
            <a:chExt cx="3920951" cy="2546365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2825854" y="3597530"/>
              <a:ext cx="2689578" cy="1722414"/>
              <a:chOff x="8928" y="9493"/>
              <a:chExt cx="1992" cy="1595"/>
            </a:xfrm>
          </p:grpSpPr>
          <p:sp>
            <p:nvSpPr>
              <p:cNvPr id="13" name="Line 4"/>
              <p:cNvSpPr>
                <a:spLocks noChangeShapeType="1"/>
              </p:cNvSpPr>
              <p:nvPr/>
            </p:nvSpPr>
            <p:spPr bwMode="auto">
              <a:xfrm flipH="1">
                <a:off x="8928" y="9504"/>
                <a:ext cx="864" cy="15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2400" b="1">
                  <a:latin typeface="Comic Sans MS" pitchFamily="66" charset="0"/>
                </a:endParaRPr>
              </a:p>
            </p:txBody>
          </p:sp>
          <p:sp>
            <p:nvSpPr>
              <p:cNvPr id="14" name="Line 5"/>
              <p:cNvSpPr>
                <a:spLocks noChangeShapeType="1"/>
              </p:cNvSpPr>
              <p:nvPr/>
            </p:nvSpPr>
            <p:spPr bwMode="auto">
              <a:xfrm>
                <a:off x="9792" y="9504"/>
                <a:ext cx="720" cy="1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2400" b="1">
                  <a:latin typeface="Comic Sans MS" pitchFamily="66" charset="0"/>
                </a:endParaRPr>
              </a:p>
            </p:txBody>
          </p:sp>
          <p:sp>
            <p:nvSpPr>
              <p:cNvPr id="15" name="Line 6"/>
              <p:cNvSpPr>
                <a:spLocks noChangeShapeType="1"/>
              </p:cNvSpPr>
              <p:nvPr/>
            </p:nvSpPr>
            <p:spPr bwMode="auto">
              <a:xfrm flipH="1">
                <a:off x="8928" y="10795"/>
                <a:ext cx="1584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2400" b="1">
                  <a:latin typeface="Comic Sans MS" pitchFamily="66" charset="0"/>
                </a:endParaRPr>
              </a:p>
            </p:txBody>
          </p:sp>
          <p:sp>
            <p:nvSpPr>
              <p:cNvPr id="16" name="Line 7"/>
              <p:cNvSpPr>
                <a:spLocks noChangeAspect="1" noChangeShapeType="1"/>
              </p:cNvSpPr>
              <p:nvPr/>
            </p:nvSpPr>
            <p:spPr bwMode="auto">
              <a:xfrm flipV="1">
                <a:off x="9373" y="10048"/>
                <a:ext cx="1535" cy="2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2400" b="1">
                  <a:latin typeface="Comic Sans MS" pitchFamily="66" charset="0"/>
                </a:endParaRPr>
              </a:p>
            </p:txBody>
          </p:sp>
          <p:grpSp>
            <p:nvGrpSpPr>
              <p:cNvPr id="17" name="Group 8"/>
              <p:cNvGrpSpPr>
                <a:grpSpLocks/>
              </p:cNvGrpSpPr>
              <p:nvPr/>
            </p:nvGrpSpPr>
            <p:grpSpPr bwMode="auto">
              <a:xfrm>
                <a:off x="9936" y="9792"/>
                <a:ext cx="197" cy="211"/>
                <a:chOff x="4464" y="6480"/>
                <a:chExt cx="197" cy="211"/>
              </a:xfrm>
            </p:grpSpPr>
            <p:sp>
              <p:nvSpPr>
                <p:cNvPr id="31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4464" y="6480"/>
                  <a:ext cx="144" cy="1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400" b="1">
                    <a:latin typeface="Comic Sans MS" pitchFamily="66" charset="0"/>
                  </a:endParaRPr>
                </a:p>
              </p:txBody>
            </p:sp>
            <p:sp>
              <p:nvSpPr>
                <p:cNvPr id="32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4517" y="6547"/>
                  <a:ext cx="144" cy="1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400" b="1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8" name="Group 11"/>
              <p:cNvGrpSpPr>
                <a:grpSpLocks/>
              </p:cNvGrpSpPr>
              <p:nvPr/>
            </p:nvGrpSpPr>
            <p:grpSpPr bwMode="auto">
              <a:xfrm>
                <a:off x="10224" y="10368"/>
                <a:ext cx="197" cy="211"/>
                <a:chOff x="4464" y="6480"/>
                <a:chExt cx="197" cy="211"/>
              </a:xfrm>
            </p:grpSpPr>
            <p:sp>
              <p:nvSpPr>
                <p:cNvPr id="29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4464" y="6480"/>
                  <a:ext cx="144" cy="1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400" b="1">
                    <a:latin typeface="Comic Sans MS" pitchFamily="66" charset="0"/>
                  </a:endParaRPr>
                </a:p>
              </p:txBody>
            </p:sp>
            <p:sp>
              <p:nvSpPr>
                <p:cNvPr id="30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517" y="6547"/>
                  <a:ext cx="144" cy="1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400" b="1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9" name="Group 14"/>
              <p:cNvGrpSpPr>
                <a:grpSpLocks/>
              </p:cNvGrpSpPr>
              <p:nvPr/>
            </p:nvGrpSpPr>
            <p:grpSpPr bwMode="auto">
              <a:xfrm rot="1882123">
                <a:off x="9491" y="9845"/>
                <a:ext cx="157" cy="158"/>
                <a:chOff x="4691" y="6720"/>
                <a:chExt cx="157" cy="158"/>
              </a:xfrm>
            </p:grpSpPr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4704" y="6720"/>
                  <a:ext cx="144" cy="1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400" b="1">
                    <a:latin typeface="Comic Sans MS" pitchFamily="66" charset="0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auto">
                <a:xfrm flipH="1" flipV="1">
                  <a:off x="4691" y="6734"/>
                  <a:ext cx="144" cy="1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400" b="1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20" name="Group 17"/>
              <p:cNvGrpSpPr>
                <a:grpSpLocks/>
              </p:cNvGrpSpPr>
              <p:nvPr/>
            </p:nvGrpSpPr>
            <p:grpSpPr bwMode="auto">
              <a:xfrm rot="1903015">
                <a:off x="9068" y="10629"/>
                <a:ext cx="157" cy="158"/>
                <a:chOff x="4691" y="6720"/>
                <a:chExt cx="157" cy="158"/>
              </a:xfrm>
            </p:grpSpPr>
            <p:sp>
              <p:nvSpPr>
                <p:cNvPr id="25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4704" y="6720"/>
                  <a:ext cx="144" cy="1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400" b="1">
                    <a:latin typeface="Comic Sans MS" pitchFamily="66" charset="0"/>
                  </a:endParaRPr>
                </a:p>
              </p:txBody>
            </p:sp>
            <p:sp>
              <p:nvSpPr>
                <p:cNvPr id="26" name="Line 19"/>
                <p:cNvSpPr>
                  <a:spLocks noChangeShapeType="1"/>
                </p:cNvSpPr>
                <p:nvPr/>
              </p:nvSpPr>
              <p:spPr bwMode="auto">
                <a:xfrm flipH="1" flipV="1">
                  <a:off x="4691" y="6734"/>
                  <a:ext cx="144" cy="1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400" b="1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21" name="Group 20"/>
              <p:cNvGrpSpPr>
                <a:grpSpLocks/>
              </p:cNvGrpSpPr>
              <p:nvPr/>
            </p:nvGrpSpPr>
            <p:grpSpPr bwMode="auto">
              <a:xfrm>
                <a:off x="9347" y="9493"/>
                <a:ext cx="1573" cy="1294"/>
                <a:chOff x="9347" y="9493"/>
                <a:chExt cx="1573" cy="1294"/>
              </a:xfrm>
            </p:grpSpPr>
            <p:sp>
              <p:nvSpPr>
                <p:cNvPr id="22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9688" y="10120"/>
                  <a:ext cx="210" cy="21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400" b="1">
                    <a:latin typeface="Comic Sans MS" pitchFamily="66" charset="0"/>
                  </a:endParaRPr>
                </a:p>
              </p:txBody>
            </p:sp>
            <p:sp>
              <p:nvSpPr>
                <p:cNvPr id="23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10432" y="10014"/>
                  <a:ext cx="210" cy="21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400" b="1">
                    <a:latin typeface="Comic Sans MS" pitchFamily="66" charset="0"/>
                  </a:endParaRPr>
                </a:p>
              </p:txBody>
            </p:sp>
            <p:sp>
              <p:nvSpPr>
                <p:cNvPr id="24" name="Freeform 23"/>
                <p:cNvSpPr>
                  <a:spLocks/>
                </p:cNvSpPr>
                <p:nvPr/>
              </p:nvSpPr>
              <p:spPr bwMode="auto">
                <a:xfrm>
                  <a:off x="9347" y="9493"/>
                  <a:ext cx="1573" cy="1294"/>
                </a:xfrm>
                <a:custGeom>
                  <a:avLst/>
                  <a:gdLst/>
                  <a:ahLst/>
                  <a:cxnLst>
                    <a:cxn ang="0">
                      <a:pos x="0" y="787"/>
                    </a:cxn>
                    <a:cxn ang="0">
                      <a:pos x="440" y="0"/>
                    </a:cxn>
                    <a:cxn ang="0">
                      <a:pos x="1573" y="547"/>
                    </a:cxn>
                    <a:cxn ang="0">
                      <a:pos x="1146" y="1294"/>
                    </a:cxn>
                    <a:cxn ang="0">
                      <a:pos x="0" y="787"/>
                    </a:cxn>
                  </a:cxnLst>
                  <a:rect l="0" t="0" r="r" b="b"/>
                  <a:pathLst>
                    <a:path w="1573" h="1294">
                      <a:moveTo>
                        <a:pt x="0" y="787"/>
                      </a:moveTo>
                      <a:lnTo>
                        <a:pt x="440" y="0"/>
                      </a:lnTo>
                      <a:lnTo>
                        <a:pt x="1573" y="547"/>
                      </a:lnTo>
                      <a:lnTo>
                        <a:pt x="1146" y="1294"/>
                      </a:lnTo>
                      <a:lnTo>
                        <a:pt x="0" y="78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2400" b="1">
                    <a:latin typeface="Comic Sans MS" pitchFamily="66" charset="0"/>
                  </a:endParaRPr>
                </a:p>
              </p:txBody>
            </p:sp>
          </p:grpSp>
        </p:grpSp>
        <p:sp>
          <p:nvSpPr>
            <p:cNvPr id="7" name="Text Box 24"/>
            <p:cNvSpPr txBox="1">
              <a:spLocks noChangeArrowheads="1"/>
            </p:cNvSpPr>
            <p:nvPr/>
          </p:nvSpPr>
          <p:spPr bwMode="auto">
            <a:xfrm>
              <a:off x="3603563" y="3240089"/>
              <a:ext cx="777709" cy="622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8" name="Text Box 25"/>
            <p:cNvSpPr txBox="1">
              <a:spLocks noChangeArrowheads="1"/>
            </p:cNvSpPr>
            <p:nvPr/>
          </p:nvSpPr>
          <p:spPr bwMode="auto">
            <a:xfrm>
              <a:off x="2436999" y="5164441"/>
              <a:ext cx="777709" cy="622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9" name="Text Box 26"/>
            <p:cNvSpPr txBox="1">
              <a:spLocks noChangeArrowheads="1"/>
            </p:cNvSpPr>
            <p:nvPr/>
          </p:nvSpPr>
          <p:spPr bwMode="auto">
            <a:xfrm>
              <a:off x="4937550" y="5000299"/>
              <a:ext cx="777709" cy="622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10" name="Text Box 27"/>
            <p:cNvSpPr txBox="1">
              <a:spLocks noChangeArrowheads="1"/>
            </p:cNvSpPr>
            <p:nvPr/>
          </p:nvSpPr>
          <p:spPr bwMode="auto">
            <a:xfrm>
              <a:off x="5580241" y="3642885"/>
              <a:ext cx="777709" cy="622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cs typeface="Arial" pitchFamily="34" charset="0"/>
                </a:rPr>
                <a:t>K</a:t>
              </a:r>
            </a:p>
          </p:txBody>
        </p:sp>
        <p:sp>
          <p:nvSpPr>
            <p:cNvPr id="11" name="Text Box 28"/>
            <p:cNvSpPr txBox="1">
              <a:spLocks noChangeArrowheads="1"/>
            </p:cNvSpPr>
            <p:nvPr/>
          </p:nvSpPr>
          <p:spPr bwMode="auto">
            <a:xfrm>
              <a:off x="3079689" y="4000327"/>
              <a:ext cx="777709" cy="622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cs typeface="Arial" pitchFamily="34" charset="0"/>
                </a:rPr>
                <a:t>I</a:t>
              </a:r>
            </a:p>
          </p:txBody>
        </p:sp>
        <p:sp>
          <p:nvSpPr>
            <p:cNvPr id="12" name="Text Box 29"/>
            <p:cNvSpPr txBox="1">
              <a:spLocks noChangeArrowheads="1"/>
            </p:cNvSpPr>
            <p:nvPr/>
          </p:nvSpPr>
          <p:spPr bwMode="auto">
            <a:xfrm>
              <a:off x="4436630" y="3857782"/>
              <a:ext cx="777709" cy="622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cs typeface="Arial" pitchFamily="34" charset="0"/>
                </a:rPr>
                <a:t>J</a:t>
              </a:r>
            </a:p>
          </p:txBody>
        </p:sp>
      </p:grpSp>
      <p:sp>
        <p:nvSpPr>
          <p:cNvPr id="33" name="ZoneTexte 32"/>
          <p:cNvSpPr txBox="1"/>
          <p:nvPr/>
        </p:nvSpPr>
        <p:spPr>
          <a:xfrm>
            <a:off x="357158" y="4214818"/>
            <a:ext cx="26432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FF0000"/>
                </a:solidFill>
              </a:rPr>
              <a:t>La démonstration est terminée !!</a:t>
            </a:r>
            <a:endParaRPr lang="fr-FR" sz="3200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3608" y="2207714"/>
            <a:ext cx="114300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899592" y="2852936"/>
            <a:ext cx="114300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932040" y="2852936"/>
            <a:ext cx="15121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Imag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718198"/>
            <a:ext cx="3821123" cy="3639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643306" y="571480"/>
            <a:ext cx="5214889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Théorème de</a:t>
            </a:r>
            <a:r>
              <a:rPr kumimoji="0" lang="fr-FR" sz="2000" b="1" i="0" u="sng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 la droite des milieux 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b="1" dirty="0" smtClean="0">
                <a:latin typeface="Comic Sans MS" pitchFamily="66" charset="0"/>
                <a:ea typeface="Times New Roman" pitchFamily="18" charset="0"/>
                <a:cs typeface="Arial" pitchFamily="34" charset="0"/>
              </a:rPr>
              <a:t>D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ans un triangle, la droite passant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par les milieux de deux côtés est parallèle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au troisième côté.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42910" y="3643314"/>
            <a:ext cx="7215238" cy="1849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Théorème n°2</a:t>
            </a:r>
            <a:r>
              <a:rPr kumimoji="0" lang="fr-FR" sz="2000" b="1" i="0" u="sng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 :</a:t>
            </a:r>
            <a:endParaRPr kumimoji="0" lang="fr-FR" sz="2000" b="1" i="0" u="sng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D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ans un triangle, le segment qui joint les milieux de deux côtés</a:t>
            </a:r>
            <a:r>
              <a:rPr kumimoji="0" lang="fr-FR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 m</a:t>
            </a:r>
            <a:r>
              <a:rPr kumimoji="0" lang="fr-FR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esure</a:t>
            </a: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la moitié du troisième côté.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934" y="0"/>
            <a:ext cx="36195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369</Words>
  <Application>Microsoft Office PowerPoint</Application>
  <PresentationFormat>Affichage à l'écran (4:3)</PresentationFormat>
  <Paragraphs>87</Paragraphs>
  <Slides>6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Sab</dc:creator>
  <cp:lastModifiedBy>Céline</cp:lastModifiedBy>
  <cp:revision>12</cp:revision>
  <dcterms:created xsi:type="dcterms:W3CDTF">2009-09-17T16:53:21Z</dcterms:created>
  <dcterms:modified xsi:type="dcterms:W3CDTF">2015-12-06T17:37:17Z</dcterms:modified>
</cp:coreProperties>
</file>