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1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oute%20une%20ann&#233;e%20de%20cours\C&#233;line%20-%20Latex\4eme\maths%20et%20m&#233;tiers\4eme%20-%20Bilan%20sondage%20-%20maths%20et%20m&#233;ti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Les différents domaines représentés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Réponses!$A$6</c:f>
              <c:strCache>
                <c:ptCount val="1"/>
                <c:pt idx="0">
                  <c:v>Effectifs</c:v>
                </c:pt>
              </c:strCache>
            </c:strRef>
          </c:tx>
          <c:invertIfNegative val="0"/>
          <c:cat>
            <c:strRef>
              <c:f>Réponses!$B$5:$I$5</c:f>
              <c:strCache>
                <c:ptCount val="8"/>
                <c:pt idx="0">
                  <c:v>Social</c:v>
                </c:pt>
                <c:pt idx="1">
                  <c:v>Artistique</c:v>
                </c:pt>
                <c:pt idx="2">
                  <c:v>Commercial</c:v>
                </c:pt>
                <c:pt idx="3">
                  <c:v>Scientifique</c:v>
                </c:pt>
                <c:pt idx="4">
                  <c:v>Littéraire</c:v>
                </c:pt>
                <c:pt idx="5">
                  <c:v>Plein air</c:v>
                </c:pt>
                <c:pt idx="6">
                  <c:v>Bureautique</c:v>
                </c:pt>
                <c:pt idx="7">
                  <c:v>Pratique et technique</c:v>
                </c:pt>
              </c:strCache>
            </c:strRef>
          </c:cat>
          <c:val>
            <c:numRef>
              <c:f>Réponses!$B$6:$I$6</c:f>
              <c:numCache>
                <c:formatCode>General</c:formatCode>
                <c:ptCount val="8"/>
                <c:pt idx="0">
                  <c:v>17</c:v>
                </c:pt>
                <c:pt idx="1">
                  <c:v>5</c:v>
                </c:pt>
                <c:pt idx="2">
                  <c:v>7</c:v>
                </c:pt>
                <c:pt idx="3">
                  <c:v>15</c:v>
                </c:pt>
                <c:pt idx="4">
                  <c:v>8</c:v>
                </c:pt>
                <c:pt idx="5">
                  <c:v>0</c:v>
                </c:pt>
                <c:pt idx="6">
                  <c:v>7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478400"/>
        <c:axId val="359479936"/>
      </c:barChart>
      <c:catAx>
        <c:axId val="359478400"/>
        <c:scaling>
          <c:orientation val="minMax"/>
        </c:scaling>
        <c:delete val="0"/>
        <c:axPos val="b"/>
        <c:majorTickMark val="out"/>
        <c:minorTickMark val="none"/>
        <c:tickLblPos val="nextTo"/>
        <c:crossAx val="359479936"/>
        <c:crosses val="autoZero"/>
        <c:auto val="1"/>
        <c:lblAlgn val="ctr"/>
        <c:lblOffset val="100"/>
        <c:noMultiLvlLbl val="0"/>
      </c:catAx>
      <c:valAx>
        <c:axId val="359479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478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Réponses!$B$49</c:f>
              <c:strCache>
                <c:ptCount val="1"/>
                <c:pt idx="0">
                  <c:v>Effectifs</c:v>
                </c:pt>
              </c:strCache>
            </c:strRef>
          </c:tx>
          <c:dLbls>
            <c:dLbl>
              <c:idx val="0"/>
              <c:layout>
                <c:manualLayout>
                  <c:x val="-0.1652414106061004"/>
                  <c:y val="0.12535912261424542"/>
                </c:manualLayout>
              </c:layout>
              <c:tx>
                <c:rich>
                  <a:bodyPr/>
                  <a:lstStyle/>
                  <a:p>
                    <a:r>
                      <a:rPr lang="en-US" sz="2200" b="1"/>
                      <a:t>36 %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5334786951172397"/>
                  <c:y val="-0.17586316255766438"/>
                </c:manualLayout>
              </c:layout>
              <c:tx>
                <c:rich>
                  <a:bodyPr/>
                  <a:lstStyle/>
                  <a:p>
                    <a:r>
                      <a:rPr lang="en-US" sz="2200" b="1"/>
                      <a:t>64</a:t>
                    </a:r>
                    <a:r>
                      <a:rPr lang="en-US" sz="2200" b="1" baseline="0"/>
                      <a:t>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2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Réponses!$C$48:$D$48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Ref>
              <c:f>Réponses!$C$49:$D$49</c:f>
              <c:numCache>
                <c:formatCode>General</c:formatCode>
                <c:ptCount val="2"/>
                <c:pt idx="0">
                  <c:v>14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30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Réponses!$A$87</c:f>
              <c:strCache>
                <c:ptCount val="1"/>
                <c:pt idx="0">
                  <c:v>Bon au collège :</c:v>
                </c:pt>
              </c:strCache>
            </c:strRef>
          </c:tx>
          <c:dLbls>
            <c:dLbl>
              <c:idx val="0"/>
              <c:layout>
                <c:manualLayout>
                  <c:x val="-0.18697793268448212"/>
                  <c:y val="-0.25036538085806559"/>
                </c:manualLayout>
              </c:layout>
              <c:tx>
                <c:rich>
                  <a:bodyPr/>
                  <a:lstStyle/>
                  <a:p>
                    <a:r>
                      <a:rPr lang="en-US" sz="2200" b="1" dirty="0" smtClean="0"/>
                      <a:t>82 %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1320269970003333"/>
                  <c:y val="0.14689364017024928"/>
                </c:manualLayout>
              </c:layout>
              <c:tx>
                <c:rich>
                  <a:bodyPr/>
                  <a:lstStyle/>
                  <a:p>
                    <a:r>
                      <a:rPr lang="en-US" sz="2200" b="1" dirty="0" smtClean="0"/>
                      <a:t>15 %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elete val="1"/>
            </c:dLbl>
            <c:txPr>
              <a:bodyPr/>
              <a:lstStyle/>
              <a:p>
                <a:pPr>
                  <a:defRPr sz="2200" b="1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Réponses!$B$86:$D$86</c:f>
              <c:strCache>
                <c:ptCount val="3"/>
                <c:pt idx="0">
                  <c:v>Oui</c:v>
                </c:pt>
                <c:pt idx="1">
                  <c:v>Moyen</c:v>
                </c:pt>
                <c:pt idx="2">
                  <c:v>Non</c:v>
                </c:pt>
              </c:strCache>
            </c:strRef>
          </c:cat>
          <c:val>
            <c:numRef>
              <c:f>Réponses!$B$87:$D$87</c:f>
              <c:numCache>
                <c:formatCode>General</c:formatCode>
                <c:ptCount val="3"/>
                <c:pt idx="0">
                  <c:v>32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30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Réponses!$F$86</c:f>
              <c:strCache>
                <c:ptCount val="1"/>
                <c:pt idx="0">
                  <c:v>Optention du brevet :</c:v>
                </c:pt>
              </c:strCache>
            </c:strRef>
          </c:tx>
          <c:dLbls>
            <c:dLbl>
              <c:idx val="0"/>
              <c:layout>
                <c:manualLayout>
                  <c:x val="-1.8348092113500431E-2"/>
                  <c:y val="-0.27672615805214962"/>
                </c:manualLayout>
              </c:layout>
              <c:tx>
                <c:rich>
                  <a:bodyPr/>
                  <a:lstStyle/>
                  <a:p>
                    <a:r>
                      <a:rPr lang="en-US" sz="2200" b="1" dirty="0" smtClean="0"/>
                      <a:t>97 %</a:t>
                    </a:r>
                    <a:endParaRPr lang="en-US" sz="22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Réponses!$G$85:$H$85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Ref>
              <c:f>Réponses!$G$86:$H$86</c:f>
              <c:numCache>
                <c:formatCode>General</c:formatCode>
                <c:ptCount val="2"/>
                <c:pt idx="0">
                  <c:v>38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3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[4eme - Bilan sondage - maths et métiers.xlsx]Question 6!Tableau croisé dynamique2</c:name>
    <c:fmtId val="6"/>
  </c:pivotSource>
  <c:chart>
    <c:autoTitleDeleted val="1"/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'Question 6'!$B$3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>
                <c:manualLayout>
                  <c:x val="-0.10576576397171802"/>
                  <c:y val="-0.26030359370112299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dirty="0" smtClean="0"/>
                      <a:t>80%</a:t>
                    </a:r>
                    <a:endParaRPr lang="en-US" sz="28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7.346720385365986E-2"/>
                  <c:y val="0.20387506175062378"/>
                </c:manualLayout>
              </c:layout>
              <c:tx>
                <c:rich>
                  <a:bodyPr/>
                  <a:lstStyle/>
                  <a:p>
                    <a:r>
                      <a:rPr lang="en-US" sz="2800" b="1" dirty="0" smtClean="0"/>
                      <a:t>6%</a:t>
                    </a:r>
                    <a:endParaRPr lang="en-US" sz="28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'Question 6'!$A$4:$A$7</c:f>
              <c:strCache>
                <c:ptCount val="3"/>
                <c:pt idx="0">
                  <c:v>Générale</c:v>
                </c:pt>
                <c:pt idx="1">
                  <c:v>les 2</c:v>
                </c:pt>
                <c:pt idx="2">
                  <c:v>Professionnelle</c:v>
                </c:pt>
              </c:strCache>
            </c:strRef>
          </c:cat>
          <c:val>
            <c:numRef>
              <c:f>'Question 6'!$B$4:$B$7</c:f>
              <c:numCache>
                <c:formatCode>General</c:formatCode>
                <c:ptCount val="3"/>
                <c:pt idx="0">
                  <c:v>33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6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[4eme - Bilan sondage - maths et métiers.xlsx]Question 8!Tableau croisé dynamique3</c:name>
    <c:fmtId val="3"/>
  </c:pivotSource>
  <c:chart>
    <c:autoTitleDeleted val="1"/>
    <c:pivotFmts>
      <c:pivotFmt>
        <c:idx val="0"/>
        <c:spPr>
          <a:ln w="19050">
            <a:solidFill>
              <a:sysClr val="windowText" lastClr="000000"/>
            </a:solidFill>
          </a:ln>
        </c:spPr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'Question 8'!$B$3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layout>
                <c:manualLayout>
                  <c:x val="0.18473415939058979"/>
                  <c:y val="-0.28160958306219946"/>
                </c:manualLayout>
              </c:layout>
              <c:tx>
                <c:rich>
                  <a:bodyPr/>
                  <a:lstStyle/>
                  <a:p>
                    <a:r>
                      <a:rPr lang="en-US" sz="3000" b="1" dirty="0" smtClean="0"/>
                      <a:t>83%</a:t>
                    </a:r>
                    <a:endParaRPr lang="en-US" sz="30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'Question 8'!$A$4:$A$6</c:f>
              <c:strCache>
                <c:ptCount val="2"/>
                <c:pt idx="0">
                  <c:v>Non</c:v>
                </c:pt>
                <c:pt idx="1">
                  <c:v>Oui</c:v>
                </c:pt>
              </c:strCache>
            </c:strRef>
          </c:cat>
          <c:val>
            <c:numRef>
              <c:f>'Question 8'!$B$4:$B$6</c:f>
              <c:numCache>
                <c:formatCode>General</c:formatCode>
                <c:ptCount val="2"/>
                <c:pt idx="0">
                  <c:v>7</c:v>
                </c:pt>
                <c:pt idx="1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30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8'!$D$9</c:f>
              <c:strCache>
                <c:ptCount val="1"/>
                <c:pt idx="0">
                  <c:v>Effectifs</c:v>
                </c:pt>
              </c:strCache>
            </c:strRef>
          </c:tx>
          <c:invertIfNegative val="0"/>
          <c:cat>
            <c:strRef>
              <c:f>'Question 8'!$E$8:$O$8</c:f>
              <c:strCache>
                <c:ptCount val="11"/>
                <c:pt idx="0">
                  <c:v>Géométrie</c:v>
                </c:pt>
                <c:pt idx="1">
                  <c:v>Calculs numériques</c:v>
                </c:pt>
                <c:pt idx="2">
                  <c:v>Pourcentages</c:v>
                </c:pt>
                <c:pt idx="3">
                  <c:v>Statistiques</c:v>
                </c:pt>
                <c:pt idx="4">
                  <c:v>Probabilités</c:v>
                </c:pt>
                <c:pt idx="5">
                  <c:v>Tableur</c:v>
                </c:pt>
                <c:pt idx="6">
                  <c:v>Proportionnalité</c:v>
                </c:pt>
                <c:pt idx="7">
                  <c:v>Lecture de graphiques</c:v>
                </c:pt>
                <c:pt idx="8">
                  <c:v>Equations</c:v>
                </c:pt>
                <c:pt idx="9">
                  <c:v>Programmation</c:v>
                </c:pt>
                <c:pt idx="10">
                  <c:v>Conversions</c:v>
                </c:pt>
              </c:strCache>
            </c:strRef>
          </c:cat>
          <c:val>
            <c:numRef>
              <c:f>'Question 8'!$E$9:$O$9</c:f>
              <c:numCache>
                <c:formatCode>General</c:formatCode>
                <c:ptCount val="11"/>
                <c:pt idx="0">
                  <c:v>6</c:v>
                </c:pt>
                <c:pt idx="1">
                  <c:v>14</c:v>
                </c:pt>
                <c:pt idx="2">
                  <c:v>8</c:v>
                </c:pt>
                <c:pt idx="3">
                  <c:v>14</c:v>
                </c:pt>
                <c:pt idx="4">
                  <c:v>1</c:v>
                </c:pt>
                <c:pt idx="5">
                  <c:v>10</c:v>
                </c:pt>
                <c:pt idx="6">
                  <c:v>7</c:v>
                </c:pt>
                <c:pt idx="7">
                  <c:v>8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13312"/>
        <c:axId val="162385920"/>
      </c:barChart>
      <c:catAx>
        <c:axId val="130413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fr-FR"/>
          </a:p>
        </c:txPr>
        <c:crossAx val="162385920"/>
        <c:crosses val="autoZero"/>
        <c:auto val="1"/>
        <c:lblAlgn val="ctr"/>
        <c:lblOffset val="100"/>
        <c:noMultiLvlLbl val="0"/>
      </c:catAx>
      <c:valAx>
        <c:axId val="16238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413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BEE39CE-4C6E-4956-A680-319985C82E91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3832" y="256490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du sondage fait par les élèves de 4</a:t>
            </a:r>
            <a:r>
              <a:rPr lang="fr-FR" baseline="30000" dirty="0" smtClean="0">
                <a:solidFill>
                  <a:schemeClr val="tx1"/>
                </a:solidFill>
              </a:rPr>
              <a:t>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835696" y="205830"/>
            <a:ext cx="60486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Projet Maths &amp; Métiers</a:t>
            </a:r>
            <a:endParaRPr lang="fr-FR" sz="3600" b="1" i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156176" y="6237312"/>
            <a:ext cx="2808312" cy="439266"/>
          </a:xfrm>
          <a:prstGeom prst="rect">
            <a:avLst/>
          </a:prstGeom>
        </p:spPr>
        <p:txBody>
          <a:bodyPr tIns="0">
            <a:normAutofit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i="1" dirty="0" smtClean="0"/>
              <a:t>Année 2021 / 2022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6811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93610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7 :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Est-ce que vous vous servez des maths dans votre travail ?</a:t>
            </a:r>
            <a:endParaRPr lang="fr-FR" sz="3000" dirty="0">
              <a:solidFill>
                <a:schemeClr val="accent1"/>
              </a:solidFill>
              <a:effectLst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657204"/>
              </p:ext>
            </p:extLst>
          </p:nvPr>
        </p:nvGraphicFramePr>
        <p:xfrm>
          <a:off x="1835696" y="2420888"/>
          <a:ext cx="597666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9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59632" y="1052736"/>
            <a:ext cx="7776864" cy="64807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8 :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Si oui, quelles notions utilisez-vous ?</a:t>
            </a:r>
            <a:endParaRPr lang="fr-FR" sz="3000" dirty="0">
              <a:solidFill>
                <a:schemeClr val="accent1"/>
              </a:solidFill>
              <a:effectLst/>
            </a:endParaRPr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473035"/>
              </p:ext>
            </p:extLst>
          </p:nvPr>
        </p:nvGraphicFramePr>
        <p:xfrm>
          <a:off x="1259632" y="1916832"/>
          <a:ext cx="684076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97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534282" cy="466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971600" y="332656"/>
            <a:ext cx="7992888" cy="5760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900" u="sng" dirty="0" smtClean="0">
                <a:solidFill>
                  <a:schemeClr val="tx1"/>
                </a:solidFill>
              </a:rPr>
              <a:t>I. Les différents métiers rencontrés</a:t>
            </a:r>
            <a:endParaRPr lang="fr-FR" sz="39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II. Les différents domaines représentés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262413"/>
              </p:ext>
            </p:extLst>
          </p:nvPr>
        </p:nvGraphicFramePr>
        <p:xfrm>
          <a:off x="1187624" y="1340768"/>
          <a:ext cx="770485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8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1"/>
            <a:ext cx="7567886" cy="10081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1 :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 Est-ce le métier que vous vouliez faire 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enfant 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?</a:t>
            </a:r>
            <a:endParaRPr lang="fr-FR" sz="3000" u="sng" dirty="0">
              <a:solidFill>
                <a:schemeClr val="accent1"/>
              </a:solidFill>
              <a:effectLst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933051"/>
              </p:ext>
            </p:extLst>
          </p:nvPr>
        </p:nvGraphicFramePr>
        <p:xfrm>
          <a:off x="1763688" y="2420888"/>
          <a:ext cx="5976353" cy="3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2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56792"/>
            <a:ext cx="5471634" cy="499153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2"/>
            <a:ext cx="7567886" cy="10081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2 :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 Qu'est-ce qui vous a motivé à faire ce métier ?</a:t>
            </a:r>
            <a:endParaRPr lang="fr-FR" sz="3000" u="sng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89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57606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</a:t>
            </a:r>
            <a:r>
              <a:rPr lang="fr-FR" sz="3000" u="sng" dirty="0">
                <a:solidFill>
                  <a:schemeClr val="accent1"/>
                </a:solidFill>
                <a:effectLst/>
              </a:rPr>
              <a:t>3 </a:t>
            </a:r>
            <a:r>
              <a:rPr lang="fr-FR" sz="3000" u="sng" dirty="0" smtClean="0">
                <a:solidFill>
                  <a:schemeClr val="accent1"/>
                </a:solidFill>
                <a:effectLst/>
              </a:rPr>
              <a:t>: 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Etiez-vous 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bon au collège ? </a:t>
            </a: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54077"/>
              </p:ext>
            </p:extLst>
          </p:nvPr>
        </p:nvGraphicFramePr>
        <p:xfrm>
          <a:off x="1835696" y="1988840"/>
          <a:ext cx="619268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57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57606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4 : 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Avez-vous eu votre brevet 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? </a:t>
            </a:r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196088"/>
              </p:ext>
            </p:extLst>
          </p:nvPr>
        </p:nvGraphicFramePr>
        <p:xfrm>
          <a:off x="2286000" y="2057400"/>
          <a:ext cx="5814392" cy="389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92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93610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5 :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Êtes-vous allé en filière générale ou professionnelle ? </a:t>
            </a:r>
            <a:endParaRPr lang="fr-FR" sz="3000" dirty="0">
              <a:solidFill>
                <a:schemeClr val="accent1"/>
              </a:solidFill>
              <a:effectLst/>
            </a:endParaRPr>
          </a:p>
        </p:txBody>
      </p:sp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650902"/>
              </p:ext>
            </p:extLst>
          </p:nvPr>
        </p:nvGraphicFramePr>
        <p:xfrm>
          <a:off x="1043608" y="2492896"/>
          <a:ext cx="7632848" cy="351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643482" cy="42484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 smtClean="0">
                <a:solidFill>
                  <a:schemeClr val="tx1"/>
                </a:solidFill>
              </a:rPr>
              <a:t>III. Sondage</a:t>
            </a:r>
            <a:endParaRPr lang="fr-FR" sz="3900" u="sng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 smtClean="0"/>
              <a:t>Année 2021 / 2022</a:t>
            </a:r>
            <a:endParaRPr lang="fr-FR" i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93610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 smtClean="0">
                <a:solidFill>
                  <a:schemeClr val="accent1"/>
                </a:solidFill>
                <a:effectLst/>
              </a:rPr>
              <a:t>Question 6 :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</a:t>
            </a:r>
            <a:r>
              <a:rPr lang="fr-FR" sz="3000" smtClean="0">
                <a:solidFill>
                  <a:schemeClr val="accent1"/>
                </a:solidFill>
                <a:effectLst/>
              </a:rPr>
              <a:t>Quels conseils 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donneriez-vous aux élèves de 4</a:t>
            </a:r>
            <a:r>
              <a:rPr lang="fr-FR" sz="3000" baseline="30000" dirty="0" smtClean="0">
                <a:solidFill>
                  <a:schemeClr val="accent1"/>
                </a:solidFill>
                <a:effectLst/>
              </a:rPr>
              <a:t>e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et de 3</a:t>
            </a:r>
            <a:r>
              <a:rPr lang="fr-FR" sz="3000" baseline="30000" dirty="0" smtClean="0">
                <a:solidFill>
                  <a:schemeClr val="accent1"/>
                </a:solidFill>
                <a:effectLst/>
              </a:rPr>
              <a:t>e</a:t>
            </a:r>
            <a:r>
              <a:rPr lang="fr-FR" sz="3000" dirty="0" smtClean="0">
                <a:solidFill>
                  <a:schemeClr val="accent1"/>
                </a:solidFill>
                <a:effectLst/>
              </a:rPr>
              <a:t> ?</a:t>
            </a:r>
            <a:endParaRPr lang="fr-FR" sz="300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36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83</TotalTime>
  <Words>203</Words>
  <Application>Microsoft Office PowerPoint</Application>
  <PresentationFormat>Affichage à l'écran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Solstice</vt:lpstr>
      <vt:lpstr>Analyse du sondage fait par les élèves de 4e </vt:lpstr>
      <vt:lpstr>Présentation PowerPoint</vt:lpstr>
      <vt:lpstr>II. Les différents domaines représentés</vt:lpstr>
      <vt:lpstr>III. Sondage</vt:lpstr>
      <vt:lpstr>III. Sondage</vt:lpstr>
      <vt:lpstr>III. Sondage</vt:lpstr>
      <vt:lpstr>III. Sondage</vt:lpstr>
      <vt:lpstr>III. Sondage</vt:lpstr>
      <vt:lpstr>III. Sondage</vt:lpstr>
      <vt:lpstr>III. Sondage</vt:lpstr>
      <vt:lpstr>III. Sondage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sondage fait par les élèves de 4e</dc:title>
  <dc:creator>Riyadh2</dc:creator>
  <cp:lastModifiedBy>Riyadh2</cp:lastModifiedBy>
  <cp:revision>15</cp:revision>
  <dcterms:created xsi:type="dcterms:W3CDTF">2022-07-23T15:30:47Z</dcterms:created>
  <dcterms:modified xsi:type="dcterms:W3CDTF">2022-07-24T20:15:39Z</dcterms:modified>
</cp:coreProperties>
</file>