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2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72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4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02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86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5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0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E88-D8D0-4379-AF90-F051745370A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817B-057D-485A-9846-A5CBF224B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Généralités sur les fonctions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79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lvl="0" indent="-857250">
              <a:buFont typeface="+mj-lt"/>
              <a:buAutoNum type="romanUcPeriod" startAt="2"/>
            </a:pPr>
            <a:r>
              <a:rPr lang="fr-FR" sz="3800" b="1" u="sng" dirty="0">
                <a:solidFill>
                  <a:srgbClr val="FF0000"/>
                </a:solidFill>
              </a:rPr>
              <a:t>Courbe représentative et résolution </a:t>
            </a:r>
            <a:r>
              <a:rPr lang="fr-FR" sz="3800" b="1" u="sng" dirty="0" smtClean="0">
                <a:solidFill>
                  <a:srgbClr val="FF0000"/>
                </a:solidFill>
              </a:rPr>
              <a:t>graphique</a:t>
            </a:r>
            <a:endParaRPr lang="fr-FR" sz="3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507288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lvl="0" indent="-514350">
                  <a:buFont typeface="+mj-lt"/>
                  <a:buAutoNum type="arabicParenR"/>
                </a:pPr>
                <a:r>
                  <a:rPr lang="fr-FR" b="1" u="sng" dirty="0"/>
                  <a:t>Repère orthonormé</a:t>
                </a:r>
              </a:p>
              <a:p>
                <a:pPr marL="0" indent="0">
                  <a:buNone/>
                </a:pPr>
                <a:r>
                  <a:rPr lang="fr-FR" dirty="0" smtClean="0"/>
                  <a:t>Le plan  est muni d’un repère, dans ce repère tous les points M ont des coordonnées (</a:t>
                </a:r>
                <a:r>
                  <a:rPr lang="fr-FR" dirty="0" err="1" smtClean="0"/>
                  <a:t>x,y</a:t>
                </a:r>
                <a:r>
                  <a:rPr lang="fr-FR" dirty="0" smtClean="0"/>
                  <a:t>).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 : </a:t>
                </a:r>
                <a:r>
                  <a:rPr lang="fr-FR" dirty="0"/>
                  <a:t>Un repère est orthonormé (</a:t>
                </a:r>
                <a:r>
                  <a:rPr lang="fr-FR" dirty="0" smtClean="0"/>
                  <a:t>ou </a:t>
                </a:r>
                <a:r>
                  <a:rPr lang="fr-FR" dirty="0" err="1" smtClean="0"/>
                  <a:t>orthonormal</a:t>
                </a:r>
                <a:r>
                  <a:rPr lang="fr-FR" dirty="0"/>
                  <a:t>) lorsque les deux conditions suivantes sont vérifiées :</a:t>
                </a:r>
              </a:p>
              <a:p>
                <a:pPr lvl="0"/>
                <a:r>
                  <a:rPr lang="fr-FR" dirty="0" smtClean="0"/>
                  <a:t>L’angle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𝐼𝑂𝐽</m:t>
                        </m:r>
                      </m:e>
                    </m:acc>
                  </m:oMath>
                </a14:m>
                <a:r>
                  <a:rPr lang="fr-FR" dirty="0"/>
                  <a:t> est </a:t>
                </a:r>
                <a:r>
                  <a:rPr lang="fr-FR" dirty="0" smtClean="0"/>
                  <a:t>un angle droit</a:t>
                </a:r>
                <a:endParaRPr lang="fr-FR" dirty="0"/>
              </a:p>
              <a:p>
                <a:pPr lvl="0"/>
                <a:r>
                  <a:rPr lang="fr-FR" dirty="0" smtClean="0"/>
                  <a:t> </a:t>
                </a:r>
                <a:r>
                  <a:rPr lang="fr-FR" dirty="0"/>
                  <a:t>OI = </a:t>
                </a:r>
                <a:r>
                  <a:rPr lang="fr-FR" dirty="0" smtClean="0"/>
                  <a:t>OJ</a:t>
                </a:r>
              </a:p>
              <a:p>
                <a:pPr marL="0" lvl="0" indent="0">
                  <a:buNone/>
                </a:pPr>
                <a:r>
                  <a:rPr lang="fr-FR" u="sng" dirty="0" smtClean="0"/>
                  <a:t>Exemple :</a:t>
                </a:r>
                <a:endParaRPr lang="fr-FR" u="sng" dirty="0"/>
              </a:p>
              <a:p>
                <a:pPr marL="0" indent="0">
                  <a:buNone/>
                </a:pPr>
                <a:endParaRPr lang="fr-FR" u="sng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507288" cy="5069160"/>
              </a:xfrm>
              <a:blipFill rotWithShape="1">
                <a:blip r:embed="rId2"/>
                <a:stretch>
                  <a:fillRect l="-1648" t="-2527" r="-1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3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 startAt="2"/>
                </a:pPr>
                <a:r>
                  <a:rPr lang="fr-FR" u="sng" dirty="0" smtClean="0"/>
                  <a:t>Représentation graphique d’une fonction</a:t>
                </a:r>
              </a:p>
              <a:p>
                <a:pPr marL="0" indent="0">
                  <a:buNone/>
                </a:pPr>
                <a:endParaRPr lang="fr-FR" u="sng" dirty="0"/>
              </a:p>
              <a:p>
                <a:pPr marL="0" indent="0">
                  <a:buNone/>
                </a:pPr>
                <a:r>
                  <a:rPr lang="fr-FR" dirty="0" smtClean="0"/>
                  <a:t>On appelle courbe représentative de la fonction f dans un repère donné, l’ensemble des points du plan de coordonnées (</a:t>
                </a:r>
                <a:r>
                  <a:rPr lang="fr-FR" dirty="0" err="1" smtClean="0"/>
                  <a:t>x,y</a:t>
                </a:r>
                <a:r>
                  <a:rPr lang="fr-FR" dirty="0" smtClean="0"/>
                  <a:t>) vérifiant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𝑒𝑡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Cette  courbe est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 smtClean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u="sng" dirty="0" smtClean="0"/>
                  <a:t>Exemple </a:t>
                </a:r>
                <a:r>
                  <a:rPr lang="fr-FR" dirty="0" smtClean="0"/>
                  <a:t>: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2"/>
                <a:stretch>
                  <a:fillRect l="-1926" t="-1579" r="-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3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arenR" startAt="3"/>
            </a:pPr>
            <a:r>
              <a:rPr lang="fr-FR" u="sng" dirty="0" smtClean="0"/>
              <a:t>Résolution graphique </a:t>
            </a:r>
            <a:r>
              <a:rPr lang="fr-FR" u="sng" dirty="0"/>
              <a:t>d’équation et d’inéquation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79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lvl="0" indent="-857250">
              <a:buFont typeface="+mj-lt"/>
              <a:buAutoNum type="romanUcPeriod" startAt="3"/>
            </a:pPr>
            <a:r>
              <a:rPr lang="fr-FR" b="1" u="sng" dirty="0">
                <a:solidFill>
                  <a:srgbClr val="FF0000"/>
                </a:solidFill>
              </a:rPr>
              <a:t>Sens de variation d’une </a:t>
            </a:r>
            <a:r>
              <a:rPr lang="fr-FR" b="1" u="sng" dirty="0" smtClean="0">
                <a:solidFill>
                  <a:srgbClr val="FF0000"/>
                </a:solidFill>
              </a:rPr>
              <a:t>fonction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38157"/>
                <a:ext cx="8208912" cy="5159195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514350" lvl="0" indent="-514350">
                  <a:buFont typeface="+mj-lt"/>
                  <a:buAutoNum type="arabicParenR"/>
                </a:pPr>
                <a:r>
                  <a:rPr lang="fr-FR" b="1" u="sng" dirty="0"/>
                  <a:t>Définitions</a:t>
                </a:r>
              </a:p>
              <a:p>
                <a:pPr marL="0" indent="0">
                  <a:buNone/>
                </a:pPr>
                <a:r>
                  <a:rPr lang="fr-FR" u="sng" dirty="0">
                    <a:solidFill>
                      <a:srgbClr val="00B050"/>
                    </a:solidFill>
                  </a:rPr>
                  <a:t>Définition </a:t>
                </a:r>
                <a:r>
                  <a:rPr lang="fr-FR" dirty="0"/>
                  <a:t> :</a:t>
                </a:r>
              </a:p>
              <a:p>
                <a:pPr marL="0" indent="0">
                  <a:buNone/>
                </a:pPr>
                <a:r>
                  <a:rPr lang="fr-FR" dirty="0"/>
                  <a:t>Soit  une fonction et I un intervalle contenu dans son ensemble de définition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La fonction  est strictement croissante sur I signifie que pour tous réels a et b de l’intervalle I, l’inégalité a &lt; b implique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 </m:t>
                    </m:r>
                    <m:r>
                      <a:rPr lang="fr-F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&lt;</m:t>
                    </m:r>
                    <m:r>
                      <a:rPr lang="fr-FR" i="1">
                        <a:latin typeface="Cambria Math"/>
                      </a:rPr>
                      <m:t>𝑓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𝑏</m:t>
                    </m:r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pPr marL="0" lvl="0" indent="0">
                  <a:buNone/>
                </a:pPr>
                <a:endParaRPr lang="fr-FR" dirty="0" smtClean="0"/>
              </a:p>
              <a:p>
                <a:pPr marL="0" lvl="0" indent="0">
                  <a:buNone/>
                </a:pPr>
                <a:r>
                  <a:rPr lang="fr-FR" dirty="0" smtClean="0"/>
                  <a:t>		</a:t>
                </a:r>
              </a:p>
              <a:p>
                <a:pPr marL="0" lvl="0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                 Les </a:t>
                </a:r>
                <a:r>
                  <a:rPr lang="fr-FR" dirty="0"/>
                  <a:t>nombres f(a) et f(b) sont rangés </a:t>
                </a:r>
                <a:r>
                  <a:rPr lang="fr-FR" dirty="0" smtClean="0"/>
                  <a:t>     		dans le même </a:t>
                </a:r>
                <a:r>
                  <a:rPr lang="fr-FR" dirty="0"/>
                  <a:t>ordre que a et b:</a:t>
                </a:r>
              </a:p>
              <a:p>
                <a:pPr marL="0" indent="0">
                  <a:buNone/>
                </a:pPr>
                <a:r>
                  <a:rPr lang="fr-FR" dirty="0" smtClean="0"/>
                  <a:t>		On </a:t>
                </a:r>
                <a:r>
                  <a:rPr lang="fr-FR" b="1" dirty="0"/>
                  <a:t>dit</a:t>
                </a:r>
                <a:r>
                  <a:rPr lang="fr-FR" dirty="0"/>
                  <a:t> que la fonction conserve l’ordre</a:t>
                </a:r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38157"/>
                <a:ext cx="8208912" cy="5159195"/>
              </a:xfrm>
              <a:blipFill rotWithShape="1">
                <a:blip r:embed="rId2"/>
                <a:stretch>
                  <a:fillRect l="-1706" t="-3066" r="-1632" b="-37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8" y="4725144"/>
            <a:ext cx="18097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95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lvl="0"/>
                <a:r>
                  <a:rPr lang="fr-FR" dirty="0"/>
                  <a:t>La fonction  est</a:t>
                </a:r>
                <a:r>
                  <a:rPr lang="fr-FR" i="1" dirty="0"/>
                  <a:t>  </a:t>
                </a:r>
                <a:r>
                  <a:rPr lang="fr-FR" dirty="0"/>
                  <a:t>strictement décroissante sur I signifie que pour tous réels a et b de l’intervalle I, l’inégalité a&lt; b implique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 </m:t>
                    </m:r>
                    <m:r>
                      <a:rPr lang="fr-F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&gt;</m:t>
                    </m:r>
                    <m:r>
                      <a:rPr lang="fr-FR" i="1">
                        <a:latin typeface="Cambria Math"/>
                      </a:rPr>
                      <m:t>𝑓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𝑏</m:t>
                    </m:r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			Les </a:t>
                </a:r>
                <a:r>
                  <a:rPr lang="fr-FR" dirty="0"/>
                  <a:t>nombres f(a) et f(b) sont </a:t>
                </a:r>
                <a:r>
                  <a:rPr lang="fr-FR" dirty="0" smtClean="0"/>
                  <a:t>			rangés </a:t>
                </a:r>
                <a:r>
                  <a:rPr lang="fr-FR" dirty="0"/>
                  <a:t>dans l’ordre contraire de </a:t>
                </a:r>
                <a:r>
                  <a:rPr lang="fr-FR" dirty="0" smtClean="0"/>
                  <a:t>			a </a:t>
                </a:r>
                <a:r>
                  <a:rPr lang="fr-FR" dirty="0"/>
                  <a:t>et b</a:t>
                </a:r>
                <a:r>
                  <a:rPr lang="fr-FR" dirty="0" smtClean="0"/>
                  <a:t>:</a:t>
                </a:r>
                <a:r>
                  <a:rPr lang="fr-FR" dirty="0"/>
                  <a:t> </a:t>
                </a:r>
              </a:p>
              <a:p>
                <a:pPr marL="0" indent="0">
                  <a:buNone/>
                </a:pPr>
                <a:r>
                  <a:rPr lang="fr-FR" dirty="0" smtClean="0"/>
                  <a:t>			On </a:t>
                </a:r>
                <a:r>
                  <a:rPr lang="fr-FR" dirty="0"/>
                  <a:t>dit que la fonction change </a:t>
                </a:r>
                <a:r>
                  <a:rPr lang="fr-FR" dirty="0" smtClean="0"/>
                  <a:t>			l’ordre</a:t>
                </a:r>
                <a:r>
                  <a:rPr lang="fr-FR" dirty="0"/>
                  <a:t>.</a:t>
                </a:r>
              </a:p>
              <a:p>
                <a:pPr lvl="0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1630" t="-1384" r="-1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24482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2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fr-FR" dirty="0"/>
              <a:t>La fonction est constante sur I lorsque tous les réels de I ont la même image par </a:t>
            </a:r>
            <a:r>
              <a:rPr lang="fr-FR" dirty="0" smtClean="0"/>
              <a:t>f.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2664296" cy="239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Exercice d’application:</a:t>
            </a:r>
            <a:r>
              <a:rPr lang="fr-FR" dirty="0"/>
              <a:t> Lecture graphique :</a:t>
            </a:r>
          </a:p>
          <a:p>
            <a:pPr marL="0" indent="0">
              <a:buNone/>
            </a:pPr>
            <a:r>
              <a:rPr lang="fr-FR" dirty="0"/>
              <a:t>Soit f la fonction définie sur  .</a:t>
            </a:r>
            <a:br>
              <a:rPr lang="fr-FR" dirty="0"/>
            </a:br>
            <a:r>
              <a:rPr lang="fr-FR" dirty="0"/>
              <a:t>Sur quels intervalles la fonction f est-elle strictement croissante ? </a:t>
            </a:r>
          </a:p>
          <a:p>
            <a:pPr marL="0" indent="0">
              <a:buNone/>
            </a:pPr>
            <a:r>
              <a:rPr lang="fr-FR" dirty="0" smtClean="0"/>
              <a:t>…………………………………………………………………….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…………………………………………………….………………  </a:t>
            </a:r>
          </a:p>
          <a:p>
            <a:pPr marL="0" indent="0">
              <a:buNone/>
            </a:pPr>
            <a:r>
              <a:rPr lang="fr-FR" dirty="0"/>
              <a:t>…………………………………………………….………………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Strictement décroissante ?</a:t>
            </a:r>
          </a:p>
          <a:p>
            <a:pPr marL="0" indent="0">
              <a:buNone/>
            </a:pPr>
            <a:r>
              <a:rPr lang="fr-FR" dirty="0"/>
              <a:t>…………………………………………………………………….</a:t>
            </a:r>
          </a:p>
          <a:p>
            <a:pPr marL="0" indent="0">
              <a:buNone/>
            </a:pPr>
            <a:r>
              <a:rPr lang="fr-FR" dirty="0"/>
              <a:t>…………………………………………………….………………</a:t>
            </a:r>
          </a:p>
          <a:p>
            <a:pPr marL="0" indent="0">
              <a:buNone/>
            </a:pPr>
            <a:r>
              <a:rPr lang="fr-FR" dirty="0"/>
              <a:t>…………………………………………………….………………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4283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05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06" y="3395931"/>
            <a:ext cx="2880320" cy="258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fr-FR" sz="3600" u="sng" dirty="0"/>
              <a:t>Notions de  minimums et maximums</a:t>
            </a:r>
            <a:endParaRPr lang="fr-FR" sz="36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 </a:t>
                </a:r>
                <a:r>
                  <a:rPr lang="fr-FR" dirty="0"/>
                  <a:t>:</a:t>
                </a:r>
              </a:p>
              <a:p>
                <a:pPr marL="0" indent="0">
                  <a:buNone/>
                </a:pPr>
                <a:r>
                  <a:rPr lang="fr-FR" dirty="0"/>
                  <a:t>Soient  </a:t>
                </a:r>
                <a:r>
                  <a:rPr lang="fr-FR" dirty="0" smtClean="0"/>
                  <a:t>f une </a:t>
                </a:r>
                <a:r>
                  <a:rPr lang="fr-FR" dirty="0"/>
                  <a:t>fonction, I un intervalle contenu dans l’ensemble </a:t>
                </a:r>
                <a:r>
                  <a:rPr lang="fr-FR" dirty="0" smtClean="0"/>
                  <a:t>de définition D </a:t>
                </a:r>
                <a:r>
                  <a:rPr lang="fr-FR" dirty="0"/>
                  <a:t>et </a:t>
                </a:r>
                <a:r>
                  <a:rPr lang="fr-FR" dirty="0" smtClean="0"/>
                  <a:t>a </a:t>
                </a:r>
                <a:r>
                  <a:rPr lang="fr-FR" dirty="0"/>
                  <a:t>un réel de </a:t>
                </a:r>
                <a:r>
                  <a:rPr lang="fr-FR" dirty="0"/>
                  <a:t>I</a:t>
                </a:r>
                <a:r>
                  <a:rPr lang="fr-FR" dirty="0" smtClean="0"/>
                  <a:t>.</a:t>
                </a:r>
              </a:p>
              <a:p>
                <a:pPr lvl="0"/>
                <a:r>
                  <a:rPr lang="fr-FR" dirty="0"/>
                  <a:t>Dire que </a:t>
                </a:r>
                <a:r>
                  <a:rPr lang="fr-FR" dirty="0" smtClean="0"/>
                  <a:t>f(a) </a:t>
                </a:r>
                <a:r>
                  <a:rPr lang="fr-FR" dirty="0"/>
                  <a:t>est le </a:t>
                </a:r>
                <a:r>
                  <a:rPr lang="fr-FR" b="1" dirty="0"/>
                  <a:t>minimum</a:t>
                </a:r>
                <a:r>
                  <a:rPr lang="fr-FR" dirty="0"/>
                  <a:t> de </a:t>
                </a:r>
                <a:endParaRPr lang="fr-FR" dirty="0" smtClean="0"/>
              </a:p>
              <a:p>
                <a:pPr marL="0" lvl="0" indent="0">
                  <a:buNone/>
                </a:pPr>
                <a:r>
                  <a:rPr lang="fr-FR" dirty="0"/>
                  <a:t>f</a:t>
                </a:r>
                <a:r>
                  <a:rPr lang="fr-FR" dirty="0" smtClean="0"/>
                  <a:t> sur </a:t>
                </a:r>
                <a:r>
                  <a:rPr lang="fr-FR" dirty="0"/>
                  <a:t>I signifie que </a:t>
                </a:r>
                <a:r>
                  <a:rPr lang="fr-FR" dirty="0" smtClean="0"/>
                  <a:t>f(a) </a:t>
                </a:r>
                <a:r>
                  <a:rPr lang="fr-FR" dirty="0"/>
                  <a:t>est  la </a:t>
                </a:r>
                <a:endParaRPr lang="fr-FR" dirty="0" smtClean="0"/>
              </a:p>
              <a:p>
                <a:pPr marL="0" lvl="0" indent="0">
                  <a:buNone/>
                </a:pPr>
                <a:r>
                  <a:rPr lang="fr-FR" dirty="0" smtClean="0"/>
                  <a:t>plus </a:t>
                </a:r>
                <a:r>
                  <a:rPr lang="fr-FR" dirty="0"/>
                  <a:t>petite valeur de la fonction </a:t>
                </a:r>
                <a:r>
                  <a:rPr lang="fr-FR" dirty="0" smtClean="0"/>
                  <a:t>f:</a:t>
                </a:r>
              </a:p>
              <a:p>
                <a:pPr marL="0" lvl="0" indent="0">
                  <a:buNone/>
                </a:pPr>
                <a:endParaRPr lang="fr-FR" dirty="0" smtClean="0"/>
              </a:p>
              <a:p>
                <a:pPr marL="0" lvl="0" indent="0">
                  <a:buNone/>
                </a:pPr>
                <a:r>
                  <a:rPr lang="fr-FR" dirty="0" smtClean="0"/>
                  <a:t>pour </a:t>
                </a:r>
                <a:r>
                  <a:rPr lang="fr-FR" dirty="0"/>
                  <a:t>tout </a:t>
                </a:r>
                <a:r>
                  <a:rPr lang="fr-FR" dirty="0" smtClean="0"/>
                  <a:t>réel x </a:t>
                </a:r>
                <a:r>
                  <a:rPr lang="fr-FR" dirty="0"/>
                  <a:t>de I,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)≥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830" r="-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26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/>
              <a:lstStyle/>
              <a:p>
                <a:pPr lvl="0"/>
                <a:r>
                  <a:rPr lang="fr-FR" dirty="0" smtClean="0"/>
                  <a:t>Dire que f(b) </a:t>
                </a:r>
                <a:r>
                  <a:rPr lang="fr-FR" dirty="0"/>
                  <a:t>est le </a:t>
                </a:r>
                <a:r>
                  <a:rPr lang="fr-FR" b="1" dirty="0" smtClean="0"/>
                  <a:t>maximum </a:t>
                </a:r>
                <a:r>
                  <a:rPr lang="fr-FR" dirty="0" smtClean="0"/>
                  <a:t>de </a:t>
                </a: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f</a:t>
                </a:r>
                <a:r>
                  <a:rPr lang="fr-FR" dirty="0"/>
                  <a:t> sur </a:t>
                </a:r>
                <a:r>
                  <a:rPr lang="fr-FR" dirty="0"/>
                  <a:t>I signifie que </a:t>
                </a:r>
                <a:r>
                  <a:rPr lang="fr-FR" dirty="0" smtClean="0"/>
                  <a:t>f(b) </a:t>
                </a:r>
                <a:r>
                  <a:rPr lang="fr-FR" dirty="0"/>
                  <a:t>est  la </a:t>
                </a: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plus </a:t>
                </a:r>
                <a:r>
                  <a:rPr lang="fr-FR" dirty="0" smtClean="0"/>
                  <a:t>grande valeur </a:t>
                </a:r>
                <a:r>
                  <a:rPr lang="fr-FR" dirty="0"/>
                  <a:t>de la fonction </a:t>
                </a:r>
                <a:r>
                  <a:rPr lang="fr-FR" dirty="0"/>
                  <a:t>f:</a:t>
                </a:r>
              </a:p>
              <a:p>
                <a:pPr marL="0" lvl="0" indent="0">
                  <a:buNone/>
                </a:pP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pour </a:t>
                </a:r>
                <a:r>
                  <a:rPr lang="fr-FR" dirty="0"/>
                  <a:t>tout </a:t>
                </a:r>
                <a:r>
                  <a:rPr lang="fr-FR" dirty="0"/>
                  <a:t>réel x </a:t>
                </a:r>
                <a:r>
                  <a:rPr lang="fr-FR" dirty="0"/>
                  <a:t>de I,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𝑓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)≤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b="1" dirty="0" smtClean="0"/>
                  <a:t>Exercice d’application 1 :</a:t>
                </a:r>
                <a:endParaRPr lang="fr-FR" b="1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1">
                <a:blip r:embed="rId2"/>
                <a:stretch>
                  <a:fillRect l="-1852" t="-14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05" y="908720"/>
            <a:ext cx="2880320" cy="258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1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36"/>
            <a:ext cx="8229600" cy="1143000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/>
            </a:pPr>
            <a:r>
              <a:rPr lang="fr-FR" b="1" dirty="0">
                <a:solidFill>
                  <a:srgbClr val="FF0000"/>
                </a:solidFill>
              </a:rPr>
              <a:t>Notions de </a:t>
            </a:r>
            <a:r>
              <a:rPr lang="fr-FR" b="1" dirty="0" smtClean="0">
                <a:solidFill>
                  <a:srgbClr val="FF0000"/>
                </a:solidFill>
              </a:rPr>
              <a:t>fonctions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51" y="3356992"/>
            <a:ext cx="8964488" cy="158417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824" y="1124744"/>
            <a:ext cx="8964488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Soit I un intervalle de ℝ ou une réunion d’intervalle de ℝ.</a:t>
            </a:r>
          </a:p>
          <a:p>
            <a:endParaRPr lang="fr-FR" dirty="0" smtClean="0"/>
          </a:p>
          <a:p>
            <a:pPr marL="514350" lvl="0" indent="-514350">
              <a:buFont typeface="+mj-lt"/>
              <a:buAutoNum type="arabicParenR"/>
            </a:pPr>
            <a:r>
              <a:rPr lang="fr-FR" b="1" u="sng" dirty="0"/>
              <a:t>Définitions</a:t>
            </a:r>
          </a:p>
          <a:p>
            <a:pPr marL="0" indent="0">
              <a:buNone/>
            </a:pPr>
            <a:endParaRPr lang="fr-FR" sz="1600" u="sng" dirty="0" smtClean="0"/>
          </a:p>
          <a:p>
            <a:pPr marL="0" indent="0"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Définition </a:t>
            </a:r>
            <a:r>
              <a:rPr lang="fr-FR" u="sng" dirty="0">
                <a:solidFill>
                  <a:srgbClr val="00B050"/>
                </a:solidFill>
              </a:rPr>
              <a:t>1</a:t>
            </a:r>
            <a:r>
              <a:rPr lang="fr-FR" dirty="0"/>
              <a:t> : On définit </a:t>
            </a:r>
            <a:r>
              <a:rPr lang="fr-FR" b="1" dirty="0"/>
              <a:t>une</a:t>
            </a:r>
            <a:r>
              <a:rPr lang="fr-FR" dirty="0"/>
              <a:t> </a:t>
            </a:r>
            <a:r>
              <a:rPr lang="fr-FR" b="1" dirty="0"/>
              <a:t>fonction f</a:t>
            </a:r>
            <a:r>
              <a:rPr lang="fr-FR" dirty="0"/>
              <a:t> sur I en associant à chaque réel x de I un </a:t>
            </a:r>
            <a:r>
              <a:rPr lang="fr-FR" dirty="0" smtClean="0"/>
              <a:t>et </a:t>
            </a:r>
            <a:r>
              <a:rPr lang="fr-FR" dirty="0"/>
              <a:t>un seul réel noté f(x). 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r>
              <a:rPr lang="fr-FR" u="sng" dirty="0" smtClean="0"/>
              <a:t>Exemples</a:t>
            </a:r>
            <a:r>
              <a:rPr lang="fr-FR" dirty="0"/>
              <a:t> 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7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600" y="188640"/>
            <a:ext cx="8352928" cy="21602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 2</a:t>
                </a:r>
                <a:r>
                  <a:rPr lang="fr-FR" dirty="0"/>
                  <a:t> : On appelle </a:t>
                </a:r>
                <a:r>
                  <a:rPr lang="fr-FR" b="1" dirty="0"/>
                  <a:t>ensemble de définition</a:t>
                </a:r>
                <a:r>
                  <a:rPr lang="fr-FR" dirty="0"/>
                  <a:t> de la fonction f, l’ensemble formé par les réels qui ont une et une seule image par f.</a:t>
                </a:r>
                <a:br>
                  <a:rPr lang="fr-FR" dirty="0"/>
                </a:br>
                <a:r>
                  <a:rPr lang="fr-FR" dirty="0"/>
                  <a:t>Cet ensemble est généralement noté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/>
                  <a:t>Exemple</a:t>
                </a:r>
                <a:r>
                  <a:rPr lang="fr-FR" dirty="0"/>
                  <a:t> : Avec les exemples ci-dessus, on a </a:t>
                </a:r>
                <a:endParaRPr lang="fr-F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= ℝ 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fr-FR" dirty="0"/>
                  <a:t>= ℝ 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On </a:t>
                </a:r>
                <a:r>
                  <a:rPr lang="fr-FR"/>
                  <a:t>écrit </a:t>
                </a:r>
                <a:r>
                  <a:rPr lang="fr-FR" smtClean="0"/>
                  <a:t>alors 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/>
                  <a:t>		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852" t="-1351" r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3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0" indent="-742950" algn="l">
              <a:buFont typeface="+mj-lt"/>
              <a:buAutoNum type="arabicParenR" startAt="2"/>
            </a:pPr>
            <a:r>
              <a:rPr lang="fr-FR" sz="3200" b="1" u="sng" dirty="0"/>
              <a:t>Génération de </a:t>
            </a:r>
            <a:r>
              <a:rPr lang="fr-FR" sz="3200" b="1" u="sng" dirty="0" smtClean="0"/>
              <a:t>fonction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fonction g peut être définie par un tableau de valeurs :</a:t>
            </a:r>
          </a:p>
          <a:p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179194"/>
                  </p:ext>
                </p:extLst>
              </p:nvPr>
            </p:nvGraphicFramePr>
            <p:xfrm>
              <a:off x="683570" y="3068960"/>
              <a:ext cx="7320132" cy="1944216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1220022"/>
                    <a:gridCol w="1220022"/>
                    <a:gridCol w="1220022"/>
                    <a:gridCol w="1220022"/>
                    <a:gridCol w="1220022"/>
                    <a:gridCol w="1220022"/>
                  </a:tblGrid>
                  <a:tr h="972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169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972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179194"/>
                  </p:ext>
                </p:extLst>
              </p:nvPr>
            </p:nvGraphicFramePr>
            <p:xfrm>
              <a:off x="683570" y="3068960"/>
              <a:ext cx="7320132" cy="1944216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1220022"/>
                    <a:gridCol w="1220022"/>
                    <a:gridCol w="1220022"/>
                    <a:gridCol w="1220022"/>
                    <a:gridCol w="1220022"/>
                    <a:gridCol w="1220022"/>
                  </a:tblGrid>
                  <a:tr h="97210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25" r="-500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169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97210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774" r="-500500" b="-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22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0"/>
            <a:r>
              <a:rPr lang="fr-FR" dirty="0"/>
              <a:t>Une fonction f peut être définie par un graphique :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t="33527" r="27069" b="22449"/>
          <a:stretch/>
        </p:blipFill>
        <p:spPr bwMode="auto">
          <a:xfrm>
            <a:off x="1475656" y="2060848"/>
            <a:ext cx="5904656" cy="3384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842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6408712"/>
          </a:xfrm>
        </p:spPr>
        <p:txBody>
          <a:bodyPr/>
          <a:lstStyle/>
          <a:p>
            <a:pPr lvl="0"/>
            <a:r>
              <a:rPr lang="fr-FR" dirty="0"/>
              <a:t>Une fonction peut être définie par une formule :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r>
              <a:rPr lang="fr-FR" u="sng" dirty="0" smtClean="0"/>
              <a:t>Exemple</a:t>
            </a:r>
            <a:r>
              <a:rPr lang="fr-FR" dirty="0"/>
              <a:t> : la fonction h associe à tout nombre réel x le nombre ℎ(x) = 2 x² - 3.</a:t>
            </a:r>
          </a:p>
          <a:p>
            <a:endParaRPr lang="fr-FR" dirty="0" smtClean="0"/>
          </a:p>
          <a:p>
            <a:pPr lvl="0"/>
            <a:r>
              <a:rPr lang="fr-FR" dirty="0"/>
              <a:t>Une fonction peut être définie par un algorithme </a:t>
            </a:r>
            <a:r>
              <a:rPr lang="fr-FR" dirty="0" smtClean="0"/>
              <a:t>: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17032"/>
            <a:ext cx="60486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0" indent="-742950" algn="l">
              <a:buFont typeface="+mj-lt"/>
              <a:buAutoNum type="arabicParenR" startAt="3"/>
            </a:pPr>
            <a:r>
              <a:rPr lang="fr-FR" sz="3200" b="1" u="sng" dirty="0"/>
              <a:t>Images et </a:t>
            </a:r>
            <a:r>
              <a:rPr lang="fr-FR" sz="3200" b="1" u="sng" dirty="0" smtClean="0"/>
              <a:t>antécédents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Définition: </a:t>
                </a:r>
                <a:r>
                  <a:rPr lang="fr-FR" dirty="0" smtClean="0"/>
                  <a:t>Soit f une fonction définie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pPr marL="0" indent="0">
                  <a:buNone/>
                </a:pPr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𝑏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existe.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fr-FR" dirty="0" smtClean="0"/>
                  <a:t> b est l’image de a par f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fr-FR" dirty="0"/>
                  <a:t> </a:t>
                </a:r>
                <a:r>
                  <a:rPr lang="fr-FR" dirty="0" smtClean="0"/>
                  <a:t>a est un antécédent de b par f</a:t>
                </a:r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marL="457200" lvl="1" indent="0">
                  <a:buNone/>
                </a:pPr>
                <a:r>
                  <a:rPr lang="fr-FR" u="sng" dirty="0" smtClean="0"/>
                  <a:t>Exemple </a:t>
                </a:r>
                <a:r>
                  <a:rPr lang="fr-FR" dirty="0" smtClean="0"/>
                  <a:t>: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94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u="sng" dirty="0"/>
              <a:t>Recherche algébrique d’images et d’antécédents par </a:t>
            </a:r>
            <a:r>
              <a:rPr lang="fr-FR" sz="3600" b="1" u="sng" dirty="0" smtClean="0"/>
              <a:t>f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2"/>
                <a:ext cx="8784976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Soit la fonction f :                                   définie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 smtClean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u="sng" dirty="0" smtClean="0"/>
                  <a:t>Calcul de l’image de a 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On vérifie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 ∈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On remplace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par a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fr-FR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2"/>
                <a:ext cx="8784976" cy="5040560"/>
              </a:xfrm>
              <a:blipFill rotWithShape="1">
                <a:blip r:embed="rId2"/>
                <a:stretch>
                  <a:fillRect l="-1734" t="-1451" r="-4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1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8640"/>
                <a:ext cx="8568952" cy="62646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/>
                  <a:t>Calcul d’antécédent(s) de b: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On résout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𝑏</m:t>
                    </m:r>
                  </m:oMath>
                </a14:m>
                <a:endParaRPr lang="fr-FR" b="0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fr-FR" dirty="0" smtClean="0"/>
              </a:p>
              <a:p>
                <a:pPr marL="914400" lvl="2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8640"/>
                <a:ext cx="8568952" cy="6264696"/>
              </a:xfrm>
              <a:blipFill rotWithShape="1">
                <a:blip r:embed="rId2"/>
                <a:stretch>
                  <a:fillRect l="-1778" t="-12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146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424</Words>
  <Application>Microsoft Office PowerPoint</Application>
  <PresentationFormat>Affichage à l'écran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Généralités sur les fonctions</vt:lpstr>
      <vt:lpstr>Notions de fonctions</vt:lpstr>
      <vt:lpstr>Présentation PowerPoint</vt:lpstr>
      <vt:lpstr>Génération de fonction</vt:lpstr>
      <vt:lpstr>Présentation PowerPoint</vt:lpstr>
      <vt:lpstr>Présentation PowerPoint</vt:lpstr>
      <vt:lpstr>Images et antécédents</vt:lpstr>
      <vt:lpstr>Recherche algébrique d’images et d’antécédents par f</vt:lpstr>
      <vt:lpstr>Présentation PowerPoint</vt:lpstr>
      <vt:lpstr>Courbe représentative et résolution graphique</vt:lpstr>
      <vt:lpstr>Présentation PowerPoint</vt:lpstr>
      <vt:lpstr>Résolution graphique d’équation et d’inéquation </vt:lpstr>
      <vt:lpstr>Sens de variation d’une fonction</vt:lpstr>
      <vt:lpstr>Présentation PowerPoint</vt:lpstr>
      <vt:lpstr>Présentation PowerPoint</vt:lpstr>
      <vt:lpstr>Présentation PowerPoint</vt:lpstr>
      <vt:lpstr>Notions de  minimums et maximums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les fonctions</dc:title>
  <dc:creator>Céline</dc:creator>
  <cp:lastModifiedBy>Céline</cp:lastModifiedBy>
  <cp:revision>13</cp:revision>
  <dcterms:created xsi:type="dcterms:W3CDTF">2014-09-29T18:14:09Z</dcterms:created>
  <dcterms:modified xsi:type="dcterms:W3CDTF">2014-11-07T18:42:31Z</dcterms:modified>
</cp:coreProperties>
</file>