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7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7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6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1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89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38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7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6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E458-6475-4B4C-BCDB-41C1FC5BF9A5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9121-7E66-448F-A94A-1AEF5A234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Les ensembles de nombres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76672"/>
                <a:ext cx="8363272" cy="56494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u="sng" dirty="0" smtClean="0"/>
                  <a:t>Remarque</a:t>
                </a:r>
                <a:r>
                  <a:rPr lang="fr-FR" dirty="0"/>
                  <a:t> : Entre deux nombres rationnels, il existe une infinité de nombres rationnels</a:t>
                </a:r>
              </a:p>
              <a:p>
                <a:pPr marL="0" indent="0">
                  <a:buNone/>
                </a:pPr>
                <a:endParaRPr lang="fr-FR" u="sng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Exercice</a:t>
                </a:r>
                <a:r>
                  <a:rPr lang="fr-FR" dirty="0" smtClean="0"/>
                  <a:t> </a:t>
                </a:r>
                <a:r>
                  <a:rPr lang="fr-FR" dirty="0"/>
                  <a:t>: déterminer </a:t>
                </a:r>
                <a:r>
                  <a:rPr lang="fr-FR" dirty="0" smtClean="0"/>
                  <a:t>3 </a:t>
                </a:r>
                <a:r>
                  <a:rPr lang="fr-FR" dirty="0"/>
                  <a:t>rationnels distincts compris entre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  </m:t>
                    </m:r>
                    <m:r>
                      <a:rPr lang="fr-FR" i="1">
                        <a:latin typeface="Cambria Math"/>
                      </a:rPr>
                      <m:t>𝑒𝑡</m:t>
                    </m:r>
                    <m:r>
                      <a:rPr lang="fr-FR" i="1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76672"/>
                <a:ext cx="8363272" cy="5649491"/>
              </a:xfrm>
              <a:blipFill rotWithShape="1">
                <a:blip r:embed="rId2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1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28903"/>
            <a:ext cx="8136904" cy="30243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404664"/>
            <a:ext cx="800323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Propriété </a:t>
            </a:r>
            <a:r>
              <a:rPr lang="fr-FR" dirty="0"/>
              <a:t> </a:t>
            </a:r>
            <a:r>
              <a:rPr lang="fr-FR" dirty="0" smtClean="0"/>
              <a:t>: Les rationnels qui peuvent s’écrire sous la forme d’une fraction de deux entiers dont le dénominateur est une puissance de 10 est un nombre décimal.</a:t>
            </a:r>
          </a:p>
          <a:p>
            <a:pPr marL="0" indent="0">
              <a:buNone/>
            </a:pPr>
            <a:r>
              <a:rPr lang="fr-FR" dirty="0" smtClean="0"/>
              <a:t>L’ensemble des nombres décimaux est </a:t>
            </a:r>
            <a:r>
              <a:rPr lang="fr-FR" dirty="0"/>
              <a:t>noté ⅅ.</a:t>
            </a:r>
          </a:p>
          <a:p>
            <a:endParaRPr lang="fr-FR" dirty="0" smtClean="0"/>
          </a:p>
          <a:p>
            <a:endParaRPr lang="fr-FR" sz="1200" dirty="0" smtClean="0"/>
          </a:p>
          <a:p>
            <a:pPr marL="0" indent="0">
              <a:buNone/>
            </a:pPr>
            <a:r>
              <a:rPr lang="fr-FR" dirty="0" smtClean="0"/>
              <a:t>Puissance de 10 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856984" cy="64087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u="sng" dirty="0" smtClean="0"/>
                  <a:t>Exemples</a:t>
                </a:r>
                <a:r>
                  <a:rPr lang="fr-FR" dirty="0"/>
                  <a:t> : </a:t>
                </a:r>
              </a:p>
              <a:p>
                <a:pPr marL="0" indent="0">
                  <a:buNone/>
                </a:pPr>
                <a:r>
                  <a:rPr lang="fr-FR" dirty="0"/>
                  <a:t>Parmi les rationnels suivants, quels sont ceux qui sont aussi des nombres décimaux ?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 ;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;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22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11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;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33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22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Pour qu’un nombre rationnel soit un nombre décimal il suffit que le dénominateur de sa fraction irréductible soit le produit de ……………………………….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856984" cy="6408712"/>
              </a:xfrm>
              <a:blipFill rotWithShape="1">
                <a:blip r:embed="rId2"/>
                <a:stretch>
                  <a:fillRect l="-1583" t="-1903" r="-551" b="-2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86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arenR" startAt="5"/>
            </a:pPr>
            <a:r>
              <a:rPr lang="fr-FR" u="sng" dirty="0" smtClean="0"/>
              <a:t>Les nombres réels</a:t>
            </a:r>
            <a:endParaRPr lang="fr-F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Résoudre l’équation </a:t>
                </a:r>
                <a:r>
                  <a:rPr lang="fr-FR" dirty="0" smtClean="0"/>
                  <a:t>suivante dans </a:t>
                </a:r>
                <a:r>
                  <a:rPr lang="fr-FR" dirty="0"/>
                  <a:t>ℚ</a:t>
                </a:r>
                <a:r>
                  <a:rPr lang="fr-FR" dirty="0" smtClean="0"/>
                  <a:t> </a:t>
                </a:r>
                <a:r>
                  <a:rPr lang="fr-FR" dirty="0"/>
                  <a:t>et préciser la nature de ses solutions:</a:t>
                </a:r>
                <a:br>
                  <a:rPr lang="fr-FR" dirty="0"/>
                </a:b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022" r="-10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12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De même résoudre dans ℚ,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1852" t="-1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3645024"/>
            <a:ext cx="7056784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L’ensemble formé par tous les rationnels et les irrationnels (c’est-à-dire ceux qui ne sont pas rationnels) est l’ensemble de tous les nombres que vous connaissez jusqu’à </a:t>
            </a:r>
            <a:r>
              <a:rPr lang="fr-FR" dirty="0" smtClean="0"/>
              <a:t>aujourd’hui.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>
                <a:solidFill>
                  <a:srgbClr val="00B050"/>
                </a:solidFill>
              </a:rPr>
              <a:t>Définition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: On appelle ℝ l’ensemble des nombres </a:t>
            </a:r>
            <a:r>
              <a:rPr lang="fr-FR" b="1" dirty="0"/>
              <a:t>réels</a:t>
            </a:r>
            <a:r>
              <a:rPr lang="fr-FR" dirty="0"/>
              <a:t> (ou réels).</a:t>
            </a:r>
          </a:p>
        </p:txBody>
      </p:sp>
    </p:spTree>
    <p:extLst>
      <p:ext uri="{BB962C8B-B14F-4D97-AF65-F5344CB8AC3E}">
        <p14:creationId xmlns:p14="http://schemas.microsoft.com/office/powerpoint/2010/main" val="1680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2646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/>
                  <a:t>Exercice</a:t>
                </a:r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r>
                  <a:rPr lang="fr-FR" dirty="0"/>
                  <a:t>1- Compléter en utilisant le symbole qui convient parmi {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∈,∉,⊂,      }</m:t>
                    </m:r>
                  </m:oMath>
                </a14:m>
                <a:r>
                  <a:rPr lang="fr-FR" dirty="0"/>
                  <a:t> les phrases suivantes:</a:t>
                </a:r>
              </a:p>
              <a:p>
                <a:pPr marL="0" indent="0">
                  <a:buNone/>
                </a:pPr>
                <a:r>
                  <a:rPr lang="fr-FR" dirty="0" smtClean="0"/>
                  <a:t>	2  .…  </a:t>
                </a:r>
                <a:r>
                  <a:rPr lang="fr-FR" dirty="0"/>
                  <a:t>ℝ ;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𝜋</m:t>
                    </m:r>
                  </m:oMath>
                </a14:m>
                <a:r>
                  <a:rPr lang="fr-FR" dirty="0"/>
                  <a:t> ….. ℝ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fr-FR" dirty="0"/>
                  <a:t> ……ℝ ;      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fr-FR" dirty="0" smtClean="0"/>
                  <a:t>….. </a:t>
                </a:r>
                <a:r>
                  <a:rPr lang="fr-FR" dirty="0"/>
                  <a:t>ℝ ;               ℚ …. ℝ ;           </a:t>
                </a:r>
                <a:r>
                  <a:rPr lang="fr-FR" dirty="0" smtClean="0"/>
                  <a:t>{</a:t>
                </a:r>
                <a:r>
                  <a:rPr lang="fr-FR" dirty="0"/>
                  <a:t>1 ;-6} ….. </a:t>
                </a:r>
                <a:r>
                  <a:rPr lang="fr-FR" dirty="0" smtClean="0"/>
                  <a:t>ℝ</a:t>
                </a:r>
              </a:p>
              <a:p>
                <a:pPr marL="514350" indent="-514350">
                  <a:buAutoNum type="arabicPlain" startAt="2"/>
                </a:pPr>
                <a:endParaRPr lang="fr-FR" sz="1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264696"/>
              </a:xfrm>
              <a:blipFill rotWithShape="1">
                <a:blip r:embed="rId3"/>
                <a:stretch>
                  <a:fillRect l="-1852" t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92700"/>
              </p:ext>
            </p:extLst>
          </p:nvPr>
        </p:nvGraphicFramePr>
        <p:xfrm>
          <a:off x="4499992" y="1484784"/>
          <a:ext cx="579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Équation" r:id="rId4" imgW="152280" imgH="152280" progId="Equation.3">
                  <p:embed/>
                </p:oleObj>
              </mc:Choice>
              <mc:Fallback>
                <p:oleObj name="Équation" r:id="rId4" imgW="152280" imgH="152280" progId="Equation.3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84784"/>
                        <a:ext cx="579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2- Représenter le diagramme de </a:t>
            </a:r>
            <a:r>
              <a:rPr lang="fr-FR" dirty="0" err="1"/>
              <a:t>Venn</a:t>
            </a:r>
            <a:r>
              <a:rPr lang="fr-FR" dirty="0"/>
              <a:t> représentant les ensembles définis ci-dessus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>
                <a:solidFill>
                  <a:srgbClr val="FF0000"/>
                </a:solidFill>
              </a:rPr>
              <a:t>CONCLUSION</a:t>
            </a:r>
            <a:r>
              <a:rPr lang="fr-FR" dirty="0">
                <a:solidFill>
                  <a:srgbClr val="FF0000"/>
                </a:solidFill>
              </a:rPr>
              <a:t> </a:t>
            </a:r>
            <a:r>
              <a:rPr lang="fr-FR" dirty="0"/>
              <a:t>:  ℕ </a:t>
            </a:r>
            <a:r>
              <a:rPr lang="fr-FR" dirty="0" smtClean="0"/>
              <a:t>      ℤ        ⅅ      ℚ      </a:t>
            </a:r>
            <a:r>
              <a:rPr lang="fr-FR" dirty="0"/>
              <a:t>ℝ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54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857250" lvl="0" indent="-857250" algn="l">
                  <a:buFont typeface="+mj-lt"/>
                  <a:buAutoNum type="romanUcPeriod" startAt="2"/>
                </a:pPr>
                <a:r>
                  <a:rPr lang="fr-FR" b="1" u="sng" dirty="0">
                    <a:solidFill>
                      <a:srgbClr val="FF0000"/>
                    </a:solidFill>
                  </a:rPr>
                  <a:t>Intervalles de </a:t>
                </a:r>
                <a14:m>
                  <m:oMath xmlns:m="http://schemas.openxmlformats.org/officeDocument/2006/math">
                    <m:r>
                      <a:rPr lang="fr-FR" b="1" i="1" u="sng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37"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7544" y="1628800"/>
            <a:ext cx="7632848" cy="22322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7544" y="4221088"/>
            <a:ext cx="8424936" cy="1872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 1</a:t>
                </a:r>
                <a:r>
                  <a:rPr lang="fr-FR" dirty="0"/>
                  <a:t> : L’ensemble des nombres réels compris entre deux nombres a et b est </a:t>
                </a:r>
                <a:r>
                  <a:rPr lang="fr-FR" dirty="0" smtClean="0"/>
                  <a:t>noté [</a:t>
                </a:r>
                <a:r>
                  <a:rPr lang="fr-FR" dirty="0" err="1" smtClean="0"/>
                  <a:t>a,b</a:t>
                </a:r>
                <a:r>
                  <a:rPr lang="fr-FR" dirty="0"/>
                  <a:t>] ; c’est l’intervalle qui désigne tous les nombres réels x tel 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𝑎</m:t>
                    </m:r>
                    <m:r>
                      <a:rPr lang="fr-FR" i="1">
                        <a:latin typeface="Cambria Math"/>
                      </a:rPr>
                      <m:t>≤</m:t>
                    </m:r>
                    <m:r>
                      <a:rPr lang="fr-FR" i="1">
                        <a:latin typeface="Cambria Math"/>
                      </a:rPr>
                      <m:t>𝑥</m:t>
                    </m:r>
                    <m:r>
                      <a:rPr lang="fr-FR" i="1">
                        <a:latin typeface="Cambria Math"/>
                      </a:rPr>
                      <m:t>≤</m:t>
                    </m:r>
                    <m:r>
                      <a:rPr lang="fr-FR" i="1">
                        <a:latin typeface="Cambria Math"/>
                      </a:rPr>
                      <m:t>𝑏</m:t>
                    </m:r>
                  </m:oMath>
                </a14:m>
                <a:r>
                  <a:rPr lang="fr-FR" dirty="0"/>
                  <a:t>.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 2</a:t>
                </a:r>
                <a:r>
                  <a:rPr lang="fr-FR" dirty="0"/>
                  <a:t> : On appelle intervalle de ℝ, toute partie de ℝ définie par </a:t>
                </a:r>
                <a:r>
                  <a:rPr lang="fr-FR" b="1" dirty="0"/>
                  <a:t>une et une seule</a:t>
                </a:r>
                <a:r>
                  <a:rPr lang="fr-FR" dirty="0"/>
                  <a:t> inégalité ou </a:t>
                </a:r>
                <a:r>
                  <a:rPr lang="fr-FR" b="1" dirty="0"/>
                  <a:t>un et un seul</a:t>
                </a:r>
                <a:r>
                  <a:rPr lang="fr-FR" dirty="0"/>
                  <a:t> encadrement.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3"/>
                <a:stretch>
                  <a:fillRect l="-1806" t="-1752" r="-1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Exemple</a:t>
            </a:r>
            <a:r>
              <a:rPr lang="fr-FR" dirty="0"/>
              <a:t> :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L’ensemble </a:t>
            </a:r>
            <a:r>
              <a:rPr lang="fr-FR" dirty="0"/>
              <a:t>des réels x tels que x ≥ 2 est un intervalle de ℝ</a:t>
            </a:r>
          </a:p>
          <a:p>
            <a:r>
              <a:rPr lang="fr-FR" dirty="0" smtClean="0"/>
              <a:t>L’ensemble </a:t>
            </a:r>
            <a:r>
              <a:rPr lang="fr-FR" dirty="0"/>
              <a:t>des réels y tels que −1 &lt; y ≤ 5 est un intervalle de ℝ</a:t>
            </a:r>
          </a:p>
          <a:p>
            <a:r>
              <a:rPr lang="fr-FR" u="sng" dirty="0" smtClean="0"/>
              <a:t>Contre-exemple </a:t>
            </a:r>
            <a:r>
              <a:rPr lang="fr-FR" dirty="0"/>
              <a:t>: l’ensemble des réels t tels que t &gt; 2 ou t ≤ −1 n’est pas un intervalle de ℝ.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7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930226"/>
          </a:xfrm>
        </p:spPr>
        <p:txBody>
          <a:bodyPr>
            <a:normAutofit fontScale="90000"/>
          </a:bodyPr>
          <a:lstStyle/>
          <a:p>
            <a:pPr marL="857250" lvl="0" indent="-857250">
              <a:buFont typeface="+mj-lt"/>
              <a:buAutoNum type="romanUcPeriod"/>
            </a:pPr>
            <a:r>
              <a:rPr lang="fr-FR" b="1" u="sng" dirty="0" smtClean="0">
                <a:solidFill>
                  <a:srgbClr val="FF0000"/>
                </a:solidFill>
              </a:rPr>
              <a:t>Les </a:t>
            </a:r>
            <a:r>
              <a:rPr lang="fr-FR" b="1" u="sng" dirty="0">
                <a:solidFill>
                  <a:srgbClr val="FF0000"/>
                </a:solidFill>
              </a:rPr>
              <a:t>ensembles de nombres et leurs </a:t>
            </a:r>
            <a:r>
              <a:rPr lang="fr-FR" b="1" u="sng" dirty="0" smtClean="0">
                <a:solidFill>
                  <a:srgbClr val="FF0000"/>
                </a:solidFill>
              </a:rPr>
              <a:t>notations</a:t>
            </a:r>
            <a:r>
              <a:rPr lang="fr-FR" b="1" u="sng" dirty="0">
                <a:solidFill>
                  <a:srgbClr val="FF0000"/>
                </a:solidFill>
              </a:rPr>
              <a:t/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u="sng" dirty="0" smtClean="0"/>
              <a:t>Notations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Un ensemble est constitué </a:t>
            </a:r>
            <a:r>
              <a:rPr lang="fr-FR" b="1" dirty="0" smtClean="0"/>
              <a:t>………………………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u="sng" dirty="0" smtClean="0"/>
              <a:t>Exemples</a:t>
            </a:r>
            <a:r>
              <a:rPr lang="fr-FR" dirty="0" smtClean="0"/>
              <a:t>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1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Le tableau suivant représente les 8 </a:t>
            </a:r>
            <a:r>
              <a:rPr lang="fr-FR" dirty="0" smtClean="0"/>
              <a:t>différents </a:t>
            </a:r>
            <a:r>
              <a:rPr lang="fr-FR" dirty="0"/>
              <a:t>types d’intervalles :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5950900"/>
                  </p:ext>
                </p:extLst>
              </p:nvPr>
            </p:nvGraphicFramePr>
            <p:xfrm>
              <a:off x="0" y="1772816"/>
              <a:ext cx="9144000" cy="4838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47338"/>
                    <a:gridCol w="2548051"/>
                    <a:gridCol w="3548611"/>
                  </a:tblGrid>
                  <a:tr h="504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Notation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Nombre x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Représentation sur un axe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[a ; b]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 ≤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]a ; b[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]a ; b]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[a ; b[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[a ; +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∞[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]a ; +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∞[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]-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∞ ;</m:t>
                              </m:r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𝑏</m:t>
                              </m:r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 ]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]-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∞ ;</m:t>
                              </m:r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𝑏</m:t>
                              </m:r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 [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5950900"/>
                  </p:ext>
                </p:extLst>
              </p:nvPr>
            </p:nvGraphicFramePr>
            <p:xfrm>
              <a:off x="0" y="1772816"/>
              <a:ext cx="9144000" cy="4838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47338"/>
                    <a:gridCol w="2548051"/>
                    <a:gridCol w="3548611"/>
                  </a:tblGrid>
                  <a:tr h="504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Notation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Nombre x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Représentation sur un axe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[a ; b]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98876" r="-139234" b="-6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]a ; b[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198876" r="-139234" b="-5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]a ; b]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302273" r="-139234" b="-5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[a ; b[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397753" r="-13923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497753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497753" r="-1392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9775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597753" r="-1392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69775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697753" r="-13923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 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18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79775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9617" t="-797753" r="-139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74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u="sng" dirty="0"/>
                  <a:t>Remarque</a:t>
                </a:r>
                <a:r>
                  <a:rPr lang="fr-FR" dirty="0"/>
                  <a:t> : 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endParaRPr lang="fr-FR" dirty="0" smtClean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dit qu’un intervalle est fermé si ses extrémités appartiennent à l’intervalle. 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Ex</a:t>
                </a:r>
                <a:r>
                  <a:rPr lang="fr-FR" dirty="0"/>
                  <a:t> : </a:t>
                </a:r>
                <a:r>
                  <a:rPr lang="fr-FR" dirty="0" smtClean="0"/>
                  <a:t>……….   est </a:t>
                </a:r>
                <a:r>
                  <a:rPr lang="fr-FR" dirty="0"/>
                  <a:t>un intervalle fermé</a:t>
                </a:r>
                <a:r>
                  <a:rPr lang="fr-FR" dirty="0" smtClean="0"/>
                  <a:t>.</a:t>
                </a:r>
                <a:br>
                  <a:rPr lang="fr-FR" dirty="0" smtClean="0"/>
                </a:br>
                <a:endParaRPr lang="fr-FR" dirty="0"/>
              </a:p>
              <a:p>
                <a:r>
                  <a:rPr lang="fr-FR" dirty="0"/>
                  <a:t>On dit qu’un intervalle est ouvert si ses extrémités n’appartiennent pas à l’intervalle.</a:t>
                </a:r>
                <a:br>
                  <a:rPr lang="fr-FR" dirty="0"/>
                </a:br>
                <a:r>
                  <a:rPr lang="fr-FR" dirty="0"/>
                  <a:t>Ex : </a:t>
                </a:r>
                <a:r>
                  <a:rPr lang="fr-FR" dirty="0" smtClean="0"/>
                  <a:t>…………..  ou </a:t>
                </a:r>
                <a:r>
                  <a:rPr lang="fr-FR" dirty="0"/>
                  <a:t>] 6 ; +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∞</m:t>
                    </m:r>
                  </m:oMath>
                </a14:m>
                <a:r>
                  <a:rPr lang="fr-FR" dirty="0"/>
                  <a:t> [  sont des intervalles ouverts.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832648"/>
              </a:xfrm>
              <a:blipFill rotWithShape="1">
                <a:blip r:embed="rId2"/>
                <a:stretch>
                  <a:fillRect l="-1852" t="-1358" r="-2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2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u="sng" dirty="0" smtClean="0"/>
                  <a:t>Exemple :  </a:t>
                </a:r>
              </a:p>
              <a:p>
                <a:pPr marL="0" indent="0">
                  <a:buNone/>
                </a:pPr>
                <a:r>
                  <a:rPr lang="fr-FR" dirty="0" smtClean="0"/>
                  <a:t>Traduire sous forme d’inégalité ou d’encadrement les intervalles suivants et inversement.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≥3</m:t>
                    </m:r>
                  </m:oMath>
                </a14:m>
                <a:r>
                  <a:rPr lang="fr-FR" dirty="0" smtClean="0"/>
                  <a:t>   ………….. 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−6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≤1,3</m:t>
                    </m:r>
                  </m:oMath>
                </a14:m>
                <a:r>
                  <a:rPr lang="fr-FR" b="0" dirty="0" smtClean="0">
                    <a:ea typeface="Cambria Math"/>
                  </a:rPr>
                  <a:t> …………………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 ∈ ]−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∞;7]  ………</m:t>
                    </m:r>
                  </m:oMath>
                </a14:m>
                <a:r>
                  <a:rPr lang="fr-FR" dirty="0" smtClean="0"/>
                  <a:t>      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/>
                      </a:rPr>
                      <m:t>𝑥</m:t>
                    </m:r>
                    <m:r>
                      <a:rPr lang="fr-FR" b="0" i="1" dirty="0" smtClean="0">
                        <a:latin typeface="Cambria Math"/>
                        <a:ea typeface="Cambria Math"/>
                      </a:rPr>
                      <m:t>∈[−9;6,5[  ………</m:t>
                    </m:r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Exercices 1 et 2 de la feuille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1704" t="-21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4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3933056"/>
            <a:ext cx="8568952" cy="22322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424936" cy="22322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lvl="0" indent="-857250">
              <a:buFont typeface="+mj-lt"/>
              <a:buAutoNum type="romanUcPeriod" startAt="3"/>
            </a:pPr>
            <a:r>
              <a:rPr lang="fr-FR" b="1" u="sng" dirty="0">
                <a:solidFill>
                  <a:srgbClr val="FF0000"/>
                </a:solidFill>
              </a:rPr>
              <a:t>Réunion et intersection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507288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</a:t>
                </a:r>
                <a:r>
                  <a:rPr lang="fr-FR" u="sng" dirty="0">
                    <a:solidFill>
                      <a:srgbClr val="00B050"/>
                    </a:solidFill>
                  </a:rPr>
                  <a:t> 1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/>
                  <a:t>: Soient A et B deux ensembles, on dit que A est </a:t>
                </a:r>
                <a:r>
                  <a:rPr lang="fr-FR" b="1" dirty="0"/>
                  <a:t>inclus</a:t>
                </a:r>
                <a:r>
                  <a:rPr lang="fr-FR" dirty="0"/>
                  <a:t> dans B lorsque tous les éléments de A sont des éléments de B. 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On </a:t>
                </a:r>
                <a:r>
                  <a:rPr lang="fr-FR" dirty="0"/>
                  <a:t>note A ⊂ B.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>
                    <a:solidFill>
                      <a:srgbClr val="00B050"/>
                    </a:solidFill>
                  </a:rPr>
                  <a:t>Définition</a:t>
                </a:r>
                <a:r>
                  <a:rPr lang="fr-FR" dirty="0">
                    <a:solidFill>
                      <a:srgbClr val="00B050"/>
                    </a:solidFill>
                  </a:rPr>
                  <a:t> 2</a:t>
                </a:r>
                <a:r>
                  <a:rPr lang="fr-FR" dirty="0"/>
                  <a:t>: </a:t>
                </a:r>
                <a:r>
                  <a:rPr lang="fr-FR" b="1" dirty="0"/>
                  <a:t>L’intersection</a:t>
                </a:r>
                <a:r>
                  <a:rPr lang="fr-FR" dirty="0"/>
                  <a:t> de deux ensembles A et B est l’ensemble des éléments qui sont en commun à A et à B.  On note cette intersection</a:t>
                </a:r>
                <a14:m>
                  <m:oMath xmlns:m="http://schemas.openxmlformats.org/officeDocument/2006/math">
                    <m:r>
                      <a:rPr lang="fr-FR" i="1"/>
                      <m:t>  </m:t>
                    </m:r>
                    <m:r>
                      <a:rPr lang="fr-FR" i="1"/>
                      <m:t>𝐴</m:t>
                    </m:r>
                    <m:r>
                      <a:rPr lang="fr-FR" i="1"/>
                      <m:t>∩</m:t>
                    </m:r>
                    <m:r>
                      <a:rPr lang="fr-FR" i="1"/>
                      <m:t>𝐵</m:t>
                    </m:r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507288" cy="5400600"/>
              </a:xfrm>
              <a:blipFill rotWithShape="1">
                <a:blip r:embed="rId2"/>
                <a:stretch>
                  <a:fillRect l="-1791" t="-1467" r="-2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fr-FR" u="sng" dirty="0"/>
              <a:t>Exemple</a:t>
            </a:r>
            <a:r>
              <a:rPr lang="fr-FR" dirty="0"/>
              <a:t> 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32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76672"/>
            <a:ext cx="8568952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>
                    <a:solidFill>
                      <a:srgbClr val="00B050"/>
                    </a:solidFill>
                  </a:rPr>
                  <a:t>Définition 3 :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/>
                  <a:t>La </a:t>
                </a:r>
                <a:r>
                  <a:rPr lang="fr-FR" b="1" dirty="0"/>
                  <a:t>réunion</a:t>
                </a:r>
                <a:r>
                  <a:rPr lang="fr-FR" dirty="0"/>
                  <a:t> de deux ensembles A et B est l’ensemble des éléments qui appartiennent à A OU à B.    On note cette intersection</a:t>
                </a:r>
                <a14:m>
                  <m:oMath xmlns:m="http://schemas.openxmlformats.org/officeDocument/2006/math">
                    <m:r>
                      <a:rPr lang="fr-FR" i="1"/>
                      <m:t>    </m:t>
                    </m:r>
                    <m:r>
                      <a:rPr lang="fr-FR" i="1"/>
                      <m:t>𝐴</m:t>
                    </m:r>
                    <m:r>
                      <a:rPr lang="fr-FR" i="1"/>
                      <m:t>∪</m:t>
                    </m:r>
                    <m:r>
                      <a:rPr lang="fr-FR" i="1"/>
                      <m:t>𝐵</m:t>
                    </m:r>
                  </m:oMath>
                </a14:m>
                <a:r>
                  <a:rPr lang="fr-FR" dirty="0"/>
                  <a:t>.</a:t>
                </a:r>
              </a:p>
              <a:p>
                <a:endParaRPr lang="fr-FR" dirty="0" smtClean="0"/>
              </a:p>
              <a:p>
                <a:r>
                  <a:rPr lang="fr-FR" u="sng" dirty="0" smtClean="0"/>
                  <a:t>Exemple</a:t>
                </a:r>
                <a:r>
                  <a:rPr lang="fr-FR" dirty="0" smtClean="0"/>
                  <a:t> :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1852" t="-1402" r="-2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2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2708920"/>
            <a:ext cx="8352928" cy="3600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4301" y="116632"/>
            <a:ext cx="8495434" cy="6408712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arenR" startAt="2"/>
            </a:pPr>
            <a:r>
              <a:rPr lang="fr-FR" u="sng" dirty="0" smtClean="0"/>
              <a:t> </a:t>
            </a:r>
            <a:r>
              <a:rPr lang="fr-FR" sz="3800" u="sng" dirty="0" smtClean="0"/>
              <a:t>Les </a:t>
            </a:r>
            <a:r>
              <a:rPr lang="fr-FR" sz="3800" u="sng" dirty="0"/>
              <a:t>entiers naturels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premiers nombres utilisés sont les entiers </a:t>
            </a:r>
            <a:r>
              <a:rPr lang="fr-FR" dirty="0" smtClean="0"/>
              <a:t>0,1,2,3,4……</a:t>
            </a:r>
            <a:br>
              <a:rPr lang="fr-FR" dirty="0" smtClean="0"/>
            </a:br>
            <a:r>
              <a:rPr lang="fr-FR" dirty="0" smtClean="0"/>
              <a:t>On </a:t>
            </a:r>
            <a:r>
              <a:rPr lang="fr-FR" dirty="0"/>
              <a:t>les appelle les </a:t>
            </a:r>
            <a:r>
              <a:rPr lang="fr-FR" b="1" dirty="0"/>
              <a:t>entiers naturels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Il y a une </a:t>
            </a:r>
            <a:r>
              <a:rPr lang="fr-FR" b="1" dirty="0"/>
              <a:t>infinité</a:t>
            </a:r>
            <a:r>
              <a:rPr lang="fr-FR" dirty="0"/>
              <a:t> d’entiers naturels, l’ensemble qu’ils forment est noté ℕ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>
                <a:solidFill>
                  <a:srgbClr val="00B050"/>
                </a:solidFill>
              </a:rPr>
              <a:t>Définition</a:t>
            </a:r>
            <a:r>
              <a:rPr lang="fr-FR" dirty="0">
                <a:solidFill>
                  <a:srgbClr val="00B050"/>
                </a:solidFill>
              </a:rPr>
              <a:t> : On appelle ℕ </a:t>
            </a:r>
            <a:r>
              <a:rPr lang="fr-FR" b="1" dirty="0">
                <a:solidFill>
                  <a:srgbClr val="00B050"/>
                </a:solidFill>
              </a:rPr>
              <a:t>l’ensemble des entiers naturels</a:t>
            </a:r>
            <a:r>
              <a:rPr lang="fr-FR" dirty="0">
                <a:solidFill>
                  <a:srgbClr val="00B050"/>
                </a:solidFill>
              </a:rPr>
              <a:t>, le plus petit entier naturel est 0</a:t>
            </a:r>
            <a:r>
              <a:rPr lang="fr-FR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↦Si l’on considère les entiers naturels non nuls (c’est-à-dire tous sauf 0) on note cet ensemble :ℕ</a:t>
            </a:r>
            <a:r>
              <a:rPr lang="fr-FR" dirty="0" smtClean="0"/>
              <a:t>∗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↦D’une manière générale et par convention, écrire un ensemble avec le symbole * signifie que le nombre 0 est exclu de cet ensemble.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r-FR" u="sng" dirty="0"/>
                  <a:t>Exercice</a:t>
                </a:r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r>
                  <a:rPr lang="fr-FR" dirty="0" smtClean="0"/>
                  <a:t>	a- </a:t>
                </a:r>
                <a:r>
                  <a:rPr lang="fr-FR" dirty="0"/>
                  <a:t>On considère l’ensemble A des entiers positifs ou nuls inférieurs ou égaux à 3, donner l’écriture ensembliste de l’ensemble A</a:t>
                </a:r>
                <a:r>
                  <a:rPr lang="fr-FR" dirty="0" smtClean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	b- </a:t>
                </a:r>
                <a:r>
                  <a:rPr lang="fr-FR" dirty="0"/>
                  <a:t>Compléter en utilisant le symbole qui convient parmi {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∈,∉,⊂,      }</m:t>
                    </m:r>
                  </m:oMath>
                </a14:m>
                <a:r>
                  <a:rPr lang="fr-FR" dirty="0"/>
                  <a:t> les phrases suivantes 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en-US" dirty="0"/>
                  <a:t>2….A ; 	</a:t>
                </a:r>
                <a:r>
                  <a:rPr lang="en-US" dirty="0" smtClean="0"/>
                  <a:t>    7</a:t>
                </a:r>
                <a:r>
                  <a:rPr lang="en-US" dirty="0"/>
                  <a:t>…..A ; 	</a:t>
                </a:r>
                <a:r>
                  <a:rPr lang="en-US" dirty="0" smtClean="0"/>
                  <a:t>	{</a:t>
                </a:r>
                <a:r>
                  <a:rPr lang="en-US" dirty="0"/>
                  <a:t>1}….A ; 	{2 ;6}…..A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2….ℕ ; 	</a:t>
                </a:r>
                <a:r>
                  <a:rPr lang="fr-FR" dirty="0" smtClean="0"/>
                  <a:t>    {</a:t>
                </a:r>
                <a:r>
                  <a:rPr lang="fr-FR" dirty="0"/>
                  <a:t>2 ;6}….ℕ ; 	A…ℕ ; 	</a:t>
                </a:r>
                <a:r>
                  <a:rPr lang="fr-FR" dirty="0" smtClean="0"/>
                  <a:t>-</a:t>
                </a:r>
                <a:r>
                  <a:rPr lang="fr-FR" dirty="0"/>
                  <a:t>1…..</a:t>
                </a:r>
                <a:r>
                  <a:rPr lang="fr-FR" dirty="0" smtClean="0"/>
                  <a:t>ℕ 1000</a:t>
                </a:r>
                <a:r>
                  <a:rPr lang="fr-FR" dirty="0"/>
                  <a:t>  .... ℕ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  <a:blipFill rotWithShape="1">
                <a:blip r:embed="rId3"/>
                <a:stretch>
                  <a:fillRect l="-1704" t="-1155" b="-12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57664"/>
              </p:ext>
            </p:extLst>
          </p:nvPr>
        </p:nvGraphicFramePr>
        <p:xfrm>
          <a:off x="4211960" y="3933056"/>
          <a:ext cx="579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Équation" r:id="rId4" imgW="152268" imgH="152268" progId="Equation.3">
                  <p:embed/>
                </p:oleObj>
              </mc:Choice>
              <mc:Fallback>
                <p:oleObj name="Équation" r:id="rId4" imgW="152268" imgH="152268" progId="Equation.3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933056"/>
                        <a:ext cx="579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3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29600" cy="62646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fr-FR" b="1" u="sng" dirty="0" smtClean="0"/>
                  <a:t>3)   Les </a:t>
                </a:r>
                <a:r>
                  <a:rPr lang="fr-FR" b="1" u="sng" dirty="0"/>
                  <a:t>entiers relatifs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Résoudre </a:t>
                </a:r>
                <a:r>
                  <a:rPr lang="fr-FR" dirty="0"/>
                  <a:t>les équations suivantes 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i="1">
                        <a:latin typeface="Cambria Math"/>
                      </a:rPr>
                      <m:t>3=0                    </m:t>
                    </m:r>
                    <m:r>
                      <a:rPr lang="fr-FR" i="1">
                        <a:latin typeface="Cambria Math"/>
                      </a:rPr>
                      <m:t>𝑒𝑡</m:t>
                    </m:r>
                    <m:r>
                      <a:rPr lang="fr-FR" i="1">
                        <a:latin typeface="Cambria Math"/>
                      </a:rPr>
                      <m:t>                 3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−6=12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Les solutions appartiennent-elles à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fr-FR" dirty="0" smtClean="0"/>
                  <a:t> ?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29600" cy="6264696"/>
              </a:xfrm>
              <a:blipFill rotWithShape="1">
                <a:blip r:embed="rId2"/>
                <a:stretch>
                  <a:fillRect l="-1778" t="-1947" b="-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4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3072748"/>
            <a:ext cx="8928992" cy="345638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784976" cy="6336704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 </a:t>
                </a:r>
                <a:r>
                  <a:rPr lang="fr-FR" dirty="0"/>
                  <a:t>Il y a donc nécessité de considérer les entiers relatifs, un entier relatif est constitué d’un signe « - » ou d’un signe « + » (ne s’écrivant pas par convention) et d’un entier naturel, l’ensemble qu’ils forment est noté ℤ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u="sng" dirty="0">
                    <a:solidFill>
                      <a:srgbClr val="00B050"/>
                    </a:solidFill>
                  </a:rPr>
                  <a:t>Définition</a:t>
                </a:r>
                <a:r>
                  <a:rPr lang="fr-FR" dirty="0">
                    <a:solidFill>
                      <a:srgbClr val="00B050"/>
                    </a:solidFill>
                  </a:rPr>
                  <a:t> : On appelle ℤ </a:t>
                </a:r>
                <a:r>
                  <a:rPr lang="fr-FR" b="1" dirty="0">
                    <a:solidFill>
                      <a:srgbClr val="00B050"/>
                    </a:solidFill>
                  </a:rPr>
                  <a:t>l’ensemble des entiers relatifs</a:t>
                </a:r>
                <a:r>
                  <a:rPr lang="fr-FR" dirty="0">
                    <a:solidFill>
                      <a:srgbClr val="00B050"/>
                    </a:solidFill>
                  </a:rPr>
                  <a:t>, il n’y a pas de plus petit ni de plus grand entier relatif.</a:t>
                </a:r>
              </a:p>
              <a:p>
                <a:pPr marL="0" indent="0">
                  <a:buNone/>
                </a:pPr>
                <a:r>
                  <a:rPr lang="fr-FR" dirty="0" smtClean="0"/>
                  <a:t>↦ </a:t>
                </a:r>
                <a:r>
                  <a:rPr lang="fr-FR" dirty="0"/>
                  <a:t>L’ensemble des entiers relatifs non nuls est noté : ℤ* , celui des entiers relatifs strictement négatifs est noté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ℤ</m:t>
                        </m:r>
                        <m:r>
                          <a:rPr lang="fr-FR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et celui des entiers relatifs strictement positifs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ℤ</m:t>
                        </m:r>
                        <m:r>
                          <a:rPr lang="fr-FR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784976" cy="6336704"/>
              </a:xfrm>
              <a:blipFill rotWithShape="1">
                <a:blip r:embed="rId2"/>
                <a:stretch>
                  <a:fillRect/>
                </a:stretch>
              </a:blip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/>
                  <a:t>Exercice</a:t>
                </a:r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r>
                  <a:rPr lang="fr-FR" dirty="0"/>
                  <a:t>Compléter en utilisant le symbole qui convient parmi {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∈,∉,⊂,      }</m:t>
                    </m:r>
                  </m:oMath>
                </a14:m>
                <a:r>
                  <a:rPr lang="fr-FR" dirty="0"/>
                  <a:t> les phrases suivantes 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         2</a:t>
                </a:r>
                <a:r>
                  <a:rPr lang="fr-FR" dirty="0"/>
                  <a:t>….ℤ ; 	</a:t>
                </a:r>
                <a:r>
                  <a:rPr lang="fr-FR" dirty="0" smtClean="0"/>
                  <a:t>       ℕ</a:t>
                </a:r>
                <a:r>
                  <a:rPr lang="fr-FR" dirty="0"/>
                  <a:t>….ℤ ; 	</a:t>
                </a:r>
                <a:r>
                  <a:rPr lang="fr-FR" dirty="0" smtClean="0"/>
                  <a:t>   {-</a:t>
                </a:r>
                <a:r>
                  <a:rPr lang="fr-FR" dirty="0"/>
                  <a:t>1 ;1}….ℤ ; 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1331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fr-FR" dirty="0"/>
                  <a:t>  ….ℤ ; 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/>
                          </a:rPr>
                          <m:t>169</m:t>
                        </m:r>
                      </m:e>
                    </m:rad>
                  </m:oMath>
                </a14:m>
                <a:r>
                  <a:rPr lang="fr-FR" dirty="0"/>
                  <a:t>….ℤ ;</a:t>
                </a:r>
                <a:r>
                  <a:rPr lang="fr-FR" dirty="0" smtClean="0"/>
                  <a:t>	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dirty="0"/>
                  <a:t>  ….ℤ 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3"/>
                <a:stretch>
                  <a:fillRect l="-1852" t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51231"/>
              </p:ext>
            </p:extLst>
          </p:nvPr>
        </p:nvGraphicFramePr>
        <p:xfrm>
          <a:off x="2915816" y="1412776"/>
          <a:ext cx="579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Équation" r:id="rId4" imgW="152280" imgH="152280" progId="Equation.3">
                  <p:embed/>
                </p:oleObj>
              </mc:Choice>
              <mc:Fallback>
                <p:oleObj name="Équation" r:id="rId4" imgW="152280" imgH="152280" progId="Equation.3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412776"/>
                        <a:ext cx="579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sz="4400" u="sng" dirty="0" smtClean="0"/>
                  <a:t>4)  Les </a:t>
                </a:r>
                <a:r>
                  <a:rPr lang="fr-FR" sz="4400" u="sng" dirty="0"/>
                  <a:t>rationnels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Résoudre l’équation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  2</m:t>
                    </m:r>
                    <m:r>
                      <a:rPr lang="fr-FR" i="1">
                        <a:latin typeface="Cambria Math"/>
                      </a:rPr>
                      <m:t>𝑥</m:t>
                    </m:r>
                    <m:r>
                      <a:rPr lang="fr-FR" i="1">
                        <a:latin typeface="Cambria Math"/>
                      </a:rPr>
                      <m:t>+1=6 </m:t>
                    </m:r>
                  </m:oMath>
                </a14:m>
                <a:r>
                  <a:rPr lang="fr-FR" dirty="0"/>
                  <a:t>, la ou les solutions appartiennent-elles à ℕ ? à ℤ ?</a:t>
                </a: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2963" t="-2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79" y="116632"/>
            <a:ext cx="8280920" cy="3096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32656"/>
                <a:ext cx="82296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r-FR" u="sng" dirty="0" smtClean="0"/>
                  <a:t>Définition </a:t>
                </a:r>
                <a:r>
                  <a:rPr lang="fr-FR" dirty="0"/>
                  <a:t>: </a:t>
                </a:r>
              </a:p>
              <a:p>
                <a:r>
                  <a:rPr lang="fr-FR" dirty="0" smtClean="0"/>
                  <a:t>On </a:t>
                </a:r>
                <a:r>
                  <a:rPr lang="fr-FR" dirty="0"/>
                  <a:t>appelle </a:t>
                </a:r>
                <a:r>
                  <a:rPr lang="fr-FR" b="1" dirty="0"/>
                  <a:t>rationnel</a:t>
                </a:r>
                <a:r>
                  <a:rPr lang="fr-FR" dirty="0"/>
                  <a:t> tout nombre pouvant s’écrire sous la forme d’une fraction de deux entiers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𝑎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r>
                      <a:rPr lang="fr-FR" i="1">
                        <a:latin typeface="Cambria Math"/>
                      </a:rPr>
                      <m:t>ℤ</m:t>
                    </m:r>
                  </m:oMath>
                </a14:m>
                <a:r>
                  <a:rPr lang="fr-FR" dirty="0"/>
                  <a:t> 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𝑏</m:t>
                    </m:r>
                    <m:r>
                      <a:rPr lang="fr-FR" i="1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ℕ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note ℚ </a:t>
                </a:r>
                <a:r>
                  <a:rPr lang="fr-FR" b="1" dirty="0"/>
                  <a:t>l’ensemble des nombres rationnels</a:t>
                </a:r>
                <a:r>
                  <a:rPr lang="fr-FR" dirty="0"/>
                  <a:t>.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/>
                  <a:t>Exercice</a:t>
                </a:r>
                <a:r>
                  <a:rPr lang="fr-FR" dirty="0"/>
                  <a:t> : Compléter en utilisant le symbole qui convient parmi </a:t>
                </a:r>
                <a:r>
                  <a:rPr lang="fr-FR" dirty="0" smtClean="0"/>
                  <a:t>{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FR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,⊂,      }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les phrases suivantes:</a:t>
                </a:r>
              </a:p>
              <a:p>
                <a:pPr marL="0" indent="0">
                  <a:buNone/>
                </a:pPr>
                <a:r>
                  <a:rPr lang="fr-FR" dirty="0" smtClean="0"/>
                  <a:t>        2 </a:t>
                </a:r>
                <a:r>
                  <a:rPr lang="fr-FR" dirty="0"/>
                  <a:t>… ℚ ;	</a:t>
                </a:r>
                <a:r>
                  <a:rPr lang="fr-FR" dirty="0" smtClean="0"/>
                  <a:t>    </a:t>
                </a:r>
                <a:r>
                  <a:rPr lang="fr-FR" dirty="0"/>
                  <a:t>−5 …. ℚ </a:t>
                </a:r>
                <a:r>
                  <a:rPr lang="fr-FR" dirty="0" smtClean="0"/>
                  <a:t>;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2 </m:t>
                        </m:r>
                      </m:den>
                    </m:f>
                  </m:oMath>
                </a14:m>
                <a:r>
                  <a:rPr lang="fr-FR" dirty="0"/>
                  <a:t>…. ℚ 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/>
                          </a:rPr>
                          <m:t>225</m:t>
                        </m:r>
                      </m:e>
                    </m:rad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… ℚ ; 	</a:t>
                </a:r>
                <a:r>
                  <a:rPr lang="fr-FR" dirty="0" smtClean="0"/>
                  <a:t>     ℕ </a:t>
                </a:r>
                <a:r>
                  <a:rPr lang="fr-FR" dirty="0"/>
                  <a:t>…. ℚ ; </a:t>
                </a:r>
                <a:r>
                  <a:rPr lang="fr-FR" dirty="0" smtClean="0"/>
                  <a:t>      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/>
                          </a:rPr>
                          <m:t>2  </m:t>
                        </m:r>
                      </m:e>
                    </m:rad>
                  </m:oMath>
                </a14:m>
                <a:r>
                  <a:rPr lang="fr-FR" dirty="0"/>
                  <a:t>…ℚ </a:t>
                </a:r>
                <a:r>
                  <a:rPr lang="fr-FR" dirty="0" smtClean="0"/>
                  <a:t>       </a:t>
                </a:r>
                <a:r>
                  <a:rPr lang="fr-FR" dirty="0"/>
                  <a:t>ℤ …. ℚ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32656"/>
                <a:ext cx="8229600" cy="6264696"/>
              </a:xfrm>
              <a:blipFill rotWithShape="1">
                <a:blip r:embed="rId3"/>
                <a:stretch>
                  <a:fillRect l="-1778" t="-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29378"/>
              </p:ext>
            </p:extLst>
          </p:nvPr>
        </p:nvGraphicFramePr>
        <p:xfrm>
          <a:off x="4239811" y="4149080"/>
          <a:ext cx="5802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Équation" r:id="rId4" imgW="152280" imgH="152280" progId="Equation.3">
                  <p:embed/>
                </p:oleObj>
              </mc:Choice>
              <mc:Fallback>
                <p:oleObj name="Équation" r:id="rId4" imgW="15228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9811" y="4149080"/>
                        <a:ext cx="58025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7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498</Words>
  <Application>Microsoft Office PowerPoint</Application>
  <PresentationFormat>Affichage à l'écran (4:3)</PresentationFormat>
  <Paragraphs>156</Paragraphs>
  <Slides>26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Thème Office</vt:lpstr>
      <vt:lpstr>Équation</vt:lpstr>
      <vt:lpstr>Les ensembles de nombres</vt:lpstr>
      <vt:lpstr>Les ensembles de nombres et leurs notations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nombres réels</vt:lpstr>
      <vt:lpstr>Présentation PowerPoint</vt:lpstr>
      <vt:lpstr>Présentation PowerPoint</vt:lpstr>
      <vt:lpstr>Présentation PowerPoint</vt:lpstr>
      <vt:lpstr>Présentation PowerPoint</vt:lpstr>
      <vt:lpstr>Intervalles de R</vt:lpstr>
      <vt:lpstr>Présentation PowerPoint</vt:lpstr>
      <vt:lpstr>  Le tableau suivant représente les 8 différents types d’intervalles : </vt:lpstr>
      <vt:lpstr>Présentation PowerPoint</vt:lpstr>
      <vt:lpstr>Présentation PowerPoint</vt:lpstr>
      <vt:lpstr>Présentation PowerPoint</vt:lpstr>
      <vt:lpstr>Réunion et intersection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ensembles de nombres</dc:title>
  <dc:creator>Céline</dc:creator>
  <cp:lastModifiedBy>Céline</cp:lastModifiedBy>
  <cp:revision>21</cp:revision>
  <dcterms:created xsi:type="dcterms:W3CDTF">2014-09-03T15:43:23Z</dcterms:created>
  <dcterms:modified xsi:type="dcterms:W3CDTF">2014-09-24T10:16:12Z</dcterms:modified>
</cp:coreProperties>
</file>