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56" r:id="rId10"/>
    <p:sldId id="257" r:id="rId11"/>
    <p:sldId id="258" r:id="rId12"/>
    <p:sldId id="259" r:id="rId13"/>
    <p:sldId id="268" r:id="rId14"/>
    <p:sldId id="260" r:id="rId15"/>
    <p:sldId id="269" r:id="rId16"/>
    <p:sldId id="281" r:id="rId17"/>
    <p:sldId id="261" r:id="rId18"/>
    <p:sldId id="263" r:id="rId19"/>
    <p:sldId id="278" r:id="rId20"/>
    <p:sldId id="264" r:id="rId21"/>
    <p:sldId id="279" r:id="rId22"/>
    <p:sldId id="262" r:id="rId23"/>
    <p:sldId id="282" r:id="rId24"/>
    <p:sldId id="283" r:id="rId25"/>
    <p:sldId id="280" r:id="rId26"/>
    <p:sldId id="267" r:id="rId27"/>
    <p:sldId id="266" r:id="rId28"/>
    <p:sldId id="284" r:id="rId29"/>
    <p:sldId id="285" r:id="rId3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251A3-0DF2-4569-B448-07DC299C577E}" type="datetimeFigureOut">
              <a:rPr lang="fr-FR" smtClean="0"/>
              <a:pPr/>
              <a:t>29/09/2014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3999E-5058-4318-AD7C-5CB628A5A32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149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999E-5058-4318-AD7C-5CB628A5A328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7862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D683-CBAE-4C13-9E92-D318D402AD0C}" type="datetimeFigureOut">
              <a:rPr lang="fr-FR" smtClean="0"/>
              <a:pPr/>
              <a:t>29/09/2014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C3AC-5B34-4D52-B4A9-607EEC6A87E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82808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D683-CBAE-4C13-9E92-D318D402AD0C}" type="datetimeFigureOut">
              <a:rPr lang="fr-FR" smtClean="0"/>
              <a:pPr/>
              <a:t>29/09/2014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C3AC-5B34-4D52-B4A9-607EEC6A87E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09726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D683-CBAE-4C13-9E92-D318D402AD0C}" type="datetimeFigureOut">
              <a:rPr lang="fr-FR" smtClean="0"/>
              <a:pPr/>
              <a:t>29/09/2014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C3AC-5B34-4D52-B4A9-607EEC6A87E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98438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D683-CBAE-4C13-9E92-D318D402AD0C}" type="datetimeFigureOut">
              <a:rPr lang="fr-FR" smtClean="0"/>
              <a:pPr/>
              <a:t>29/09/2014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C3AC-5B34-4D52-B4A9-607EEC6A87E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4100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D683-CBAE-4C13-9E92-D318D402AD0C}" type="datetimeFigureOut">
              <a:rPr lang="fr-FR" smtClean="0"/>
              <a:pPr/>
              <a:t>29/09/2014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C3AC-5B34-4D52-B4A9-607EEC6A87E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20757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D683-CBAE-4C13-9E92-D318D402AD0C}" type="datetimeFigureOut">
              <a:rPr lang="fr-FR" smtClean="0"/>
              <a:pPr/>
              <a:t>29/09/2014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C3AC-5B34-4D52-B4A9-607EEC6A87E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28312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D683-CBAE-4C13-9E92-D318D402AD0C}" type="datetimeFigureOut">
              <a:rPr lang="fr-FR" smtClean="0"/>
              <a:pPr/>
              <a:t>29/09/2014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C3AC-5B34-4D52-B4A9-607EEC6A87E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24933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D683-CBAE-4C13-9E92-D318D402AD0C}" type="datetimeFigureOut">
              <a:rPr lang="fr-FR" smtClean="0"/>
              <a:pPr/>
              <a:t>29/09/2014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C3AC-5B34-4D52-B4A9-607EEC6A87E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3794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D683-CBAE-4C13-9E92-D318D402AD0C}" type="datetimeFigureOut">
              <a:rPr lang="fr-FR" smtClean="0"/>
              <a:pPr/>
              <a:t>29/09/2014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C3AC-5B34-4D52-B4A9-607EEC6A87E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32076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D683-CBAE-4C13-9E92-D318D402AD0C}" type="datetimeFigureOut">
              <a:rPr lang="fr-FR" smtClean="0"/>
              <a:pPr/>
              <a:t>29/09/2014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C3AC-5B34-4D52-B4A9-607EEC6A87E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44600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D683-CBAE-4C13-9E92-D318D402AD0C}" type="datetimeFigureOut">
              <a:rPr lang="fr-FR" smtClean="0"/>
              <a:pPr/>
              <a:t>29/09/2014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C3AC-5B34-4D52-B4A9-607EEC6A87E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59983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8D683-CBAE-4C13-9E92-D318D402AD0C}" type="datetimeFigureOut">
              <a:rPr lang="fr-FR" smtClean="0"/>
              <a:pPr/>
              <a:t>29/09/2014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DC3AC-5B34-4D52-B4A9-607EEC6A87E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44943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fr-FR" dirty="0" smtClean="0"/>
              <a:t>Rappels sur les pourcentages d’évolution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556792"/>
                <a:ext cx="8435280" cy="5069160"/>
              </a:xfrm>
            </p:spPr>
            <p:txBody>
              <a:bodyPr/>
              <a:lstStyle/>
              <a:p>
                <a:r>
                  <a:rPr lang="fr-FR" dirty="0" smtClean="0"/>
                  <a:t>Augmenter de 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00B050"/>
                        </a:solidFill>
                        <a:latin typeface="Cambria Math"/>
                      </a:rPr>
                      <m:t>𝑡</m:t>
                    </m:r>
                    <m:r>
                      <a:rPr lang="fr-FR" b="0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%</m:t>
                    </m:r>
                  </m:oMath>
                </a14:m>
                <a:r>
                  <a:rPr lang="fr-FR" dirty="0" smtClean="0">
                    <a:solidFill>
                      <a:srgbClr val="00B050"/>
                    </a:solidFill>
                  </a:rPr>
                  <a:t/>
                </a:r>
                <a:r>
                  <a:rPr lang="fr-FR" dirty="0" smtClean="0"/>
                  <a:t>une valeur, c’est multiplier cette valeur par ……………</a:t>
                </a:r>
              </a:p>
              <a:p>
                <a:endParaRPr lang="fr-FR" b="0" dirty="0"/>
              </a:p>
              <a:p>
                <a:endParaRPr lang="fr-FR" dirty="0" smtClean="0"/>
              </a:p>
              <a:p>
                <a:endParaRPr lang="fr-FR" b="0" dirty="0"/>
              </a:p>
              <a:p>
                <a:r>
                  <a:rPr lang="fr-FR" dirty="0" smtClean="0"/>
                  <a:t>Diminuer de 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00B050"/>
                        </a:solidFill>
                        <a:latin typeface="Cambria Math"/>
                      </a:rPr>
                      <m:t>𝑡</m:t>
                    </m:r>
                    <m:r>
                      <a:rPr lang="fr-FR" b="0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%</m:t>
                    </m:r>
                  </m:oMath>
                </a14:m>
                <a:r>
                  <a:rPr lang="fr-FR" dirty="0" smtClean="0">
                    <a:solidFill>
                      <a:srgbClr val="00B050"/>
                    </a:solidFill>
                  </a:rPr>
                  <a:t/>
                </a:r>
                <a:r>
                  <a:rPr lang="fr-FR" dirty="0" smtClean="0"/>
                  <a:t>une valeur, c’est multiplier cette valeur par  ………..</a:t>
                </a:r>
                <a:endParaRPr lang="fr-FR" b="0" dirty="0" smtClean="0"/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556792"/>
                <a:ext cx="8435280" cy="5069160"/>
              </a:xfrm>
              <a:blipFill rotWithShape="1">
                <a:blip r:embed="rId2"/>
                <a:stretch>
                  <a:fillRect l="-1662" t="-14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29431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264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u="sng" dirty="0"/>
              <a:t>Objectifs</a:t>
            </a:r>
            <a:r>
              <a:rPr lang="fr-FR" dirty="0"/>
              <a:t> :  </a:t>
            </a:r>
          </a:p>
          <a:p>
            <a:pPr lvl="0"/>
            <a:r>
              <a:rPr lang="fr-FR" dirty="0"/>
              <a:t>Reconnaître et exploiter une suite géométrique dans une situation donnée</a:t>
            </a:r>
            <a:r>
              <a:rPr lang="fr-FR" dirty="0" smtClean="0"/>
              <a:t>.</a:t>
            </a:r>
            <a:endParaRPr lang="fr-FR" dirty="0"/>
          </a:p>
          <a:p>
            <a:pPr lvl="0"/>
            <a:r>
              <a:rPr lang="fr-FR" dirty="0"/>
              <a:t>Connaître la formule de la somme d’une suite </a:t>
            </a:r>
            <a:r>
              <a:rPr lang="fr-FR" dirty="0" smtClean="0"/>
              <a:t>géométrique</a:t>
            </a:r>
            <a:endParaRPr lang="fr-FR" dirty="0"/>
          </a:p>
          <a:p>
            <a:pPr lvl="0"/>
            <a:r>
              <a:rPr lang="fr-FR" dirty="0"/>
              <a:t>Déterminer la limite d’une suite géométrique de raison strictement positive.</a:t>
            </a:r>
          </a:p>
          <a:p>
            <a:pPr lvl="0"/>
            <a:r>
              <a:rPr lang="fr-FR" dirty="0" smtClean="0"/>
              <a:t>Mettre </a:t>
            </a:r>
            <a:r>
              <a:rPr lang="fr-FR" dirty="0"/>
              <a:t>en œuvre un algorithme permettant de déterminer un seuil à partir duquel </a:t>
            </a:r>
            <a:r>
              <a:rPr lang="fr-FR" dirty="0" err="1"/>
              <a:t>qn</a:t>
            </a:r>
            <a:r>
              <a:rPr lang="fr-FR" dirty="0"/>
              <a:t> est inférieur à un réel a positif donné.</a:t>
            </a:r>
          </a:p>
          <a:p>
            <a:r>
              <a:rPr lang="fr-FR" dirty="0"/>
              <a:t>Traduire une situation donnée à l’aide d’une suite </a:t>
            </a:r>
            <a:r>
              <a:rPr lang="fr-FR" dirty="0" err="1"/>
              <a:t>arithmético</a:t>
            </a:r>
            <a:r>
              <a:rPr lang="fr-FR" dirty="0"/>
              <a:t>-géométrique.</a:t>
            </a:r>
          </a:p>
        </p:txBody>
      </p:sp>
    </p:spTree>
    <p:extLst>
      <p:ext uri="{BB962C8B-B14F-4D97-AF65-F5344CB8AC3E}">
        <p14:creationId xmlns:p14="http://schemas.microsoft.com/office/powerpoint/2010/main" xmlns="" val="144560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fr-FR" u="sng" dirty="0" smtClean="0">
                <a:solidFill>
                  <a:srgbClr val="FF0000"/>
                </a:solidFill>
              </a:rPr>
              <a:t>Suites géométriques - Rappels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2956838"/>
            <a:ext cx="8424936" cy="324036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</p:spPr>
            <p:txBody>
              <a:bodyPr>
                <a:normAutofit/>
              </a:bodyPr>
              <a:lstStyle/>
              <a:p>
                <a:pPr marL="514350" lvl="0" indent="-514350">
                  <a:buFont typeface="+mj-lt"/>
                  <a:buAutoNum type="arabicParenR"/>
                </a:pPr>
                <a:r>
                  <a:rPr lang="fr-FR" u="sng" dirty="0"/>
                  <a:t>Suites géométriques définies par </a:t>
                </a:r>
                <a:r>
                  <a:rPr lang="fr-FR" u="sng" dirty="0" smtClean="0"/>
                  <a:t>récurrence</a:t>
                </a:r>
              </a:p>
              <a:p>
                <a:pPr marL="514350" lvl="0" indent="-514350">
                  <a:buFont typeface="+mj-lt"/>
                  <a:buAutoNum type="arabicParenR"/>
                </a:pPr>
                <a:endParaRPr lang="fr-FR" u="sng" dirty="0" smtClean="0"/>
              </a:p>
              <a:p>
                <a:pPr marL="0" indent="0">
                  <a:buNone/>
                </a:pPr>
                <a:endParaRPr lang="fr-FR" sz="900" u="sng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fr-FR" u="sng" dirty="0" smtClean="0">
                    <a:solidFill>
                      <a:srgbClr val="00B050"/>
                    </a:solidFill>
                  </a:rPr>
                  <a:t>Définition</a:t>
                </a:r>
                <a:r>
                  <a:rPr lang="fr-FR" dirty="0"/>
                  <a:t> : On appelle </a:t>
                </a:r>
                <a:r>
                  <a:rPr lang="fr-FR" b="1" dirty="0"/>
                  <a:t>suite géométrique</a:t>
                </a:r>
                <a:r>
                  <a:rPr lang="fr-FR" dirty="0"/>
                  <a:t> toute suite (Un) telle que pour tout entier naturel 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                </m:t>
                        </m:r>
                        <m:r>
                          <a:rPr lang="fr-FR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𝑛</m:t>
                        </m:r>
                        <m:r>
                          <a:rPr lang="fr-FR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𝑞</m:t>
                        </m:r>
                        <m:r>
                          <a:rPr lang="fr-FR" i="1">
                            <a:latin typeface="Cambria Math"/>
                          </a:rPr>
                          <m:t>×</m:t>
                        </m:r>
                        <m:r>
                          <a:rPr lang="fr-FR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/>
                  <a:t>          avec </a:t>
                </a:r>
                <a:r>
                  <a:rPr lang="fr-FR" dirty="0" err="1"/>
                  <a:t>Uo</a:t>
                </a:r>
                <a:r>
                  <a:rPr lang="fr-FR" dirty="0"/>
                  <a:t> donné, et </a:t>
                </a:r>
                <a:r>
                  <a:rPr lang="fr-FR" dirty="0" smtClean="0"/>
                  <a:t>					  où </a:t>
                </a:r>
                <a:r>
                  <a:rPr lang="fr-FR" dirty="0"/>
                  <a:t>q ∈ ℝ  </a:t>
                </a:r>
              </a:p>
              <a:p>
                <a:pPr marL="0" indent="0">
                  <a:buNone/>
                </a:pPr>
                <a:r>
                  <a:rPr lang="fr-FR" dirty="0" smtClean="0"/>
                  <a:t>Le </a:t>
                </a:r>
                <a:r>
                  <a:rPr lang="fr-FR" dirty="0"/>
                  <a:t>réel q est appelé la raison de la suite géométrique.</a:t>
                </a:r>
              </a:p>
              <a:p>
                <a:pPr marL="0" lvl="0" indent="0">
                  <a:buNone/>
                </a:pPr>
                <a:endParaRPr lang="fr-FR" dirty="0" smtClean="0"/>
              </a:p>
              <a:p>
                <a:pPr marL="0" lvl="0" indent="0">
                  <a:buNone/>
                </a:pPr>
                <a:endParaRPr lang="fr-FR" dirty="0" smtClean="0"/>
              </a:p>
              <a:p>
                <a:pPr marL="0" lv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  <a:blipFill rotWithShape="1">
                <a:blip r:embed="rId2"/>
                <a:stretch>
                  <a:fillRect l="-1926" t="-1779" r="-9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14888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04664"/>
                <a:ext cx="8229600" cy="59046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u="sng" dirty="0" smtClean="0"/>
                  <a:t>Remarques</a:t>
                </a:r>
                <a:r>
                  <a:rPr lang="fr-FR" dirty="0" smtClean="0"/>
                  <a:t/>
                </a:r>
                <a:r>
                  <a:rPr lang="fr-FR" dirty="0"/>
                  <a:t>:</a:t>
                </a:r>
              </a:p>
              <a:p>
                <a:pPr lvl="0"/>
                <a:r>
                  <a:rPr lang="fr-FR" dirty="0"/>
                  <a:t>Si q = 0, tous les termes de la suite, hormis peut-être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/>
                  <a:t> sont nuls.</a:t>
                </a:r>
                <a:br>
                  <a:rPr lang="fr-FR" dirty="0"/>
                </a:br>
                <a:r>
                  <a:rPr lang="fr-FR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 </m:t>
                    </m:r>
                  </m:oMath>
                </a14:m>
                <a:r>
                  <a:rPr lang="fr-FR" dirty="0"/>
                  <a:t>= 0, tous les termes de la suite sont nuls.</a:t>
                </a:r>
                <a:br>
                  <a:rPr lang="fr-FR" dirty="0"/>
                </a:br>
                <a:r>
                  <a:rPr lang="fr-FR" dirty="0"/>
                  <a:t>En dehors de ces deux cas, tous les termes de la suite sont différents de zéro.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lvl="0"/>
                <a:r>
                  <a:rPr lang="fr-FR" dirty="0"/>
                  <a:t>Pour démontrer qu’une suite est géométrique (en dehors des deux cas ci-dessus), il suffit d’exprimer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𝑛</m:t>
                        </m:r>
                        <m:r>
                          <a:rPr lang="fr-FR" i="1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dirty="0"/>
                  <a:t> en fonction de Un .</a:t>
                </a:r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04664"/>
                <a:ext cx="8229600" cy="5904656"/>
              </a:xfrm>
              <a:blipFill rotWithShape="1">
                <a:blip r:embed="rId2"/>
                <a:stretch>
                  <a:fillRect l="-1852" t="-1342" r="-1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49090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pPr algn="l"/>
            <a:r>
              <a:rPr lang="fr-FR" u="sng" dirty="0" smtClean="0"/>
              <a:t>Exemple</a:t>
            </a:r>
            <a:r>
              <a:rPr lang="fr-FR" dirty="0" smtClean="0"/>
              <a:t> :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784"/>
                <a:ext cx="8229600" cy="47525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dirty="0" smtClean="0"/>
                  <a:t>Chaque mois, un investisseur injecte du capital pour dynamiser une entreprise. </a:t>
                </a:r>
              </a:p>
              <a:p>
                <a:pPr marL="0" indent="0">
                  <a:buNone/>
                </a:pPr>
                <a:r>
                  <a:rPr lang="fr-FR" dirty="0" smtClean="0"/>
                  <a:t>De 50 000 euros au départ, le capital injecté diminue chaque mois de 20 %.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fr-FR" dirty="0" smtClean="0"/>
                  <a:t> Modéliser cette situation par une suite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  </m:t>
                        </m:r>
                        <m:r>
                          <a:rPr lang="fr-FR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 smtClean="0"/>
                  <a:t>) puis donner sa nature.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784"/>
                <a:ext cx="8229600" cy="4752528"/>
              </a:xfrm>
              <a:blipFill rotWithShape="1">
                <a:blip r:embed="rId2"/>
                <a:stretch>
                  <a:fillRect l="-1852" t="-1669" r="-1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08241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70186"/>
          </a:xfrm>
        </p:spPr>
        <p:txBody>
          <a:bodyPr>
            <a:normAutofit fontScale="90000"/>
          </a:bodyPr>
          <a:lstStyle/>
          <a:p>
            <a:pPr marL="742950" lvl="0" indent="-742950">
              <a:buFont typeface="+mj-lt"/>
              <a:buAutoNum type="arabicParenR" startAt="2"/>
            </a:pPr>
            <a:r>
              <a:rPr lang="fr-FR" sz="4000" u="sng" dirty="0" smtClean="0"/>
              <a:t>Suites </a:t>
            </a:r>
            <a:r>
              <a:rPr lang="fr-FR" sz="4000" u="sng" dirty="0"/>
              <a:t>géométriques définies de façon explicite</a:t>
            </a:r>
            <a:r>
              <a:rPr lang="fr-FR" b="1" dirty="0"/>
              <a:t/>
            </a:r>
            <a:br>
              <a:rPr lang="fr-FR" b="1" dirty="0"/>
            </a:b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9933" y="1587927"/>
            <a:ext cx="8208912" cy="460851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r-FR" u="sng" dirty="0" smtClean="0">
                    <a:solidFill>
                      <a:srgbClr val="FF0000"/>
                    </a:solidFill>
                  </a:rPr>
                  <a:t>Propriétés</a:t>
                </a:r>
                <a:r>
                  <a:rPr lang="fr-FR" dirty="0"/>
                  <a:t> : </a:t>
                </a:r>
                <a:r>
                  <a:rPr lang="fr-FR" dirty="0" smtClean="0"/>
                  <a:t> 	Si </a:t>
                </a:r>
                <a:r>
                  <a:rPr lang="fr-FR" dirty="0"/>
                  <a:t>la </a:t>
                </a:r>
                <a:r>
                  <a:rPr lang="fr-FR" dirty="0" smtClean="0"/>
                  <a:t>suite </a:t>
                </a:r>
                <a:r>
                  <a:rPr lang="fr-F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/>
                  <a:t>) est géométrique de raison q (avec q non nul) et de premier terme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/>
                  <a:t/>
                </a:r>
                <a:r>
                  <a:rPr lang="fr-FR" dirty="0" smtClean="0"/>
                  <a:t>alors, pour </a:t>
                </a:r>
                <a:r>
                  <a:rPr lang="fr-FR" dirty="0"/>
                  <a:t>tout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   </m:t>
                    </m:r>
                    <m:r>
                      <a:rPr lang="fr-FR" i="1">
                        <a:latin typeface="Cambria Math"/>
                      </a:rPr>
                      <m:t>𝑛</m:t>
                    </m:r>
                    <m:r>
                      <a:rPr lang="fr-FR" i="1">
                        <a:latin typeface="Cambria Math"/>
                      </a:rPr>
                      <m:t> ∈ </m:t>
                    </m:r>
                    <m:r>
                      <a:rPr lang="fr-FR" i="1">
                        <a:latin typeface="Cambria Math"/>
                      </a:rPr>
                      <m:t>ℕ</m:t>
                    </m:r>
                  </m:oMath>
                </a14:m>
                <a:r>
                  <a:rPr lang="fr-FR" dirty="0"/>
                  <a:t>, </a:t>
                </a:r>
                <a:endParaRPr lang="fr-FR" i="1" dirty="0" smtClean="0"/>
              </a:p>
              <a:p>
                <a:pPr marL="0" indent="0">
                  <a:buNone/>
                </a:pPr>
                <a:r>
                  <a:rPr lang="fr-FR" dirty="0" smtClean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  </m:t>
                        </m:r>
                        <m:r>
                          <a:rPr lang="fr-FR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0 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fr-FR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dirty="0"/>
                  <a:t> .</a:t>
                </a:r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:r>
                  <a:rPr lang="fr-FR" dirty="0" smtClean="0"/>
                  <a:t>Et </a:t>
                </a:r>
                <a:r>
                  <a:rPr lang="fr-FR" dirty="0"/>
                  <a:t>plus généralement, pour tout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𝑛</m:t>
                    </m:r>
                    <m:r>
                      <a:rPr lang="fr-FR" i="1">
                        <a:latin typeface="Cambria Math"/>
                      </a:rPr>
                      <m:t> ∈ </m:t>
                    </m:r>
                    <m:r>
                      <a:rPr lang="fr-FR" i="1">
                        <a:latin typeface="Cambria Math"/>
                      </a:rPr>
                      <m:t>ℕ</m:t>
                    </m:r>
                  </m:oMath>
                </a14:m>
                <a:r>
                  <a:rPr lang="fr-FR" dirty="0"/>
                  <a:t> et pour tout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   </m:t>
                    </m:r>
                    <m:r>
                      <a:rPr lang="fr-FR" i="1">
                        <a:latin typeface="Cambria Math"/>
                      </a:rPr>
                      <m:t>𝑝</m:t>
                    </m:r>
                    <m:r>
                      <a:rPr lang="fr-FR" i="1">
                        <a:latin typeface="Cambria Math"/>
                      </a:rPr>
                      <m:t> ∈ </m:t>
                    </m:r>
                    <m:r>
                      <a:rPr lang="fr-FR" i="1">
                        <a:latin typeface="Cambria Math"/>
                      </a:rPr>
                      <m:t>ℕ</m:t>
                    </m:r>
                  </m:oMath>
                </a14:m>
                <a:r>
                  <a:rPr lang="fr-FR" dirty="0" smtClean="0"/>
                  <a:t>,</a:t>
                </a:r>
              </a:p>
              <a:p>
                <a:pPr marL="0" indent="0">
                  <a:buNone/>
                </a:pPr>
                <a:r>
                  <a:rPr lang="fr-FR" dirty="0"/>
                  <a:t/>
                </a:r>
                <a:r>
                  <a:rPr lang="fr-FR" dirty="0" smtClean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  </m:t>
                        </m:r>
                        <m:r>
                          <a:rPr lang="fr-FR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𝑝</m:t>
                        </m:r>
                        <m:r>
                          <a:rPr lang="fr-FR" i="1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fr-FR" i="1">
                            <a:latin typeface="Cambria Math"/>
                          </a:rPr>
                          <m:t>𝑛</m:t>
                        </m:r>
                        <m:r>
                          <a:rPr lang="fr-FR" i="1">
                            <a:latin typeface="Cambria Math"/>
                          </a:rPr>
                          <m:t>−</m:t>
                        </m:r>
                        <m:r>
                          <a:rPr lang="fr-FR" i="1">
                            <a:latin typeface="Cambria Math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fr-FR" dirty="0"/>
                  <a:t>.</a:t>
                </a:r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 r="-2370" b="-16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22485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u="sng" dirty="0" smtClean="0"/>
              <a:t>Exemple </a:t>
            </a:r>
            <a:r>
              <a:rPr lang="fr-FR" dirty="0" smtClean="0"/>
              <a:t>: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5400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dirty="0" smtClean="0"/>
                  <a:t>Reprenons l’exemple précédent, donner la formule explicite de la suite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  </m:t>
                        </m:r>
                        <m:r>
                          <a:rPr lang="fr-FR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 smtClean="0"/>
                  <a:t>).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dirty="0" smtClean="0"/>
                  <a:t/>
                </a:r>
              </a:p>
              <a:p>
                <a:pPr marL="0" indent="0">
                  <a:buNone/>
                </a:pPr>
                <a:r>
                  <a:rPr lang="fr-FR" dirty="0"/>
                  <a:t/>
                </a:r>
                <a:r>
                  <a:rPr lang="fr-FR" dirty="0" smtClean="0"/>
                  <a:t/>
                </a:r>
                <a:r>
                  <a:rPr lang="fr-FR" dirty="0"/>
                  <a:t/>
                </a:r>
                <a:r>
                  <a:rPr lang="fr-FR" dirty="0" smtClean="0"/>
                  <a:t> Exercice 22 page 23</a:t>
                </a:r>
              </a:p>
              <a:p>
                <a:pPr marL="0" indent="0">
                  <a:buNone/>
                </a:pPr>
                <a:r>
                  <a:rPr lang="fr-FR" dirty="0" smtClean="0"/>
                  <a:t/>
                </a:r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5400600"/>
              </a:xfrm>
              <a:blipFill rotWithShape="1">
                <a:blip r:embed="rId2"/>
                <a:stretch>
                  <a:fillRect l="-1852" t="-14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755576" y="494116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3872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Exercice :</a:t>
            </a:r>
          </a:p>
          <a:p>
            <a:pPr marL="0" indent="0">
              <a:buNone/>
            </a:pPr>
            <a:r>
              <a:rPr lang="fr-FR" dirty="0" smtClean="0"/>
              <a:t>1)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2)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23426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642194"/>
          </a:xfrm>
        </p:spPr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arenR" startAt="3"/>
            </a:pPr>
            <a:r>
              <a:rPr lang="fr-FR" u="sng" dirty="0" smtClean="0"/>
              <a:t>Sens </a:t>
            </a:r>
            <a:r>
              <a:rPr lang="fr-FR" u="sng" dirty="0"/>
              <a:t>de variation d’une suite géométrique</a:t>
            </a:r>
            <a:br>
              <a:rPr lang="fr-FR" u="sng" dirty="0"/>
            </a:br>
            <a:endParaRPr lang="fr-FR" u="sng" dirty="0"/>
          </a:p>
        </p:txBody>
      </p:sp>
      <p:sp>
        <p:nvSpPr>
          <p:cNvPr id="4" name="Rectangle 3"/>
          <p:cNvSpPr/>
          <p:nvPr/>
        </p:nvSpPr>
        <p:spPr>
          <a:xfrm>
            <a:off x="395536" y="2996952"/>
            <a:ext cx="8496944" cy="31683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35280" cy="499715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fr-FR" dirty="0" smtClean="0"/>
                  <a:t>Tracer les courbes suivantes :   </a:t>
                </a:r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𝑦</m:t>
                      </m:r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/>
                            </a:rPr>
                            <m:t>0,6</m:t>
                          </m:r>
                        </m:e>
                        <m:sup>
                          <m:r>
                            <a:rPr lang="fr-FR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fr-FR" b="0" i="1" smtClean="0">
                          <a:latin typeface="Cambria Math"/>
                        </a:rPr>
                        <m:t>  ;  </m:t>
                      </m:r>
                      <m:r>
                        <a:rPr lang="fr-FR" b="0" i="1" smtClean="0">
                          <a:latin typeface="Cambria Math"/>
                        </a:rPr>
                        <m:t>𝑦</m:t>
                      </m:r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fr-FR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fr-FR" b="0" i="1" smtClean="0">
                          <a:latin typeface="Cambria Math"/>
                        </a:rPr>
                        <m:t>  ;   </m:t>
                      </m:r>
                      <m:r>
                        <a:rPr lang="fr-FR" b="0" i="1" smtClean="0">
                          <a:latin typeface="Cambria Math"/>
                        </a:rPr>
                        <m:t>𝑦</m:t>
                      </m:r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/>
                            </a:rPr>
                            <m:t>4,7</m:t>
                          </m:r>
                        </m:e>
                        <m:sup>
                          <m:r>
                            <a:rPr lang="fr-FR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fr-FR" b="0" dirty="0" smtClean="0"/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:r>
                  <a:rPr lang="fr-FR" u="sng" dirty="0" smtClean="0">
                    <a:solidFill>
                      <a:srgbClr val="FF0000"/>
                    </a:solidFill>
                  </a:rPr>
                  <a:t>Théorème</a:t>
                </a:r>
                <a:r>
                  <a:rPr lang="fr-FR" u="sng" dirty="0">
                    <a:solidFill>
                      <a:srgbClr val="FF0000"/>
                    </a:solidFill>
                  </a:rPr>
                  <a:t/>
                </a:r>
                <a:r>
                  <a:rPr lang="fr-FR" u="sng" dirty="0" smtClean="0">
                    <a:solidFill>
                      <a:srgbClr val="FF0000"/>
                    </a:solidFill>
                  </a:rPr>
                  <a:t>(admis)</a:t>
                </a:r>
                <a:r>
                  <a:rPr lang="fr-FR" dirty="0" smtClean="0">
                    <a:solidFill>
                      <a:srgbClr val="FF0000"/>
                    </a:solidFill>
                  </a:rPr>
                  <a:t>: </a:t>
                </a:r>
                <a:r>
                  <a:rPr lang="fr-FR" dirty="0"/>
                  <a:t>La suite de terme général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  </m:t>
                        </m:r>
                        <m:r>
                          <a:rPr lang="fr-FR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fr-FR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dirty="0"/>
                  <a:t> est </a:t>
                </a:r>
                <a:r>
                  <a:rPr lang="fr-FR" dirty="0" smtClean="0"/>
                  <a:t>:</a:t>
                </a:r>
                <a:endParaRPr lang="fr-FR" dirty="0"/>
              </a:p>
              <a:p>
                <a:pPr lvl="0"/>
                <a:r>
                  <a:rPr lang="fr-FR" dirty="0"/>
                  <a:t>strictement croissante si q &gt; 1</a:t>
                </a:r>
              </a:p>
              <a:p>
                <a:pPr lvl="0"/>
                <a:r>
                  <a:rPr lang="fr-FR" dirty="0"/>
                  <a:t>strictement décroissante si 0 &lt; q &lt; 1</a:t>
                </a:r>
              </a:p>
              <a:p>
                <a:pPr lvl="0"/>
                <a:r>
                  <a:rPr lang="fr-FR" dirty="0"/>
                  <a:t>ni croissante ni décroissante si q &lt; 0, c’est une suite </a:t>
                </a:r>
                <a:r>
                  <a:rPr lang="fr-FR" b="1" dirty="0"/>
                  <a:t>alternée</a:t>
                </a:r>
                <a:r>
                  <a:rPr lang="fr-FR" dirty="0"/>
                  <a:t>.</a:t>
                </a:r>
              </a:p>
              <a:p>
                <a:pPr marL="0" indent="0">
                  <a:buNone/>
                </a:pPr>
                <a:r>
                  <a:rPr lang="fr-FR" dirty="0" smtClean="0"/>
                  <a:t/>
                </a:r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35280" cy="4997152"/>
              </a:xfrm>
              <a:blipFill rotWithShape="1">
                <a:blip r:embed="rId2"/>
                <a:stretch>
                  <a:fillRect l="-1662" t="-2442" r="-24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37160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052736"/>
            <a:ext cx="8568952" cy="446449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323529" y="980728"/>
                <a:ext cx="8424936" cy="56886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u="sng" dirty="0" smtClean="0">
                    <a:solidFill>
                      <a:srgbClr val="FF0000"/>
                    </a:solidFill>
                  </a:rPr>
                  <a:t>Propriété</a:t>
                </a:r>
                <a:r>
                  <a:rPr lang="fr-FR" dirty="0"/>
                  <a:t> : Soit (Un) la suite géométrique de raison q et de premier terme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0 </m:t>
                        </m:r>
                      </m:sub>
                    </m:sSub>
                  </m:oMath>
                </a14:m>
                <a:r>
                  <a:rPr lang="fr-FR" dirty="0"/>
                  <a:t> alors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𝑝𝑜𝑢𝑟</m:t>
                    </m:r>
                    <m:r>
                      <a:rPr lang="fr-FR" i="1">
                        <a:latin typeface="Cambria Math"/>
                      </a:rPr>
                      <m:t> </m:t>
                    </m:r>
                    <m:r>
                      <a:rPr lang="fr-FR" i="1">
                        <a:latin typeface="Cambria Math"/>
                      </a:rPr>
                      <m:t>𝑡𝑜𝑢𝑡</m:t>
                    </m:r>
                    <m:r>
                      <a:rPr lang="fr-FR" i="1">
                        <a:latin typeface="Cambria Math"/>
                      </a:rPr>
                      <m:t> </m:t>
                    </m:r>
                    <m:r>
                      <a:rPr lang="fr-FR" i="1">
                        <a:latin typeface="Cambria Math"/>
                      </a:rPr>
                      <m:t>𝑛</m:t>
                    </m:r>
                    <m:r>
                      <a:rPr lang="fr-FR" i="1">
                        <a:latin typeface="Cambria Math"/>
                      </a:rPr>
                      <m:t>∈ </m:t>
                    </m:r>
                    <m:r>
                      <a:rPr lang="fr-FR" i="1">
                        <a:latin typeface="Cambria Math"/>
                      </a:rPr>
                      <m:t>ℕ</m:t>
                    </m:r>
                    <m:r>
                      <a:rPr lang="fr-FR">
                        <a:latin typeface="Cambria Math"/>
                      </a:rPr>
                      <m:t>, </m:t>
                    </m:r>
                    <m:r>
                      <a:rPr lang="fr-FR" b="0" i="1" smtClean="0">
                        <a:latin typeface="Cambria Math"/>
                      </a:rPr>
                      <m:t>         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  </m:t>
                        </m:r>
                        <m:r>
                          <a:rPr lang="fr-FR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0 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fr-FR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dirty="0"/>
                  <a:t/>
                </a:r>
                <a:r>
                  <a:rPr lang="fr-FR" dirty="0" smtClean="0"/>
                  <a:t>: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lvl="0"/>
                <a:r>
                  <a:rPr lang="fr-FR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0 </m:t>
                        </m:r>
                      </m:sub>
                    </m:sSub>
                  </m:oMath>
                </a14:m>
                <a:r>
                  <a:rPr lang="fr-FR" dirty="0"/>
                  <a:t>&gt; 0, alors la suite (Un) varie dans le même sens que la suite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fr-FR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dirty="0"/>
                  <a:t>) </a:t>
                </a:r>
                <a:r>
                  <a:rPr lang="fr-FR" dirty="0" smtClean="0"/>
                  <a:t>;</a:t>
                </a:r>
              </a:p>
              <a:p>
                <a:pPr lvl="0"/>
                <a:r>
                  <a:rPr lang="fr-FR" dirty="0" smtClean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0 </m:t>
                        </m:r>
                      </m:sub>
                    </m:sSub>
                  </m:oMath>
                </a14:m>
                <a:r>
                  <a:rPr lang="fr-FR" dirty="0"/>
                  <a:t>&lt; 0, alors la suite (Un) varie dans le sens contraire de la suite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fr-FR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dirty="0"/>
                  <a:t>).</a:t>
                </a:r>
                <a:endParaRPr lang="fr-FR" dirty="0" smtClean="0"/>
              </a:p>
              <a:p>
                <a:pPr lvl="0"/>
                <a:endParaRPr lang="fr-FR" sz="900" dirty="0" smtClean="0"/>
              </a:p>
              <a:p>
                <a:pPr lvl="0"/>
                <a:endParaRPr lang="fr-FR" sz="900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9" y="980728"/>
                <a:ext cx="8424936" cy="5688632"/>
              </a:xfrm>
              <a:blipFill rotWithShape="1">
                <a:blip r:embed="rId2"/>
                <a:stretch>
                  <a:fillRect l="-1809" t="-1393" r="-16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85843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88640"/>
                <a:ext cx="8568952" cy="64807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u="sng" dirty="0" smtClean="0"/>
                  <a:t>Exemple</a:t>
                </a:r>
                <a:r>
                  <a:rPr lang="fr-FR" dirty="0"/>
                  <a:t> : Étudier le sens de variation de la suite (Un) définie par 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fr-FR" i="1">
                                <a:latin typeface="Cambria Math"/>
                              </a:rPr>
                              <m:t>=0,5</m:t>
                            </m:r>
                          </m: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fr-FR" i="1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fr-FR" i="1">
                                <a:latin typeface="Cambria Math"/>
                              </a:rPr>
                              <m:t>=2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fr-FR" dirty="0"/>
                  <a:t/>
                </a:r>
                <a:endParaRPr lang="fr-FR" dirty="0" smtClean="0"/>
              </a:p>
              <a:p>
                <a:endParaRPr lang="fr-FR" dirty="0" smtClean="0"/>
              </a:p>
              <a:p>
                <a:endParaRPr lang="fr-FR" dirty="0"/>
              </a:p>
              <a:p>
                <a:endParaRPr lang="fr-FR" dirty="0" smtClean="0"/>
              </a:p>
              <a:p>
                <a:r>
                  <a:rPr lang="fr-FR" dirty="0" smtClean="0"/>
                  <a:t>Exercice : </a:t>
                </a:r>
              </a:p>
              <a:p>
                <a:pPr marL="0" indent="0">
                  <a:buNone/>
                </a:pPr>
                <a:r>
                  <a:rPr lang="fr-FR" dirty="0" smtClean="0"/>
                  <a:t>On donne les suites u, v , w définies pour tout entier n par 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/>
                            </a:rPr>
                            <m:t>3</m:t>
                          </m:r>
                        </m:e>
                        <m:sup>
                          <m:r>
                            <a:rPr lang="fr-FR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 </m:t>
                          </m:r>
                        </m:sup>
                      </m:sSup>
                      <m:r>
                        <a:rPr lang="fr-FR" b="0" i="1" smtClean="0">
                          <a:latin typeface="Cambria Math"/>
                        </a:rPr>
                        <m:t>; 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=−2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,5</m:t>
                          </m:r>
                        </m:e>
                        <m:sup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 ; 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fr-F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dirty="0" smtClean="0"/>
              </a:p>
              <a:p>
                <a:pPr marL="0" indent="0">
                  <a:buNone/>
                </a:pPr>
                <a:r>
                  <a:rPr lang="fr-FR" dirty="0" smtClean="0"/>
                  <a:t>Donner les variations de u, v et w. </a:t>
                </a:r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88640"/>
                <a:ext cx="8568952" cy="6480720"/>
              </a:xfrm>
              <a:blipFill rotWithShape="1">
                <a:blip r:embed="rId2"/>
                <a:stretch>
                  <a:fillRect l="-1778" t="-1223" b="-20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08464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pPr algn="l"/>
            <a:r>
              <a:rPr lang="fr-FR" u="sng" dirty="0" smtClean="0"/>
              <a:t>Exemple :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18457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Le prix hors taxe d’une montre s’élève à 68 €.</a:t>
            </a:r>
          </a:p>
          <a:p>
            <a:pPr marL="0" indent="0">
              <a:buNone/>
            </a:pPr>
            <a:endParaRPr lang="fr-FR" sz="1600" dirty="0"/>
          </a:p>
          <a:p>
            <a:pPr marL="514350" indent="-514350">
              <a:buAutoNum type="alphaLcParenR"/>
            </a:pPr>
            <a:r>
              <a:rPr lang="fr-FR" dirty="0" smtClean="0"/>
              <a:t>Calculer le prix TTC de cette montre sachant que le taux de TVA est à 19,6 % sur cet article.</a:t>
            </a:r>
          </a:p>
          <a:p>
            <a:pPr marL="514350" indent="-514350">
              <a:buAutoNum type="alphaLcParenR"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9472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642194"/>
          </a:xfrm>
        </p:spPr>
        <p:txBody>
          <a:bodyPr>
            <a:normAutofit fontScale="90000"/>
          </a:bodyPr>
          <a:lstStyle/>
          <a:p>
            <a:pPr marL="742950" lvl="0" indent="-742950">
              <a:buFont typeface="+mj-lt"/>
              <a:buAutoNum type="arabicParenR" startAt="4"/>
            </a:pPr>
            <a:r>
              <a:rPr lang="fr-FR" u="sng" dirty="0"/>
              <a:t>Somme de termes consécutifs d’une suite géométrique</a:t>
            </a:r>
            <a:br>
              <a:rPr lang="fr-FR" u="sng" dirty="0"/>
            </a:br>
            <a:endParaRPr lang="fr-FR" u="sng" dirty="0"/>
          </a:p>
        </p:txBody>
      </p:sp>
      <p:sp>
        <p:nvSpPr>
          <p:cNvPr id="4" name="Rectangle 3"/>
          <p:cNvSpPr/>
          <p:nvPr/>
        </p:nvSpPr>
        <p:spPr>
          <a:xfrm>
            <a:off x="467544" y="1628800"/>
            <a:ext cx="8280920" cy="21602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63272" cy="506916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fr-FR" u="sng" dirty="0">
                    <a:solidFill>
                      <a:srgbClr val="FF0000"/>
                    </a:solidFill>
                  </a:rPr>
                  <a:t>Propriété</a:t>
                </a:r>
                <a:r>
                  <a:rPr lang="fr-FR" dirty="0"/>
                  <a:t> : Soit (Un) une suite géométrique de raison q ≠ 1, de premier terme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0  </m:t>
                        </m:r>
                      </m:sub>
                    </m:sSub>
                  </m:oMath>
                </a14:m>
                <a:r>
                  <a:rPr lang="fr-FR" dirty="0"/>
                  <a:t>et n un entier </a:t>
                </a:r>
                <a:r>
                  <a:rPr lang="fr-FR" dirty="0" smtClean="0"/>
                  <a:t>naturel, alors </a:t>
                </a:r>
                <a:r>
                  <a:rPr lang="fr-FR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fr-FR" i="1">
                            <a:latin typeface="Cambria Math"/>
                          </a:rPr>
                        </m:ctrlPr>
                      </m:naryPr>
                      <m:sub>
                        <m:r>
                          <a:rPr lang="fr-FR" i="1">
                            <a:latin typeface="Cambria Math"/>
                          </a:rPr>
                          <m:t>𝑖</m:t>
                        </m:r>
                        <m:r>
                          <a:rPr lang="fr-FR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fr-FR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fr-FR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fr-FR" i="1">
                            <a:latin typeface="Cambria Math"/>
                          </a:rPr>
                          <m:t>+ </m:t>
                        </m:r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1 </m:t>
                            </m:r>
                          </m:sub>
                        </m:sSub>
                        <m:r>
                          <a:rPr lang="fr-FR" i="1">
                            <a:latin typeface="Cambria Math"/>
                          </a:rPr>
                          <m:t>+…+</m:t>
                        </m:r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fr-FR" i="1">
                            <a:latin typeface="Cambria Math"/>
                          </a:rPr>
                          <m:t>= </m:t>
                        </m:r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fr-FR" i="1">
                            <a:latin typeface="Cambria Math"/>
                          </a:rPr>
                          <m:t> ×</m:t>
                        </m:r>
                        <m:f>
                          <m:fPr>
                            <m:ctrlPr>
                              <a:rPr lang="fr-F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fr-FR" i="1">
                                    <a:latin typeface="Cambria Math"/>
                                  </a:rPr>
                                  <m:t>+1</m:t>
                                </m:r>
                              </m:sup>
                            </m:sSup>
                          </m:num>
                          <m:den>
                            <m:r>
                              <a:rPr lang="fr-FR" i="1">
                                <a:latin typeface="Cambria Math"/>
                              </a:rPr>
                              <m:t>1−</m:t>
                            </m:r>
                            <m:r>
                              <a:rPr lang="fr-FR" i="1">
                                <a:latin typeface="Cambria Math"/>
                              </a:rPr>
                              <m:t>𝑞</m:t>
                            </m:r>
                          </m:den>
                        </m:f>
                      </m:e>
                    </m:nary>
                  </m:oMath>
                </a14:m>
                <a:r>
                  <a:rPr lang="fr-FR" dirty="0"/>
                  <a:t>.</a:t>
                </a:r>
              </a:p>
              <a:p>
                <a:endParaRPr lang="fr-FR" dirty="0" smtClean="0"/>
              </a:p>
              <a:p>
                <a:pPr marL="0" indent="0">
                  <a:buNone/>
                </a:pPr>
                <a:r>
                  <a:rPr lang="fr-FR" dirty="0" smtClean="0"/>
                  <a:t>Cette formule peut se retenir de la façon suivante :</a:t>
                </a:r>
              </a:p>
              <a:p>
                <a:pPr marL="0" indent="0">
                  <a:buNone/>
                </a:pPr>
                <a:r>
                  <a:rPr lang="fr-FR" dirty="0" smtClean="0"/>
                  <a:t>La </a:t>
                </a:r>
                <a:r>
                  <a:rPr lang="fr-FR" dirty="0"/>
                  <a:t>somme S de termes consécutifs d’une suite géométrique est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/>
                            </a:rPr>
                            <m:t>𝑆</m:t>
                          </m:r>
                          <m:r>
                            <a:rPr lang="fr-FR" i="1">
                              <a:latin typeface="Cambria Math"/>
                            </a:rPr>
                            <m:t>=1</m:t>
                          </m:r>
                        </m:e>
                        <m:sup>
                          <m:r>
                            <a:rPr lang="fr-FR" i="1">
                              <a:latin typeface="Cambria Math"/>
                            </a:rPr>
                            <m:t>𝑒𝑟</m:t>
                          </m:r>
                        </m:sup>
                      </m:sSup>
                      <m:r>
                        <a:rPr lang="fr-FR" i="1">
                          <a:latin typeface="Cambria Math"/>
                        </a:rPr>
                        <m:t> </m:t>
                      </m:r>
                      <m:r>
                        <a:rPr lang="fr-FR" i="1">
                          <a:latin typeface="Cambria Math"/>
                        </a:rPr>
                        <m:t>𝑡𝑒𝑟𝑚𝑒</m:t>
                      </m:r>
                      <m:r>
                        <a:rPr lang="fr-FR" i="1">
                          <a:latin typeface="Cambria Math"/>
                        </a:rPr>
                        <m:t> × </m:t>
                      </m:r>
                      <m:f>
                        <m:fPr>
                          <m:ctrlPr>
                            <a:rPr lang="fr-F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fr-FR" i="1">
                                  <a:latin typeface="Cambria Math"/>
                                </a:rPr>
                                <m:t>𝑛𝑏𝑟𝑒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𝑑𝑒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𝑡𝑒𝑟𝑚𝑒</m:t>
                              </m:r>
                            </m:sup>
                          </m:sSup>
                        </m:num>
                        <m:den>
                          <m:r>
                            <a:rPr lang="fr-FR" i="1">
                              <a:latin typeface="Cambria Math"/>
                            </a:rPr>
                            <m:t>1−</m:t>
                          </m:r>
                          <m:r>
                            <a:rPr lang="fr-FR" i="1">
                              <a:latin typeface="Cambria Math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63272" cy="5069160"/>
              </a:xfrm>
              <a:blipFill rotWithShape="1">
                <a:blip r:embed="rId2"/>
                <a:stretch>
                  <a:fillRect l="-1676" t="-2407" r="-25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36832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pPr algn="l"/>
            <a:r>
              <a:rPr lang="fr-FR" sz="4000" u="sng" dirty="0" smtClean="0"/>
              <a:t>Démonstration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4000" u="sng" dirty="0" smtClean="0"/>
              <a:t>Remarque</a:t>
            </a:r>
            <a:r>
              <a:rPr lang="fr-FR" sz="4400" dirty="0" smtClean="0"/>
              <a:t> :</a:t>
            </a:r>
          </a:p>
          <a:p>
            <a:pPr marL="0" indent="0">
              <a:buNone/>
            </a:pPr>
            <a:r>
              <a:rPr lang="fr-FR" dirty="0" smtClean="0"/>
              <a:t>Si q=1,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2805321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fr-FR" u="sng" dirty="0" smtClean="0"/>
              <a:t>Exemple :</a:t>
            </a:r>
            <a:endParaRPr lang="fr-FR" u="sng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836712"/>
                <a:ext cx="8229600" cy="40324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fr-FR" sz="2600" dirty="0" smtClean="0"/>
              </a:p>
              <a:p>
                <a:pPr marL="0" indent="0">
                  <a:buNone/>
                </a:pPr>
                <a:r>
                  <a:rPr lang="fr-FR" dirty="0" smtClean="0"/>
                  <a:t>La suite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𝑛</m:t>
                        </m:r>
                        <m:r>
                          <a:rPr lang="fr-FR" b="0" i="1" smtClean="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fr-FR" dirty="0" smtClean="0"/>
                  <a:t>) des capitaux injectés mois après mois est une suite géométrique de raison q=…….</a:t>
                </a:r>
              </a:p>
              <a:p>
                <a:pPr marL="0" indent="0">
                  <a:buNone/>
                </a:pPr>
                <a:r>
                  <a:rPr lang="fr-FR" dirty="0" smtClean="0"/>
                  <a:t>On utilise alors la propriété de la somme.</a:t>
                </a:r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:r>
                  <a:rPr lang="fr-FR" dirty="0" smtClean="0"/>
                  <a:t>La somme des 12 capitaux injectés durant une année est :</a:t>
                </a:r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836712"/>
                <a:ext cx="8229600" cy="4032448"/>
              </a:xfrm>
              <a:blipFill rotWithShape="1">
                <a:blip r:embed="rId3"/>
                <a:stretch>
                  <a:fillRect l="-1926" r="-12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86477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850106"/>
          </a:xfrm>
        </p:spPr>
        <p:txBody>
          <a:bodyPr/>
          <a:lstStyle/>
          <a:p>
            <a:r>
              <a:rPr lang="fr-FR" dirty="0" smtClean="0"/>
              <a:t>Activité d’approche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268760"/>
            <a:ext cx="8568952" cy="5256584"/>
          </a:xfrm>
        </p:spPr>
        <p:txBody>
          <a:bodyPr/>
          <a:lstStyle/>
          <a:p>
            <a:r>
              <a:rPr lang="fr-FR" u="sng" dirty="0" smtClean="0"/>
              <a:t>Exemple 1 : 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xmlns="" val="1029289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fr-FR" u="sng" dirty="0"/>
              <a:t>Exemple 2</a:t>
            </a:r>
            <a:r>
              <a:rPr lang="fr-FR" u="sng" dirty="0" smtClean="0"/>
              <a:t> </a:t>
            </a:r>
            <a:r>
              <a:rPr lang="fr-FR" u="sng" dirty="0"/>
              <a:t>: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95686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>
              <a:buNone/>
            </a:pPr>
            <a:r>
              <a:rPr lang="fr-FR" b="1" u="sng" dirty="0" smtClean="0"/>
              <a:t>Enigme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La surface  d’une mare recouverte par des nénuphars double toutes les semaines. Au bout de 57 semaines la moitié de la mare est couverte de nénuphars.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Au bout de combien de semaine la mare sera-t-elle entièrement recouverte?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909988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fr-FR" u="sng" dirty="0">
                <a:solidFill>
                  <a:srgbClr val="FF0000"/>
                </a:solidFill>
              </a:rPr>
              <a:t>Limite d’une suite géométrique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600200"/>
            <a:ext cx="8568952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Étudier la limite d’une suite (Un) c’est chercher ce que deviennent les nombres Un lorsque n devient grand (tend vers l’infini) ; plus précisément 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— Les nombres finissent-ils par se rapprocher d’un nombre fixe ?</a:t>
            </a:r>
          </a:p>
          <a:p>
            <a:pPr marL="0" indent="0">
              <a:buNone/>
            </a:pPr>
            <a:r>
              <a:rPr lang="fr-FR" dirty="0"/>
              <a:t>— Les nombres finissent-ils par dépasser n’importe quel nombre aussi grand que l’on veut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09276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836712"/>
            <a:ext cx="8496944" cy="309634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260648"/>
                <a:ext cx="8352928" cy="6336704"/>
              </a:xfrm>
            </p:spPr>
            <p:txBody>
              <a:bodyPr/>
              <a:lstStyle/>
              <a:p>
                <a:endParaRPr lang="fr-FR" dirty="0"/>
              </a:p>
              <a:p>
                <a:pPr marL="0" indent="0">
                  <a:buNone/>
                </a:pPr>
                <a:r>
                  <a:rPr lang="fr-FR" u="sng" dirty="0">
                    <a:solidFill>
                      <a:srgbClr val="FF0000"/>
                    </a:solidFill>
                  </a:rPr>
                  <a:t>Propriété</a:t>
                </a:r>
                <a:r>
                  <a:rPr lang="fr-FR" dirty="0"/>
                  <a:t> : (admise) : Soit (Un) une suite géométrique du type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  </m:t>
                        </m:r>
                        <m:r>
                          <a:rPr lang="fr-FR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fr-FR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dirty="0"/>
                  <a:t>.</a:t>
                </a:r>
              </a:p>
              <a:p>
                <a:pPr lvl="0"/>
                <a:r>
                  <a:rPr lang="fr-FR" dirty="0"/>
                  <a:t>Si 0 &lt; q &lt; 1 alors </a:t>
                </a:r>
                <a:r>
                  <a:rPr lang="fr-FR" dirty="0" err="1"/>
                  <a:t>lim</a:t>
                </a:r>
                <a:r>
                  <a:rPr lang="fr-FR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fr-FR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dirty="0"/>
                  <a:t>) = 0</a:t>
                </a:r>
              </a:p>
              <a:p>
                <a:pPr lvl="0"/>
                <a:r>
                  <a:rPr lang="fr-FR" dirty="0"/>
                  <a:t> Si q = 1 alors </a:t>
                </a:r>
                <a:r>
                  <a:rPr lang="fr-FR" dirty="0" err="1"/>
                  <a:t>lim</a:t>
                </a:r>
                <a:r>
                  <a:rPr lang="fr-FR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fr-FR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dirty="0"/>
                  <a:t>) = 1</a:t>
                </a:r>
              </a:p>
              <a:p>
                <a:pPr lvl="0"/>
                <a:r>
                  <a:rPr lang="fr-FR" dirty="0"/>
                  <a:t> Si q &gt; 1 alors </a:t>
                </a:r>
                <a:r>
                  <a:rPr lang="fr-FR" dirty="0" err="1"/>
                  <a:t>lim</a:t>
                </a:r>
                <a:r>
                  <a:rPr lang="fr-FR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fr-FR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dirty="0"/>
                  <a:t>) = +∞</a:t>
                </a:r>
              </a:p>
              <a:p>
                <a:endParaRPr lang="fr-FR" dirty="0" smtClean="0"/>
              </a:p>
              <a:p>
                <a:pPr marL="0" indent="0">
                  <a:buNone/>
                </a:pPr>
                <a:r>
                  <a:rPr lang="fr-FR" u="sng" dirty="0" smtClean="0"/>
                  <a:t>Exemple</a:t>
                </a:r>
                <a:r>
                  <a:rPr lang="fr-FR" dirty="0"/>
                  <a:t> :</a:t>
                </a:r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260648"/>
                <a:ext cx="8352928" cy="6336704"/>
              </a:xfrm>
              <a:blipFill rotWithShape="1">
                <a:blip r:embed="rId2"/>
                <a:stretch>
                  <a:fillRect l="-18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48194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pPr marL="857250" lvl="0" indent="-857250">
              <a:buFont typeface="+mj-lt"/>
              <a:buAutoNum type="romanUcPeriod" startAt="3"/>
            </a:pPr>
            <a:r>
              <a:rPr lang="fr-FR" b="1" dirty="0">
                <a:solidFill>
                  <a:srgbClr val="FF0000"/>
                </a:solidFill>
              </a:rPr>
              <a:t>Suites </a:t>
            </a:r>
            <a:r>
              <a:rPr lang="fr-FR" b="1" dirty="0" err="1" smtClean="0">
                <a:solidFill>
                  <a:srgbClr val="FF0000"/>
                </a:solidFill>
              </a:rPr>
              <a:t>arithmético</a:t>
            </a:r>
            <a:r>
              <a:rPr lang="fr-FR" b="1" dirty="0" smtClean="0">
                <a:solidFill>
                  <a:srgbClr val="FF0000"/>
                </a:solidFill>
              </a:rPr>
              <a:t>-géométriques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30464" y="1052736"/>
            <a:ext cx="8424936" cy="187220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052736"/>
                <a:ext cx="8229600" cy="547260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fr-FR" u="sng" dirty="0" smtClean="0">
                    <a:solidFill>
                      <a:srgbClr val="00B050"/>
                    </a:solidFill>
                  </a:rPr>
                  <a:t>Définition</a:t>
                </a:r>
                <a:r>
                  <a:rPr lang="fr-FR" dirty="0"/>
                  <a:t> : Une suite (Un) est dite </a:t>
                </a:r>
                <a:r>
                  <a:rPr lang="fr-FR" dirty="0" err="1"/>
                  <a:t>arithmético</a:t>
                </a:r>
                <a:r>
                  <a:rPr lang="fr-FR" dirty="0"/>
                  <a:t>-géométrique lorsqu’il existe deux nombres réels a et b tels que pour tout entier naturel n 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/>
                          </m:ctrlPr>
                        </m:sSubPr>
                        <m:e>
                          <m:r>
                            <a:rPr lang="fr-FR" i="1"/>
                            <m:t>𝑈</m:t>
                          </m:r>
                        </m:e>
                        <m:sub>
                          <m:r>
                            <a:rPr lang="fr-FR" i="1"/>
                            <m:t>𝑛</m:t>
                          </m:r>
                          <m:r>
                            <a:rPr lang="fr-FR" i="1"/>
                            <m:t>+1</m:t>
                          </m:r>
                        </m:sub>
                      </m:sSub>
                      <m:r>
                        <a:rPr lang="fr-FR" i="1"/>
                        <m:t>=</m:t>
                      </m:r>
                      <m:r>
                        <a:rPr lang="fr-FR" i="1"/>
                        <m:t>𝑎</m:t>
                      </m:r>
                      <m:sSub>
                        <m:sSubPr>
                          <m:ctrlPr>
                            <a:rPr lang="fr-FR" i="1"/>
                          </m:ctrlPr>
                        </m:sSubPr>
                        <m:e>
                          <m:r>
                            <a:rPr lang="fr-FR" i="1"/>
                            <m:t>𝑈</m:t>
                          </m:r>
                        </m:e>
                        <m:sub>
                          <m:r>
                            <a:rPr lang="fr-FR" i="1"/>
                            <m:t>𝑛</m:t>
                          </m:r>
                        </m:sub>
                      </m:sSub>
                      <m:r>
                        <a:rPr lang="fr-FR" i="1"/>
                        <m:t>+</m:t>
                      </m:r>
                      <m:r>
                        <a:rPr lang="fr-FR" i="1"/>
                        <m:t>𝑏</m:t>
                      </m:r>
                    </m:oMath>
                  </m:oMathPara>
                </a14:m>
                <a:endParaRPr lang="fr-FR" dirty="0"/>
              </a:p>
              <a:p>
                <a:endParaRPr lang="fr-FR" dirty="0" smtClean="0"/>
              </a:p>
              <a:p>
                <a:endParaRPr lang="fr-FR" dirty="0" smtClean="0"/>
              </a:p>
              <a:p>
                <a:pPr marL="0" indent="0">
                  <a:buNone/>
                </a:pPr>
                <a:r>
                  <a:rPr lang="fr-FR" u="sng" dirty="0" smtClean="0"/>
                  <a:t>Remarque: </a:t>
                </a:r>
              </a:p>
              <a:p>
                <a:r>
                  <a:rPr lang="fr-FR" dirty="0" smtClean="0"/>
                  <a:t> Si a=0 </a:t>
                </a:r>
                <a:r>
                  <a:rPr lang="fr-FR" dirty="0"/>
                  <a:t>: </a:t>
                </a:r>
                <a:r>
                  <a:rPr lang="fr-FR" dirty="0" smtClean="0"/>
                  <a:t>(Un</a:t>
                </a:r>
                <a:r>
                  <a:rPr lang="fr-FR" dirty="0"/>
                  <a:t>) est une suite constante à partir du rang </a:t>
                </a:r>
                <a:r>
                  <a:rPr lang="fr-FR" dirty="0" smtClean="0"/>
                  <a:t>1.</a:t>
                </a:r>
                <a:endParaRPr lang="fr-FR" dirty="0"/>
              </a:p>
              <a:p>
                <a:r>
                  <a:rPr lang="fr-FR" dirty="0" smtClean="0"/>
                  <a:t>Si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𝑎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≠0</m:t>
                    </m:r>
                  </m:oMath>
                </a14:m>
                <a:r>
                  <a:rPr lang="fr-FR" dirty="0" smtClean="0"/>
                  <a:t>, </a:t>
                </a:r>
                <a:r>
                  <a:rPr lang="fr-FR" dirty="0"/>
                  <a:t>b=0 : pour tout 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𝑛</m:t>
                        </m:r>
                        <m:r>
                          <a:rPr lang="fr-FR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dirty="0" smtClean="0"/>
                  <a:t/>
                </a:r>
                <a:r>
                  <a:rPr lang="fr-FR" dirty="0"/>
                  <a:t>= </a:t>
                </a:r>
                <a:r>
                  <a:rPr lang="fr-FR" dirty="0" err="1"/>
                  <a:t>aUn</a:t>
                </a:r>
                <a:r>
                  <a:rPr lang="fr-FR" dirty="0"/>
                  <a:t> donc </a:t>
                </a:r>
                <a:r>
                  <a:rPr lang="fr-FR" dirty="0" smtClean="0"/>
                  <a:t>(un) </a:t>
                </a:r>
                <a:r>
                  <a:rPr lang="fr-FR" dirty="0"/>
                  <a:t>est géométrique de raison a</a:t>
                </a:r>
                <a:endParaRPr lang="fr-FR" dirty="0"/>
              </a:p>
              <a:p>
                <a:r>
                  <a:rPr lang="fr-FR" dirty="0" smtClean="0"/>
                  <a:t>Si a=1</a:t>
                </a:r>
                <a:r>
                  <a:rPr lang="fr-FR" dirty="0"/>
                  <a:t>, pour tout 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𝑛</m:t>
                        </m:r>
                        <m:r>
                          <a:rPr lang="fr-FR" i="1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dirty="0"/>
                  <a:t> = </a:t>
                </a:r>
                <a:r>
                  <a:rPr lang="fr-FR" dirty="0" smtClean="0"/>
                  <a:t>Un </a:t>
                </a:r>
                <a:r>
                  <a:rPr lang="fr-FR" dirty="0"/>
                  <a:t>+ b donc </a:t>
                </a:r>
                <a:r>
                  <a:rPr lang="fr-FR" dirty="0" smtClean="0"/>
                  <a:t>(Un</a:t>
                </a:r>
                <a:r>
                  <a:rPr lang="fr-FR" dirty="0"/>
                  <a:t>) est arithmétique de raison </a:t>
                </a:r>
                <a:r>
                  <a:rPr lang="fr-FR" dirty="0" smtClean="0"/>
                  <a:t>b.</a:t>
                </a:r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052736"/>
                <a:ext cx="8229600" cy="5472608"/>
              </a:xfrm>
              <a:blipFill rotWithShape="1">
                <a:blip r:embed="rId2"/>
                <a:stretch>
                  <a:fillRect l="-1407" t="-1672" r="-1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13042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b) La vendeuse propose une remise de 15 % sur le prix TTC.</a:t>
            </a:r>
          </a:p>
          <a:p>
            <a:pPr marL="0" indent="0">
              <a:buNone/>
            </a:pPr>
            <a:r>
              <a:rPr lang="fr-FR" dirty="0" smtClean="0"/>
              <a:t>Calculer le prix payé par le client.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54614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fr-FR" dirty="0" smtClean="0"/>
              <a:t>Rappels sur les suites arithmétiques et géométriques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b="1" u="sng" dirty="0"/>
                  <a:t>Comparaison de contrat</a:t>
                </a: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 smtClean="0"/>
                  <a:t>	Une </a:t>
                </a:r>
                <a:r>
                  <a:rPr lang="fr-FR" sz="2000" dirty="0"/>
                  <a:t>personne loue une maison à partir du 1</a:t>
                </a:r>
                <a:r>
                  <a:rPr lang="fr-FR" sz="2000" baseline="30000" dirty="0"/>
                  <a:t>er</a:t>
                </a:r>
                <a:r>
                  <a:rPr lang="fr-FR" sz="2000" dirty="0"/>
                  <a:t> janvier 2014. </a:t>
                </a:r>
                <a:r>
                  <a:rPr lang="fr-FR" sz="2000" dirty="0" smtClean="0"/>
                  <a:t/>
                </a:r>
              </a:p>
              <a:p>
                <a:pPr marL="0" indent="0">
                  <a:buNone/>
                </a:pPr>
                <a:r>
                  <a:rPr lang="fr-FR" sz="2000" dirty="0" smtClean="0"/>
                  <a:t>	Elle </a:t>
                </a:r>
                <a:r>
                  <a:rPr lang="fr-FR" sz="2000" dirty="0"/>
                  <a:t>a le choix entre deux formules de contrat. </a:t>
                </a:r>
                <a:r>
                  <a:rPr lang="fr-FR" sz="2000" dirty="0" smtClean="0"/>
                  <a:t/>
                </a:r>
                <a:br>
                  <a:rPr lang="fr-FR" sz="2000" dirty="0" smtClean="0"/>
                </a:br>
                <a:r>
                  <a:rPr lang="fr-FR" sz="2000" dirty="0" smtClean="0"/>
                  <a:t>	Dans </a:t>
                </a:r>
                <a:r>
                  <a:rPr lang="fr-FR" sz="2000" dirty="0"/>
                  <a:t>les deux </a:t>
                </a:r>
                <a:r>
                  <a:rPr lang="fr-FR" sz="2000" dirty="0" smtClean="0"/>
                  <a:t>cas</a:t>
                </a:r>
                <a:r>
                  <a:rPr lang="fr-FR" sz="2000" dirty="0"/>
                  <a:t>, le loyer annuel en 2014 est de 7200 euros </a:t>
                </a:r>
                <a:r>
                  <a:rPr lang="fr-FR" sz="2000" dirty="0" smtClean="0"/>
                  <a:t>	et </a:t>
                </a:r>
                <a:r>
                  <a:rPr lang="fr-FR" sz="2000" dirty="0"/>
                  <a:t>le </a:t>
                </a:r>
                <a:r>
                  <a:rPr lang="fr-FR" sz="2000" dirty="0" smtClean="0"/>
                  <a:t>	locataire </a:t>
                </a:r>
                <a:r>
                  <a:rPr lang="fr-FR" sz="2000" dirty="0"/>
                  <a:t>s’engage à occuper la maison </a:t>
                </a:r>
                <a:r>
                  <a:rPr lang="fr-FR" sz="2000" dirty="0" smtClean="0"/>
                  <a:t>pendant </a:t>
                </a:r>
                <a:r>
                  <a:rPr lang="fr-FR" sz="2000" dirty="0"/>
                  <a:t>huit </a:t>
                </a:r>
                <a:r>
                  <a:rPr lang="fr-FR" sz="2000" dirty="0" smtClean="0"/>
                  <a:t>	années 	complètes</a:t>
                </a:r>
                <a:r>
                  <a:rPr lang="fr-FR" sz="2000" dirty="0"/>
                  <a:t>.</a:t>
                </a:r>
              </a:p>
              <a:p>
                <a:pPr marL="0" lvl="0" indent="0">
                  <a:buNone/>
                </a:pPr>
                <a:r>
                  <a:rPr lang="fr-FR" sz="2000" u="sng" dirty="0"/>
                  <a:t>Contrat n°1</a:t>
                </a:r>
                <a:r>
                  <a:rPr lang="fr-FR" sz="2000" dirty="0"/>
                  <a:t> : Le locataire accepte une augmentation annuelle de 5% du loyer de l’année précédente. On 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fr-FR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fr-FR" sz="2000" i="1">
                        <a:latin typeface="Cambria Math"/>
                      </a:rPr>
                      <m:t>=7200.</m:t>
                    </m:r>
                  </m:oMath>
                </a14:m>
                <a:endParaRPr lang="fr-FR" sz="2000" dirty="0" smtClean="0"/>
              </a:p>
              <a:p>
                <a:pPr marL="0" lvl="0" indent="0">
                  <a:buNone/>
                </a:pPr>
                <a:endParaRPr lang="fr-FR" sz="2000" dirty="0"/>
              </a:p>
              <a:p>
                <a:pPr marL="514350" lvl="0" indent="-514350">
                  <a:buFont typeface="+mj-lt"/>
                  <a:buAutoNum type="alphaUcPeriod"/>
                </a:pPr>
                <a:r>
                  <a:rPr lang="fr-FR" sz="2000" dirty="0"/>
                  <a:t>Calculer le loyer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fr-FR" sz="20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2000" dirty="0"/>
                  <a:t> payé lors de la 2</a:t>
                </a:r>
                <a:r>
                  <a:rPr lang="fr-FR" sz="2000" baseline="30000" dirty="0"/>
                  <a:t>ème</a:t>
                </a:r>
                <a:r>
                  <a:rPr lang="fr-FR" sz="2000" dirty="0"/>
                  <a:t> année</a:t>
                </a:r>
                <a:r>
                  <a:rPr lang="fr-FR" sz="2000" dirty="0" smtClean="0"/>
                  <a:t>.</a:t>
                </a:r>
              </a:p>
              <a:p>
                <a:pPr marL="0" lv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78351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332656"/>
                <a:ext cx="8229600" cy="6264696"/>
              </a:xfrm>
            </p:spPr>
            <p:txBody>
              <a:bodyPr/>
              <a:lstStyle/>
              <a:p>
                <a:pPr marL="514350" lvl="0" indent="-514350">
                  <a:buFont typeface="+mj-lt"/>
                  <a:buAutoNum type="alphaUcPeriod" startAt="2"/>
                </a:pPr>
                <a:r>
                  <a:rPr lang="fr-FR" dirty="0" smtClean="0"/>
                  <a:t>On 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  </m:t>
                        </m:r>
                        <m:r>
                          <a:rPr lang="fr-FR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/>
                  <a:t> le loyer lors de la nième année. Quelle est la nature de la suite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  </m:t>
                        </m:r>
                        <m:r>
                          <a:rPr lang="fr-FR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/>
                  <a:t>) ? Exprimer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  </m:t>
                        </m:r>
                        <m:r>
                          <a:rPr lang="fr-FR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/>
                  <a:t> en fonction de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 </m:t>
                    </m:r>
                    <m:r>
                      <a:rPr lang="fr-FR" i="1">
                        <a:latin typeface="Cambria Math"/>
                      </a:rPr>
                      <m:t>𝑛</m:t>
                    </m:r>
                  </m:oMath>
                </a14:m>
                <a:r>
                  <a:rPr lang="fr-FR" dirty="0" smtClean="0"/>
                  <a:t>.</a:t>
                </a:r>
              </a:p>
              <a:p>
                <a:pPr lvl="0"/>
                <a:endParaRPr lang="fr-FR" dirty="0"/>
              </a:p>
              <a:p>
                <a:pPr marL="0" lvl="0" indent="0">
                  <a:buNone/>
                </a:pPr>
                <a:endParaRPr lang="fr-FR" dirty="0" smtClean="0"/>
              </a:p>
              <a:p>
                <a:pPr marL="0" lvl="0" indent="0">
                  <a:buNone/>
                </a:pPr>
                <a:endParaRPr lang="fr-FR" dirty="0"/>
              </a:p>
              <a:p>
                <a:pPr marL="514350" lvl="0" indent="-514350">
                  <a:buFont typeface="+mj-lt"/>
                  <a:buAutoNum type="alphaUcPeriod" startAt="3"/>
                </a:pPr>
                <a:r>
                  <a:rPr lang="fr-FR" dirty="0"/>
                  <a:t>Calculer le loyer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  </m:t>
                        </m:r>
                        <m:r>
                          <a:rPr lang="fr-FR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8</m:t>
                        </m:r>
                      </m:sub>
                    </m:sSub>
                  </m:oMath>
                </a14:m>
                <a:r>
                  <a:rPr lang="fr-FR" dirty="0"/>
                  <a:t> payé lors de la 8</a:t>
                </a:r>
                <a:r>
                  <a:rPr lang="fr-FR" baseline="30000" dirty="0"/>
                  <a:t>ème</a:t>
                </a:r>
                <a:r>
                  <a:rPr lang="fr-FR" dirty="0"/>
                  <a:t> année</a:t>
                </a:r>
                <a:r>
                  <a:rPr lang="fr-FR" dirty="0" smtClean="0"/>
                  <a:t>.</a:t>
                </a:r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332656"/>
                <a:ext cx="8229600" cy="6264696"/>
              </a:xfrm>
              <a:blipFill rotWithShape="1">
                <a:blip r:embed="rId2"/>
                <a:stretch>
                  <a:fillRect l="-2000" t="-1363" r="-2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80713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04664"/>
                <a:ext cx="8229600" cy="6192688"/>
              </a:xfrm>
            </p:spPr>
            <p:txBody>
              <a:bodyPr/>
              <a:lstStyle/>
              <a:p>
                <a:pPr marL="514350" lvl="0" indent="-514350">
                  <a:buFont typeface="+mj-lt"/>
                  <a:buAutoNum type="alphaUcPeriod" startAt="4"/>
                </a:pPr>
                <a:r>
                  <a:rPr lang="fr-FR" dirty="0" smtClean="0"/>
                  <a:t>Calculer la somme totale payée à l’issue des huit années de contrat.</a:t>
                </a:r>
              </a:p>
              <a:p>
                <a:pPr marL="514350" lvl="0" indent="-514350">
                  <a:buFont typeface="+mj-lt"/>
                  <a:buAutoNum type="alphaUcPeriod" startAt="4"/>
                </a:pPr>
                <a:endParaRPr lang="fr-FR" dirty="0"/>
              </a:p>
              <a:p>
                <a:pPr marL="514350" lvl="0" indent="-514350">
                  <a:buFont typeface="+mj-lt"/>
                  <a:buAutoNum type="alphaUcPeriod" startAt="4"/>
                </a:pPr>
                <a:endParaRPr lang="fr-FR" dirty="0" smtClean="0"/>
              </a:p>
              <a:p>
                <a:pPr marL="514350" lvl="0" indent="-514350">
                  <a:buFont typeface="+mj-lt"/>
                  <a:buAutoNum type="alphaUcPeriod" startAt="4"/>
                </a:pPr>
                <a:endParaRPr lang="fr-FR" dirty="0"/>
              </a:p>
              <a:p>
                <a:pPr marL="0" lvl="0" indent="0">
                  <a:buNone/>
                </a:pPr>
                <a:r>
                  <a:rPr lang="fr-FR" u="sng" dirty="0"/>
                  <a:t>Contrat n°2</a:t>
                </a:r>
                <a:r>
                  <a:rPr lang="fr-FR" dirty="0"/>
                  <a:t> : Le locataire accepte une augmentation annuelle de 400 euros du loyer de l’année précédente. On 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=7200.</m:t>
                    </m:r>
                  </m:oMath>
                </a14:m>
                <a:r>
                  <a:rPr lang="fr-FR" dirty="0"/>
                  <a:t/>
                </a:r>
              </a:p>
              <a:p>
                <a:pPr marL="514350" lvl="0" indent="-514350">
                  <a:buFont typeface="+mj-lt"/>
                  <a:buAutoNum type="alphaUcPeriod"/>
                </a:pPr>
                <a:r>
                  <a:rPr lang="fr-FR" dirty="0"/>
                  <a:t>Calculer le loyer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/>
                  <a:t> payé lors de la 2</a:t>
                </a:r>
                <a:r>
                  <a:rPr lang="fr-FR" baseline="30000" dirty="0"/>
                  <a:t>ème</a:t>
                </a:r>
                <a:r>
                  <a:rPr lang="fr-FR" dirty="0"/>
                  <a:t> année.</a:t>
                </a:r>
              </a:p>
              <a:p>
                <a:pPr marL="0" lvl="0" indent="0">
                  <a:buNone/>
                </a:pPr>
                <a:endParaRPr lang="fr-FR" dirty="0" smtClean="0"/>
              </a:p>
              <a:p>
                <a:endParaRPr lang="fr-FR" dirty="0" smtClean="0"/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04664"/>
                <a:ext cx="8229600" cy="6192688"/>
              </a:xfrm>
              <a:blipFill rotWithShape="1">
                <a:blip r:embed="rId2"/>
                <a:stretch>
                  <a:fillRect l="-1926" t="-1476" r="-27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86105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0648"/>
                <a:ext cx="8229600" cy="6264696"/>
              </a:xfrm>
            </p:spPr>
            <p:txBody>
              <a:bodyPr>
                <a:normAutofit/>
              </a:bodyPr>
              <a:lstStyle/>
              <a:p>
                <a:pPr marL="514350" lvl="0" indent="-514350">
                  <a:buFont typeface="+mj-lt"/>
                  <a:buAutoNum type="alphaUcPeriod" startAt="2"/>
                </a:pPr>
                <a:r>
                  <a:rPr lang="fr-FR" dirty="0"/>
                  <a:t>On 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  </m:t>
                        </m:r>
                        <m:r>
                          <a:rPr lang="fr-FR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/>
                  <a:t> le loyer lors de la </a:t>
                </a:r>
                <a:r>
                  <a:rPr lang="fr-FR" dirty="0" err="1" smtClean="0"/>
                  <a:t>n-ième</a:t>
                </a:r>
                <a:r>
                  <a:rPr lang="fr-FR" dirty="0" smtClean="0"/>
                  <a:t/>
                </a:r>
                <a:r>
                  <a:rPr lang="fr-FR" dirty="0"/>
                  <a:t>année. Quelle est la nature de la suite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  </m:t>
                        </m:r>
                        <m:r>
                          <a:rPr lang="fr-FR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/>
                  <a:t>) ? Exprimer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  </m:t>
                        </m:r>
                        <m:r>
                          <a:rPr lang="fr-FR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/>
                  <a:t> en fonction de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 </m:t>
                    </m:r>
                    <m:r>
                      <a:rPr lang="fr-FR" i="1">
                        <a:latin typeface="Cambria Math"/>
                      </a:rPr>
                      <m:t>𝑛</m:t>
                    </m:r>
                  </m:oMath>
                </a14:m>
                <a:r>
                  <a:rPr lang="fr-FR" dirty="0" smtClean="0"/>
                  <a:t>.</a:t>
                </a:r>
              </a:p>
              <a:p>
                <a:pPr marL="514350" lvl="0" indent="-514350">
                  <a:buFont typeface="+mj-lt"/>
                  <a:buAutoNum type="alphaUcPeriod" startAt="2"/>
                </a:pPr>
                <a:endParaRPr lang="fr-FR" dirty="0"/>
              </a:p>
              <a:p>
                <a:pPr marL="514350" lvl="0" indent="-514350">
                  <a:buFont typeface="+mj-lt"/>
                  <a:buAutoNum type="alphaUcPeriod" startAt="2"/>
                </a:pPr>
                <a:endParaRPr lang="fr-FR" dirty="0" smtClean="0"/>
              </a:p>
              <a:p>
                <a:pPr marL="514350" lvl="0" indent="-514350">
                  <a:buFont typeface="+mj-lt"/>
                  <a:buAutoNum type="alphaUcPeriod" startAt="2"/>
                </a:pPr>
                <a:endParaRPr lang="fr-FR" dirty="0"/>
              </a:p>
              <a:p>
                <a:pPr marL="514350" lvl="0" indent="-514350">
                  <a:buFont typeface="+mj-lt"/>
                  <a:buAutoNum type="alphaUcPeriod" startAt="2"/>
                </a:pPr>
                <a:endParaRPr lang="fr-FR" dirty="0" smtClean="0"/>
              </a:p>
              <a:p>
                <a:pPr marL="514350" lvl="0" indent="-514350">
                  <a:buFont typeface="+mj-lt"/>
                  <a:buAutoNum type="alphaUcPeriod" startAt="2"/>
                </a:pPr>
                <a:r>
                  <a:rPr lang="fr-FR" dirty="0" smtClean="0"/>
                  <a:t>Calculer </a:t>
                </a:r>
                <a:r>
                  <a:rPr lang="fr-FR" dirty="0"/>
                  <a:t>le loyer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  </m:t>
                        </m:r>
                        <m:r>
                          <a:rPr lang="fr-FR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8</m:t>
                        </m:r>
                      </m:sub>
                    </m:sSub>
                  </m:oMath>
                </a14:m>
                <a:r>
                  <a:rPr lang="fr-FR" dirty="0"/>
                  <a:t> payé lors de la 8</a:t>
                </a:r>
                <a:r>
                  <a:rPr lang="fr-FR" baseline="30000" dirty="0"/>
                  <a:t>ème</a:t>
                </a:r>
                <a:r>
                  <a:rPr lang="fr-FR" dirty="0"/>
                  <a:t> année.</a:t>
                </a:r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0648"/>
                <a:ext cx="8229600" cy="6264696"/>
              </a:xfrm>
              <a:blipFill rotWithShape="1">
                <a:blip r:embed="rId2"/>
                <a:stretch>
                  <a:fillRect l="-1926" t="-1363" r="-14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6128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514350" indent="-514350">
              <a:buFont typeface="+mj-lt"/>
              <a:buAutoNum type="alphaUcPeriod" startAt="4"/>
            </a:pPr>
            <a:r>
              <a:rPr lang="fr-FR" dirty="0"/>
              <a:t>Calculer la somme totale payée à l’issue des huit années de contrat</a:t>
            </a:r>
            <a:r>
              <a:rPr lang="fr-FR" dirty="0" smtClean="0"/>
              <a:t>.</a:t>
            </a:r>
          </a:p>
          <a:p>
            <a:pPr marL="514350" indent="-514350">
              <a:buFont typeface="+mj-lt"/>
              <a:buAutoNum type="alphaUcPeriod" startAt="4"/>
            </a:pPr>
            <a:endParaRPr lang="fr-FR" dirty="0"/>
          </a:p>
          <a:p>
            <a:pPr marL="514350" indent="-514350">
              <a:buFont typeface="+mj-lt"/>
              <a:buAutoNum type="alphaUcPeriod" startAt="4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60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/>
              <a:t>Chapitre 1 : Les suites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747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241</Words>
  <Application>Microsoft Office PowerPoint</Application>
  <PresentationFormat>Affichage à l'écran (4:3)</PresentationFormat>
  <Paragraphs>71</Paragraphs>
  <Slides>29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0" baseType="lpstr">
      <vt:lpstr>Thème Office</vt:lpstr>
      <vt:lpstr>Rappels sur les pourcentages d’évolution</vt:lpstr>
      <vt:lpstr>Exemple :</vt:lpstr>
      <vt:lpstr>Diapositive 3</vt:lpstr>
      <vt:lpstr>Rappels sur les suites arithmétiques et géométriques</vt:lpstr>
      <vt:lpstr>Diapositive 5</vt:lpstr>
      <vt:lpstr>Diapositive 6</vt:lpstr>
      <vt:lpstr>Diapositive 7</vt:lpstr>
      <vt:lpstr>Diapositive 8</vt:lpstr>
      <vt:lpstr>Chapitre 1 : Les suites</vt:lpstr>
      <vt:lpstr>Diapositive 10</vt:lpstr>
      <vt:lpstr>Suites géométriques - Rappels</vt:lpstr>
      <vt:lpstr>Diapositive 12</vt:lpstr>
      <vt:lpstr>Exemple :</vt:lpstr>
      <vt:lpstr>Suites géométriques définies de façon explicite </vt:lpstr>
      <vt:lpstr>Exemple :</vt:lpstr>
      <vt:lpstr>Diapositive 16</vt:lpstr>
      <vt:lpstr>Sens de variation d’une suite géométrique </vt:lpstr>
      <vt:lpstr>Diapositive 18</vt:lpstr>
      <vt:lpstr>Diapositive 19</vt:lpstr>
      <vt:lpstr>Somme de termes consécutifs d’une suite géométrique </vt:lpstr>
      <vt:lpstr>Démonstration:</vt:lpstr>
      <vt:lpstr>Exemple :</vt:lpstr>
      <vt:lpstr>Activité d’approche</vt:lpstr>
      <vt:lpstr>Diapositive 24</vt:lpstr>
      <vt:lpstr>Diapositive 25</vt:lpstr>
      <vt:lpstr>Limite d’une suite géométrique</vt:lpstr>
      <vt:lpstr>Diapositive 27</vt:lpstr>
      <vt:lpstr>Suites arithmético-géométriques</vt:lpstr>
      <vt:lpstr>Diapositive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 : Les suites</dc:title>
  <dc:creator>Céline</dc:creator>
  <cp:lastModifiedBy>pratac</cp:lastModifiedBy>
  <cp:revision>40</cp:revision>
  <dcterms:created xsi:type="dcterms:W3CDTF">2014-09-04T15:08:47Z</dcterms:created>
  <dcterms:modified xsi:type="dcterms:W3CDTF">2014-09-29T09:31:49Z</dcterms:modified>
</cp:coreProperties>
</file>