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81" r:id="rId6"/>
    <p:sldId id="261" r:id="rId7"/>
    <p:sldId id="282" r:id="rId8"/>
    <p:sldId id="269" r:id="rId9"/>
    <p:sldId id="284" r:id="rId10"/>
    <p:sldId id="283" r:id="rId11"/>
    <p:sldId id="28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7E741F-9349-42BB-8475-0C62F876EBF4}" type="datetimeFigureOut">
              <a:rPr lang="fr-FR" smtClean="0"/>
              <a:t>10/10/2012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3FAC6AC-364F-49F6-97CF-4A2471CD71B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117180" cy="1470025"/>
          </a:xfrm>
        </p:spPr>
        <p:txBody>
          <a:bodyPr/>
          <a:lstStyle/>
          <a:p>
            <a:pPr algn="ctr"/>
            <a:r>
              <a:rPr lang="fr-FR" sz="6000" b="1" dirty="0" smtClean="0">
                <a:latin typeface="Comic Sans MS" pitchFamily="66" charset="0"/>
              </a:rPr>
              <a:t>Chapitre 3 </a:t>
            </a:r>
            <a:endParaRPr lang="fr-FR" sz="6000" b="1" dirty="0"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573016"/>
            <a:ext cx="7117180" cy="8614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3200" dirty="0" smtClean="0">
                <a:latin typeface="Comic Sans MS" pitchFamily="66" charset="0"/>
              </a:rPr>
              <a:t>Calcul littéral</a:t>
            </a:r>
          </a:p>
          <a:p>
            <a:pPr algn="ctr"/>
            <a:r>
              <a:rPr lang="fr-FR" sz="3200" dirty="0" smtClean="0">
                <a:latin typeface="Comic Sans MS" pitchFamily="66" charset="0"/>
              </a:rPr>
              <a:t>Double distributivité</a:t>
            </a:r>
            <a:endParaRPr lang="fr-FR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3561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00B0F0"/>
                </a:solidFill>
                <a:latin typeface="Comic Sans MS" pitchFamily="66" charset="0"/>
              </a:rPr>
              <a:t>IV. Double distributivité</a:t>
            </a:r>
            <a:endParaRPr lang="fr-FR" sz="2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59362" y="1916831"/>
                <a:ext cx="8352928" cy="468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Propriété 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8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fr-FR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( a + b </a:t>
                </a:r>
                <a:r>
                  <a:rPr lang="fr-FR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) ( c + d ) </a:t>
                </a:r>
                <a:r>
                  <a:rPr lang="fr-FR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= </a:t>
                </a:r>
                <a:r>
                  <a:rPr lang="fr-FR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a x c + a x d + b x c + b x d</a:t>
                </a:r>
                <a:endParaRPr lang="fr-FR" sz="2400" b="1" dirty="0" smtClean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fr-FR" sz="11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latin typeface="Comic Sans MS" pitchFamily="66" charset="0"/>
                  </a:rPr>
                  <a:t>Exemples 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Développe les expressions </a:t>
                </a:r>
                <a:r>
                  <a:rPr lang="fr-FR" sz="2000" dirty="0" smtClean="0">
                    <a:latin typeface="Comic Sans MS" pitchFamily="66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 dirty="0" smtClean="0">
                            <a:latin typeface="Cambria Math"/>
                          </a:rPr>
                          <m:t> </m:t>
                        </m:r>
                        <m:r>
                          <a:rPr lang="fr-FR" sz="20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/>
                          </a:rPr>
                          <m:t> + 7 </m:t>
                        </m:r>
                      </m:e>
                    </m:d>
                    <m:d>
                      <m:dPr>
                        <m:ctrlPr>
                          <a:rPr lang="fr-FR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dirty="0" smtClean="0">
                            <a:latin typeface="Cambria Math"/>
                          </a:rPr>
                          <m:t> 3</m:t>
                        </m:r>
                        <m:r>
                          <a:rPr lang="fr-FR" sz="20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fr-FR" sz="2000" b="0" i="1" dirty="0" smtClean="0">
                            <a:latin typeface="Cambria Math"/>
                          </a:rPr>
                          <m:t>+2 </m:t>
                        </m:r>
                      </m:e>
                    </m:d>
                    <m:r>
                      <a:rPr lang="fr-FR" sz="2000" i="1" dirty="0" smtClean="0">
                        <a:latin typeface="Cambria Math"/>
                      </a:rPr>
                      <m:t> 	</m:t>
                    </m:r>
                  </m:oMath>
                </a14:m>
                <a:r>
                  <a:rPr lang="fr-FR" sz="2000" dirty="0" smtClean="0">
                    <a:latin typeface="Comic Sans MS" pitchFamily="66" charset="0"/>
                  </a:rPr>
                  <a:t>			</a:t>
                </a:r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K</a:t>
                </a:r>
                <a:r>
                  <a:rPr lang="fr-FR" sz="2000" dirty="0" smtClean="0">
                    <a:latin typeface="Comic Sans MS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</a:rPr>
                      <m:t> ×3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 ×2+7 ×3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  <a:ea typeface="Cambria Math"/>
                      </a:rPr>
                      <m:t>+7 ×2</m:t>
                    </m:r>
                  </m:oMath>
                </a14:m>
                <a:r>
                  <a:rPr lang="fr-FR" sz="2000" dirty="0" smtClean="0">
                    <a:latin typeface="Comic Sans MS" pitchFamily="66" charset="0"/>
                  </a:rPr>
                  <a:t>		</a:t>
                </a:r>
                <a:endParaRPr lang="fr-FR" sz="200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K</a:t>
                </a:r>
                <a:r>
                  <a:rPr lang="fr-FR" sz="2000" dirty="0" smtClean="0">
                    <a:latin typeface="Comic Sans MS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/>
                      </a:rPr>
                      <m:t>3 </m:t>
                    </m:r>
                    <m:r>
                      <a:rPr lang="fr-FR" sz="2000" b="0" i="1" dirty="0" smtClean="0">
                        <a:latin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</a:rPr>
                      <m:t>²+2</m:t>
                    </m:r>
                    <m:r>
                      <a:rPr lang="fr-FR" sz="2000" b="0" i="1" dirty="0" smtClean="0">
                        <a:latin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</a:rPr>
                      <m:t>+21</m:t>
                    </m:r>
                    <m:r>
                      <a:rPr lang="fr-FR" sz="2000" b="0" i="1" dirty="0" smtClean="0">
                        <a:latin typeface="Cambria Math"/>
                      </a:rPr>
                      <m:t>𝑥</m:t>
                    </m:r>
                    <m:r>
                      <a:rPr lang="fr-FR" sz="2000" b="0" i="1" dirty="0" smtClean="0">
                        <a:latin typeface="Cambria Math"/>
                      </a:rPr>
                      <m:t>+14</m:t>
                    </m:r>
                  </m:oMath>
                </a14:m>
                <a:endParaRPr lang="fr-FR" sz="2000" b="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/>
                      </a:rPr>
                      <m:t>3 </m:t>
                    </m:r>
                    <m:r>
                      <a:rPr lang="fr-FR" sz="2000" i="1" dirty="0">
                        <a:latin typeface="Cambria Math"/>
                      </a:rPr>
                      <m:t>𝑥</m:t>
                    </m:r>
                    <m:r>
                      <a:rPr lang="fr-FR" sz="2000" i="1" dirty="0">
                        <a:latin typeface="Cambria Math"/>
                      </a:rPr>
                      <m:t>²+23</m:t>
                    </m:r>
                    <m:r>
                      <a:rPr lang="fr-FR" sz="2000" b="0" i="1" dirty="0" smtClean="0">
                        <a:latin typeface="Cambria Math"/>
                      </a:rPr>
                      <m:t>𝑥</m:t>
                    </m:r>
                    <m:r>
                      <a:rPr lang="fr-FR" sz="2000" i="1" dirty="0">
                        <a:latin typeface="Cambria Math"/>
                      </a:rPr>
                      <m:t>+14</m:t>
                    </m:r>
                  </m:oMath>
                </a14:m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solidFill>
                      <a:srgbClr val="7030A0"/>
                    </a:solidFill>
                    <a:latin typeface="Comic Sans MS" pitchFamily="66" charset="0"/>
                  </a:rPr>
                  <a:t>				</a:t>
                </a: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2" y="1916831"/>
                <a:ext cx="8352928" cy="4685898"/>
              </a:xfrm>
              <a:prstGeom prst="rect">
                <a:avLst/>
              </a:prstGeom>
              <a:blipFill rotWithShape="1"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59362" y="2708920"/>
                <a:ext cx="835292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L</a:t>
                </a:r>
                <a:r>
                  <a:rPr lang="fr-FR" sz="2000" dirty="0" smtClean="0">
                    <a:latin typeface="Comic Sans MS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FR" sz="20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</a:rPr>
                          <m:t> −4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 2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</a:rPr>
                          <m:t>+5 </m:t>
                        </m:r>
                      </m:e>
                    </m:d>
                  </m:oMath>
                </a14:m>
                <a:endParaRPr lang="fr-FR" sz="2000" b="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i="1" dirty="0" smtClean="0">
                    <a:solidFill>
                      <a:srgbClr val="7030A0"/>
                    </a:solidFill>
                    <a:latin typeface="Comic Sans MS" pitchFamily="66" charset="0"/>
                  </a:rPr>
                  <a:t>On va transformer les signes – en signes +</a:t>
                </a:r>
                <a:endParaRPr lang="fr-FR" sz="2000" i="1" dirty="0">
                  <a:solidFill>
                    <a:srgbClr val="7030A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L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</a:rPr>
                          <m:t>+(</m:t>
                        </m:r>
                        <m:r>
                          <a:rPr lang="fr-FR" sz="2000" i="1">
                            <a:latin typeface="Cambria Math"/>
                          </a:rPr>
                          <m:t>−4</m:t>
                        </m:r>
                        <m:r>
                          <a:rPr lang="fr-FR" sz="20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fr-FR" sz="2000" i="1">
                        <a:latin typeface="Cambria Math"/>
                      </a:rPr>
                      <m:t> ( 2</m:t>
                    </m:r>
                    <m:r>
                      <a:rPr lang="fr-FR" sz="2000" i="1">
                        <a:latin typeface="Cambria Math"/>
                      </a:rPr>
                      <m:t>𝑥</m:t>
                    </m:r>
                    <m:r>
                      <a:rPr lang="fr-FR" sz="2000" i="1">
                        <a:latin typeface="Cambria Math"/>
                      </a:rPr>
                      <m:t>+5 )</m:t>
                    </m:r>
                  </m:oMath>
                </a14:m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L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 ×2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×5+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−4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×2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−4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×5</m:t>
                    </m:r>
                  </m:oMath>
                </a14:m>
                <a:endParaRPr lang="fr-FR" sz="200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L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2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²+5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 −8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 −20</m:t>
                    </m:r>
                  </m:oMath>
                </a14:m>
                <a:endParaRPr lang="fr-FR" sz="2000" b="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L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2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² −3</m:t>
                    </m:r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</a:rPr>
                      <m:t>−20</m:t>
                    </m:r>
                  </m:oMath>
                </a14:m>
                <a:endParaRPr lang="fr-FR" sz="200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2" y="2708920"/>
                <a:ext cx="8352928" cy="3323987"/>
              </a:xfrm>
              <a:prstGeom prst="rect">
                <a:avLst/>
              </a:prstGeom>
              <a:blipFill rotWithShape="1"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57021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00B0F0"/>
                </a:solidFill>
                <a:latin typeface="Comic Sans MS" pitchFamily="66" charset="0"/>
              </a:rPr>
              <a:t>Objectifs : </a:t>
            </a:r>
            <a:endParaRPr lang="fr-FR" sz="2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78564" y="26459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Développer et factoriser une expression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3359" y="310761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Savoir utiliser la double distributivité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3358" y="3569277"/>
            <a:ext cx="847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Utiliser le calcul littéral pour résoudre des problèmes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564" y="2184282"/>
            <a:ext cx="757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Simplifier une écriture littérale</a:t>
            </a:r>
            <a:endParaRPr lang="fr-FR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45051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00B0F0"/>
                </a:solidFill>
                <a:latin typeface="Comic Sans MS" pitchFamily="66" charset="0"/>
              </a:rPr>
              <a:t>I. Expression littérale</a:t>
            </a:r>
            <a:endParaRPr lang="fr-FR" sz="2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3528" y="1916832"/>
                <a:ext cx="835292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solidFill>
                      <a:srgbClr val="00B050"/>
                    </a:solidFill>
                    <a:latin typeface="Comic Sans MS" pitchFamily="66" charset="0"/>
                  </a:rPr>
                  <a:t>Définition 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00B050"/>
                    </a:solidFill>
                    <a:latin typeface="Comic Sans MS" pitchFamily="66" charset="0"/>
                  </a:rPr>
                  <a:t>Une </a:t>
                </a:r>
                <a:r>
                  <a:rPr lang="fr-FR" sz="2000" b="1" dirty="0">
                    <a:solidFill>
                      <a:srgbClr val="00B050"/>
                    </a:solidFill>
                    <a:latin typeface="Comic Sans MS" pitchFamily="66" charset="0"/>
                  </a:rPr>
                  <a:t>expression littéral </a:t>
                </a:r>
                <a:r>
                  <a:rPr lang="fr-FR" sz="2000" dirty="0">
                    <a:solidFill>
                      <a:srgbClr val="00B050"/>
                    </a:solidFill>
                    <a:latin typeface="Comic Sans MS" pitchFamily="66" charset="0"/>
                  </a:rPr>
                  <a:t>est une expression dans laquelle figurent une ou plusieurs lettres</a:t>
                </a:r>
                <a:r>
                  <a:rPr lang="fr-FR" sz="2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fr-FR" sz="2000" b="0" dirty="0" smtClean="0">
                  <a:solidFill>
                    <a:srgbClr val="00B050"/>
                  </a:solidFill>
                  <a:effectLst/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 b="1" dirty="0" smtClean="0">
                    <a:latin typeface="Comic Sans MS" pitchFamily="66" charset="0"/>
                  </a:rPr>
                  <a:t>Exemple 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Le programme : prendre un nombre, lui ajouter 5, multiplier le résultat par 2 se traduit par l'expression littérale : </a:t>
                </a:r>
                <a:endParaRPr lang="fr-FR" sz="2000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 ×5 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 ×2</m:t>
                      </m:r>
                    </m:oMath>
                  </m:oMathPara>
                </a14:m>
                <a:endParaRPr lang="fr-FR" sz="2000" dirty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b="0" dirty="0">
                  <a:solidFill>
                    <a:srgbClr val="00B050"/>
                  </a:solidFill>
                  <a:effectLst/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8352928" cy="4708981"/>
              </a:xfrm>
              <a:prstGeom prst="rect">
                <a:avLst/>
              </a:prstGeom>
              <a:blipFill rotWithShape="1">
                <a:blip r:embed="rId2"/>
                <a:stretch>
                  <a:fillRect l="-730" r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7962" y="1196752"/>
            <a:ext cx="8352928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latin typeface="Comic Sans MS" pitchFamily="66" charset="0"/>
              </a:rPr>
              <a:t>Remarques : </a:t>
            </a:r>
            <a:endParaRPr lang="fr-FR" sz="2000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Comic Sans MS" pitchFamily="66" charset="0"/>
              </a:rPr>
              <a:t>Pour simplifier les écritures mathématiques, on utilise les conventions suivantes: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Comic Sans MS" pitchFamily="66" charset="0"/>
              </a:rPr>
              <a:t>On </a:t>
            </a:r>
            <a:r>
              <a:rPr lang="fr-FR" sz="2000" dirty="0">
                <a:latin typeface="Comic Sans MS" pitchFamily="66" charset="0"/>
              </a:rPr>
              <a:t>n’écrit pas le signe x entre: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Un nombre et une </a:t>
            </a:r>
            <a:r>
              <a:rPr lang="fr-FR" sz="2000" dirty="0" smtClean="0">
                <a:latin typeface="Comic Sans MS" pitchFamily="66" charset="0"/>
              </a:rPr>
              <a:t>lettre;</a:t>
            </a:r>
            <a:endParaRPr lang="fr-FR" sz="2000" dirty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Un nombre et une parenthèse;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Deux parenthèses;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Une lettre et une parenthèse;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Deux lettres;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Les nombres s’écrivent devant les lettres et les parenthèses;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>
                <a:latin typeface="Comic Sans MS" pitchFamily="66" charset="0"/>
              </a:rPr>
              <a:t>Le chiffre 1 ne s’écrit pas devant une lettre ou une parenthèse.</a:t>
            </a:r>
          </a:p>
          <a:p>
            <a:pPr algn="just">
              <a:lnSpc>
                <a:spcPct val="150000"/>
              </a:lnSpc>
            </a:pPr>
            <a:endParaRPr lang="fr-FR" sz="2000" b="1" dirty="0" smtClean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fr-FR" sz="2000" dirty="0">
              <a:effectLst/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fr-FR" sz="2000" dirty="0" smtClean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fr-FR" sz="2000" dirty="0">
              <a:effectLst/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fr-FR" sz="2000" dirty="0" smtClean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fr-FR" sz="2000" dirty="0"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317630" y="1642931"/>
                <a:ext cx="8352928" cy="809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fr-FR" sz="2000" b="1" dirty="0" smtClean="0">
                    <a:latin typeface="Comic Sans MS" pitchFamily="66" charset="0"/>
                  </a:rPr>
                  <a:t>Exemples </a:t>
                </a:r>
                <a:r>
                  <a:rPr lang="fr-FR" sz="2000" b="1" dirty="0">
                    <a:latin typeface="Comic Sans MS" pitchFamily="66" charset="0"/>
                  </a:rPr>
                  <a:t>: </a:t>
                </a:r>
                <a:endParaRPr lang="fr-FR" sz="2000" dirty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2 x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; </a:t>
                </a:r>
                <a:endParaRPr lang="fr-FR" sz="2000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5 </a:t>
                </a:r>
                <a:r>
                  <a:rPr lang="fr-FR" sz="2000" dirty="0">
                    <a:latin typeface="Comic Sans MS" pitchFamily="66" charset="0"/>
                  </a:rPr>
                  <a:t>x (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+ 7 ) = 5 (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+ 7 ) </a:t>
                </a:r>
                <a:endParaRPr lang="fr-FR" sz="2000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( </a:t>
                </a:r>
                <a:r>
                  <a:rPr lang="fr-FR" sz="2000" dirty="0">
                    <a:latin typeface="Comic Sans MS" pitchFamily="66" charset="0"/>
                  </a:rPr>
                  <a:t>a + 6 ) x ( 7 + y ) = ( a + 6 ) ( 7 + y 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a </a:t>
                </a:r>
                <a:r>
                  <a:rPr lang="fr-FR" sz="2000" dirty="0">
                    <a:latin typeface="Comic Sans MS" pitchFamily="66" charset="0"/>
                  </a:rPr>
                  <a:t>x b = ab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/>
                </a:r>
                <a:br>
                  <a:rPr lang="fr-FR" sz="2000" dirty="0">
                    <a:latin typeface="Comic Sans MS" pitchFamily="66" charset="0"/>
                  </a:rPr>
                </a:br>
                <a:r>
                  <a:rPr lang="fr-FR" sz="2000" b="1" dirty="0" smtClean="0">
                    <a:solidFill>
                      <a:srgbClr val="00B050"/>
                    </a:solidFill>
                    <a:latin typeface="Comic Sans MS" pitchFamily="66" charset="0"/>
                  </a:rPr>
                  <a:t>Définition </a:t>
                </a:r>
                <a:r>
                  <a:rPr lang="fr-FR" sz="2000" b="1" dirty="0">
                    <a:solidFill>
                      <a:srgbClr val="00B050"/>
                    </a:solidFill>
                    <a:latin typeface="Comic Sans MS" pitchFamily="66" charset="0"/>
                  </a:rPr>
                  <a:t>:</a:t>
                </a:r>
                <a:r>
                  <a:rPr lang="fr-FR" sz="2000" dirty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00B050"/>
                    </a:solidFill>
                    <a:latin typeface="Comic Sans MS" pitchFamily="66" charset="0"/>
                  </a:rPr>
                  <a:t>Réduire une expression littérale c'est l'écrire avec le moins de termes possibles.</a:t>
                </a:r>
              </a:p>
              <a:p>
                <a:r>
                  <a:rPr lang="fr-FR" sz="2000" dirty="0"/>
                  <a:t/>
                </a:r>
                <a:br>
                  <a:rPr lang="fr-FR" sz="2000" dirty="0"/>
                </a:br>
                <a:r>
                  <a:rPr lang="fr-FR" sz="2000" dirty="0"/>
                  <a:t/>
                </a:r>
                <a:br>
                  <a:rPr lang="fr-FR" sz="2000" dirty="0"/>
                </a:br>
                <a:endParaRPr lang="fr-FR" sz="2000" dirty="0"/>
              </a:p>
              <a:p>
                <a:pPr algn="just">
                  <a:lnSpc>
                    <a:spcPct val="150000"/>
                  </a:lnSpc>
                </a:pPr>
                <a:endParaRPr lang="fr-FR" sz="2000" b="1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>
                  <a:effectLst/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>
                  <a:effectLst/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dirty="0">
                  <a:effectLst/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0" y="1642931"/>
                <a:ext cx="8352928" cy="8099781"/>
              </a:xfrm>
              <a:prstGeom prst="rect">
                <a:avLst/>
              </a:prstGeom>
              <a:blipFill rotWithShape="1">
                <a:blip r:embed="rId2"/>
                <a:stretch>
                  <a:fillRect l="-730" r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5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3561" y="133938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00B0F0"/>
                </a:solidFill>
                <a:latin typeface="Comic Sans MS" pitchFamily="66" charset="0"/>
              </a:rPr>
              <a:t>II. Simplification de parenthèses</a:t>
            </a:r>
            <a:endParaRPr lang="fr-FR" sz="2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73561" y="1916832"/>
                <a:ext cx="8352928" cy="478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fr-FR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Propriété :</a:t>
                </a: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fr-FR" sz="20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a, b, c </a:t>
                </a: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et d désignent des nombres.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Ajouter une somme algébrique revient à ajouter chacun de ses termes.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 + ( b + c ) = a + b + c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 + ( - b - c ) = a - b - c</a:t>
                </a:r>
              </a:p>
              <a:p>
                <a:pPr algn="just">
                  <a:lnSpc>
                    <a:spcPct val="150000"/>
                  </a:lnSpc>
                </a:pPr>
                <a:endParaRPr lang="fr-FR" sz="2000" b="1" dirty="0" smtClean="0">
                  <a:latin typeface="Comic Sans MS" pitchFamily="66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 b="1" dirty="0" smtClean="0">
                    <a:latin typeface="Comic Sans MS" pitchFamily="66" charset="0"/>
                  </a:rPr>
                  <a:t>Exemples </a:t>
                </a:r>
                <a:r>
                  <a:rPr lang="fr-FR" sz="2000" b="1" dirty="0">
                    <a:latin typeface="Comic Sans MS" pitchFamily="66" charset="0"/>
                  </a:rPr>
                  <a:t>:</a:t>
                </a:r>
                <a:r>
                  <a:rPr lang="fr-FR" sz="2000" dirty="0">
                    <a:latin typeface="Comic Sans MS" pitchFamily="66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E = 10 + ( 4 + a ) = 10 + 4 + a = 14 + a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F= 5 + ( -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+ 7 ) = 5 –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+ 7 = -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+ 12</a:t>
                </a:r>
                <a:endParaRPr lang="fr-FR" sz="2000" b="0" dirty="0">
                  <a:effectLst/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61" y="1916832"/>
                <a:ext cx="8352928" cy="4788555"/>
              </a:xfrm>
              <a:prstGeom prst="rect">
                <a:avLst/>
              </a:prstGeom>
              <a:blipFill rotWithShape="1">
                <a:blip r:embed="rId2"/>
                <a:stretch>
                  <a:fillRect l="-803" r="-7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3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81606" y="1484784"/>
                <a:ext cx="8352928" cy="486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fr-FR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Propriété :</a:t>
                </a: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, b </a:t>
                </a: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et c désignent des nombres.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Soustraire une somme algébrique revient à ajouter l'opposé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de chacun </a:t>
                </a: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de ses termes.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 - ( b + c ) = a - b - c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FF0000"/>
                    </a:solidFill>
                    <a:latin typeface="Comic Sans MS" pitchFamily="66" charset="0"/>
                  </a:rPr>
                  <a:t>a - ( - b - c ) = a + b + c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/>
                </a:r>
                <a:br>
                  <a:rPr lang="fr-FR" sz="2000" dirty="0">
                    <a:latin typeface="Comic Sans MS" pitchFamily="66" charset="0"/>
                  </a:rPr>
                </a:br>
                <a:r>
                  <a:rPr lang="fr-FR" sz="2000" b="1" dirty="0" smtClean="0">
                    <a:latin typeface="Comic Sans MS" pitchFamily="66" charset="0"/>
                  </a:rPr>
                  <a:t>Exemples </a:t>
                </a:r>
                <a:r>
                  <a:rPr lang="fr-FR" sz="2000" b="1" dirty="0">
                    <a:latin typeface="Comic Sans MS" pitchFamily="66" charset="0"/>
                  </a:rPr>
                  <a:t>: </a:t>
                </a:r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G = 6 - (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+ 4 ) = 6 –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– 4 = -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+ 2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H = 5 - ( -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– 4 ) = 5 +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FR" sz="2000" dirty="0">
                    <a:latin typeface="Comic Sans MS" pitchFamily="66" charset="0"/>
                  </a:rPr>
                  <a:t> + 4 = 9 +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endParaRPr lang="fr-FR" sz="2000" b="0" i="0" u="none" strike="noStrike" dirty="0">
                  <a:effectLst/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6" y="1484784"/>
                <a:ext cx="8352928" cy="4868128"/>
              </a:xfrm>
              <a:prstGeom prst="rect">
                <a:avLst/>
              </a:prstGeom>
              <a:blipFill rotWithShape="1">
                <a:blip r:embed="rId2"/>
                <a:stretch>
                  <a:fillRect l="-730" r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3561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00B0F0"/>
                </a:solidFill>
                <a:latin typeface="Comic Sans MS" pitchFamily="66" charset="0"/>
              </a:rPr>
              <a:t>III. Développer un produit</a:t>
            </a:r>
            <a:endParaRPr lang="fr-FR" sz="2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73561" y="1916830"/>
                <a:ext cx="8352928" cy="467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Propriété 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8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k x ( a + b ) = k x a + k x b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k x ( a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- </a:t>
                </a:r>
                <a:r>
                  <a:rPr lang="fr-FR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b ) = k x a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- </a:t>
                </a:r>
                <a:r>
                  <a:rPr lang="fr-FR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k x b</a:t>
                </a:r>
              </a:p>
              <a:p>
                <a:pPr>
                  <a:lnSpc>
                    <a:spcPct val="150000"/>
                  </a:lnSpc>
                </a:pP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b="1" dirty="0" smtClean="0">
                    <a:latin typeface="Comic Sans MS" pitchFamily="66" charset="0"/>
                  </a:rPr>
                  <a:t>Exemples 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latin typeface="Comic Sans MS" pitchFamily="66" charset="0"/>
                  </a:rPr>
                  <a:t>Développe les expressions </a:t>
                </a:r>
                <a:r>
                  <a:rPr lang="fr-FR" sz="2000" dirty="0" smtClean="0">
                    <a:latin typeface="Comic Sans MS" pitchFamily="66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I 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− 2 ( </m:t>
                    </m:r>
                    <m:r>
                      <a:rPr lang="fr-FR" sz="2000" i="1" dirty="0" smtClean="0">
                        <a:latin typeface="Cambria Math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</a:rPr>
                      <m:t> + 7 ) 	</m:t>
                    </m:r>
                  </m:oMath>
                </a14:m>
                <a:r>
                  <a:rPr lang="fr-FR" sz="2000" dirty="0" smtClean="0">
                    <a:latin typeface="Comic Sans MS" pitchFamily="66" charset="0"/>
                  </a:rPr>
                  <a:t>			</a:t>
                </a:r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I </a:t>
                </a:r>
                <a:r>
                  <a:rPr lang="fr-FR" sz="2000" dirty="0">
                    <a:latin typeface="Comic Sans MS" pitchFamily="66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− 2 </m:t>
                    </m:r>
                    <m:r>
                      <a:rPr lang="fr-FR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2000" i="1" dirty="0" smtClean="0">
                        <a:latin typeface="Cambria Math"/>
                      </a:rPr>
                      <m:t> </m:t>
                    </m:r>
                    <m:r>
                      <a:rPr lang="fr-FR" sz="2000" i="1" dirty="0" smtClean="0">
                        <a:latin typeface="Cambria Math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</a:rPr>
                      <m:t> + ( − 2 ) × 7 </m:t>
                    </m:r>
                  </m:oMath>
                </a14:m>
                <a:r>
                  <a:rPr lang="fr-FR" sz="2000" dirty="0" smtClean="0">
                    <a:latin typeface="Comic Sans MS" pitchFamily="66" charset="0"/>
                  </a:rPr>
                  <a:t>		</a:t>
                </a:r>
                <a:endParaRPr lang="fr-FR" sz="200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I 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− 2</m:t>
                    </m:r>
                    <m:r>
                      <a:rPr lang="fr-FR" sz="2000" i="1" dirty="0" smtClean="0">
                        <a:latin typeface="Cambria Math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</a:rPr>
                      <m:t> – 14</m:t>
                    </m:r>
                  </m:oMath>
                </a14:m>
                <a:r>
                  <a:rPr lang="fr-FR" sz="2000" b="1" dirty="0" smtClean="0">
                    <a:solidFill>
                      <a:srgbClr val="7030A0"/>
                    </a:solidFill>
                    <a:latin typeface="Comic Sans MS" pitchFamily="66" charset="0"/>
                  </a:rPr>
                  <a:t>				</a:t>
                </a: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61" y="1916830"/>
                <a:ext cx="8352928" cy="4673011"/>
              </a:xfrm>
              <a:prstGeom prst="rect">
                <a:avLst/>
              </a:prstGeom>
              <a:blipFill rotWithShape="1"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5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59362" y="2708920"/>
                <a:ext cx="835292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J = 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/>
                      </a:rPr>
                      <m:t>−5 </m:t>
                    </m:r>
                    <m:d>
                      <m:dPr>
                        <m:ctrlPr>
                          <a:rPr lang="fr-FR" sz="20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</a:rPr>
                          <m:t> −4</m:t>
                        </m:r>
                      </m:e>
                    </m:d>
                  </m:oMath>
                </a14:m>
                <a:endParaRPr lang="fr-FR" sz="20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/>
                      </a:rPr>
                      <m:t>−5</m:t>
                    </m:r>
                    <m:r>
                      <a:rPr lang="fr-FR" sz="2000" b="0" i="0" smtClean="0">
                        <a:latin typeface="Cambria Math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 −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 −5 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×4</m:t>
                    </m:r>
                  </m:oMath>
                </a14:m>
                <a:endParaRPr lang="fr-FR" sz="2000" dirty="0" smtClean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2000" dirty="0" smtClean="0">
                    <a:latin typeface="Comic Sans MS" pitchFamily="66" charset="0"/>
                  </a:rPr>
                  <a:t>J </a:t>
                </a:r>
                <a:r>
                  <a:rPr lang="fr-FR" sz="2000" dirty="0">
                    <a:latin typeface="Comic Sans MS" pitchFamily="66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/>
                      </a:rPr>
                      <m:t>−5</m:t>
                    </m:r>
                    <m:r>
                      <a:rPr lang="fr-FR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+20</m:t>
                    </m:r>
                  </m:oMath>
                </a14:m>
                <a:endParaRPr lang="fr-FR" sz="2000" b="0" dirty="0" smtClean="0">
                  <a:latin typeface="Comic Sans MS" pitchFamily="66" charset="0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fr-FR" sz="2000" b="1" dirty="0" smtClean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2" y="2708920"/>
                <a:ext cx="8352928" cy="2400657"/>
              </a:xfrm>
              <a:prstGeom prst="rect">
                <a:avLst/>
              </a:prstGeom>
              <a:blipFill rotWithShape="1"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560</Words>
  <Application>Microsoft Office PowerPoint</Application>
  <PresentationFormat>Affichage à l'écran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Vagues</vt:lpstr>
      <vt:lpstr>Chapitre 3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Greg</dc:creator>
  <cp:lastModifiedBy>Greg</cp:lastModifiedBy>
  <cp:revision>26</cp:revision>
  <dcterms:created xsi:type="dcterms:W3CDTF">2012-09-04T13:33:50Z</dcterms:created>
  <dcterms:modified xsi:type="dcterms:W3CDTF">2012-10-10T13:39:58Z</dcterms:modified>
</cp:coreProperties>
</file>