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87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3" r:id="rId18"/>
    <p:sldId id="282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bud Yann" initials="GY" lastIdx="2" clrIdx="0">
    <p:extLst>
      <p:ext uri="{19B8F6BF-5375-455C-9EA6-DF929625EA0E}">
        <p15:presenceInfo xmlns:p15="http://schemas.microsoft.com/office/powerpoint/2012/main" userId="Gabbud Y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40.svg"/><Relationship Id="rId4" Type="http://schemas.openxmlformats.org/officeDocument/2006/relationships/image" Target="../media/image32.svg"/><Relationship Id="rId9" Type="http://schemas.openxmlformats.org/officeDocument/2006/relationships/image" Target="../media/image39.png"/><Relationship Id="rId14" Type="http://schemas.openxmlformats.org/officeDocument/2006/relationships/image" Target="../media/image42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0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40.svg"/><Relationship Id="rId4" Type="http://schemas.openxmlformats.org/officeDocument/2006/relationships/image" Target="../media/image32.svg"/><Relationship Id="rId9" Type="http://schemas.openxmlformats.org/officeDocument/2006/relationships/image" Target="../media/image39.png"/><Relationship Id="rId14" Type="http://schemas.openxmlformats.org/officeDocument/2006/relationships/image" Target="../media/image42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0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0E445-2D44-464D-BEF2-0B144BE0DE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Goals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 sz="2000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 sz="2000"/>
        </a:p>
      </dgm:t>
    </dgm:pt>
    <dgm:pt modelId="{05CCA065-E756-4490-B840-77AD4BD5A0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System overview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 sz="2000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 sz="2000"/>
        </a:p>
      </dgm:t>
    </dgm:pt>
    <dgm:pt modelId="{794E6894-B8C9-407F-9AD0-A66A8EE09B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V2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 sz="2000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 sz="2000"/>
        </a:p>
      </dgm:t>
    </dgm:pt>
    <dgm:pt modelId="{B09C65FB-5CF8-44AA-BEBF-22C7E07792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V1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 sz="2000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 sz="2000"/>
        </a:p>
      </dgm:t>
    </dgm:pt>
    <dgm:pt modelId="{2E7793F5-53E7-4E3C-8FE0-3A0E5E550C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Conclusion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 sz="2000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 sz="2000"/>
        </a:p>
      </dgm:t>
    </dgm:pt>
    <dgm:pt modelId="{991EE365-696B-474E-AEE7-E6E81F32DC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Use case: ticket resale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 sz="2000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 sz="2000"/>
        </a:p>
      </dgm:t>
    </dgm:pt>
    <dgm:pt modelId="{8BF65F4E-237C-44CE-8E59-8F2A79660E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Challenges</a:t>
          </a:r>
        </a:p>
      </dgm:t>
    </dgm:pt>
    <dgm:pt modelId="{7072A14B-5680-4D4D-A7D8-B04FC6B2DA1C}" type="parTrans" cxnId="{F1AF3047-D2A6-42DB-8AD6-FBCBE37C54EA}">
      <dgm:prSet/>
      <dgm:spPr/>
      <dgm:t>
        <a:bodyPr/>
        <a:lstStyle/>
        <a:p>
          <a:endParaRPr lang="en-US"/>
        </a:p>
      </dgm:t>
    </dgm:pt>
    <dgm:pt modelId="{0DC49FE4-ED5D-4F0A-8C4F-AD5A04B718E7}" type="sibTrans" cxnId="{F1AF3047-D2A6-42DB-8AD6-FBCBE37C54EA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9F26E17A-94DB-4FC2-B4AD-B85553E7E74D}" type="pres">
      <dgm:prSet presAssocID="{8BF65F4E-237C-44CE-8E59-8F2A79660E91}" presName="compNode" presStyleCnt="0"/>
      <dgm:spPr/>
    </dgm:pt>
    <dgm:pt modelId="{61AAB73D-011D-4D9C-8476-23630D70ACAE}" type="pres">
      <dgm:prSet presAssocID="{8BF65F4E-237C-44CE-8E59-8F2A79660E9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rdle with solid fill"/>
        </a:ext>
      </dgm:extLst>
    </dgm:pt>
    <dgm:pt modelId="{929C6A17-55A3-4477-8EC3-4482CCD4CB57}" type="pres">
      <dgm:prSet presAssocID="{8BF65F4E-237C-44CE-8E59-8F2A79660E91}" presName="spaceRect" presStyleCnt="0"/>
      <dgm:spPr/>
    </dgm:pt>
    <dgm:pt modelId="{E2489E25-5333-44BA-8135-7DDDAEBB19C7}" type="pres">
      <dgm:prSet presAssocID="{8BF65F4E-237C-44CE-8E59-8F2A79660E91}" presName="textRect" presStyleLbl="revTx" presStyleIdx="1" presStyleCnt="7">
        <dgm:presLayoutVars>
          <dgm:chMax val="1"/>
          <dgm:chPref val="1"/>
        </dgm:presLayoutVars>
      </dgm:prSet>
      <dgm:spPr/>
    </dgm:pt>
    <dgm:pt modelId="{1233071C-BC8E-42E5-9761-BC4B4ECB936F}" type="pres">
      <dgm:prSet presAssocID="{0DC49FE4-ED5D-4F0A-8C4F-AD5A04B718E7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2" presStyleCnt="7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3" presStyleCnt="7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57461A23-0265-4C15-B035-57E3820ECF63}" type="presOf" srcId="{9530E445-2D44-464D-BEF2-0B144BE0DE96}" destId="{D5407B3F-F94B-403B-A176-D4A73FB79652}" srcOrd="0" destOrd="0" presId="urn:microsoft.com/office/officeart/2018/2/layout/IconLabelList"/>
    <dgm:cxn modelId="{F1AF3047-D2A6-42DB-8AD6-FBCBE37C54EA}" srcId="{F86D09CD-1D78-482E-A44E-D28685F1613C}" destId="{8BF65F4E-237C-44CE-8E59-8F2A79660E91}" srcOrd="1" destOrd="0" parTransId="{7072A14B-5680-4D4D-A7D8-B04FC6B2DA1C}" sibTransId="{0DC49FE4-ED5D-4F0A-8C4F-AD5A04B718E7}"/>
    <dgm:cxn modelId="{F8FB5767-77BB-495B-B03C-7494C29A8C8B}" type="presOf" srcId="{794E6894-B8C9-407F-9AD0-A66A8EE09B70}" destId="{49AA8BDB-869E-4ACB-876F-5A63EA7F34CF}" srcOrd="0" destOrd="0" presId="urn:microsoft.com/office/officeart/2018/2/layout/IconLabelList"/>
    <dgm:cxn modelId="{A77245A9-3948-4318-A3BC-CFA04FB40AF1}" srcId="{F86D09CD-1D78-482E-A44E-D28685F1613C}" destId="{991EE365-696B-474E-AEE7-E6E81F32DC90}" srcOrd="3" destOrd="0" parTransId="{CB767A7B-8575-4CCF-AE87-87A1DF152B09}" sibTransId="{6B71A690-70E6-4AFB-AEBD-958C92BAE8F4}"/>
    <dgm:cxn modelId="{9F1E33B2-D4B5-47C9-A33E-8A5D7FD560FD}" type="presOf" srcId="{05CCA065-E756-4490-B840-77AD4BD5A098}" destId="{E518C5C5-EFBC-4989-AB84-8AC41053517A}" srcOrd="0" destOrd="0" presId="urn:microsoft.com/office/officeart/2018/2/layout/IconLabelList"/>
    <dgm:cxn modelId="{F40A84CB-0C72-4530-A2E2-A5DF7CD69354}" type="presOf" srcId="{8BF65F4E-237C-44CE-8E59-8F2A79660E91}" destId="{E2489E25-5333-44BA-8135-7DDDAEBB19C7}" srcOrd="0" destOrd="0" presId="urn:microsoft.com/office/officeart/2018/2/layout/IconLabelList"/>
    <dgm:cxn modelId="{7D3E09CC-CCE8-4C7A-B502-943D61AF2D80}" srcId="{F86D09CD-1D78-482E-A44E-D28685F1613C}" destId="{05CCA065-E756-4490-B840-77AD4BD5A098}" srcOrd="2" destOrd="0" parTransId="{F5905C6D-E6C4-4A4B-8CE1-1804A80474B6}" sibTransId="{7F21B14D-92C4-4984-8F82-23593AE1DC41}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AB47CDEA-FBF7-4AB9-9005-25A382712E5A}" type="presOf" srcId="{2E7793F5-53E7-4E3C-8FE0-3A0E5E550C24}" destId="{2DAFB70F-1D3D-4C59-93FF-17D20F91037E}" srcOrd="0" destOrd="0" presId="urn:microsoft.com/office/officeart/2018/2/layout/IconLabelList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EC0039EC-6EAB-44BB-B187-4BE62C48D727}" type="presOf" srcId="{991EE365-696B-474E-AEE7-E6E81F32DC90}" destId="{D908451D-1267-46D7-8CC3-ADC4A2AEE2CC}" srcOrd="0" destOrd="0" presId="urn:microsoft.com/office/officeart/2018/2/layout/IconLabelList"/>
    <dgm:cxn modelId="{44EB7CFB-EE2B-4A50-B929-1F2BF58117E6}" type="presOf" srcId="{B09C65FB-5CF8-44AA-BEBF-22C7E0779225}" destId="{8A152DF6-E28C-4B8E-98F1-87398E2E9C11}" srcOrd="0" destOrd="0" presId="urn:microsoft.com/office/officeart/2018/2/layout/IconLabelList"/>
    <dgm:cxn modelId="{CBA247E9-D62C-4F55-8C16-F8FE4A560D04}" type="presParOf" srcId="{7AABDC0A-E322-4488-BDDE-38E7D6EF3221}" destId="{94179FA1-1EC2-4EC6-87D8-3406C833C768}" srcOrd="0" destOrd="0" presId="urn:microsoft.com/office/officeart/2018/2/layout/IconLabelList"/>
    <dgm:cxn modelId="{B99B81F7-401F-4C4F-AB55-75F2707129A5}" type="presParOf" srcId="{94179FA1-1EC2-4EC6-87D8-3406C833C768}" destId="{D6149385-C4F4-42B7-8329-9BC62F0281C9}" srcOrd="0" destOrd="0" presId="urn:microsoft.com/office/officeart/2018/2/layout/IconLabelList"/>
    <dgm:cxn modelId="{F6C5FC44-B871-4CB6-9017-185B6A96DF62}" type="presParOf" srcId="{94179FA1-1EC2-4EC6-87D8-3406C833C768}" destId="{C23F1EBA-8683-4A7E-8B00-2134D89C9036}" srcOrd="1" destOrd="0" presId="urn:microsoft.com/office/officeart/2018/2/layout/IconLabelList"/>
    <dgm:cxn modelId="{975D5FCD-E797-4D72-9F0C-5D92E16CD7F1}" type="presParOf" srcId="{94179FA1-1EC2-4EC6-87D8-3406C833C768}" destId="{D5407B3F-F94B-403B-A176-D4A73FB79652}" srcOrd="2" destOrd="0" presId="urn:microsoft.com/office/officeart/2018/2/layout/IconLabelList"/>
    <dgm:cxn modelId="{962CF730-68FD-4A1A-A058-8B81B3622B6D}" type="presParOf" srcId="{7AABDC0A-E322-4488-BDDE-38E7D6EF3221}" destId="{EDF6D5B5-5742-4B9B-87FE-84CFF6DA548B}" srcOrd="1" destOrd="0" presId="urn:microsoft.com/office/officeart/2018/2/layout/IconLabelList"/>
    <dgm:cxn modelId="{09AABEC1-05E5-4876-B24B-1D08352E1EF4}" type="presParOf" srcId="{7AABDC0A-E322-4488-BDDE-38E7D6EF3221}" destId="{9F26E17A-94DB-4FC2-B4AD-B85553E7E74D}" srcOrd="2" destOrd="0" presId="urn:microsoft.com/office/officeart/2018/2/layout/IconLabelList"/>
    <dgm:cxn modelId="{A64A0630-7D6F-4642-B54C-985A1FB4F730}" type="presParOf" srcId="{9F26E17A-94DB-4FC2-B4AD-B85553E7E74D}" destId="{61AAB73D-011D-4D9C-8476-23630D70ACAE}" srcOrd="0" destOrd="0" presId="urn:microsoft.com/office/officeart/2018/2/layout/IconLabelList"/>
    <dgm:cxn modelId="{A6B13653-7893-4BAE-B967-CAA4AE8419CB}" type="presParOf" srcId="{9F26E17A-94DB-4FC2-B4AD-B85553E7E74D}" destId="{929C6A17-55A3-4477-8EC3-4482CCD4CB57}" srcOrd="1" destOrd="0" presId="urn:microsoft.com/office/officeart/2018/2/layout/IconLabelList"/>
    <dgm:cxn modelId="{870224F9-7B45-4ECA-8432-1DDAD8ECB66E}" type="presParOf" srcId="{9F26E17A-94DB-4FC2-B4AD-B85553E7E74D}" destId="{E2489E25-5333-44BA-8135-7DDDAEBB19C7}" srcOrd="2" destOrd="0" presId="urn:microsoft.com/office/officeart/2018/2/layout/IconLabelList"/>
    <dgm:cxn modelId="{FEA61A27-B691-4601-B505-E77EB77E2442}" type="presParOf" srcId="{7AABDC0A-E322-4488-BDDE-38E7D6EF3221}" destId="{1233071C-BC8E-42E5-9761-BC4B4ECB936F}" srcOrd="3" destOrd="0" presId="urn:microsoft.com/office/officeart/2018/2/layout/IconLabelList"/>
    <dgm:cxn modelId="{2294CC6D-8CF3-4412-B761-78525D317520}" type="presParOf" srcId="{7AABDC0A-E322-4488-BDDE-38E7D6EF3221}" destId="{C580D9DE-05C5-4032-9358-C4E991712CAE}" srcOrd="4" destOrd="0" presId="urn:microsoft.com/office/officeart/2018/2/layout/IconLabelList"/>
    <dgm:cxn modelId="{B845B5A0-A0A7-497D-8C2D-6190F3407B22}" type="presParOf" srcId="{C580D9DE-05C5-4032-9358-C4E991712CAE}" destId="{F2D656A2-8896-4BF2-9B92-7B7FAF3B3D44}" srcOrd="0" destOrd="0" presId="urn:microsoft.com/office/officeart/2018/2/layout/IconLabelList"/>
    <dgm:cxn modelId="{3AB48F4E-7864-4AD5-B7EF-BBF9BEABF6BC}" type="presParOf" srcId="{C580D9DE-05C5-4032-9358-C4E991712CAE}" destId="{461B3264-2B2A-4B20-9CD6-27D14C73BDFF}" srcOrd="1" destOrd="0" presId="urn:microsoft.com/office/officeart/2018/2/layout/IconLabelList"/>
    <dgm:cxn modelId="{316D6AFF-D8F2-4B00-B34E-649BDEA6BDE6}" type="presParOf" srcId="{C580D9DE-05C5-4032-9358-C4E991712CAE}" destId="{E518C5C5-EFBC-4989-AB84-8AC41053517A}" srcOrd="2" destOrd="0" presId="urn:microsoft.com/office/officeart/2018/2/layout/IconLabelList"/>
    <dgm:cxn modelId="{9507D250-448F-4777-9567-2B535E22716B}" type="presParOf" srcId="{7AABDC0A-E322-4488-BDDE-38E7D6EF3221}" destId="{9719A2CC-304C-4CFB-915B-7F28237968C8}" srcOrd="5" destOrd="0" presId="urn:microsoft.com/office/officeart/2018/2/layout/IconLabelList"/>
    <dgm:cxn modelId="{E0A5152F-378A-4C58-917C-6DD6F40C1DAB}" type="presParOf" srcId="{7AABDC0A-E322-4488-BDDE-38E7D6EF3221}" destId="{72BD2E9B-8987-4DAA-B601-B6CBD810C040}" srcOrd="6" destOrd="0" presId="urn:microsoft.com/office/officeart/2018/2/layout/IconLabelList"/>
    <dgm:cxn modelId="{77DDB715-769D-42A5-B4AA-CCC7F3860A4E}" type="presParOf" srcId="{72BD2E9B-8987-4DAA-B601-B6CBD810C040}" destId="{4DA0215B-ACC5-4C27-A7B0-06F7E4BBD8D1}" srcOrd="0" destOrd="0" presId="urn:microsoft.com/office/officeart/2018/2/layout/IconLabelList"/>
    <dgm:cxn modelId="{C0DD2B2D-E232-4F63-B9A7-741C2A9325AD}" type="presParOf" srcId="{72BD2E9B-8987-4DAA-B601-B6CBD810C040}" destId="{E2BC70C6-9576-4CE9-AF2B-71CDF4640B9A}" srcOrd="1" destOrd="0" presId="urn:microsoft.com/office/officeart/2018/2/layout/IconLabelList"/>
    <dgm:cxn modelId="{FA2AFE4F-EE5E-4354-AF9D-65CBEFAF7D8F}" type="presParOf" srcId="{72BD2E9B-8987-4DAA-B601-B6CBD810C040}" destId="{D908451D-1267-46D7-8CC3-ADC4A2AEE2CC}" srcOrd="2" destOrd="0" presId="urn:microsoft.com/office/officeart/2018/2/layout/IconLabelList"/>
    <dgm:cxn modelId="{7664A433-F313-4641-9394-6247D00E76E0}" type="presParOf" srcId="{7AABDC0A-E322-4488-BDDE-38E7D6EF3221}" destId="{BFAD518E-1C89-484C-B8DD-72ABF40BB203}" srcOrd="7" destOrd="0" presId="urn:microsoft.com/office/officeart/2018/2/layout/IconLabelList"/>
    <dgm:cxn modelId="{820E5C91-8FA4-4D38-BEAB-839D0C336736}" type="presParOf" srcId="{7AABDC0A-E322-4488-BDDE-38E7D6EF3221}" destId="{4E835F93-EB48-452B-80C1-32661209DED0}" srcOrd="8" destOrd="0" presId="urn:microsoft.com/office/officeart/2018/2/layout/IconLabelList"/>
    <dgm:cxn modelId="{A38D0274-D7B2-485D-94E2-7756C3C00801}" type="presParOf" srcId="{4E835F93-EB48-452B-80C1-32661209DED0}" destId="{9A52E522-A6EA-4104-8BD4-504171087D63}" srcOrd="0" destOrd="0" presId="urn:microsoft.com/office/officeart/2018/2/layout/IconLabelList"/>
    <dgm:cxn modelId="{E852E320-5434-492F-A53A-1989A7AC83BA}" type="presParOf" srcId="{4E835F93-EB48-452B-80C1-32661209DED0}" destId="{A76C9B3F-AF7D-476A-9C9F-19FAB05B50B2}" srcOrd="1" destOrd="0" presId="urn:microsoft.com/office/officeart/2018/2/layout/IconLabelList"/>
    <dgm:cxn modelId="{11EB1F0E-50E6-4850-85D2-F8EBDB8E6AA2}" type="presParOf" srcId="{4E835F93-EB48-452B-80C1-32661209DED0}" destId="{8A152DF6-E28C-4B8E-98F1-87398E2E9C11}" srcOrd="2" destOrd="0" presId="urn:microsoft.com/office/officeart/2018/2/layout/IconLabelList"/>
    <dgm:cxn modelId="{C09072F6-073B-4052-9A45-853C66DB0AEB}" type="presParOf" srcId="{7AABDC0A-E322-4488-BDDE-38E7D6EF3221}" destId="{CE1C2826-E96C-4609-9AF8-761816B3DEB6}" srcOrd="9" destOrd="0" presId="urn:microsoft.com/office/officeart/2018/2/layout/IconLabelList"/>
    <dgm:cxn modelId="{CF574819-79D9-4C87-8BEB-9DB3C74E044C}" type="presParOf" srcId="{7AABDC0A-E322-4488-BDDE-38E7D6EF3221}" destId="{6E761C45-A16E-40BC-9959-D22F21457F7E}" srcOrd="10" destOrd="0" presId="urn:microsoft.com/office/officeart/2018/2/layout/IconLabelList"/>
    <dgm:cxn modelId="{FBA9C237-130D-4CEA-A656-43C7B2135939}" type="presParOf" srcId="{6E761C45-A16E-40BC-9959-D22F21457F7E}" destId="{11D9077D-CBC5-4C9C-97D7-ED4571D36B6E}" srcOrd="0" destOrd="0" presId="urn:microsoft.com/office/officeart/2018/2/layout/IconLabelList"/>
    <dgm:cxn modelId="{6343FB3C-7FFD-4CA1-91E8-5C5EE2253AD6}" type="presParOf" srcId="{6E761C45-A16E-40BC-9959-D22F21457F7E}" destId="{47C2AA1A-6BC0-45E0-BF54-A9946BFDC4EE}" srcOrd="1" destOrd="0" presId="urn:microsoft.com/office/officeart/2018/2/layout/IconLabelList"/>
    <dgm:cxn modelId="{77BBD278-E8EF-4C9F-BFDA-92CE848D108E}" type="presParOf" srcId="{6E761C45-A16E-40BC-9959-D22F21457F7E}" destId="{49AA8BDB-869E-4ACB-876F-5A63EA7F34CF}" srcOrd="2" destOrd="0" presId="urn:microsoft.com/office/officeart/2018/2/layout/IconLabelList"/>
    <dgm:cxn modelId="{AAB3B2A2-A792-4F6F-85F5-43BCE78DD83A}" type="presParOf" srcId="{7AABDC0A-E322-4488-BDDE-38E7D6EF3221}" destId="{05314E58-0A32-46C1-A033-28222A8559AD}" srcOrd="11" destOrd="0" presId="urn:microsoft.com/office/officeart/2018/2/layout/IconLabelList"/>
    <dgm:cxn modelId="{7B68437E-B995-452A-B28B-0DF18F79AB0C}" type="presParOf" srcId="{7AABDC0A-E322-4488-BDDE-38E7D6EF3221}" destId="{8A692863-2E0F-41EC-A771-83673CE18C55}" srcOrd="12" destOrd="0" presId="urn:microsoft.com/office/officeart/2018/2/layout/IconLabelList"/>
    <dgm:cxn modelId="{408AB43E-5E7B-4A97-98BD-68F7245F0745}" type="presParOf" srcId="{8A692863-2E0F-41EC-A771-83673CE18C55}" destId="{03E0A804-FF07-4176-AAB9-F3EBDD4B68EE}" srcOrd="0" destOrd="0" presId="urn:microsoft.com/office/officeart/2018/2/layout/IconLabelList"/>
    <dgm:cxn modelId="{A6849B47-D3F6-41A7-8AC4-D92E5147F362}" type="presParOf" srcId="{8A692863-2E0F-41EC-A771-83673CE18C55}" destId="{3E180D3F-8FBB-4A51-96FA-46F04C2FB9F8}" srcOrd="1" destOrd="0" presId="urn:microsoft.com/office/officeart/2018/2/layout/IconLabelList"/>
    <dgm:cxn modelId="{CACE9C10-5D6E-4504-9F6E-CE3F5F8E5FF3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5828AD0D-720E-469B-8912-0BE75EF1A893}" type="presOf" srcId="{1F0A953E-B038-4615-91B4-1D77F5DC2F51}" destId="{E5FCD226-BC06-45D8-9339-69DB80CDCFF8}" srcOrd="0" destOrd="0" presId="urn:microsoft.com/office/officeart/2018/2/layout/IconLabelList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  <dgm:cxn modelId="{E6A466A5-A389-480C-960C-D04C0B0E1C57}" type="presParOf" srcId="{7AABDC0A-E322-4488-BDDE-38E7D6EF3221}" destId="{F468D02A-68FA-4AC4-A3A7-E01470BDDC08}" srcOrd="13" destOrd="0" presId="urn:microsoft.com/office/officeart/2018/2/layout/IconLabelList"/>
    <dgm:cxn modelId="{097E0799-A54D-4F55-9096-3B61A240F022}" type="presParOf" srcId="{7AABDC0A-E322-4488-BDDE-38E7D6EF3221}" destId="{5568A58B-B757-4CCB-9BBA-D77895774E04}" srcOrd="14" destOrd="0" presId="urn:microsoft.com/office/officeart/2018/2/layout/IconLabelList"/>
    <dgm:cxn modelId="{878346D9-FE9A-4834-9E35-446A69CC40C5}" type="presParOf" srcId="{5568A58B-B757-4CCB-9BBA-D77895774E04}" destId="{B747B114-799D-42E3-B29A-EA7AE0F48BF9}" srcOrd="0" destOrd="0" presId="urn:microsoft.com/office/officeart/2018/2/layout/IconLabelList"/>
    <dgm:cxn modelId="{4169C9D6-5CAF-475C-856E-1DF2E932C9C2}" type="presParOf" srcId="{5568A58B-B757-4CCB-9BBA-D77895774E04}" destId="{1475ECBD-7D3B-451B-A644-97B53B18DD2E}" srcOrd="1" destOrd="0" presId="urn:microsoft.com/office/officeart/2018/2/layout/IconLabelList"/>
    <dgm:cxn modelId="{C14E031E-C581-4411-9083-F9E26570BBC7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5828AD0D-720E-469B-8912-0BE75EF1A893}" type="presOf" srcId="{1F0A953E-B038-4615-91B4-1D77F5DC2F51}" destId="{E5FCD226-BC06-45D8-9339-69DB80CDCFF8}" srcOrd="0" destOrd="0" presId="urn:microsoft.com/office/officeart/2018/2/layout/IconLabelList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  <dgm:cxn modelId="{E6A466A5-A389-480C-960C-D04C0B0E1C57}" type="presParOf" srcId="{7AABDC0A-E322-4488-BDDE-38E7D6EF3221}" destId="{F468D02A-68FA-4AC4-A3A7-E01470BDDC08}" srcOrd="13" destOrd="0" presId="urn:microsoft.com/office/officeart/2018/2/layout/IconLabelList"/>
    <dgm:cxn modelId="{097E0799-A54D-4F55-9096-3B61A240F022}" type="presParOf" srcId="{7AABDC0A-E322-4488-BDDE-38E7D6EF3221}" destId="{5568A58B-B757-4CCB-9BBA-D77895774E04}" srcOrd="14" destOrd="0" presId="urn:microsoft.com/office/officeart/2018/2/layout/IconLabelList"/>
    <dgm:cxn modelId="{878346D9-FE9A-4834-9E35-446A69CC40C5}" type="presParOf" srcId="{5568A58B-B757-4CCB-9BBA-D77895774E04}" destId="{B747B114-799D-42E3-B29A-EA7AE0F48BF9}" srcOrd="0" destOrd="0" presId="urn:microsoft.com/office/officeart/2018/2/layout/IconLabelList"/>
    <dgm:cxn modelId="{4169C9D6-5CAF-475C-856E-1DF2E932C9C2}" type="presParOf" srcId="{5568A58B-B757-4CCB-9BBA-D77895774E04}" destId="{1475ECBD-7D3B-451B-A644-97B53B18DD2E}" srcOrd="1" destOrd="0" presId="urn:microsoft.com/office/officeart/2018/2/layout/IconLabelList"/>
    <dgm:cxn modelId="{C14E031E-C581-4411-9083-F9E26570BBC7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4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5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DC71301-C5BF-44E5-8199-6EF42C5AF4F0}" type="presOf" srcId="{EC7ECD71-AAEA-43AF-A996-7E8F42639401}" destId="{42FD1077-E0F1-4A75-BC8D-5C62A7076DB9}" srcOrd="0" destOrd="0" presId="urn:microsoft.com/office/officeart/2018/2/layout/IconLabelList"/>
    <dgm:cxn modelId="{9E4C0D05-9996-41E3-8CDD-CFD68E3FD94B}" srcId="{F86D09CD-1D78-482E-A44E-D28685F1613C}" destId="{B09C65FB-5CF8-44AA-BEBF-22C7E0779225}" srcOrd="5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4" destOrd="0" parTransId="{6CEF68C0-B0B3-4A72-A5FB-10EADF4D3CF3}" sibTransId="{7891B0BD-2A36-4057-A8D4-F41465B05300}"/>
    <dgm:cxn modelId="{69091A20-BD43-44EE-AC15-24BCC6EFC7E9}" type="presOf" srcId="{9530E445-2D44-464D-BEF2-0B144BE0DE96}" destId="{D5407B3F-F94B-403B-A176-D4A73FB79652}" srcOrd="0" destOrd="0" presId="urn:microsoft.com/office/officeart/2018/2/layout/IconLabelList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CC920D61-5394-46E5-B105-1CEFFA084D8A}" type="presOf" srcId="{991EE365-696B-474E-AEE7-E6E81F32DC90}" destId="{D908451D-1267-46D7-8CC3-ADC4A2AEE2CC}" srcOrd="0" destOrd="0" presId="urn:microsoft.com/office/officeart/2018/2/layout/IconLabelList"/>
    <dgm:cxn modelId="{4351FA41-C65A-4B3D-81E6-A965EC02F3D8}" type="presOf" srcId="{B09C65FB-5CF8-44AA-BEBF-22C7E0779225}" destId="{8A152DF6-E28C-4B8E-98F1-87398E2E9C11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8DAB3AD6-4E38-4A1A-88D5-34CDDE08AFB9}" type="presOf" srcId="{05CCA065-E756-4490-B840-77AD4BD5A098}" destId="{E518C5C5-EFBC-4989-AB84-8AC41053517A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E8A604EE-572B-45A4-85DC-BFF9091DDA0A}" type="presOf" srcId="{2E7793F5-53E7-4E3C-8FE0-3A0E5E550C24}" destId="{2DAFB70F-1D3D-4C59-93FF-17D20F91037E}" srcOrd="0" destOrd="0" presId="urn:microsoft.com/office/officeart/2018/2/layout/IconLabelList"/>
    <dgm:cxn modelId="{96ECEDF1-6BD1-4636-8D89-8611CAE0D699}" type="presOf" srcId="{1F0A953E-B038-4615-91B4-1D77F5DC2F51}" destId="{E5FCD226-BC06-45D8-9339-69DB80CDCFF8}" srcOrd="0" destOrd="0" presId="urn:microsoft.com/office/officeart/2018/2/layout/IconLabelList"/>
    <dgm:cxn modelId="{8ECEF5F7-63B9-4DF9-9F82-8A27CC3E6579}" type="presOf" srcId="{794E6894-B8C9-407F-9AD0-A66A8EE09B70}" destId="{49AA8BDB-869E-4ACB-876F-5A63EA7F34CF}" srcOrd="0" destOrd="0" presId="urn:microsoft.com/office/officeart/2018/2/layout/IconLabelList"/>
    <dgm:cxn modelId="{5806F49F-ED81-4FB9-8F7C-9CB0843FFE27}" type="presParOf" srcId="{7AABDC0A-E322-4488-BDDE-38E7D6EF3221}" destId="{94179FA1-1EC2-4EC6-87D8-3406C833C768}" srcOrd="0" destOrd="0" presId="urn:microsoft.com/office/officeart/2018/2/layout/IconLabelList"/>
    <dgm:cxn modelId="{60AFD9E0-DDF4-4278-9806-43D279D1CAF8}" type="presParOf" srcId="{94179FA1-1EC2-4EC6-87D8-3406C833C768}" destId="{D6149385-C4F4-42B7-8329-9BC62F0281C9}" srcOrd="0" destOrd="0" presId="urn:microsoft.com/office/officeart/2018/2/layout/IconLabelList"/>
    <dgm:cxn modelId="{8DF37683-2151-4CF2-9812-6B3ACD347815}" type="presParOf" srcId="{94179FA1-1EC2-4EC6-87D8-3406C833C768}" destId="{C23F1EBA-8683-4A7E-8B00-2134D89C9036}" srcOrd="1" destOrd="0" presId="urn:microsoft.com/office/officeart/2018/2/layout/IconLabelList"/>
    <dgm:cxn modelId="{5C794506-E178-4658-8BCE-91807505F768}" type="presParOf" srcId="{94179FA1-1EC2-4EC6-87D8-3406C833C768}" destId="{D5407B3F-F94B-403B-A176-D4A73FB79652}" srcOrd="2" destOrd="0" presId="urn:microsoft.com/office/officeart/2018/2/layout/IconLabelList"/>
    <dgm:cxn modelId="{E8ECDDE7-1989-4516-9AA0-0E1115AC741F}" type="presParOf" srcId="{7AABDC0A-E322-4488-BDDE-38E7D6EF3221}" destId="{EDF6D5B5-5742-4B9B-87FE-84CFF6DA548B}" srcOrd="1" destOrd="0" presId="urn:microsoft.com/office/officeart/2018/2/layout/IconLabelList"/>
    <dgm:cxn modelId="{0E2AB8AC-9C24-4081-A423-D738E1BF4FBE}" type="presParOf" srcId="{7AABDC0A-E322-4488-BDDE-38E7D6EF3221}" destId="{C580D9DE-05C5-4032-9358-C4E991712CAE}" srcOrd="2" destOrd="0" presId="urn:microsoft.com/office/officeart/2018/2/layout/IconLabelList"/>
    <dgm:cxn modelId="{46C3B505-AEFF-4BF7-B03A-AE792A9E922C}" type="presParOf" srcId="{C580D9DE-05C5-4032-9358-C4E991712CAE}" destId="{F2D656A2-8896-4BF2-9B92-7B7FAF3B3D44}" srcOrd="0" destOrd="0" presId="urn:microsoft.com/office/officeart/2018/2/layout/IconLabelList"/>
    <dgm:cxn modelId="{ACD688C2-3F43-40BA-A8B4-C1B1662F8739}" type="presParOf" srcId="{C580D9DE-05C5-4032-9358-C4E991712CAE}" destId="{461B3264-2B2A-4B20-9CD6-27D14C73BDFF}" srcOrd="1" destOrd="0" presId="urn:microsoft.com/office/officeart/2018/2/layout/IconLabelList"/>
    <dgm:cxn modelId="{ED4AA127-4957-4148-AEDD-08B8E4DFEB57}" type="presParOf" srcId="{C580D9DE-05C5-4032-9358-C4E991712CAE}" destId="{E518C5C5-EFBC-4989-AB84-8AC41053517A}" srcOrd="2" destOrd="0" presId="urn:microsoft.com/office/officeart/2018/2/layout/IconLabelList"/>
    <dgm:cxn modelId="{F2B37D6B-8F38-4A9E-9127-31A50B3CAE49}" type="presParOf" srcId="{7AABDC0A-E322-4488-BDDE-38E7D6EF3221}" destId="{9719A2CC-304C-4CFB-915B-7F28237968C8}" srcOrd="3" destOrd="0" presId="urn:microsoft.com/office/officeart/2018/2/layout/IconLabelList"/>
    <dgm:cxn modelId="{D5EB207B-78D3-4F1A-9725-8DCF3C00D027}" type="presParOf" srcId="{7AABDC0A-E322-4488-BDDE-38E7D6EF3221}" destId="{72BD2E9B-8987-4DAA-B601-B6CBD810C040}" srcOrd="4" destOrd="0" presId="urn:microsoft.com/office/officeart/2018/2/layout/IconLabelList"/>
    <dgm:cxn modelId="{406BF202-20BE-458B-838F-58B57F499712}" type="presParOf" srcId="{72BD2E9B-8987-4DAA-B601-B6CBD810C040}" destId="{4DA0215B-ACC5-4C27-A7B0-06F7E4BBD8D1}" srcOrd="0" destOrd="0" presId="urn:microsoft.com/office/officeart/2018/2/layout/IconLabelList"/>
    <dgm:cxn modelId="{D59A77ED-889A-434F-BEE5-2867AD5B50F5}" type="presParOf" srcId="{72BD2E9B-8987-4DAA-B601-B6CBD810C040}" destId="{E2BC70C6-9576-4CE9-AF2B-71CDF4640B9A}" srcOrd="1" destOrd="0" presId="urn:microsoft.com/office/officeart/2018/2/layout/IconLabelList"/>
    <dgm:cxn modelId="{1000EE08-B54F-46A4-9912-9A705F8B175E}" type="presParOf" srcId="{72BD2E9B-8987-4DAA-B601-B6CBD810C040}" destId="{D908451D-1267-46D7-8CC3-ADC4A2AEE2CC}" srcOrd="2" destOrd="0" presId="urn:microsoft.com/office/officeart/2018/2/layout/IconLabelList"/>
    <dgm:cxn modelId="{A403C4E5-34D1-4776-93C3-40352A24B36B}" type="presParOf" srcId="{7AABDC0A-E322-4488-BDDE-38E7D6EF3221}" destId="{BFAD518E-1C89-484C-B8DD-72ABF40BB203}" srcOrd="5" destOrd="0" presId="urn:microsoft.com/office/officeart/2018/2/layout/IconLabelList"/>
    <dgm:cxn modelId="{5885CDF5-6BFF-405E-8B30-76571E6DE42B}" type="presParOf" srcId="{7AABDC0A-E322-4488-BDDE-38E7D6EF3221}" destId="{56B3CE18-BFBD-4B50-B03D-7174EA7281D8}" srcOrd="6" destOrd="0" presId="urn:microsoft.com/office/officeart/2018/2/layout/IconLabelList"/>
    <dgm:cxn modelId="{D3A39B5D-93EF-4971-BBC8-9D64DEB3E159}" type="presParOf" srcId="{56B3CE18-BFBD-4B50-B03D-7174EA7281D8}" destId="{5FE16916-60F9-4394-A78A-AFC4947C9959}" srcOrd="0" destOrd="0" presId="urn:microsoft.com/office/officeart/2018/2/layout/IconLabelList"/>
    <dgm:cxn modelId="{5ECB7603-20B0-41AA-8775-9B7DA343828A}" type="presParOf" srcId="{56B3CE18-BFBD-4B50-B03D-7174EA7281D8}" destId="{20D6EA1D-9C1D-4F2E-83CC-1EBDFB7E062A}" srcOrd="1" destOrd="0" presId="urn:microsoft.com/office/officeart/2018/2/layout/IconLabelList"/>
    <dgm:cxn modelId="{08017750-18FC-4072-9225-74E61F24EB6C}" type="presParOf" srcId="{56B3CE18-BFBD-4B50-B03D-7174EA7281D8}" destId="{42FD1077-E0F1-4A75-BC8D-5C62A7076DB9}" srcOrd="2" destOrd="0" presId="urn:microsoft.com/office/officeart/2018/2/layout/IconLabelList"/>
    <dgm:cxn modelId="{BD67AF08-4110-42DD-94A4-0C1F6B79EA43}" type="presParOf" srcId="{7AABDC0A-E322-4488-BDDE-38E7D6EF3221}" destId="{12EF41A6-00C6-4A6D-9CE5-4B7C25B5324D}" srcOrd="7" destOrd="0" presId="urn:microsoft.com/office/officeart/2018/2/layout/IconLabelList"/>
    <dgm:cxn modelId="{1DC83B30-8F6D-4DAF-8DCF-2A458FA1E6F0}" type="presParOf" srcId="{7AABDC0A-E322-4488-BDDE-38E7D6EF3221}" destId="{6E761C45-A16E-40BC-9959-D22F21457F7E}" srcOrd="8" destOrd="0" presId="urn:microsoft.com/office/officeart/2018/2/layout/IconLabelList"/>
    <dgm:cxn modelId="{45AD5F3D-D7A2-4533-A023-4567A39284D6}" type="presParOf" srcId="{6E761C45-A16E-40BC-9959-D22F21457F7E}" destId="{11D9077D-CBC5-4C9C-97D7-ED4571D36B6E}" srcOrd="0" destOrd="0" presId="urn:microsoft.com/office/officeart/2018/2/layout/IconLabelList"/>
    <dgm:cxn modelId="{0A3365BB-2C97-4793-B758-0EEC1A76234A}" type="presParOf" srcId="{6E761C45-A16E-40BC-9959-D22F21457F7E}" destId="{47C2AA1A-6BC0-45E0-BF54-A9946BFDC4EE}" srcOrd="1" destOrd="0" presId="urn:microsoft.com/office/officeart/2018/2/layout/IconLabelList"/>
    <dgm:cxn modelId="{9337A103-D3F2-4B22-9B58-DB7D199D9718}" type="presParOf" srcId="{6E761C45-A16E-40BC-9959-D22F21457F7E}" destId="{49AA8BDB-869E-4ACB-876F-5A63EA7F34CF}" srcOrd="2" destOrd="0" presId="urn:microsoft.com/office/officeart/2018/2/layout/IconLabelList"/>
    <dgm:cxn modelId="{56DC75FB-F14D-4E0C-B0B3-B04FCF0D37F6}" type="presParOf" srcId="{7AABDC0A-E322-4488-BDDE-38E7D6EF3221}" destId="{05314E58-0A32-46C1-A033-28222A8559AD}" srcOrd="9" destOrd="0" presId="urn:microsoft.com/office/officeart/2018/2/layout/IconLabelList"/>
    <dgm:cxn modelId="{908EA25C-C2D1-4062-A654-0B18D11A8B45}" type="presParOf" srcId="{7AABDC0A-E322-4488-BDDE-38E7D6EF3221}" destId="{4E835F93-EB48-452B-80C1-32661209DED0}" srcOrd="10" destOrd="0" presId="urn:microsoft.com/office/officeart/2018/2/layout/IconLabelList"/>
    <dgm:cxn modelId="{C4CA2AE3-13A9-4E59-90B6-A2EBF7CF7E9B}" type="presParOf" srcId="{4E835F93-EB48-452B-80C1-32661209DED0}" destId="{9A52E522-A6EA-4104-8BD4-504171087D63}" srcOrd="0" destOrd="0" presId="urn:microsoft.com/office/officeart/2018/2/layout/IconLabelList"/>
    <dgm:cxn modelId="{8736C847-FAF8-40C3-81B4-B60BB150909B}" type="presParOf" srcId="{4E835F93-EB48-452B-80C1-32661209DED0}" destId="{A76C9B3F-AF7D-476A-9C9F-19FAB05B50B2}" srcOrd="1" destOrd="0" presId="urn:microsoft.com/office/officeart/2018/2/layout/IconLabelList"/>
    <dgm:cxn modelId="{F688E548-296B-41A7-AC19-D93CE7629CF0}" type="presParOf" srcId="{4E835F93-EB48-452B-80C1-32661209DED0}" destId="{8A152DF6-E28C-4B8E-98F1-87398E2E9C11}" srcOrd="2" destOrd="0" presId="urn:microsoft.com/office/officeart/2018/2/layout/IconLabelList"/>
    <dgm:cxn modelId="{F2BA8730-8F91-48C6-A4A5-D6C0F4F83638}" type="presParOf" srcId="{7AABDC0A-E322-4488-BDDE-38E7D6EF3221}" destId="{CE1C2826-E96C-4609-9AF8-761816B3DEB6}" srcOrd="11" destOrd="0" presId="urn:microsoft.com/office/officeart/2018/2/layout/IconLabelList"/>
    <dgm:cxn modelId="{029611F9-ACEB-42CE-92C1-5A71CBD0A008}" type="presParOf" srcId="{7AABDC0A-E322-4488-BDDE-38E7D6EF3221}" destId="{8A692863-2E0F-41EC-A771-83673CE18C55}" srcOrd="12" destOrd="0" presId="urn:microsoft.com/office/officeart/2018/2/layout/IconLabelList"/>
    <dgm:cxn modelId="{2341EB2B-46B1-46A3-B31B-A3E22FB2BDA2}" type="presParOf" srcId="{8A692863-2E0F-41EC-A771-83673CE18C55}" destId="{03E0A804-FF07-4176-AAB9-F3EBDD4B68EE}" srcOrd="0" destOrd="0" presId="urn:microsoft.com/office/officeart/2018/2/layout/IconLabelList"/>
    <dgm:cxn modelId="{77D05C0C-C75B-46A3-90E2-C332A040FF1A}" type="presParOf" srcId="{8A692863-2E0F-41EC-A771-83673CE18C55}" destId="{3E180D3F-8FBB-4A51-96FA-46F04C2FB9F8}" srcOrd="1" destOrd="0" presId="urn:microsoft.com/office/officeart/2018/2/layout/IconLabelList"/>
    <dgm:cxn modelId="{BD2637CE-CA59-4033-A4DC-E0B994715122}" type="presParOf" srcId="{8A692863-2E0F-41EC-A771-83673CE18C55}" destId="{2DAFB70F-1D3D-4C59-93FF-17D20F91037E}" srcOrd="2" destOrd="0" presId="urn:microsoft.com/office/officeart/2018/2/layout/IconLabelList"/>
    <dgm:cxn modelId="{AECD5DBC-02BF-4336-830C-ECDC2357C95D}" type="presParOf" srcId="{7AABDC0A-E322-4488-BDDE-38E7D6EF3221}" destId="{F468D02A-68FA-4AC4-A3A7-E01470BDDC08}" srcOrd="13" destOrd="0" presId="urn:microsoft.com/office/officeart/2018/2/layout/IconLabelList"/>
    <dgm:cxn modelId="{414E8C06-B34F-4471-8332-B861B3D6576E}" type="presParOf" srcId="{7AABDC0A-E322-4488-BDDE-38E7D6EF3221}" destId="{5568A58B-B757-4CCB-9BBA-D77895774E04}" srcOrd="14" destOrd="0" presId="urn:microsoft.com/office/officeart/2018/2/layout/IconLabelList"/>
    <dgm:cxn modelId="{D47FCD8E-B5C6-43F7-94FF-C8DAFAC9FF0B}" type="presParOf" srcId="{5568A58B-B757-4CCB-9BBA-D77895774E04}" destId="{B747B114-799D-42E3-B29A-EA7AE0F48BF9}" srcOrd="0" destOrd="0" presId="urn:microsoft.com/office/officeart/2018/2/layout/IconLabelList"/>
    <dgm:cxn modelId="{8A45358C-694A-425A-8ACA-304162648E48}" type="presParOf" srcId="{5568A58B-B757-4CCB-9BBA-D77895774E04}" destId="{1475ECBD-7D3B-451B-A644-97B53B18DD2E}" srcOrd="1" destOrd="0" presId="urn:microsoft.com/office/officeart/2018/2/layout/IconLabelList"/>
    <dgm:cxn modelId="{6BDEFB38-E929-4B79-9FB8-670A852D6850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Benefits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pPr algn="just"/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pPr algn="just"/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1. Decentralized</a:t>
          </a:r>
        </a:p>
        <a:p>
          <a:pPr algn="just">
            <a:lnSpc>
              <a:spcPct val="100000"/>
            </a:lnSpc>
          </a:pPr>
          <a:r>
            <a:rPr lang="en-US" sz="2000" dirty="0"/>
            <a:t>2. Non-custodial </a:t>
          </a:r>
        </a:p>
        <a:p>
          <a:pPr algn="just">
            <a:lnSpc>
              <a:spcPct val="100000"/>
            </a:lnSpc>
          </a:pPr>
          <a:r>
            <a:rPr lang="en-US" sz="2000" dirty="0"/>
            <a:t>3. Regulated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pPr algn="just"/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pPr algn="just"/>
          <a:endParaRPr lang="en-US"/>
        </a:p>
      </dgm:t>
    </dgm:pt>
    <dgm:pt modelId="{A17095A6-D48A-4492-93F1-D29FA0EFDC10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Contribution</a:t>
          </a:r>
          <a:endParaRPr lang="en-US" b="0" dirty="0"/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pPr algn="just"/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pPr algn="just"/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New approval mechanism for the standard ERC20 and ERC721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pPr algn="just"/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pPr algn="just"/>
          <a:endParaRPr lang="en-US"/>
        </a:p>
      </dgm:t>
    </dgm:pt>
    <dgm:pt modelId="{7639773F-FC42-4612-9B77-D9F222A97FB3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Production</a:t>
          </a:r>
        </a:p>
      </dgm:t>
    </dgm:pt>
    <dgm:pt modelId="{C20BA946-0DE4-4D6A-BEEE-1501E67C5CB4}" type="parTrans" cxnId="{25CC4D66-DCEE-45C5-9125-A46E560FF72D}">
      <dgm:prSet/>
      <dgm:spPr/>
      <dgm:t>
        <a:bodyPr/>
        <a:lstStyle/>
        <a:p>
          <a:pPr algn="just"/>
          <a:endParaRPr lang="en-US"/>
        </a:p>
      </dgm:t>
    </dgm:pt>
    <dgm:pt modelId="{63ACD19F-4683-461D-8E4D-EA835B372B4B}" type="sibTrans" cxnId="{25CC4D66-DCEE-45C5-9125-A46E560FF72D}">
      <dgm:prSet/>
      <dgm:spPr/>
      <dgm:t>
        <a:bodyPr/>
        <a:lstStyle/>
        <a:p>
          <a:pPr algn="just"/>
          <a:endParaRPr lang="en-US"/>
        </a:p>
      </dgm:t>
    </dgm:pt>
    <dgm:pt modelId="{09350E2F-4F95-44BB-87FA-5C5DA20C14F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Performant and cheap </a:t>
          </a:r>
        </a:p>
        <a:p>
          <a:pPr algn="just">
            <a:lnSpc>
              <a:spcPct val="100000"/>
            </a:lnSpc>
          </a:pPr>
          <a:r>
            <a:rPr lang="en-US" sz="2000" dirty="0"/>
            <a:t>-&gt; Deployable in production</a:t>
          </a:r>
        </a:p>
      </dgm:t>
    </dgm:pt>
    <dgm:pt modelId="{3A09D45A-67B0-465D-80C6-94136F899A1E}" type="parTrans" cxnId="{C6AB9AD2-8126-441C-993C-7E892289B93A}">
      <dgm:prSet/>
      <dgm:spPr/>
      <dgm:t>
        <a:bodyPr/>
        <a:lstStyle/>
        <a:p>
          <a:pPr algn="just"/>
          <a:endParaRPr lang="en-US"/>
        </a:p>
      </dgm:t>
    </dgm:pt>
    <dgm:pt modelId="{8213FAB2-C9C5-425C-8456-DE10B411CB87}" type="sibTrans" cxnId="{C6AB9AD2-8126-441C-993C-7E892289B93A}">
      <dgm:prSet/>
      <dgm:spPr/>
      <dgm:t>
        <a:bodyPr/>
        <a:lstStyle/>
        <a:p>
          <a:pPr algn="just"/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6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6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6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6">
        <dgm:presLayoutVars/>
      </dgm:prSet>
      <dgm:spPr/>
    </dgm:pt>
    <dgm:pt modelId="{DEADCA22-F596-428F-84C2-3E85AA6EC6F4}" type="pres">
      <dgm:prSet presAssocID="{34C350E2-AFC1-4481-A577-D243D0E4C1E1}" presName="sibTrans" presStyleCnt="0"/>
      <dgm:spPr/>
    </dgm:pt>
    <dgm:pt modelId="{8DAA51DF-FD6F-47EB-B3C8-E1D20FE4981E}" type="pres">
      <dgm:prSet presAssocID="{7639773F-FC42-4612-9B77-D9F222A97FB3}" presName="compNode" presStyleCnt="0"/>
      <dgm:spPr/>
    </dgm:pt>
    <dgm:pt modelId="{35DB1B75-9F18-44AD-A36E-062FF69E9F5B}" type="pres">
      <dgm:prSet presAssocID="{7639773F-FC42-4612-9B77-D9F222A97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duction with solid fill"/>
        </a:ext>
      </dgm:extLst>
    </dgm:pt>
    <dgm:pt modelId="{1D720690-949A-405A-8385-0DD522448292}" type="pres">
      <dgm:prSet presAssocID="{7639773F-FC42-4612-9B77-D9F222A97FB3}" presName="iconSpace" presStyleCnt="0"/>
      <dgm:spPr/>
    </dgm:pt>
    <dgm:pt modelId="{EB4C6894-EBA3-4431-9DE3-9B20CC078CA7}" type="pres">
      <dgm:prSet presAssocID="{7639773F-FC42-4612-9B77-D9F222A97FB3}" presName="parTx" presStyleLbl="revTx" presStyleIdx="4" presStyleCnt="6">
        <dgm:presLayoutVars>
          <dgm:chMax val="0"/>
          <dgm:chPref val="0"/>
        </dgm:presLayoutVars>
      </dgm:prSet>
      <dgm:spPr/>
    </dgm:pt>
    <dgm:pt modelId="{9A533ED2-B06D-439F-BAEE-FF6986779B1F}" type="pres">
      <dgm:prSet presAssocID="{7639773F-FC42-4612-9B77-D9F222A97FB3}" presName="txSpace" presStyleCnt="0"/>
      <dgm:spPr/>
    </dgm:pt>
    <dgm:pt modelId="{00FCC5C4-BD70-4EFD-BADA-99D2F60DDDBE}" type="pres">
      <dgm:prSet presAssocID="{7639773F-FC42-4612-9B77-D9F222A97FB3}" presName="desTx" presStyleLbl="revTx" presStyleIdx="5" presStyleCnt="6">
        <dgm:presLayoutVars/>
      </dgm:prSet>
      <dgm:spPr/>
    </dgm:pt>
  </dgm:ptLst>
  <dgm:cxnLst>
    <dgm:cxn modelId="{FDDBC714-76AA-4331-8E74-6436D4987469}" type="presOf" srcId="{09350E2F-4F95-44BB-87FA-5C5DA20C14FE}" destId="{00FCC5C4-BD70-4EFD-BADA-99D2F60DDDBE}" srcOrd="0" destOrd="0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25CC4D66-DCEE-45C5-9125-A46E560FF72D}" srcId="{20A05120-1642-43B1-BC68-9C144870C770}" destId="{7639773F-FC42-4612-9B77-D9F222A97FB3}" srcOrd="2" destOrd="0" parTransId="{C20BA946-0DE4-4D6A-BEEE-1501E67C5CB4}" sibTransId="{63ACD19F-4683-461D-8E4D-EA835B372B4B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7971A3B2-0F5F-4127-BCAC-3943506C2A6F}" type="presOf" srcId="{7639773F-FC42-4612-9B77-D9F222A97FB3}" destId="{EB4C6894-EBA3-4431-9DE3-9B20CC078CA7}" srcOrd="0" destOrd="0" presId="urn:microsoft.com/office/officeart/2018/2/layout/IconLabelDescriptionList"/>
    <dgm:cxn modelId="{C6AB9AD2-8126-441C-993C-7E892289B93A}" srcId="{7639773F-FC42-4612-9B77-D9F222A97FB3}" destId="{09350E2F-4F95-44BB-87FA-5C5DA20C14FE}" srcOrd="0" destOrd="0" parTransId="{3A09D45A-67B0-465D-80C6-94136F899A1E}" sibTransId="{8213FAB2-C9C5-425C-8456-DE10B411CB87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  <dgm:cxn modelId="{F6F044CF-5A3B-4E16-BA9E-88C7216676FB}" type="presParOf" srcId="{0CBD2799-2291-4ACF-9679-B471B99F38D0}" destId="{DEADCA22-F596-428F-84C2-3E85AA6EC6F4}" srcOrd="3" destOrd="0" presId="urn:microsoft.com/office/officeart/2018/2/layout/IconLabelDescriptionList"/>
    <dgm:cxn modelId="{4DB2E673-4D7E-4B2E-99B7-8A26FDC93BB5}" type="presParOf" srcId="{0CBD2799-2291-4ACF-9679-B471B99F38D0}" destId="{8DAA51DF-FD6F-47EB-B3C8-E1D20FE4981E}" srcOrd="4" destOrd="0" presId="urn:microsoft.com/office/officeart/2018/2/layout/IconLabelDescriptionList"/>
    <dgm:cxn modelId="{D2D93223-A085-458D-ADD6-01DDF225DC74}" type="presParOf" srcId="{8DAA51DF-FD6F-47EB-B3C8-E1D20FE4981E}" destId="{35DB1B75-9F18-44AD-A36E-062FF69E9F5B}" srcOrd="0" destOrd="0" presId="urn:microsoft.com/office/officeart/2018/2/layout/IconLabelDescriptionList"/>
    <dgm:cxn modelId="{752B9195-69E9-444F-832C-D4741C598AFB}" type="presParOf" srcId="{8DAA51DF-FD6F-47EB-B3C8-E1D20FE4981E}" destId="{1D720690-949A-405A-8385-0DD522448292}" srcOrd="1" destOrd="0" presId="urn:microsoft.com/office/officeart/2018/2/layout/IconLabelDescriptionList"/>
    <dgm:cxn modelId="{93BD12EF-49FE-46E4-99F5-36BDD7B8B3C5}" type="presParOf" srcId="{8DAA51DF-FD6F-47EB-B3C8-E1D20FE4981E}" destId="{EB4C6894-EBA3-4431-9DE3-9B20CC078CA7}" srcOrd="2" destOrd="0" presId="urn:microsoft.com/office/officeart/2018/2/layout/IconLabelDescriptionList"/>
    <dgm:cxn modelId="{C25C21AE-0BC9-4ED6-AB37-860CEB44A066}" type="presParOf" srcId="{8DAA51DF-FD6F-47EB-B3C8-E1D20FE4981E}" destId="{9A533ED2-B06D-439F-BAEE-FF6986779B1F}" srcOrd="3" destOrd="0" presId="urn:microsoft.com/office/officeart/2018/2/layout/IconLabelDescriptionList"/>
    <dgm:cxn modelId="{84884173-3630-4645-B146-BE839EC24564}" type="presParOf" srcId="{8DAA51DF-FD6F-47EB-B3C8-E1D20FE4981E}" destId="{00FCC5C4-BD70-4EFD-BADA-99D2F60DDD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0E445-2D44-464D-BEF2-0B144BE0DE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Goals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 sz="2000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 sz="2000"/>
        </a:p>
      </dgm:t>
    </dgm:pt>
    <dgm:pt modelId="{05CCA065-E756-4490-B840-77AD4BD5A0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System overview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 sz="2000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 sz="2000"/>
        </a:p>
      </dgm:t>
    </dgm:pt>
    <dgm:pt modelId="{794E6894-B8C9-407F-9AD0-A66A8EE09B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V2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 sz="2000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 sz="2000"/>
        </a:p>
      </dgm:t>
    </dgm:pt>
    <dgm:pt modelId="{B09C65FB-5CF8-44AA-BEBF-22C7E07792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V1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 sz="2000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 sz="2000"/>
        </a:p>
      </dgm:t>
    </dgm:pt>
    <dgm:pt modelId="{2E7793F5-53E7-4E3C-8FE0-3A0E5E550C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Conclusion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 sz="2000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 sz="2000"/>
        </a:p>
      </dgm:t>
    </dgm:pt>
    <dgm:pt modelId="{991EE365-696B-474E-AEE7-E6E81F32DC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Use case: ticket resale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 sz="2000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 sz="2000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6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6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6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3" presStyleCnt="6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4" presStyleCnt="6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3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4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5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EC50470F-2601-41DF-BD51-26627B91BF49}" type="presParOf" srcId="{7AABDC0A-E322-4488-BDDE-38E7D6EF3221}" destId="{4E835F93-EB48-452B-80C1-32661209DED0}" srcOrd="6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7" destOrd="0" presId="urn:microsoft.com/office/officeart/2018/2/layout/IconLabelList"/>
    <dgm:cxn modelId="{2E5807EF-733A-42C2-BE63-D5228CDCC2D6}" type="presParOf" srcId="{7AABDC0A-E322-4488-BDDE-38E7D6EF3221}" destId="{6E761C45-A16E-40BC-9959-D22F21457F7E}" srcOrd="8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9" destOrd="0" presId="urn:microsoft.com/office/officeart/2018/2/layout/IconLabelList"/>
    <dgm:cxn modelId="{13B2C5BF-6F56-4AE8-88CB-49244B4536F9}" type="presParOf" srcId="{7AABDC0A-E322-4488-BDDE-38E7D6EF3221}" destId="{8A692863-2E0F-41EC-A771-83673CE18C55}" srcOrd="10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Initial goal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Build a secure decentralized marketplace for the ticketing industry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endParaRPr lang="en-US"/>
        </a:p>
      </dgm:t>
    </dgm:pt>
    <dgm:pt modelId="{0D9E6F51-F1AB-4621-BE84-2423DB51E76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-&gt; Exchange</a:t>
          </a:r>
        </a:p>
      </dgm:t>
    </dgm:pt>
    <dgm:pt modelId="{732F00D8-92C6-471B-9CCA-7D4CAD9A419F}" type="parTrans" cxnId="{47797AFE-F608-49AC-A903-925224093485}">
      <dgm:prSet/>
      <dgm:spPr/>
      <dgm:t>
        <a:bodyPr/>
        <a:lstStyle/>
        <a:p>
          <a:endParaRPr lang="en-US"/>
        </a:p>
      </dgm:t>
    </dgm:pt>
    <dgm:pt modelId="{B9CC381B-59A9-4B33-A4D9-BD05BB1CF3D3}" type="sibTrans" cxnId="{47797AFE-F608-49AC-A903-925224093485}">
      <dgm:prSet/>
      <dgm:spPr/>
      <dgm:t>
        <a:bodyPr/>
        <a:lstStyle/>
        <a:p>
          <a:endParaRPr lang="en-US"/>
        </a:p>
      </dgm:t>
    </dgm:pt>
    <dgm:pt modelId="{A17095A6-D48A-4492-93F1-D29FA0EFD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Updated goal</a:t>
          </a:r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Build a decentralized ticket engine powering a ticket distribution system and a regulated marketplace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endParaRPr lang="en-US"/>
        </a:p>
      </dgm:t>
    </dgm:pt>
    <dgm:pt modelId="{4AD25AC3-4D0B-413E-A129-07743B14CE6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-&gt; User management, access control, ticket and event management, regulated exchange</a:t>
          </a:r>
        </a:p>
      </dgm:t>
    </dgm:pt>
    <dgm:pt modelId="{30EA5786-6749-4F1B-AEAF-A2743D8B47D7}" type="parTrans" cxnId="{911400E3-3C2D-4144-ABB1-9EBADC881B9D}">
      <dgm:prSet/>
      <dgm:spPr/>
      <dgm:t>
        <a:bodyPr/>
        <a:lstStyle/>
        <a:p>
          <a:endParaRPr lang="en-US"/>
        </a:p>
      </dgm:t>
    </dgm:pt>
    <dgm:pt modelId="{BC025FAF-A91F-4262-82A7-3332A814E7C4}" type="sibTrans" cxnId="{911400E3-3C2D-4144-ABB1-9EBADC881B9D}">
      <dgm:prSet/>
      <dgm:spPr/>
      <dgm:t>
        <a:bodyPr/>
        <a:lstStyle/>
        <a:p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4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4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4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4">
        <dgm:presLayoutVars/>
      </dgm:prSet>
      <dgm:spPr/>
    </dgm:pt>
  </dgm:ptLst>
  <dgm:cxnLst>
    <dgm:cxn modelId="{DBABE819-4C20-451E-98A3-2853A2504D2B}" type="presOf" srcId="{4AD25AC3-4D0B-413E-A129-07743B14CE61}" destId="{1A1113EF-3770-4FB6-A654-A31C5D897189}" srcOrd="0" destOrd="1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1B01A5D9-8FE7-4781-9995-BAD4BD5C574F}" type="presOf" srcId="{0D9E6F51-F1AB-4621-BE84-2423DB51E76F}" destId="{D61294F2-729C-4333-A5B8-A762C61E9B9A}" srcOrd="0" destOrd="1" presId="urn:microsoft.com/office/officeart/2018/2/layout/IconLabelDescriptionList"/>
    <dgm:cxn modelId="{911400E3-3C2D-4144-ABB1-9EBADC881B9D}" srcId="{A17095A6-D48A-4492-93F1-D29FA0EFDC10}" destId="{4AD25AC3-4D0B-413E-A129-07743B14CE61}" srcOrd="1" destOrd="0" parTransId="{30EA5786-6749-4F1B-AEAF-A2743D8B47D7}" sibTransId="{BC025FAF-A91F-4262-82A7-3332A814E7C4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47797AFE-F608-49AC-A903-925224093485}" srcId="{82447ECC-C333-4893-A09C-13F33A48E0A9}" destId="{0D9E6F51-F1AB-4621-BE84-2423DB51E76F}" srcOrd="1" destOrd="0" parTransId="{732F00D8-92C6-471B-9CCA-7D4CAD9A419F}" sibTransId="{B9CC381B-59A9-4B33-A4D9-BD05BB1CF3D3}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Challenges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pPr algn="just"/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pPr algn="just"/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000" dirty="0"/>
            <a:t>Hard to implement on-chain regulation because of:</a:t>
          </a:r>
        </a:p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000" dirty="0"/>
            <a:t>1. Contract immutability</a:t>
          </a:r>
        </a:p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000" dirty="0"/>
            <a:t>2. Maximum gas limit</a:t>
          </a:r>
        </a:p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000" dirty="0"/>
            <a:t>3. Data privacy and GDPR law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pPr algn="just"/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pPr algn="just"/>
          <a:endParaRPr lang="en-US"/>
        </a:p>
      </dgm:t>
    </dgm:pt>
    <dgm:pt modelId="{A17095A6-D48A-4492-93F1-D29FA0EFDC10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Solution</a:t>
          </a:r>
          <a:endParaRPr lang="en-US" b="0" dirty="0"/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pPr algn="just"/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pPr algn="just"/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Oracles execute transaction regulation logic and generate transaction approval message </a:t>
          </a:r>
        </a:p>
        <a:p>
          <a:pPr algn="just">
            <a:lnSpc>
              <a:spcPct val="100000"/>
            </a:lnSpc>
          </a:pPr>
          <a:r>
            <a:rPr lang="en-US" sz="2000" dirty="0"/>
            <a:t>Smart contracts verify transaction approval message and execute transaction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pPr algn="just"/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pPr algn="just"/>
          <a:endParaRPr lang="en-US"/>
        </a:p>
      </dgm:t>
    </dgm:pt>
    <dgm:pt modelId="{7639773F-FC42-4612-9B77-D9F222A97FB3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Benefits</a:t>
          </a:r>
        </a:p>
      </dgm:t>
    </dgm:pt>
    <dgm:pt modelId="{C20BA946-0DE4-4D6A-BEEE-1501E67C5CB4}" type="parTrans" cxnId="{25CC4D66-DCEE-45C5-9125-A46E560FF72D}">
      <dgm:prSet/>
      <dgm:spPr/>
      <dgm:t>
        <a:bodyPr/>
        <a:lstStyle/>
        <a:p>
          <a:pPr algn="just"/>
          <a:endParaRPr lang="en-US"/>
        </a:p>
      </dgm:t>
    </dgm:pt>
    <dgm:pt modelId="{63ACD19F-4683-461D-8E4D-EA835B372B4B}" type="sibTrans" cxnId="{25CC4D66-DCEE-45C5-9125-A46E560FF72D}">
      <dgm:prSet/>
      <dgm:spPr/>
      <dgm:t>
        <a:bodyPr/>
        <a:lstStyle/>
        <a:p>
          <a:pPr algn="just"/>
          <a:endParaRPr lang="en-US"/>
        </a:p>
      </dgm:t>
    </dgm:pt>
    <dgm:pt modelId="{09350E2F-4F95-44BB-87FA-5C5DA20C14F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1. Simpler smart contracts</a:t>
          </a:r>
        </a:p>
        <a:p>
          <a:pPr algn="just">
            <a:lnSpc>
              <a:spcPct val="100000"/>
            </a:lnSpc>
          </a:pPr>
          <a:r>
            <a:rPr lang="en-US" sz="2000" dirty="0"/>
            <a:t>2. Cheaper transactions</a:t>
          </a:r>
        </a:p>
        <a:p>
          <a:pPr algn="just">
            <a:lnSpc>
              <a:spcPct val="100000"/>
            </a:lnSpc>
          </a:pPr>
          <a:r>
            <a:rPr lang="en-US" sz="2000" dirty="0"/>
            <a:t>3. Support any regulation rule</a:t>
          </a:r>
        </a:p>
        <a:p>
          <a:pPr algn="just">
            <a:lnSpc>
              <a:spcPct val="100000"/>
            </a:lnSpc>
          </a:pPr>
          <a:r>
            <a:rPr lang="en-US" sz="2000" dirty="0"/>
            <a:t>4. Easily scalable logic</a:t>
          </a:r>
        </a:p>
        <a:p>
          <a:pPr algn="just">
            <a:lnSpc>
              <a:spcPct val="100000"/>
            </a:lnSpc>
          </a:pPr>
          <a:r>
            <a:rPr lang="en-US" sz="2000" dirty="0"/>
            <a:t>5. GDPR compliant</a:t>
          </a:r>
        </a:p>
      </dgm:t>
    </dgm:pt>
    <dgm:pt modelId="{3A09D45A-67B0-465D-80C6-94136F899A1E}" type="parTrans" cxnId="{C6AB9AD2-8126-441C-993C-7E892289B93A}">
      <dgm:prSet/>
      <dgm:spPr/>
      <dgm:t>
        <a:bodyPr/>
        <a:lstStyle/>
        <a:p>
          <a:pPr algn="just"/>
          <a:endParaRPr lang="en-US"/>
        </a:p>
      </dgm:t>
    </dgm:pt>
    <dgm:pt modelId="{8213FAB2-C9C5-425C-8456-DE10B411CB87}" type="sibTrans" cxnId="{C6AB9AD2-8126-441C-993C-7E892289B93A}">
      <dgm:prSet/>
      <dgm:spPr/>
      <dgm:t>
        <a:bodyPr/>
        <a:lstStyle/>
        <a:p>
          <a:pPr algn="just"/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rdle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6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6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s On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6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6">
        <dgm:presLayoutVars/>
      </dgm:prSet>
      <dgm:spPr/>
    </dgm:pt>
    <dgm:pt modelId="{DEADCA22-F596-428F-84C2-3E85AA6EC6F4}" type="pres">
      <dgm:prSet presAssocID="{34C350E2-AFC1-4481-A577-D243D0E4C1E1}" presName="sibTrans" presStyleCnt="0"/>
      <dgm:spPr/>
    </dgm:pt>
    <dgm:pt modelId="{8DAA51DF-FD6F-47EB-B3C8-E1D20FE4981E}" type="pres">
      <dgm:prSet presAssocID="{7639773F-FC42-4612-9B77-D9F222A97FB3}" presName="compNode" presStyleCnt="0"/>
      <dgm:spPr/>
    </dgm:pt>
    <dgm:pt modelId="{35DB1B75-9F18-44AD-A36E-062FF69E9F5B}" type="pres">
      <dgm:prSet presAssocID="{7639773F-FC42-4612-9B77-D9F222A97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1D720690-949A-405A-8385-0DD522448292}" type="pres">
      <dgm:prSet presAssocID="{7639773F-FC42-4612-9B77-D9F222A97FB3}" presName="iconSpace" presStyleCnt="0"/>
      <dgm:spPr/>
    </dgm:pt>
    <dgm:pt modelId="{EB4C6894-EBA3-4431-9DE3-9B20CC078CA7}" type="pres">
      <dgm:prSet presAssocID="{7639773F-FC42-4612-9B77-D9F222A97FB3}" presName="parTx" presStyleLbl="revTx" presStyleIdx="4" presStyleCnt="6">
        <dgm:presLayoutVars>
          <dgm:chMax val="0"/>
          <dgm:chPref val="0"/>
        </dgm:presLayoutVars>
      </dgm:prSet>
      <dgm:spPr/>
    </dgm:pt>
    <dgm:pt modelId="{9A533ED2-B06D-439F-BAEE-FF6986779B1F}" type="pres">
      <dgm:prSet presAssocID="{7639773F-FC42-4612-9B77-D9F222A97FB3}" presName="txSpace" presStyleCnt="0"/>
      <dgm:spPr/>
    </dgm:pt>
    <dgm:pt modelId="{00FCC5C4-BD70-4EFD-BADA-99D2F60DDDBE}" type="pres">
      <dgm:prSet presAssocID="{7639773F-FC42-4612-9B77-D9F222A97FB3}" presName="desTx" presStyleLbl="revTx" presStyleIdx="5" presStyleCnt="6">
        <dgm:presLayoutVars/>
      </dgm:prSet>
      <dgm:spPr/>
    </dgm:pt>
  </dgm:ptLst>
  <dgm:cxnLst>
    <dgm:cxn modelId="{FDDBC714-76AA-4331-8E74-6436D4987469}" type="presOf" srcId="{09350E2F-4F95-44BB-87FA-5C5DA20C14FE}" destId="{00FCC5C4-BD70-4EFD-BADA-99D2F60DDDBE}" srcOrd="0" destOrd="0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25CC4D66-DCEE-45C5-9125-A46E560FF72D}" srcId="{20A05120-1642-43B1-BC68-9C144870C770}" destId="{7639773F-FC42-4612-9B77-D9F222A97FB3}" srcOrd="2" destOrd="0" parTransId="{C20BA946-0DE4-4D6A-BEEE-1501E67C5CB4}" sibTransId="{63ACD19F-4683-461D-8E4D-EA835B372B4B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7971A3B2-0F5F-4127-BCAC-3943506C2A6F}" type="presOf" srcId="{7639773F-FC42-4612-9B77-D9F222A97FB3}" destId="{EB4C6894-EBA3-4431-9DE3-9B20CC078CA7}" srcOrd="0" destOrd="0" presId="urn:microsoft.com/office/officeart/2018/2/layout/IconLabelDescriptionList"/>
    <dgm:cxn modelId="{C6AB9AD2-8126-441C-993C-7E892289B93A}" srcId="{7639773F-FC42-4612-9B77-D9F222A97FB3}" destId="{09350E2F-4F95-44BB-87FA-5C5DA20C14FE}" srcOrd="0" destOrd="0" parTransId="{3A09D45A-67B0-465D-80C6-94136F899A1E}" sibTransId="{8213FAB2-C9C5-425C-8456-DE10B411CB87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  <dgm:cxn modelId="{F6F044CF-5A3B-4E16-BA9E-88C7216676FB}" type="presParOf" srcId="{0CBD2799-2291-4ACF-9679-B471B99F38D0}" destId="{DEADCA22-F596-428F-84C2-3E85AA6EC6F4}" srcOrd="3" destOrd="0" presId="urn:microsoft.com/office/officeart/2018/2/layout/IconLabelDescriptionList"/>
    <dgm:cxn modelId="{4DB2E673-4D7E-4B2E-99B7-8A26FDC93BB5}" type="presParOf" srcId="{0CBD2799-2291-4ACF-9679-B471B99F38D0}" destId="{8DAA51DF-FD6F-47EB-B3C8-E1D20FE4981E}" srcOrd="4" destOrd="0" presId="urn:microsoft.com/office/officeart/2018/2/layout/IconLabelDescriptionList"/>
    <dgm:cxn modelId="{D2D93223-A085-458D-ADD6-01DDF225DC74}" type="presParOf" srcId="{8DAA51DF-FD6F-47EB-B3C8-E1D20FE4981E}" destId="{35DB1B75-9F18-44AD-A36E-062FF69E9F5B}" srcOrd="0" destOrd="0" presId="urn:microsoft.com/office/officeart/2018/2/layout/IconLabelDescriptionList"/>
    <dgm:cxn modelId="{752B9195-69E9-444F-832C-D4741C598AFB}" type="presParOf" srcId="{8DAA51DF-FD6F-47EB-B3C8-E1D20FE4981E}" destId="{1D720690-949A-405A-8385-0DD522448292}" srcOrd="1" destOrd="0" presId="urn:microsoft.com/office/officeart/2018/2/layout/IconLabelDescriptionList"/>
    <dgm:cxn modelId="{93BD12EF-49FE-46E4-99F5-36BDD7B8B3C5}" type="presParOf" srcId="{8DAA51DF-FD6F-47EB-B3C8-E1D20FE4981E}" destId="{EB4C6894-EBA3-4431-9DE3-9B20CC078CA7}" srcOrd="2" destOrd="0" presId="urn:microsoft.com/office/officeart/2018/2/layout/IconLabelDescriptionList"/>
    <dgm:cxn modelId="{C25C21AE-0BC9-4ED6-AB37-860CEB44A066}" type="presParOf" srcId="{8DAA51DF-FD6F-47EB-B3C8-E1D20FE4981E}" destId="{9A533ED2-B06D-439F-BAEE-FF6986779B1F}" srcOrd="3" destOrd="0" presId="urn:microsoft.com/office/officeart/2018/2/layout/IconLabelDescriptionList"/>
    <dgm:cxn modelId="{84884173-3630-4645-B146-BE839EC24564}" type="presParOf" srcId="{8DAA51DF-FD6F-47EB-B3C8-E1D20FE4981E}" destId="{00FCC5C4-BD70-4EFD-BADA-99D2F60DDD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Limitation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Too many transaction required to perform complex tasks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endParaRPr lang="en-US"/>
        </a:p>
      </dgm:t>
    </dgm:pt>
    <dgm:pt modelId="{A17095A6-D48A-4492-93F1-D29FA0EFD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Objective</a:t>
          </a:r>
          <a:endParaRPr lang="en-US" b="0" dirty="0"/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Atomically execute tasks containing several subtasks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endParaRPr lang="en-US"/>
        </a:p>
      </dgm:t>
    </dgm:pt>
    <dgm:pt modelId="{7639773F-FC42-4612-9B77-D9F222A97F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Mechanism</a:t>
          </a:r>
        </a:p>
      </dgm:t>
    </dgm:pt>
    <dgm:pt modelId="{C20BA946-0DE4-4D6A-BEEE-1501E67C5CB4}" type="parTrans" cxnId="{25CC4D66-DCEE-45C5-9125-A46E560FF72D}">
      <dgm:prSet/>
      <dgm:spPr/>
      <dgm:t>
        <a:bodyPr/>
        <a:lstStyle/>
        <a:p>
          <a:endParaRPr lang="en-US"/>
        </a:p>
      </dgm:t>
    </dgm:pt>
    <dgm:pt modelId="{63ACD19F-4683-461D-8E4D-EA835B372B4B}" type="sibTrans" cxnId="{25CC4D66-DCEE-45C5-9125-A46E560FF72D}">
      <dgm:prSet/>
      <dgm:spPr/>
      <dgm:t>
        <a:bodyPr/>
        <a:lstStyle/>
        <a:p>
          <a:endParaRPr lang="en-US"/>
        </a:p>
      </dgm:t>
    </dgm:pt>
    <dgm:pt modelId="{09350E2F-4F95-44BB-87FA-5C5DA20C1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Externally approved transfer: The standard ERC20 and ERC721 accept approval based on proof</a:t>
          </a:r>
        </a:p>
      </dgm:t>
    </dgm:pt>
    <dgm:pt modelId="{3A09D45A-67B0-465D-80C6-94136F899A1E}" type="parTrans" cxnId="{C6AB9AD2-8126-441C-993C-7E892289B93A}">
      <dgm:prSet/>
      <dgm:spPr/>
      <dgm:t>
        <a:bodyPr/>
        <a:lstStyle/>
        <a:p>
          <a:endParaRPr lang="en-US"/>
        </a:p>
      </dgm:t>
    </dgm:pt>
    <dgm:pt modelId="{8213FAB2-C9C5-425C-8456-DE10B411CB87}" type="sibTrans" cxnId="{C6AB9AD2-8126-441C-993C-7E892289B93A}">
      <dgm:prSet/>
      <dgm:spPr/>
      <dgm:t>
        <a:bodyPr/>
        <a:lstStyle/>
        <a:p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st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6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6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6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6">
        <dgm:presLayoutVars/>
      </dgm:prSet>
      <dgm:spPr/>
    </dgm:pt>
    <dgm:pt modelId="{DEADCA22-F596-428F-84C2-3E85AA6EC6F4}" type="pres">
      <dgm:prSet presAssocID="{34C350E2-AFC1-4481-A577-D243D0E4C1E1}" presName="sibTrans" presStyleCnt="0"/>
      <dgm:spPr/>
    </dgm:pt>
    <dgm:pt modelId="{8DAA51DF-FD6F-47EB-B3C8-E1D20FE4981E}" type="pres">
      <dgm:prSet presAssocID="{7639773F-FC42-4612-9B77-D9F222A97FB3}" presName="compNode" presStyleCnt="0"/>
      <dgm:spPr/>
    </dgm:pt>
    <dgm:pt modelId="{35DB1B75-9F18-44AD-A36E-062FF69E9F5B}" type="pres">
      <dgm:prSet presAssocID="{7639773F-FC42-4612-9B77-D9F222A97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1D720690-949A-405A-8385-0DD522448292}" type="pres">
      <dgm:prSet presAssocID="{7639773F-FC42-4612-9B77-D9F222A97FB3}" presName="iconSpace" presStyleCnt="0"/>
      <dgm:spPr/>
    </dgm:pt>
    <dgm:pt modelId="{EB4C6894-EBA3-4431-9DE3-9B20CC078CA7}" type="pres">
      <dgm:prSet presAssocID="{7639773F-FC42-4612-9B77-D9F222A97FB3}" presName="parTx" presStyleLbl="revTx" presStyleIdx="4" presStyleCnt="6">
        <dgm:presLayoutVars>
          <dgm:chMax val="0"/>
          <dgm:chPref val="0"/>
        </dgm:presLayoutVars>
      </dgm:prSet>
      <dgm:spPr/>
    </dgm:pt>
    <dgm:pt modelId="{9A533ED2-B06D-439F-BAEE-FF6986779B1F}" type="pres">
      <dgm:prSet presAssocID="{7639773F-FC42-4612-9B77-D9F222A97FB3}" presName="txSpace" presStyleCnt="0"/>
      <dgm:spPr/>
    </dgm:pt>
    <dgm:pt modelId="{00FCC5C4-BD70-4EFD-BADA-99D2F60DDDBE}" type="pres">
      <dgm:prSet presAssocID="{7639773F-FC42-4612-9B77-D9F222A97FB3}" presName="desTx" presStyleLbl="revTx" presStyleIdx="5" presStyleCnt="6">
        <dgm:presLayoutVars/>
      </dgm:prSet>
      <dgm:spPr/>
    </dgm:pt>
  </dgm:ptLst>
  <dgm:cxnLst>
    <dgm:cxn modelId="{FDDBC714-76AA-4331-8E74-6436D4987469}" type="presOf" srcId="{09350E2F-4F95-44BB-87FA-5C5DA20C14FE}" destId="{00FCC5C4-BD70-4EFD-BADA-99D2F60DDDBE}" srcOrd="0" destOrd="0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25CC4D66-DCEE-45C5-9125-A46E560FF72D}" srcId="{20A05120-1642-43B1-BC68-9C144870C770}" destId="{7639773F-FC42-4612-9B77-D9F222A97FB3}" srcOrd="2" destOrd="0" parTransId="{C20BA946-0DE4-4D6A-BEEE-1501E67C5CB4}" sibTransId="{63ACD19F-4683-461D-8E4D-EA835B372B4B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7971A3B2-0F5F-4127-BCAC-3943506C2A6F}" type="presOf" srcId="{7639773F-FC42-4612-9B77-D9F222A97FB3}" destId="{EB4C6894-EBA3-4431-9DE3-9B20CC078CA7}" srcOrd="0" destOrd="0" presId="urn:microsoft.com/office/officeart/2018/2/layout/IconLabelDescriptionList"/>
    <dgm:cxn modelId="{C6AB9AD2-8126-441C-993C-7E892289B93A}" srcId="{7639773F-FC42-4612-9B77-D9F222A97FB3}" destId="{09350E2F-4F95-44BB-87FA-5C5DA20C14FE}" srcOrd="0" destOrd="0" parTransId="{3A09D45A-67B0-465D-80C6-94136F899A1E}" sibTransId="{8213FAB2-C9C5-425C-8456-DE10B411CB87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  <dgm:cxn modelId="{F6F044CF-5A3B-4E16-BA9E-88C7216676FB}" type="presParOf" srcId="{0CBD2799-2291-4ACF-9679-B471B99F38D0}" destId="{DEADCA22-F596-428F-84C2-3E85AA6EC6F4}" srcOrd="3" destOrd="0" presId="urn:microsoft.com/office/officeart/2018/2/layout/IconLabelDescriptionList"/>
    <dgm:cxn modelId="{4DB2E673-4D7E-4B2E-99B7-8A26FDC93BB5}" type="presParOf" srcId="{0CBD2799-2291-4ACF-9679-B471B99F38D0}" destId="{8DAA51DF-FD6F-47EB-B3C8-E1D20FE4981E}" srcOrd="4" destOrd="0" presId="urn:microsoft.com/office/officeart/2018/2/layout/IconLabelDescriptionList"/>
    <dgm:cxn modelId="{D2D93223-A085-458D-ADD6-01DDF225DC74}" type="presParOf" srcId="{8DAA51DF-FD6F-47EB-B3C8-E1D20FE4981E}" destId="{35DB1B75-9F18-44AD-A36E-062FF69E9F5B}" srcOrd="0" destOrd="0" presId="urn:microsoft.com/office/officeart/2018/2/layout/IconLabelDescriptionList"/>
    <dgm:cxn modelId="{752B9195-69E9-444F-832C-D4741C598AFB}" type="presParOf" srcId="{8DAA51DF-FD6F-47EB-B3C8-E1D20FE4981E}" destId="{1D720690-949A-405A-8385-0DD522448292}" srcOrd="1" destOrd="0" presId="urn:microsoft.com/office/officeart/2018/2/layout/IconLabelDescriptionList"/>
    <dgm:cxn modelId="{93BD12EF-49FE-46E4-99F5-36BDD7B8B3C5}" type="presParOf" srcId="{8DAA51DF-FD6F-47EB-B3C8-E1D20FE4981E}" destId="{EB4C6894-EBA3-4431-9DE3-9B20CC078CA7}" srcOrd="2" destOrd="0" presId="urn:microsoft.com/office/officeart/2018/2/layout/IconLabelDescriptionList"/>
    <dgm:cxn modelId="{C25C21AE-0BC9-4ED6-AB37-860CEB44A066}" type="presParOf" srcId="{8DAA51DF-FD6F-47EB-B3C8-E1D20FE4981E}" destId="{9A533ED2-B06D-439F-BAEE-FF6986779B1F}" srcOrd="3" destOrd="0" presId="urn:microsoft.com/office/officeart/2018/2/layout/IconLabelDescriptionList"/>
    <dgm:cxn modelId="{84884173-3630-4645-B146-BE839EC24564}" type="presParOf" srcId="{8DAA51DF-FD6F-47EB-B3C8-E1D20FE4981E}" destId="{00FCC5C4-BD70-4EFD-BADA-99D2F60DDD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406366" y="1427301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6596" y="234255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Goals </a:t>
          </a:r>
        </a:p>
      </dsp:txBody>
      <dsp:txXfrm>
        <a:off x="6596" y="2342551"/>
        <a:ext cx="1453710" cy="581484"/>
      </dsp:txXfrm>
    </dsp:sp>
    <dsp:sp modelId="{61AAB73D-011D-4D9C-8476-23630D70ACAE}">
      <dsp:nvSpPr>
        <dsp:cNvPr id="0" name=""/>
        <dsp:cNvSpPr/>
      </dsp:nvSpPr>
      <dsp:spPr>
        <a:xfrm>
          <a:off x="2114477" y="1427301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89E25-5333-44BA-8135-7DDDAEBB19C7}">
      <dsp:nvSpPr>
        <dsp:cNvPr id="0" name=""/>
        <dsp:cNvSpPr/>
      </dsp:nvSpPr>
      <dsp:spPr>
        <a:xfrm>
          <a:off x="1714706" y="234255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Challenges</a:t>
          </a:r>
        </a:p>
      </dsp:txBody>
      <dsp:txXfrm>
        <a:off x="1714706" y="2342551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3822587" y="1427301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3422817" y="234255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3422817" y="2342551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5530698" y="1427301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5130927" y="234255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case: ticket resale</a:t>
          </a:r>
        </a:p>
      </dsp:txBody>
      <dsp:txXfrm>
        <a:off x="5130927" y="2342551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8808" y="1427301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9037" y="234255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V1</a:t>
          </a:r>
        </a:p>
      </dsp:txBody>
      <dsp:txXfrm>
        <a:off x="6839037" y="2342551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6918" y="1427301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7148" y="234255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V2</a:t>
          </a:r>
        </a:p>
      </dsp:txBody>
      <dsp:txXfrm>
        <a:off x="8547148" y="2342551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5029" y="1427301"/>
          <a:ext cx="654169" cy="654169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5258" y="234255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10255258" y="2342551"/>
        <a:ext cx="1453710" cy="5814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5964009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Identity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5964009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Identity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Identity</a:t>
          </a:r>
        </a:p>
      </dsp:txBody>
      <dsp:txXfrm>
        <a:off x="5964009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393" y="71856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393" y="1942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Benefits</a:t>
          </a:r>
        </a:p>
      </dsp:txBody>
      <dsp:txXfrm>
        <a:off x="393" y="1942439"/>
        <a:ext cx="3138750" cy="470812"/>
      </dsp:txXfrm>
    </dsp:sp>
    <dsp:sp modelId="{D61294F2-729C-4333-A5B8-A762C61E9B9A}">
      <dsp:nvSpPr>
        <dsp:cNvPr id="0" name=""/>
        <dsp:cNvSpPr/>
      </dsp:nvSpPr>
      <dsp:spPr>
        <a:xfrm>
          <a:off x="393" y="2471535"/>
          <a:ext cx="3138750" cy="116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Decentralized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Non-custodial 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Regulated</a:t>
          </a:r>
        </a:p>
      </dsp:txBody>
      <dsp:txXfrm>
        <a:off x="393" y="2471535"/>
        <a:ext cx="3138750" cy="1161236"/>
      </dsp:txXfrm>
    </dsp:sp>
    <dsp:sp modelId="{6E6DEE87-EC14-4046-8943-C81C5811C5CC}">
      <dsp:nvSpPr>
        <dsp:cNvPr id="0" name=""/>
        <dsp:cNvSpPr/>
      </dsp:nvSpPr>
      <dsp:spPr>
        <a:xfrm>
          <a:off x="3688425" y="718565"/>
          <a:ext cx="1098562" cy="10985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3688425" y="1942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Contribution</a:t>
          </a:r>
          <a:endParaRPr lang="en-US" sz="3000" b="0" kern="1200" dirty="0"/>
        </a:p>
      </dsp:txBody>
      <dsp:txXfrm>
        <a:off x="3688425" y="1942439"/>
        <a:ext cx="3138750" cy="470812"/>
      </dsp:txXfrm>
    </dsp:sp>
    <dsp:sp modelId="{1A1113EF-3770-4FB6-A654-A31C5D897189}">
      <dsp:nvSpPr>
        <dsp:cNvPr id="0" name=""/>
        <dsp:cNvSpPr/>
      </dsp:nvSpPr>
      <dsp:spPr>
        <a:xfrm>
          <a:off x="3688425" y="2471535"/>
          <a:ext cx="3138750" cy="116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approval mechanism for the standard ERC20 and ERC721</a:t>
          </a:r>
        </a:p>
      </dsp:txBody>
      <dsp:txXfrm>
        <a:off x="3688425" y="2471535"/>
        <a:ext cx="3138750" cy="1161236"/>
      </dsp:txXfrm>
    </dsp:sp>
    <dsp:sp modelId="{35DB1B75-9F18-44AD-A36E-062FF69E9F5B}">
      <dsp:nvSpPr>
        <dsp:cNvPr id="0" name=""/>
        <dsp:cNvSpPr/>
      </dsp:nvSpPr>
      <dsp:spPr>
        <a:xfrm>
          <a:off x="7376456" y="71856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6894-EBA3-4431-9DE3-9B20CC078CA7}">
      <dsp:nvSpPr>
        <dsp:cNvPr id="0" name=""/>
        <dsp:cNvSpPr/>
      </dsp:nvSpPr>
      <dsp:spPr>
        <a:xfrm>
          <a:off x="7376456" y="1942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Production</a:t>
          </a:r>
        </a:p>
      </dsp:txBody>
      <dsp:txXfrm>
        <a:off x="7376456" y="1942439"/>
        <a:ext cx="3138750" cy="470812"/>
      </dsp:txXfrm>
    </dsp:sp>
    <dsp:sp modelId="{00FCC5C4-BD70-4EFD-BADA-99D2F60DDDBE}">
      <dsp:nvSpPr>
        <dsp:cNvPr id="0" name=""/>
        <dsp:cNvSpPr/>
      </dsp:nvSpPr>
      <dsp:spPr>
        <a:xfrm>
          <a:off x="7376456" y="2471535"/>
          <a:ext cx="3138750" cy="116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Performant and cheap 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Deployable in production</a:t>
          </a:r>
        </a:p>
      </dsp:txBody>
      <dsp:txXfrm>
        <a:off x="7376456" y="2471535"/>
        <a:ext cx="3138750" cy="11612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Goals </a:t>
          </a:r>
        </a:p>
      </dsp:txBody>
      <dsp:txXfrm>
        <a:off x="841" y="2344441"/>
        <a:ext cx="1529296" cy="611718"/>
      </dsp:txXfrm>
    </dsp:sp>
    <dsp:sp modelId="{F2D656A2-8896-4BF2-9B92-7B7FAF3B3D44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1797765" y="2344441"/>
        <a:ext cx="1529296" cy="611718"/>
      </dsp:txXfrm>
    </dsp:sp>
    <dsp:sp modelId="{4DA0215B-ACC5-4C27-A7B0-06F7E4BBD8D1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case: ticket resale</a:t>
          </a:r>
        </a:p>
      </dsp:txBody>
      <dsp:txXfrm>
        <a:off x="3594689" y="2344441"/>
        <a:ext cx="1529296" cy="611718"/>
      </dsp:txXfrm>
    </dsp:sp>
    <dsp:sp modelId="{9A52E522-A6EA-4104-8BD4-504171087D63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V1</a:t>
          </a:r>
        </a:p>
      </dsp:txBody>
      <dsp:txXfrm>
        <a:off x="5391613" y="2344441"/>
        <a:ext cx="1529296" cy="611718"/>
      </dsp:txXfrm>
    </dsp:sp>
    <dsp:sp modelId="{11D9077D-CBC5-4C9C-97D7-ED4571D36B6E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V2</a:t>
          </a:r>
        </a:p>
      </dsp:txBody>
      <dsp:txXfrm>
        <a:off x="7188537" y="2344441"/>
        <a:ext cx="1529296" cy="611718"/>
      </dsp:txXfrm>
    </dsp:sp>
    <dsp:sp modelId="{03E0A804-FF07-4176-AAB9-F3EBDD4B68EE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8985461" y="2344441"/>
        <a:ext cx="1529296" cy="61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564387" y="29581"/>
          <a:ext cx="1510523" cy="1489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564387" y="1704130"/>
          <a:ext cx="4315781" cy="63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Initial goal</a:t>
          </a:r>
        </a:p>
      </dsp:txBody>
      <dsp:txXfrm>
        <a:off x="564387" y="1704130"/>
        <a:ext cx="4315781" cy="638565"/>
      </dsp:txXfrm>
    </dsp:sp>
    <dsp:sp modelId="{D61294F2-729C-4333-A5B8-A762C61E9B9A}">
      <dsp:nvSpPr>
        <dsp:cNvPr id="0" name=""/>
        <dsp:cNvSpPr/>
      </dsp:nvSpPr>
      <dsp:spPr>
        <a:xfrm>
          <a:off x="564387" y="2428539"/>
          <a:ext cx="4315781" cy="189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secure decentralized marketplace for the ticketing industry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Exchange</a:t>
          </a:r>
        </a:p>
      </dsp:txBody>
      <dsp:txXfrm>
        <a:off x="564387" y="2428539"/>
        <a:ext cx="4315781" cy="1893217"/>
      </dsp:txXfrm>
    </dsp:sp>
    <dsp:sp modelId="{6E6DEE87-EC14-4046-8943-C81C5811C5CC}">
      <dsp:nvSpPr>
        <dsp:cNvPr id="0" name=""/>
        <dsp:cNvSpPr/>
      </dsp:nvSpPr>
      <dsp:spPr>
        <a:xfrm>
          <a:off x="5635430" y="29581"/>
          <a:ext cx="1510523" cy="1489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5635430" y="1704130"/>
          <a:ext cx="4315781" cy="63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Updated goal</a:t>
          </a:r>
        </a:p>
      </dsp:txBody>
      <dsp:txXfrm>
        <a:off x="5635430" y="1704130"/>
        <a:ext cx="4315781" cy="638565"/>
      </dsp:txXfrm>
    </dsp:sp>
    <dsp:sp modelId="{1A1113EF-3770-4FB6-A654-A31C5D897189}">
      <dsp:nvSpPr>
        <dsp:cNvPr id="0" name=""/>
        <dsp:cNvSpPr/>
      </dsp:nvSpPr>
      <dsp:spPr>
        <a:xfrm>
          <a:off x="5635430" y="2428539"/>
          <a:ext cx="4315781" cy="189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decentralized ticket engine powering a ticket distribution system and a regulated marketplace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User management, access control, ticket and event management, regulated exchange</a:t>
          </a:r>
        </a:p>
      </dsp:txBody>
      <dsp:txXfrm>
        <a:off x="5635430" y="2428539"/>
        <a:ext cx="4315781" cy="1893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5527" y="274381"/>
          <a:ext cx="1097489" cy="1097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5527" y="1535382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Challenges</a:t>
          </a:r>
        </a:p>
      </dsp:txBody>
      <dsp:txXfrm>
        <a:off x="5527" y="1535382"/>
        <a:ext cx="3135684" cy="470352"/>
      </dsp:txXfrm>
    </dsp:sp>
    <dsp:sp modelId="{D61294F2-729C-4333-A5B8-A762C61E9B9A}">
      <dsp:nvSpPr>
        <dsp:cNvPr id="0" name=""/>
        <dsp:cNvSpPr/>
      </dsp:nvSpPr>
      <dsp:spPr>
        <a:xfrm>
          <a:off x="5527" y="2081786"/>
          <a:ext cx="3135684" cy="199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Hard to implement on-chain regulation because of: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1. Contract immutability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2. Maximum gas limit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3. Data privacy and GDPR law</a:t>
          </a:r>
        </a:p>
      </dsp:txBody>
      <dsp:txXfrm>
        <a:off x="5527" y="2081786"/>
        <a:ext cx="3135684" cy="1995170"/>
      </dsp:txXfrm>
    </dsp:sp>
    <dsp:sp modelId="{6E6DEE87-EC14-4046-8943-C81C5811C5CC}">
      <dsp:nvSpPr>
        <dsp:cNvPr id="0" name=""/>
        <dsp:cNvSpPr/>
      </dsp:nvSpPr>
      <dsp:spPr>
        <a:xfrm>
          <a:off x="3689957" y="274381"/>
          <a:ext cx="1097489" cy="1097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3689957" y="1535382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Solution</a:t>
          </a:r>
          <a:endParaRPr lang="en-US" sz="3000" b="0" kern="1200" dirty="0"/>
        </a:p>
      </dsp:txBody>
      <dsp:txXfrm>
        <a:off x="3689957" y="1535382"/>
        <a:ext cx="3135684" cy="470352"/>
      </dsp:txXfrm>
    </dsp:sp>
    <dsp:sp modelId="{1A1113EF-3770-4FB6-A654-A31C5D897189}">
      <dsp:nvSpPr>
        <dsp:cNvPr id="0" name=""/>
        <dsp:cNvSpPr/>
      </dsp:nvSpPr>
      <dsp:spPr>
        <a:xfrm>
          <a:off x="3689957" y="2081786"/>
          <a:ext cx="3135684" cy="199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Oracles execute transaction regulation logic and generate transaction approval message 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Smart contracts verify transaction approval message and execute transaction</a:t>
          </a:r>
        </a:p>
      </dsp:txBody>
      <dsp:txXfrm>
        <a:off x="3689957" y="2081786"/>
        <a:ext cx="3135684" cy="1995170"/>
      </dsp:txXfrm>
    </dsp:sp>
    <dsp:sp modelId="{35DB1B75-9F18-44AD-A36E-062FF69E9F5B}">
      <dsp:nvSpPr>
        <dsp:cNvPr id="0" name=""/>
        <dsp:cNvSpPr/>
      </dsp:nvSpPr>
      <dsp:spPr>
        <a:xfrm>
          <a:off x="7374387" y="274381"/>
          <a:ext cx="1097489" cy="1097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6894-EBA3-4431-9DE3-9B20CC078CA7}">
      <dsp:nvSpPr>
        <dsp:cNvPr id="0" name=""/>
        <dsp:cNvSpPr/>
      </dsp:nvSpPr>
      <dsp:spPr>
        <a:xfrm>
          <a:off x="7374387" y="1535382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Benefits</a:t>
          </a:r>
        </a:p>
      </dsp:txBody>
      <dsp:txXfrm>
        <a:off x="7374387" y="1535382"/>
        <a:ext cx="3135684" cy="470352"/>
      </dsp:txXfrm>
    </dsp:sp>
    <dsp:sp modelId="{00FCC5C4-BD70-4EFD-BADA-99D2F60DDDBE}">
      <dsp:nvSpPr>
        <dsp:cNvPr id="0" name=""/>
        <dsp:cNvSpPr/>
      </dsp:nvSpPr>
      <dsp:spPr>
        <a:xfrm>
          <a:off x="7374387" y="2081786"/>
          <a:ext cx="3135684" cy="199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Simpler smart contracts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Cheaper transactions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Support any regulation rule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Easily scalable logic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 GDPR compliant</a:t>
          </a:r>
        </a:p>
      </dsp:txBody>
      <dsp:txXfrm>
        <a:off x="7374387" y="2081786"/>
        <a:ext cx="3135684" cy="1995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393" y="67530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393" y="19028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Limitation</a:t>
          </a:r>
        </a:p>
      </dsp:txBody>
      <dsp:txXfrm>
        <a:off x="393" y="1902899"/>
        <a:ext cx="3138750" cy="470812"/>
      </dsp:txXfrm>
    </dsp:sp>
    <dsp:sp modelId="{D61294F2-729C-4333-A5B8-A762C61E9B9A}">
      <dsp:nvSpPr>
        <dsp:cNvPr id="0" name=""/>
        <dsp:cNvSpPr/>
      </dsp:nvSpPr>
      <dsp:spPr>
        <a:xfrm>
          <a:off x="393" y="2433726"/>
          <a:ext cx="3138750" cy="124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Too many transaction required to perform complex tasks</a:t>
          </a:r>
        </a:p>
      </dsp:txBody>
      <dsp:txXfrm>
        <a:off x="393" y="2433726"/>
        <a:ext cx="3138750" cy="1242305"/>
      </dsp:txXfrm>
    </dsp:sp>
    <dsp:sp modelId="{6E6DEE87-EC14-4046-8943-C81C5811C5CC}">
      <dsp:nvSpPr>
        <dsp:cNvPr id="0" name=""/>
        <dsp:cNvSpPr/>
      </dsp:nvSpPr>
      <dsp:spPr>
        <a:xfrm>
          <a:off x="3688425" y="67530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3688425" y="19028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Objective</a:t>
          </a:r>
          <a:endParaRPr lang="en-US" sz="3000" b="0" kern="1200" dirty="0"/>
        </a:p>
      </dsp:txBody>
      <dsp:txXfrm>
        <a:off x="3688425" y="1902899"/>
        <a:ext cx="3138750" cy="470812"/>
      </dsp:txXfrm>
    </dsp:sp>
    <dsp:sp modelId="{1A1113EF-3770-4FB6-A654-A31C5D897189}">
      <dsp:nvSpPr>
        <dsp:cNvPr id="0" name=""/>
        <dsp:cNvSpPr/>
      </dsp:nvSpPr>
      <dsp:spPr>
        <a:xfrm>
          <a:off x="3688425" y="2433726"/>
          <a:ext cx="3138750" cy="124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Atomically execute tasks containing several subtasks</a:t>
          </a:r>
        </a:p>
      </dsp:txBody>
      <dsp:txXfrm>
        <a:off x="3688425" y="2433726"/>
        <a:ext cx="3138750" cy="1242305"/>
      </dsp:txXfrm>
    </dsp:sp>
    <dsp:sp modelId="{35DB1B75-9F18-44AD-A36E-062FF69E9F5B}">
      <dsp:nvSpPr>
        <dsp:cNvPr id="0" name=""/>
        <dsp:cNvSpPr/>
      </dsp:nvSpPr>
      <dsp:spPr>
        <a:xfrm>
          <a:off x="7376456" y="67530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6894-EBA3-4431-9DE3-9B20CC078CA7}">
      <dsp:nvSpPr>
        <dsp:cNvPr id="0" name=""/>
        <dsp:cNvSpPr/>
      </dsp:nvSpPr>
      <dsp:spPr>
        <a:xfrm>
          <a:off x="7376456" y="19028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Mechanism</a:t>
          </a:r>
        </a:p>
      </dsp:txBody>
      <dsp:txXfrm>
        <a:off x="7376456" y="1902899"/>
        <a:ext cx="3138750" cy="470812"/>
      </dsp:txXfrm>
    </dsp:sp>
    <dsp:sp modelId="{00FCC5C4-BD70-4EFD-BADA-99D2F60DDDBE}">
      <dsp:nvSpPr>
        <dsp:cNvPr id="0" name=""/>
        <dsp:cNvSpPr/>
      </dsp:nvSpPr>
      <dsp:spPr>
        <a:xfrm>
          <a:off x="7376456" y="2433726"/>
          <a:ext cx="3138750" cy="124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Externally approved transfer: The standard ERC20 and ERC721 accept approval based on proof</a:t>
          </a:r>
        </a:p>
      </dsp:txBody>
      <dsp:txXfrm>
        <a:off x="7376456" y="2433726"/>
        <a:ext cx="3138750" cy="1242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98A643-ED23-4C15-BE17-7FCE85D853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0A02D-E15B-43D0-AC3D-752312BC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D8E0-75A4-406E-A918-1CEAE0E1322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52CEF-B7EE-434B-8FE1-D3E6B5656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3F0B-B0E3-40B4-BAF6-7797184EE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474D4-987D-4846-9F9F-1A2869D1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0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27852-D25D-44BC-9A5D-DB489F3FC9A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805BB-8C5D-45FC-AA6F-51210FC4B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7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EFA9-2663-4F2F-9E71-A1B7A82B6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80FD-31A9-4250-9F3A-169FEEAE3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D3DC-0026-4CCC-8BDB-A9645062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4009-1D3B-43E9-8AB9-D75B77B3C022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17A0-BB30-4A04-9DA5-92B28E00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AECF-9F8D-475E-BF8E-0DC3D4D1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56CE-F301-44E9-ADCA-3E3F676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40AFC-7A4E-471F-987B-1432744D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BABC-8EE7-449A-85AF-F4646462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9F5C-CFD4-4918-8E92-1E29E0048BB5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B2B3-4545-43D5-BED8-F44B93F2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3327-A5F5-41DB-8FBB-9AB305F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DA65-6282-4719-8EE0-426AAAD01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8726-3C9A-4A71-85B6-19F6CCEA8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85AA-3E67-4798-B899-2B5ECF05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62C3-A757-47B0-BE19-410EB126BF2E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F64A-6431-45F8-AA8D-58326695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3A7F-5448-458E-BD50-F0A2B79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F306-323F-46F2-9364-04610AFE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9D04-E1E7-4C45-8051-121022D3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3842-007F-4E43-BCC6-6E86898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B099-E617-44DE-866E-FE9C2672519A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3929-2013-455E-9028-123D48A3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0CD6-42F4-453D-8073-2849EC36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4DB5-B805-43B5-BDC3-A7CBABE2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42EF-6EE2-4785-94EA-0CA8869D0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ABCC-D74C-466A-8315-F52EB9BC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2842-4DAA-4BF4-91D2-214779FC1AA6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E761-2CD9-4674-B940-A4B91C13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4393-AC17-40BA-AA27-BCF95DAB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E1B6-1208-41D1-AC24-659D7C7F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979F-4731-434A-B3EA-2CB816E90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9479A-942D-48FD-B9A6-C36FE506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3200-8FA9-47A9-99AF-D681D5F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D9F-BCF6-45FD-915E-7AA211F5DA80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8DDA-6AED-46F9-9F11-C17DD2F0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7018-534E-4E13-A300-14C1176D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B21C-4C38-4BF2-8A8D-A3C948AF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6B58C-2D4D-42A7-AD67-5A54DAC4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8A17-3B85-409C-A5ED-E9E9BB7D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C3F83-9D2C-4E53-A94A-5C59EE83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538D2-A535-4A5B-B76B-83896BA70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AFC52-A687-4944-9532-ADFB31F6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5346-C4D3-4455-A732-013944BA54F7}" type="datetime1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410E0-185E-4D42-A11D-4DA33E0A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81163-11CD-470E-8EF7-6D6E6B8B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F8E8-03D1-458C-9A08-57E746EF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9A3FA-96CD-4081-A9BC-4139AEA3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AD88-F832-4929-BEB1-E7CD96B20E3F}" type="datetime1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A857-A787-4A3F-A0C0-FC88DA88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EAE4-1E4B-4A57-9669-D1368C9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0599D-893B-4C4C-8B4B-3764B494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46A1-42B4-40A5-BEDA-8F42FCB2EC6D}" type="datetime1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3F62D-C34C-4663-8886-1C029CF2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34F0-3616-4DB3-B6DF-31F13A79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2ABD-401E-4AA9-BAC7-0F7CC638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9D53-18E8-4C36-9A8E-0492F08D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90675-5541-4E7C-B38E-0677988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A337B-AD7C-4897-AD1B-624D87EE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63C0-0B9A-4BCB-86C6-9261BBC89F29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8514-B84E-42D4-850F-8F7DFBA5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E3242-3289-4EED-BAE0-5612D9A4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8F0E-AA97-46D0-A3F3-486C5199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CA8-72D4-4F71-B080-9F1573431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EF6FA-8162-4652-B071-BA8B0347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8D26-DA88-42B5-BAC9-9BC8508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DF8-3E10-49A4-BB69-82C01B262AF0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497A-0FE5-4B95-A9A0-E85494CC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98A9-901A-4766-8865-BE2BAA47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B102C-5145-4962-8A7C-F4F7DE0C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5A4CB-E925-449E-ADD4-AC022149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808E-2F29-4296-8384-282FA336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FF0E-F0DA-4D81-B56E-565201AF7A59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B01C-3EFE-4FB2-BCB5-6757872BC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3BB6-AF8D-4589-99AA-4A766228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11.xml"/><Relationship Id="rId7" Type="http://schemas.openxmlformats.org/officeDocument/2006/relationships/image" Target="../media/image43.png"/><Relationship Id="rId12" Type="http://schemas.openxmlformats.org/officeDocument/2006/relationships/image" Target="../media/image56.sv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image" Target="../media/image55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54.sv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57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43.png"/><Relationship Id="rId12" Type="http://schemas.openxmlformats.org/officeDocument/2006/relationships/image" Target="../media/image56.sv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image" Target="../media/image55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54.sv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53.png"/><Relationship Id="rId14" Type="http://schemas.openxmlformats.org/officeDocument/2006/relationships/image" Target="../media/image5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55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43.png"/><Relationship Id="rId12" Type="http://schemas.openxmlformats.org/officeDocument/2006/relationships/image" Target="../media/image58.sv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image" Target="../media/image57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54.sv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53.png"/><Relationship Id="rId14" Type="http://schemas.openxmlformats.org/officeDocument/2006/relationships/image" Target="../media/image5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org/pvldb/vol14/p2314-xu.pdf" TargetMode="External"/><Relationship Id="rId2" Type="http://schemas.openxmlformats.org/officeDocument/2006/relationships/hyperlink" Target="https://eprint.iacr.org/2019/85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e.tu-berlin.de/fileadmin/fg308/publications/2018/Off-chaining_Models_and_Approaches_to_Off-chain_Computation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4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4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31B57C0-674D-49BB-8133-B2C2C597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9763"/>
            <a:ext cx="5459413" cy="3040063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227FE6C-C066-4CA7-BB42-80255F33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9675"/>
            <a:ext cx="5459413" cy="2468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CBC1E-CCE8-4BCE-ADD3-67F101F62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b="1" dirty="0" err="1">
                <a:solidFill>
                  <a:srgbClr val="FFFFFF"/>
                </a:solidFill>
              </a:rPr>
              <a:t>NFTiX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2CD2-D733-4CCD-A2F6-6A71F6B0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Yann Gabbud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36BE-F87A-486E-9CE6-D834DACB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TIX management approval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1865B45-8F36-4229-9695-89C2B1A643D0}"/>
              </a:ext>
            </a:extLst>
          </p:cNvPr>
          <p:cNvSpPr/>
          <p:nvPr/>
        </p:nvSpPr>
        <p:spPr>
          <a:xfrm>
            <a:off x="2696066" y="4647573"/>
            <a:ext cx="8145867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A3DF6CC-1855-42B5-AD14-7B2EC717B749}"/>
              </a:ext>
            </a:extLst>
          </p:cNvPr>
          <p:cNvSpPr/>
          <p:nvPr/>
        </p:nvSpPr>
        <p:spPr>
          <a:xfrm>
            <a:off x="10955868" y="3211004"/>
            <a:ext cx="702732" cy="1932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B6B2D-E21F-4285-BC83-BE4C11484A0F}"/>
              </a:ext>
            </a:extLst>
          </p:cNvPr>
          <p:cNvSpPr txBox="1"/>
          <p:nvPr/>
        </p:nvSpPr>
        <p:spPr>
          <a:xfrm>
            <a:off x="9720377" y="3977197"/>
            <a:ext cx="193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Grant approval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A3D16F5-2C39-494F-AA7F-6B88AD29E5DF}"/>
              </a:ext>
            </a:extLst>
          </p:cNvPr>
          <p:cNvSpPr/>
          <p:nvPr/>
        </p:nvSpPr>
        <p:spPr>
          <a:xfrm>
            <a:off x="2696066" y="3021148"/>
            <a:ext cx="8145867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Approve exchange to manage TIX</a:t>
            </a:r>
          </a:p>
        </p:txBody>
      </p:sp>
    </p:spTree>
    <p:extLst>
      <p:ext uri="{BB962C8B-B14F-4D97-AF65-F5344CB8AC3E}">
        <p14:creationId xmlns:p14="http://schemas.microsoft.com/office/powerpoint/2010/main" val="11736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Resale accept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F125193-0D4E-402E-8B86-94F3D0B60DFC}"/>
              </a:ext>
            </a:extLst>
          </p:cNvPr>
          <p:cNvSpPr/>
          <p:nvPr/>
        </p:nvSpPr>
        <p:spPr>
          <a:xfrm>
            <a:off x="2674970" y="2906777"/>
            <a:ext cx="3421030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Accept resale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E74FF9-EF10-4A74-89B9-1F898C034C8A}"/>
              </a:ext>
            </a:extLst>
          </p:cNvPr>
          <p:cNvSpPr/>
          <p:nvPr/>
        </p:nvSpPr>
        <p:spPr>
          <a:xfrm>
            <a:off x="6299571" y="5132633"/>
            <a:ext cx="4956694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shares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6124A-A3D0-44AB-8851-1F0A929CD196}"/>
              </a:ext>
            </a:extLst>
          </p:cNvPr>
          <p:cNvSpPr txBox="1"/>
          <p:nvPr/>
        </p:nvSpPr>
        <p:spPr>
          <a:xfrm>
            <a:off x="7505467" y="3076420"/>
            <a:ext cx="384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 checks (Buyer == optional buyer, ticket is on resale,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774785BA-4E2C-440E-9544-76D4AD36D2C8}"/>
              </a:ext>
            </a:extLst>
          </p:cNvPr>
          <p:cNvSpPr/>
          <p:nvPr/>
        </p:nvSpPr>
        <p:spPr>
          <a:xfrm>
            <a:off x="6312978" y="4027177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4CA0A-AD0B-4E9D-AF6A-89F9244DBE99}"/>
              </a:ext>
            </a:extLst>
          </p:cNvPr>
          <p:cNvSpPr txBox="1"/>
          <p:nvPr/>
        </p:nvSpPr>
        <p:spPr>
          <a:xfrm>
            <a:off x="7505465" y="3944696"/>
            <a:ext cx="303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Compute seller, </a:t>
            </a:r>
            <a:r>
              <a:rPr lang="en-US" sz="2000" dirty="0" err="1"/>
              <a:t>NFTiX</a:t>
            </a:r>
            <a:r>
              <a:rPr lang="en-US" sz="2000" dirty="0"/>
              <a:t> and organizer shares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A4FEABA-001B-411C-B987-27D81B5FDEC1}"/>
              </a:ext>
            </a:extLst>
          </p:cNvPr>
          <p:cNvSpPr/>
          <p:nvPr/>
        </p:nvSpPr>
        <p:spPr>
          <a:xfrm>
            <a:off x="2673444" y="5858691"/>
            <a:ext cx="3421030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29EBD0F-67B4-41EB-A0F7-2C14D4E47412}"/>
              </a:ext>
            </a:extLst>
          </p:cNvPr>
          <p:cNvSpPr/>
          <p:nvPr/>
        </p:nvSpPr>
        <p:spPr>
          <a:xfrm>
            <a:off x="6299571" y="4655307"/>
            <a:ext cx="1794562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ticket</a:t>
            </a: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899F15BE-D983-47A7-A929-C5223F4036F2}"/>
              </a:ext>
            </a:extLst>
          </p:cNvPr>
          <p:cNvSpPr/>
          <p:nvPr/>
        </p:nvSpPr>
        <p:spPr>
          <a:xfrm>
            <a:off x="6312978" y="5681761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6E8DA-20EA-4F2A-8809-19AF4FB79125}"/>
              </a:ext>
            </a:extLst>
          </p:cNvPr>
          <p:cNvSpPr txBox="1"/>
          <p:nvPr/>
        </p:nvSpPr>
        <p:spPr>
          <a:xfrm>
            <a:off x="7505465" y="5747279"/>
            <a:ext cx="30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Remove ticket from resale</a:t>
            </a: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291ECFAD-8839-4A05-A7E0-05B2F9EB0104}"/>
              </a:ext>
            </a:extLst>
          </p:cNvPr>
          <p:cNvSpPr/>
          <p:nvPr/>
        </p:nvSpPr>
        <p:spPr>
          <a:xfrm>
            <a:off x="6312978" y="3149552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Externally approved transfer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718E72-0E0A-4E82-BE84-3190FEDFB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553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87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CC5C967-CE15-4613-8734-8DF7EE8419F7}"/>
              </a:ext>
            </a:extLst>
          </p:cNvPr>
          <p:cNvSpPr/>
          <p:nvPr/>
        </p:nvSpPr>
        <p:spPr>
          <a:xfrm>
            <a:off x="973267" y="3061919"/>
            <a:ext cx="338566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approval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7D0C660-E28E-4EEC-84AD-45319F8BAD8A}"/>
              </a:ext>
            </a:extLst>
          </p:cNvPr>
          <p:cNvSpPr/>
          <p:nvPr/>
        </p:nvSpPr>
        <p:spPr>
          <a:xfrm>
            <a:off x="973266" y="4548590"/>
            <a:ext cx="338566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approval proof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B1B709D-56E7-4709-AE47-912ACBBFE031}"/>
              </a:ext>
            </a:extLst>
          </p:cNvPr>
          <p:cNvSpPr/>
          <p:nvPr/>
        </p:nvSpPr>
        <p:spPr>
          <a:xfrm>
            <a:off x="4600297" y="3215702"/>
            <a:ext cx="1046189" cy="1910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869BB-1E1C-433E-ADCA-503150B4C1C7}"/>
              </a:ext>
            </a:extLst>
          </p:cNvPr>
          <p:cNvSpPr txBox="1"/>
          <p:nvPr/>
        </p:nvSpPr>
        <p:spPr>
          <a:xfrm>
            <a:off x="5646486" y="3816901"/>
            <a:ext cx="1938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Verification and proof generation</a:t>
            </a:r>
          </a:p>
        </p:txBody>
      </p:sp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748154C4-9E48-4B92-AF81-DB3A4304D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8601" y="4311496"/>
            <a:ext cx="832004" cy="83200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offer approval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7F4C8-E666-45C8-857D-E77637D25F40}"/>
              </a:ext>
            </a:extLst>
          </p:cNvPr>
          <p:cNvSpPr txBox="1"/>
          <p:nvPr/>
        </p:nvSpPr>
        <p:spPr>
          <a:xfrm>
            <a:off x="8987071" y="5324444"/>
            <a:ext cx="21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change </a:t>
            </a:r>
          </a:p>
        </p:txBody>
      </p:sp>
    </p:spTree>
    <p:extLst>
      <p:ext uri="{BB962C8B-B14F-4D97-AF65-F5344CB8AC3E}">
        <p14:creationId xmlns:p14="http://schemas.microsoft.com/office/powerpoint/2010/main" val="7046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-0.00977 0.00347 -0.03373 0.03357 -0.05313 0.04815 C -0.07266 0.06366 -0.09271 0.07639 -0.11667 0.09028 C -0.14258 0.09861 -0.16862 0.10787 -0.20456 0.11528 C -0.24675 0.12431 -0.25781 0.12269 -0.28633 0.12199 C -0.31485 0.12153 -0.33294 0.11968 -0.37565 0.1125 C -0.3961 0.1081 -0.44128 0.09699 -0.45547 0.09398 " pathEditMode="relative" rAng="0" ptsTypes="AAAAAAA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3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93446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offer registration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B26A27-8A19-4233-B609-9C5414AA6B78}"/>
              </a:ext>
            </a:extLst>
          </p:cNvPr>
          <p:cNvSpPr/>
          <p:nvPr/>
        </p:nvSpPr>
        <p:spPr>
          <a:xfrm>
            <a:off x="1429836" y="4477105"/>
            <a:ext cx="9483133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 resale offer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1429836" y="3343531"/>
            <a:ext cx="1046189" cy="7119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2476024" y="3499439"/>
            <a:ext cx="635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</a:t>
            </a:r>
            <a:r>
              <a:rPr lang="en-US" sz="2000" dirty="0">
                <a:solidFill>
                  <a:srgbClr val="0070C0"/>
                </a:solidFill>
              </a:rPr>
              <a:t>resale offer </a:t>
            </a:r>
            <a:r>
              <a:rPr lang="en-US" sz="2000" dirty="0">
                <a:solidFill>
                  <a:schemeClr val="tx1"/>
                </a:solidFill>
              </a:rPr>
              <a:t>proof and </a:t>
            </a:r>
            <a:r>
              <a:rPr lang="en-US" sz="2000" dirty="0">
                <a:solidFill>
                  <a:schemeClr val="accent2"/>
                </a:solidFill>
              </a:rPr>
              <a:t>ticket transfer approval </a:t>
            </a:r>
            <a:r>
              <a:rPr lang="en-US" sz="2000" dirty="0">
                <a:solidFill>
                  <a:schemeClr val="tx1"/>
                </a:solidFill>
              </a:rPr>
              <a:t>proof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0463" y="3159746"/>
            <a:ext cx="832004" cy="832004"/>
          </a:xfrm>
          <a:prstGeom prst="rect">
            <a:avLst/>
          </a:prstGeom>
        </p:spPr>
      </p:pic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0463" y="3570497"/>
            <a:ext cx="832004" cy="8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85117 -0.00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0.85117 0.0006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85117 -0.0009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Buyer preparation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2944536" y="4487299"/>
            <a:ext cx="1046189" cy="7119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3990725" y="4627740"/>
            <a:ext cx="688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seller, </a:t>
            </a:r>
            <a:r>
              <a:rPr lang="en-US" sz="2000" dirty="0" err="1">
                <a:solidFill>
                  <a:schemeClr val="tx1"/>
                </a:solidFill>
              </a:rPr>
              <a:t>NFTiX</a:t>
            </a:r>
            <a:r>
              <a:rPr lang="en-US" sz="2000" dirty="0">
                <a:solidFill>
                  <a:schemeClr val="tx1"/>
                </a:solidFill>
              </a:rPr>
              <a:t> and organizer TIX transfer approval proofs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7798" y="2738899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37798" y="3154326"/>
            <a:ext cx="832004" cy="832004"/>
          </a:xfrm>
          <a:prstGeom prst="rect">
            <a:avLst/>
          </a:prstGeom>
        </p:spPr>
      </p:pic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37798" y="3565077"/>
            <a:ext cx="832004" cy="832004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3A5DB275-B8F4-4B4A-A662-EAE0C655E36F}"/>
              </a:ext>
            </a:extLst>
          </p:cNvPr>
          <p:cNvSpPr/>
          <p:nvPr/>
        </p:nvSpPr>
        <p:spPr>
          <a:xfrm>
            <a:off x="2944536" y="3225129"/>
            <a:ext cx="7847752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pic>
        <p:nvPicPr>
          <p:cNvPr id="20" name="Graphic 19" descr="Bank check outline">
            <a:extLst>
              <a:ext uri="{FF2B5EF4-FFF2-40B4-BE49-F238E27FC236}">
                <a16:creationId xmlns:a16="http://schemas.microsoft.com/office/drawing/2014/main" id="{D13CB4F8-313D-4416-AA12-4A813AE531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3981079"/>
            <a:ext cx="832004" cy="832004"/>
          </a:xfrm>
          <a:prstGeom prst="rect">
            <a:avLst/>
          </a:prstGeom>
        </p:spPr>
      </p:pic>
      <p:pic>
        <p:nvPicPr>
          <p:cNvPr id="22" name="Graphic 21" descr="Bank check outline">
            <a:extLst>
              <a:ext uri="{FF2B5EF4-FFF2-40B4-BE49-F238E27FC236}">
                <a16:creationId xmlns:a16="http://schemas.microsoft.com/office/drawing/2014/main" id="{6CB45DD5-0870-4B55-9D66-EF6D9DD29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4367221"/>
            <a:ext cx="832004" cy="832004"/>
          </a:xfrm>
          <a:prstGeom prst="rect">
            <a:avLst/>
          </a:prstGeom>
        </p:spPr>
      </p:pic>
      <p:pic>
        <p:nvPicPr>
          <p:cNvPr id="23" name="Graphic 22" descr="Bank check outline">
            <a:extLst>
              <a:ext uri="{FF2B5EF4-FFF2-40B4-BE49-F238E27FC236}">
                <a16:creationId xmlns:a16="http://schemas.microsoft.com/office/drawing/2014/main" id="{BD83A78A-8DCE-49CA-BC27-F7054DCE32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4765881"/>
            <a:ext cx="832004" cy="8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73555 0.0027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73568 0.0060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73555 0.000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200" y="6357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386372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execution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5866700" y="2997340"/>
            <a:ext cx="1046189" cy="5836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7072862" y="2883670"/>
            <a:ext cx="3063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resale approval proof and </a:t>
            </a:r>
            <a:r>
              <a:rPr lang="en-US" sz="2000" dirty="0">
                <a:solidFill>
                  <a:schemeClr val="accent5"/>
                </a:solidFill>
              </a:rPr>
              <a:t>resale offer</a:t>
            </a:r>
            <a:r>
              <a:rPr lang="en-US" sz="2000" dirty="0">
                <a:solidFill>
                  <a:schemeClr val="tx1"/>
                </a:solidFill>
              </a:rPr>
              <a:t> proof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1851" y="2640318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1850" y="2996165"/>
            <a:ext cx="832004" cy="832004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3A5DB275-B8F4-4B4A-A662-EAE0C655E36F}"/>
              </a:ext>
            </a:extLst>
          </p:cNvPr>
          <p:cNvSpPr/>
          <p:nvPr/>
        </p:nvSpPr>
        <p:spPr>
          <a:xfrm>
            <a:off x="2938373" y="5948269"/>
            <a:ext cx="1871172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pic>
        <p:nvPicPr>
          <p:cNvPr id="20" name="Graphic 19" descr="Bank check outline">
            <a:extLst>
              <a:ext uri="{FF2B5EF4-FFF2-40B4-BE49-F238E27FC236}">
                <a16:creationId xmlns:a16="http://schemas.microsoft.com/office/drawing/2014/main" id="{D13CB4F8-313D-4416-AA12-4A813AE531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851" y="4943298"/>
            <a:ext cx="832004" cy="832004"/>
          </a:xfrm>
          <a:prstGeom prst="rect">
            <a:avLst/>
          </a:prstGeom>
        </p:spPr>
      </p:pic>
      <p:pic>
        <p:nvPicPr>
          <p:cNvPr id="22" name="Graphic 21" descr="Bank check outline">
            <a:extLst>
              <a:ext uri="{FF2B5EF4-FFF2-40B4-BE49-F238E27FC236}">
                <a16:creationId xmlns:a16="http://schemas.microsoft.com/office/drawing/2014/main" id="{6CB45DD5-0870-4B55-9D66-EF6D9DD29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851" y="5299145"/>
            <a:ext cx="832004" cy="832004"/>
          </a:xfrm>
          <a:prstGeom prst="rect">
            <a:avLst/>
          </a:prstGeom>
        </p:spPr>
      </p:pic>
      <p:pic>
        <p:nvPicPr>
          <p:cNvPr id="23" name="Graphic 22" descr="Bank check outline">
            <a:extLst>
              <a:ext uri="{FF2B5EF4-FFF2-40B4-BE49-F238E27FC236}">
                <a16:creationId xmlns:a16="http://schemas.microsoft.com/office/drawing/2014/main" id="{BD83A78A-8DCE-49CA-BC27-F7054DCE32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851" y="5654992"/>
            <a:ext cx="832004" cy="83200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DB2A3B-6DB4-4DB5-9E41-368E5FD88078}"/>
              </a:ext>
            </a:extLst>
          </p:cNvPr>
          <p:cNvSpPr/>
          <p:nvPr/>
        </p:nvSpPr>
        <p:spPr>
          <a:xfrm>
            <a:off x="2938373" y="2952218"/>
            <a:ext cx="1871172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Resell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D5891D7-955C-4EE9-9CB0-30F13AAA44F8}"/>
              </a:ext>
            </a:extLst>
          </p:cNvPr>
          <p:cNvSpPr/>
          <p:nvPr/>
        </p:nvSpPr>
        <p:spPr>
          <a:xfrm>
            <a:off x="5866633" y="5434618"/>
            <a:ext cx="3508948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shares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779E7E8-FA7B-466B-A3DD-ABAC7D97AFD7}"/>
              </a:ext>
            </a:extLst>
          </p:cNvPr>
          <p:cNvSpPr/>
          <p:nvPr/>
        </p:nvSpPr>
        <p:spPr>
          <a:xfrm>
            <a:off x="5860537" y="4187810"/>
            <a:ext cx="1942276" cy="583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ticket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33FE47-6477-4601-94BE-873AA0929983}"/>
              </a:ext>
            </a:extLst>
          </p:cNvPr>
          <p:cNvSpPr txBox="1"/>
          <p:nvPr/>
        </p:nvSpPr>
        <p:spPr>
          <a:xfrm>
            <a:off x="9976037" y="4055006"/>
            <a:ext cx="2177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Check </a:t>
            </a:r>
            <a:r>
              <a:rPr lang="en-US" sz="1800" dirty="0">
                <a:solidFill>
                  <a:schemeClr val="accent2"/>
                </a:solidFill>
              </a:rPr>
              <a:t>ticket transfer approval </a:t>
            </a:r>
            <a:r>
              <a:rPr lang="en-US" sz="1800" dirty="0"/>
              <a:t>proof and transfer ticket</a:t>
            </a: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90EA9D19-FA66-4F60-80A8-ABC05D95540A}"/>
              </a:ext>
            </a:extLst>
          </p:cNvPr>
          <p:cNvSpPr/>
          <p:nvPr/>
        </p:nvSpPr>
        <p:spPr>
          <a:xfrm>
            <a:off x="8929848" y="4219769"/>
            <a:ext cx="1046189" cy="5836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98013" y="4063621"/>
            <a:ext cx="832004" cy="832004"/>
          </a:xfrm>
          <a:prstGeom prst="rect">
            <a:avLst/>
          </a:prstGeom>
        </p:spPr>
      </p:pic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305C6AA7-76EE-4DE1-8C8C-9AE216057875}"/>
              </a:ext>
            </a:extLst>
          </p:cNvPr>
          <p:cNvSpPr/>
          <p:nvPr/>
        </p:nvSpPr>
        <p:spPr>
          <a:xfrm>
            <a:off x="10395125" y="5313637"/>
            <a:ext cx="403910" cy="832004"/>
          </a:xfrm>
          <a:prstGeom prst="curvedLeftArrow">
            <a:avLst>
              <a:gd name="adj1" fmla="val 25000"/>
              <a:gd name="adj2" fmla="val 4324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5C1A41-9349-43AD-A281-52E03408C24A}"/>
              </a:ext>
            </a:extLst>
          </p:cNvPr>
          <p:cNvSpPr txBox="1"/>
          <p:nvPr/>
        </p:nvSpPr>
        <p:spPr>
          <a:xfrm>
            <a:off x="10741318" y="4990975"/>
            <a:ext cx="14117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Check </a:t>
            </a:r>
            <a:r>
              <a:rPr lang="en-US" sz="1800" dirty="0">
                <a:solidFill>
                  <a:schemeClr val="accent6"/>
                </a:solidFill>
              </a:rPr>
              <a:t>TIX transfer approval </a:t>
            </a:r>
            <a:r>
              <a:rPr lang="en-US" sz="1800" dirty="0"/>
              <a:t>proofs and transfer TIXs</a:t>
            </a:r>
          </a:p>
        </p:txBody>
      </p:sp>
    </p:spTree>
    <p:extLst>
      <p:ext uri="{BB962C8B-B14F-4D97-AF65-F5344CB8AC3E}">
        <p14:creationId xmlns:p14="http://schemas.microsoft.com/office/powerpoint/2010/main" val="7850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24127 0.0011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24127 0.0023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24127 0.0020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0.24127 0.002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24127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4127 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208 L 0.49023 0.0009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255 L 0.61601 0.0009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9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07 L 0.61601 0.0018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023 L 0.61601 -0.00024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5" grpId="0" animBg="1"/>
      <p:bldP spid="21" grpId="0" animBg="1"/>
      <p:bldP spid="24" grpId="0" animBg="1"/>
      <p:bldP spid="26" grpId="0" animBg="1"/>
      <p:bldP spid="27" grpId="0"/>
      <p:bldP spid="28" grpId="0" animBg="1"/>
      <p:bldP spid="29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718E72-0E0A-4E82-BE84-3190FEDFB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487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0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870-B3CC-446C-93EF-5599C53E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Question 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7FE3-2F39-49E7-A8E2-B9F37F75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310C-10E7-4410-B456-F1068CAB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87299-E7FE-4178-8E09-6B7E44B7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870-B3CC-446C-93EF-5599C53E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94650"/>
              </p:ext>
            </p:extLst>
          </p:nvPr>
        </p:nvGraphicFramePr>
        <p:xfrm>
          <a:off x="238217" y="1685563"/>
          <a:ext cx="1171556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5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3929-A0E8-45BD-BC40-D254BE89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related works: Off-chain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71DE-88FC-41C2-A54B-7C261952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Bitcontracts</a:t>
            </a:r>
            <a:r>
              <a:rPr lang="en-US" dirty="0"/>
              <a:t>: Supporting Smart Contracts in Legacy Blockchains</a:t>
            </a:r>
          </a:p>
          <a:p>
            <a:pPr lvl="1"/>
            <a:r>
              <a:rPr lang="en-US" dirty="0">
                <a:hlinkClick r:id="rId2"/>
              </a:rPr>
              <a:t>https://eprint.iacr.org/2019/857.pdf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 err="1"/>
              <a:t>SlimChain</a:t>
            </a:r>
            <a:r>
              <a:rPr lang="en-US" dirty="0"/>
              <a:t>: Scaling Blockchain Transactions through Off-Chain Storage and Parallel Processing </a:t>
            </a:r>
          </a:p>
          <a:p>
            <a:pPr lvl="1"/>
            <a:r>
              <a:rPr lang="en-US" dirty="0">
                <a:hlinkClick r:id="rId3"/>
              </a:rPr>
              <a:t>http://vldb.org/pvldb/vol14/p2314-xu.pdf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Off-chaining Models and Approaches to Off-chain Computations</a:t>
            </a:r>
          </a:p>
          <a:p>
            <a:pPr lvl="1"/>
            <a:r>
              <a:rPr lang="en-US" dirty="0">
                <a:hlinkClick r:id="rId4"/>
              </a:rPr>
              <a:t>https://www.ise.tu-berlin.de/fileadmin/fg308/publications/2018/Off-chaining_Models_and_Approaches_to_Off-chain_Computations.pdf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4E37B-A7F3-4B6F-9288-2D2D05F2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2461-E74A-4AB8-94DD-45E18A8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Goals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33F6B0-EBEC-45FC-BC94-5FF41CB97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3923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E971-D73E-415C-8C1E-FEE610BC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5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/>
              <a:t>Challenges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718E72-0E0A-4E82-BE84-3190FEDFB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357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7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2DB7-38CB-4768-A9BD-40B9C457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System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57B85D8-FE35-4587-A42B-C5407ED12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81" y="238789"/>
            <a:ext cx="8803519" cy="638042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9535-428E-400A-83A1-089B7E8C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75A6-E981-4F62-A8F8-0EE961CB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Use case: ticket resale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FCB7-2EF6-47F2-8A2E-55E054CC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6</a:t>
            </a:fld>
            <a:endParaRPr lang="en-US"/>
          </a:p>
        </p:txBody>
      </p:sp>
      <p:pic>
        <p:nvPicPr>
          <p:cNvPr id="19" name="Graphic 18" descr="Coins outline">
            <a:extLst>
              <a:ext uri="{FF2B5EF4-FFF2-40B4-BE49-F238E27FC236}">
                <a16:creationId xmlns:a16="http://schemas.microsoft.com/office/drawing/2014/main" id="{E51F5F32-2D05-4FA0-AC64-94148B3C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1918" y="4524981"/>
            <a:ext cx="914400" cy="914400"/>
          </a:xfrm>
          <a:prstGeom prst="rect">
            <a:avLst/>
          </a:prstGeom>
        </p:spPr>
      </p:pic>
      <p:pic>
        <p:nvPicPr>
          <p:cNvPr id="21" name="Graphic 20" descr="Ticket outline">
            <a:extLst>
              <a:ext uri="{FF2B5EF4-FFF2-40B4-BE49-F238E27FC236}">
                <a16:creationId xmlns:a16="http://schemas.microsoft.com/office/drawing/2014/main" id="{44949CF2-BC2F-4D65-9A91-440E4BE10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166" y="3610581"/>
            <a:ext cx="914400" cy="914400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CA30308B-89AE-41DF-9D87-1C99EF9D1893}"/>
              </a:ext>
            </a:extLst>
          </p:cNvPr>
          <p:cNvSpPr/>
          <p:nvPr/>
        </p:nvSpPr>
        <p:spPr>
          <a:xfrm>
            <a:off x="3590049" y="2689045"/>
            <a:ext cx="4308050" cy="6928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agreement</a:t>
            </a:r>
          </a:p>
        </p:txBody>
      </p:sp>
      <p:sp>
        <p:nvSpPr>
          <p:cNvPr id="11" name="Rectangle 10" descr="Female Profile with solid fill">
            <a:extLst>
              <a:ext uri="{FF2B5EF4-FFF2-40B4-BE49-F238E27FC236}">
                <a16:creationId xmlns:a16="http://schemas.microsoft.com/office/drawing/2014/main" id="{8145B040-A528-4980-96D5-F4D7B7CFB216}"/>
              </a:ext>
            </a:extLst>
          </p:cNvPr>
          <p:cNvSpPr/>
          <p:nvPr/>
        </p:nvSpPr>
        <p:spPr>
          <a:xfrm>
            <a:off x="2175198" y="2346519"/>
            <a:ext cx="654169" cy="65416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2AC461-8296-489B-9E0C-9A27003BB1E2}"/>
              </a:ext>
            </a:extLst>
          </p:cNvPr>
          <p:cNvGrpSpPr/>
          <p:nvPr/>
        </p:nvGrpSpPr>
        <p:grpSpPr>
          <a:xfrm>
            <a:off x="1780939" y="3218752"/>
            <a:ext cx="1453710" cy="581484"/>
            <a:chOff x="0" y="1193123"/>
            <a:chExt cx="1453710" cy="5814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E94F89-2DD5-4B40-BF6F-1A20978A2CD3}"/>
                </a:ext>
              </a:extLst>
            </p:cNvPr>
            <p:cNvSpPr/>
            <p:nvPr/>
          </p:nvSpPr>
          <p:spPr>
            <a:xfrm>
              <a:off x="0" y="1193123"/>
              <a:ext cx="1453710" cy="5814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31BCC6-A653-4C00-9A91-5663010F9B4D}"/>
                </a:ext>
              </a:extLst>
            </p:cNvPr>
            <p:cNvSpPr txBox="1"/>
            <p:nvPr/>
          </p:nvSpPr>
          <p:spPr>
            <a:xfrm>
              <a:off x="0" y="1193123"/>
              <a:ext cx="1453710" cy="581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Seller </a:t>
              </a:r>
            </a:p>
          </p:txBody>
        </p:sp>
      </p:grpSp>
      <p:sp>
        <p:nvSpPr>
          <p:cNvPr id="13" name="Rectangle 12" descr="Male profile with solid fill">
            <a:extLst>
              <a:ext uri="{FF2B5EF4-FFF2-40B4-BE49-F238E27FC236}">
                <a16:creationId xmlns:a16="http://schemas.microsoft.com/office/drawing/2014/main" id="{20DDE9DA-EA3B-4221-8D98-FE1A481DB6F5}"/>
              </a:ext>
            </a:extLst>
          </p:cNvPr>
          <p:cNvSpPr/>
          <p:nvPr/>
        </p:nvSpPr>
        <p:spPr>
          <a:xfrm>
            <a:off x="8653274" y="2346519"/>
            <a:ext cx="654169" cy="65416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B12ED-A5ED-4D0F-AD7F-B684006D8823}"/>
              </a:ext>
            </a:extLst>
          </p:cNvPr>
          <p:cNvGrpSpPr/>
          <p:nvPr/>
        </p:nvGrpSpPr>
        <p:grpSpPr>
          <a:xfrm>
            <a:off x="8253499" y="3218752"/>
            <a:ext cx="1453710" cy="581484"/>
            <a:chOff x="1702594" y="1193123"/>
            <a:chExt cx="1453710" cy="5814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61D3A-7717-4177-BDF0-21C7BE23D2C3}"/>
                </a:ext>
              </a:extLst>
            </p:cNvPr>
            <p:cNvSpPr/>
            <p:nvPr/>
          </p:nvSpPr>
          <p:spPr>
            <a:xfrm>
              <a:off x="1702594" y="1193123"/>
              <a:ext cx="1453710" cy="5814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56889-3E29-4AB8-85B0-BD31155DC5AB}"/>
                </a:ext>
              </a:extLst>
            </p:cNvPr>
            <p:cNvSpPr txBox="1"/>
            <p:nvPr/>
          </p:nvSpPr>
          <p:spPr>
            <a:xfrm>
              <a:off x="1702594" y="1193123"/>
              <a:ext cx="1453710" cy="581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Buyer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3864DE-D930-4DA2-AD1E-8E48CAB28970}"/>
              </a:ext>
            </a:extLst>
          </p:cNvPr>
          <p:cNvSpPr txBox="1"/>
          <p:nvPr/>
        </p:nvSpPr>
        <p:spPr>
          <a:xfrm>
            <a:off x="4229428" y="5085438"/>
            <a:ext cx="3029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 remove trust?</a:t>
            </a:r>
          </a:p>
          <a:p>
            <a:r>
              <a:rPr lang="en-US" sz="2000" dirty="0"/>
              <a:t>How to enforce regulation?</a:t>
            </a:r>
          </a:p>
        </p:txBody>
      </p:sp>
    </p:spTree>
    <p:extLst>
      <p:ext uri="{BB962C8B-B14F-4D97-AF65-F5344CB8AC3E}">
        <p14:creationId xmlns:p14="http://schemas.microsoft.com/office/powerpoint/2010/main" val="35698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81 0.00347 L 0.54115 -0.003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-34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046 L -0.54545 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896141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CC5C967-CE15-4613-8734-8DF7EE8419F7}"/>
              </a:ext>
            </a:extLst>
          </p:cNvPr>
          <p:cNvSpPr/>
          <p:nvPr/>
        </p:nvSpPr>
        <p:spPr>
          <a:xfrm>
            <a:off x="973267" y="3061919"/>
            <a:ext cx="338566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approval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7D0C660-E28E-4EEC-84AD-45319F8BAD8A}"/>
              </a:ext>
            </a:extLst>
          </p:cNvPr>
          <p:cNvSpPr/>
          <p:nvPr/>
        </p:nvSpPr>
        <p:spPr>
          <a:xfrm>
            <a:off x="973266" y="4548590"/>
            <a:ext cx="338566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approval proof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B1B709D-56E7-4709-AE47-912ACBBFE031}"/>
              </a:ext>
            </a:extLst>
          </p:cNvPr>
          <p:cNvSpPr/>
          <p:nvPr/>
        </p:nvSpPr>
        <p:spPr>
          <a:xfrm>
            <a:off x="4600297" y="3215702"/>
            <a:ext cx="1046189" cy="1910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869BB-1E1C-433E-ADCA-503150B4C1C7}"/>
              </a:ext>
            </a:extLst>
          </p:cNvPr>
          <p:cNvSpPr txBox="1"/>
          <p:nvPr/>
        </p:nvSpPr>
        <p:spPr>
          <a:xfrm>
            <a:off x="5655889" y="3816901"/>
            <a:ext cx="1938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Verification and proof generation</a:t>
            </a:r>
          </a:p>
        </p:txBody>
      </p:sp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748154C4-9E48-4B92-AF81-DB3A4304D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08998" y="4311496"/>
            <a:ext cx="832004" cy="83200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Resale offer approval</a:t>
            </a:r>
          </a:p>
        </p:txBody>
      </p:sp>
    </p:spTree>
    <p:extLst>
      <p:ext uri="{BB962C8B-B14F-4D97-AF65-F5344CB8AC3E}">
        <p14:creationId xmlns:p14="http://schemas.microsoft.com/office/powerpoint/2010/main" val="19832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C -0.00977 0.00347 -0.03372 0.03357 -0.05313 0.04815 C -0.07266 0.06366 -0.09271 0.07639 -0.11667 0.09028 C -0.14258 0.09861 -0.16862 0.10787 -0.20456 0.11528 C -0.24675 0.12431 -0.25781 0.12269 -0.28633 0.12199 C -0.31484 0.12153 -0.33294 0.11968 -0.37565 0.1125 C -0.39609 0.1081 -0.44128 0.09699 -0.45547 0.09398 " pathEditMode="relative" rAng="0" ptsTypes="AAAAA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3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Ticket management approval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B26A27-8A19-4233-B609-9C5414AA6B78}"/>
              </a:ext>
            </a:extLst>
          </p:cNvPr>
          <p:cNvSpPr/>
          <p:nvPr/>
        </p:nvSpPr>
        <p:spPr>
          <a:xfrm>
            <a:off x="976465" y="3429000"/>
            <a:ext cx="685720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Approve exchange to manage ticket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4017B442-CB4B-4067-A280-2280AEC16B96}"/>
              </a:ext>
            </a:extLst>
          </p:cNvPr>
          <p:cNvSpPr/>
          <p:nvPr/>
        </p:nvSpPr>
        <p:spPr>
          <a:xfrm>
            <a:off x="976465" y="4994197"/>
            <a:ext cx="685720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8045683" y="3576323"/>
            <a:ext cx="1046189" cy="19952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9013088" y="4292510"/>
            <a:ext cx="193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Grant approval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Resale offer registration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903F8B-411F-4A4E-A5F9-176A31BAF26C}"/>
              </a:ext>
            </a:extLst>
          </p:cNvPr>
          <p:cNvSpPr/>
          <p:nvPr/>
        </p:nvSpPr>
        <p:spPr>
          <a:xfrm>
            <a:off x="972396" y="3228050"/>
            <a:ext cx="5123604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 resale offer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C484024C-769B-430E-A77A-91867E0A1926}"/>
              </a:ext>
            </a:extLst>
          </p:cNvPr>
          <p:cNvSpPr/>
          <p:nvPr/>
        </p:nvSpPr>
        <p:spPr>
          <a:xfrm>
            <a:off x="6296379" y="4917270"/>
            <a:ext cx="3423353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C3A6B0C3-53B9-4BC7-804D-408C3957D229}"/>
              </a:ext>
            </a:extLst>
          </p:cNvPr>
          <p:cNvSpPr/>
          <p:nvPr/>
        </p:nvSpPr>
        <p:spPr>
          <a:xfrm>
            <a:off x="6296380" y="3429000"/>
            <a:ext cx="1046189" cy="8154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C2253F4-3B7A-4C1E-B280-39199B4501B8}"/>
              </a:ext>
            </a:extLst>
          </p:cNvPr>
          <p:cNvSpPr/>
          <p:nvPr/>
        </p:nvSpPr>
        <p:spPr>
          <a:xfrm>
            <a:off x="6296380" y="4337305"/>
            <a:ext cx="3423353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Optional buyer is a spectator?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9D301-F8FF-4662-ADCB-71FDE73E7781}"/>
              </a:ext>
            </a:extLst>
          </p:cNvPr>
          <p:cNvSpPr txBox="1"/>
          <p:nvPr/>
        </p:nvSpPr>
        <p:spPr>
          <a:xfrm>
            <a:off x="7341470" y="3287067"/>
            <a:ext cx="3032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 checks (valid proof, ticket not already on resale,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DB2A4605-61DF-4AA5-80D5-5AEC7032BF09}"/>
              </a:ext>
            </a:extLst>
          </p:cNvPr>
          <p:cNvSpPr/>
          <p:nvPr/>
        </p:nvSpPr>
        <p:spPr>
          <a:xfrm>
            <a:off x="6270265" y="5623070"/>
            <a:ext cx="1046189" cy="6457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FCBD3-A05C-4B5B-9E8E-2733328C8883}"/>
              </a:ext>
            </a:extLst>
          </p:cNvPr>
          <p:cNvSpPr txBox="1"/>
          <p:nvPr/>
        </p:nvSpPr>
        <p:spPr>
          <a:xfrm>
            <a:off x="7341470" y="5692662"/>
            <a:ext cx="30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Register offer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CE21DA50-CFB8-49CF-AFB1-03B97C9BC76E}"/>
              </a:ext>
            </a:extLst>
          </p:cNvPr>
          <p:cNvSpPr/>
          <p:nvPr/>
        </p:nvSpPr>
        <p:spPr>
          <a:xfrm>
            <a:off x="972396" y="5804074"/>
            <a:ext cx="5123604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6330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44648 0.0013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620</Words>
  <Application>Microsoft Office PowerPoint</Application>
  <PresentationFormat>Widescreen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NFTiX</vt:lpstr>
      <vt:lpstr>Contents</vt:lpstr>
      <vt:lpstr>Goals</vt:lpstr>
      <vt:lpstr>PowerPoint Presentation</vt:lpstr>
      <vt:lpstr>System overview</vt:lpstr>
      <vt:lpstr>Use case: ticket resale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?</vt:lpstr>
      <vt:lpstr>PowerPoint Presentation</vt:lpstr>
      <vt:lpstr>Missing related works: Off-chain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NFTiX</dc:title>
  <dc:creator>Gabbud Yann</dc:creator>
  <cp:lastModifiedBy>Gabbud Yann</cp:lastModifiedBy>
  <cp:revision>97</cp:revision>
  <dcterms:created xsi:type="dcterms:W3CDTF">2022-03-08T12:40:53Z</dcterms:created>
  <dcterms:modified xsi:type="dcterms:W3CDTF">2022-03-10T09:22:02Z</dcterms:modified>
</cp:coreProperties>
</file>