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87" r:id="rId5"/>
    <p:sldId id="260" r:id="rId6"/>
    <p:sldId id="261" r:id="rId7"/>
    <p:sldId id="271" r:id="rId8"/>
    <p:sldId id="273" r:id="rId9"/>
    <p:sldId id="275" r:id="rId10"/>
    <p:sldId id="290" r:id="rId11"/>
    <p:sldId id="276" r:id="rId12"/>
    <p:sldId id="277" r:id="rId13"/>
    <p:sldId id="278" r:id="rId14"/>
    <p:sldId id="279" r:id="rId15"/>
    <p:sldId id="280" r:id="rId16"/>
    <p:sldId id="291" r:id="rId17"/>
    <p:sldId id="292" r:id="rId18"/>
    <p:sldId id="283" r:id="rId19"/>
    <p:sldId id="293" r:id="rId20"/>
    <p:sldId id="284" r:id="rId21"/>
    <p:sldId id="294" r:id="rId22"/>
    <p:sldId id="295" r:id="rId23"/>
    <p:sldId id="296" r:id="rId24"/>
    <p:sldId id="29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bud Yann" initials="GY" lastIdx="2" clrIdx="0">
    <p:extLst>
      <p:ext uri="{19B8F6BF-5375-455C-9EA6-DF929625EA0E}">
        <p15:presenceInfo xmlns:p15="http://schemas.microsoft.com/office/powerpoint/2012/main" userId="Gabbud Y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40.svg"/><Relationship Id="rId4" Type="http://schemas.openxmlformats.org/officeDocument/2006/relationships/image" Target="../media/image32.svg"/><Relationship Id="rId9" Type="http://schemas.openxmlformats.org/officeDocument/2006/relationships/image" Target="../media/image39.png"/><Relationship Id="rId14" Type="http://schemas.openxmlformats.org/officeDocument/2006/relationships/image" Target="../media/image42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0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40.svg"/><Relationship Id="rId4" Type="http://schemas.openxmlformats.org/officeDocument/2006/relationships/image" Target="../media/image32.svg"/><Relationship Id="rId9" Type="http://schemas.openxmlformats.org/officeDocument/2006/relationships/image" Target="../media/image39.png"/><Relationship Id="rId14" Type="http://schemas.openxmlformats.org/officeDocument/2006/relationships/image" Target="../media/image42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0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52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5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0E445-2D44-464D-BEF2-0B144BE0DE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Goals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 sz="2000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 sz="2000"/>
        </a:p>
      </dgm:t>
    </dgm:pt>
    <dgm:pt modelId="{05CCA065-E756-4490-B840-77AD4BD5A0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System overview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 sz="2000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 sz="2000"/>
        </a:p>
      </dgm:t>
    </dgm:pt>
    <dgm:pt modelId="{794E6894-B8C9-407F-9AD0-A66A8EE09B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V2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 sz="2000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 sz="2000"/>
        </a:p>
      </dgm:t>
    </dgm:pt>
    <dgm:pt modelId="{B09C65FB-5CF8-44AA-BEBF-22C7E07792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V1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 sz="2000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 sz="2000"/>
        </a:p>
      </dgm:t>
    </dgm:pt>
    <dgm:pt modelId="{2E7793F5-53E7-4E3C-8FE0-3A0E5E550C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Conclusion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 sz="2000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 sz="2000"/>
        </a:p>
      </dgm:t>
    </dgm:pt>
    <dgm:pt modelId="{991EE365-696B-474E-AEE7-E6E81F32DC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Use case: ticket resale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 sz="2000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 sz="2000"/>
        </a:p>
      </dgm:t>
    </dgm:pt>
    <dgm:pt modelId="{8BF65F4E-237C-44CE-8E59-8F2A79660E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Challenges</a:t>
          </a:r>
        </a:p>
      </dgm:t>
    </dgm:pt>
    <dgm:pt modelId="{7072A14B-5680-4D4D-A7D8-B04FC6B2DA1C}" type="parTrans" cxnId="{F1AF3047-D2A6-42DB-8AD6-FBCBE37C54EA}">
      <dgm:prSet/>
      <dgm:spPr/>
      <dgm:t>
        <a:bodyPr/>
        <a:lstStyle/>
        <a:p>
          <a:endParaRPr lang="en-US"/>
        </a:p>
      </dgm:t>
    </dgm:pt>
    <dgm:pt modelId="{0DC49FE4-ED5D-4F0A-8C4F-AD5A04B718E7}" type="sibTrans" cxnId="{F1AF3047-D2A6-42DB-8AD6-FBCBE37C54EA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9F26E17A-94DB-4FC2-B4AD-B85553E7E74D}" type="pres">
      <dgm:prSet presAssocID="{8BF65F4E-237C-44CE-8E59-8F2A79660E91}" presName="compNode" presStyleCnt="0"/>
      <dgm:spPr/>
    </dgm:pt>
    <dgm:pt modelId="{61AAB73D-011D-4D9C-8476-23630D70ACAE}" type="pres">
      <dgm:prSet presAssocID="{8BF65F4E-237C-44CE-8E59-8F2A79660E9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rdle with solid fill"/>
        </a:ext>
      </dgm:extLst>
    </dgm:pt>
    <dgm:pt modelId="{929C6A17-55A3-4477-8EC3-4482CCD4CB57}" type="pres">
      <dgm:prSet presAssocID="{8BF65F4E-237C-44CE-8E59-8F2A79660E91}" presName="spaceRect" presStyleCnt="0"/>
      <dgm:spPr/>
    </dgm:pt>
    <dgm:pt modelId="{E2489E25-5333-44BA-8135-7DDDAEBB19C7}" type="pres">
      <dgm:prSet presAssocID="{8BF65F4E-237C-44CE-8E59-8F2A79660E91}" presName="textRect" presStyleLbl="revTx" presStyleIdx="1" presStyleCnt="7">
        <dgm:presLayoutVars>
          <dgm:chMax val="1"/>
          <dgm:chPref val="1"/>
        </dgm:presLayoutVars>
      </dgm:prSet>
      <dgm:spPr/>
    </dgm:pt>
    <dgm:pt modelId="{1233071C-BC8E-42E5-9761-BC4B4ECB936F}" type="pres">
      <dgm:prSet presAssocID="{0DC49FE4-ED5D-4F0A-8C4F-AD5A04B718E7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2" presStyleCnt="7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3" presStyleCnt="7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0C3AD706-CF5A-4E65-B8A0-5537B216F19C}" type="presOf" srcId="{B09C65FB-5CF8-44AA-BEBF-22C7E0779225}" destId="{8A152DF6-E28C-4B8E-98F1-87398E2E9C11}" srcOrd="0" destOrd="0" presId="urn:microsoft.com/office/officeart/2018/2/layout/IconLabelList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845F9225-38A9-4544-AE29-34EC30B5E8D5}" type="presOf" srcId="{794E6894-B8C9-407F-9AD0-A66A8EE09B70}" destId="{49AA8BDB-869E-4ACB-876F-5A63EA7F34CF}" srcOrd="0" destOrd="0" presId="urn:microsoft.com/office/officeart/2018/2/layout/IconLabelList"/>
    <dgm:cxn modelId="{F1AF3047-D2A6-42DB-8AD6-FBCBE37C54EA}" srcId="{F86D09CD-1D78-482E-A44E-D28685F1613C}" destId="{8BF65F4E-237C-44CE-8E59-8F2A79660E91}" srcOrd="1" destOrd="0" parTransId="{7072A14B-5680-4D4D-A7D8-B04FC6B2DA1C}" sibTransId="{0DC49FE4-ED5D-4F0A-8C4F-AD5A04B718E7}"/>
    <dgm:cxn modelId="{93567E6E-07FD-499C-BD47-6C695C75ECE8}" type="presOf" srcId="{9530E445-2D44-464D-BEF2-0B144BE0DE96}" destId="{D5407B3F-F94B-403B-A176-D4A73FB79652}" srcOrd="0" destOrd="0" presId="urn:microsoft.com/office/officeart/2018/2/layout/IconLabelList"/>
    <dgm:cxn modelId="{DB94C799-60A9-4C0A-BAE2-6868F288B2EA}" type="presOf" srcId="{05CCA065-E756-4490-B840-77AD4BD5A098}" destId="{E518C5C5-EFBC-4989-AB84-8AC41053517A}" srcOrd="0" destOrd="0" presId="urn:microsoft.com/office/officeart/2018/2/layout/IconLabelList"/>
    <dgm:cxn modelId="{F682EA9D-153B-480E-830E-251A62B0B4F2}" type="presOf" srcId="{991EE365-696B-474E-AEE7-E6E81F32DC90}" destId="{D908451D-1267-46D7-8CC3-ADC4A2AEE2CC}" srcOrd="0" destOrd="0" presId="urn:microsoft.com/office/officeart/2018/2/layout/IconLabelList"/>
    <dgm:cxn modelId="{A77245A9-3948-4318-A3BC-CFA04FB40AF1}" srcId="{F86D09CD-1D78-482E-A44E-D28685F1613C}" destId="{991EE365-696B-474E-AEE7-E6E81F32DC90}" srcOrd="3" destOrd="0" parTransId="{CB767A7B-8575-4CCF-AE87-87A1DF152B09}" sibTransId="{6B71A690-70E6-4AFB-AEBD-958C92BAE8F4}"/>
    <dgm:cxn modelId="{1A4568B4-6C24-4CBC-8A6F-3D1CD6DB4600}" type="presOf" srcId="{8BF65F4E-237C-44CE-8E59-8F2A79660E91}" destId="{E2489E25-5333-44BA-8135-7DDDAEBB19C7}" srcOrd="0" destOrd="0" presId="urn:microsoft.com/office/officeart/2018/2/layout/IconLabelList"/>
    <dgm:cxn modelId="{7D3E09CC-CCE8-4C7A-B502-943D61AF2D80}" srcId="{F86D09CD-1D78-482E-A44E-D28685F1613C}" destId="{05CCA065-E756-4490-B840-77AD4BD5A098}" srcOrd="2" destOrd="0" parTransId="{F5905C6D-E6C4-4A4B-8CE1-1804A80474B6}" sibTransId="{7F21B14D-92C4-4984-8F82-23593AE1DC41}"/>
    <dgm:cxn modelId="{B0FDB6D4-2CE6-4120-BE89-C44F842B1D49}" type="presOf" srcId="{2E7793F5-53E7-4E3C-8FE0-3A0E5E550C24}" destId="{2DAFB70F-1D3D-4C59-93FF-17D20F91037E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8B997778-18DB-416D-A8F9-01222B54BAFE}" type="presParOf" srcId="{7AABDC0A-E322-4488-BDDE-38E7D6EF3221}" destId="{94179FA1-1EC2-4EC6-87D8-3406C833C768}" srcOrd="0" destOrd="0" presId="urn:microsoft.com/office/officeart/2018/2/layout/IconLabelList"/>
    <dgm:cxn modelId="{ABFA9E03-1552-4AEF-B937-F585E49A45AA}" type="presParOf" srcId="{94179FA1-1EC2-4EC6-87D8-3406C833C768}" destId="{D6149385-C4F4-42B7-8329-9BC62F0281C9}" srcOrd="0" destOrd="0" presId="urn:microsoft.com/office/officeart/2018/2/layout/IconLabelList"/>
    <dgm:cxn modelId="{2A0368C8-469C-4128-BACC-504ED311F30E}" type="presParOf" srcId="{94179FA1-1EC2-4EC6-87D8-3406C833C768}" destId="{C23F1EBA-8683-4A7E-8B00-2134D89C9036}" srcOrd="1" destOrd="0" presId="urn:microsoft.com/office/officeart/2018/2/layout/IconLabelList"/>
    <dgm:cxn modelId="{9D0214AA-CB56-49BE-9FE1-D46C39760EED}" type="presParOf" srcId="{94179FA1-1EC2-4EC6-87D8-3406C833C768}" destId="{D5407B3F-F94B-403B-A176-D4A73FB79652}" srcOrd="2" destOrd="0" presId="urn:microsoft.com/office/officeart/2018/2/layout/IconLabelList"/>
    <dgm:cxn modelId="{5FAF1F9F-63A1-461E-9264-0AF48051A0DC}" type="presParOf" srcId="{7AABDC0A-E322-4488-BDDE-38E7D6EF3221}" destId="{EDF6D5B5-5742-4B9B-87FE-84CFF6DA548B}" srcOrd="1" destOrd="0" presId="urn:microsoft.com/office/officeart/2018/2/layout/IconLabelList"/>
    <dgm:cxn modelId="{7D65E08E-47CD-4A9D-B1E7-DEFCFF5ECAF2}" type="presParOf" srcId="{7AABDC0A-E322-4488-BDDE-38E7D6EF3221}" destId="{9F26E17A-94DB-4FC2-B4AD-B85553E7E74D}" srcOrd="2" destOrd="0" presId="urn:microsoft.com/office/officeart/2018/2/layout/IconLabelList"/>
    <dgm:cxn modelId="{1BAC93EE-9F89-4AD9-8792-50275381EB10}" type="presParOf" srcId="{9F26E17A-94DB-4FC2-B4AD-B85553E7E74D}" destId="{61AAB73D-011D-4D9C-8476-23630D70ACAE}" srcOrd="0" destOrd="0" presId="urn:microsoft.com/office/officeart/2018/2/layout/IconLabelList"/>
    <dgm:cxn modelId="{A0EA9377-0D8C-4804-9550-A40737C9B5A6}" type="presParOf" srcId="{9F26E17A-94DB-4FC2-B4AD-B85553E7E74D}" destId="{929C6A17-55A3-4477-8EC3-4482CCD4CB57}" srcOrd="1" destOrd="0" presId="urn:microsoft.com/office/officeart/2018/2/layout/IconLabelList"/>
    <dgm:cxn modelId="{D62B8570-B957-43DB-96B3-240570111849}" type="presParOf" srcId="{9F26E17A-94DB-4FC2-B4AD-B85553E7E74D}" destId="{E2489E25-5333-44BA-8135-7DDDAEBB19C7}" srcOrd="2" destOrd="0" presId="urn:microsoft.com/office/officeart/2018/2/layout/IconLabelList"/>
    <dgm:cxn modelId="{CCEFD9B9-DE80-4220-9F1C-21C8B679ED6F}" type="presParOf" srcId="{7AABDC0A-E322-4488-BDDE-38E7D6EF3221}" destId="{1233071C-BC8E-42E5-9761-BC4B4ECB936F}" srcOrd="3" destOrd="0" presId="urn:microsoft.com/office/officeart/2018/2/layout/IconLabelList"/>
    <dgm:cxn modelId="{EE79C9DC-033D-49AF-99D0-816E46296C2F}" type="presParOf" srcId="{7AABDC0A-E322-4488-BDDE-38E7D6EF3221}" destId="{C580D9DE-05C5-4032-9358-C4E991712CAE}" srcOrd="4" destOrd="0" presId="urn:microsoft.com/office/officeart/2018/2/layout/IconLabelList"/>
    <dgm:cxn modelId="{08A2E1D5-D037-40D9-A1B0-B4CE89C3DE2C}" type="presParOf" srcId="{C580D9DE-05C5-4032-9358-C4E991712CAE}" destId="{F2D656A2-8896-4BF2-9B92-7B7FAF3B3D44}" srcOrd="0" destOrd="0" presId="urn:microsoft.com/office/officeart/2018/2/layout/IconLabelList"/>
    <dgm:cxn modelId="{DEA334D0-AC2B-4775-8FF1-1B4CDA556CA0}" type="presParOf" srcId="{C580D9DE-05C5-4032-9358-C4E991712CAE}" destId="{461B3264-2B2A-4B20-9CD6-27D14C73BDFF}" srcOrd="1" destOrd="0" presId="urn:microsoft.com/office/officeart/2018/2/layout/IconLabelList"/>
    <dgm:cxn modelId="{171BC539-B254-455F-B9C3-C41AC57A7609}" type="presParOf" srcId="{C580D9DE-05C5-4032-9358-C4E991712CAE}" destId="{E518C5C5-EFBC-4989-AB84-8AC41053517A}" srcOrd="2" destOrd="0" presId="urn:microsoft.com/office/officeart/2018/2/layout/IconLabelList"/>
    <dgm:cxn modelId="{03FBF5B7-E567-4B6D-AAA5-47DB176D94C4}" type="presParOf" srcId="{7AABDC0A-E322-4488-BDDE-38E7D6EF3221}" destId="{9719A2CC-304C-4CFB-915B-7F28237968C8}" srcOrd="5" destOrd="0" presId="urn:microsoft.com/office/officeart/2018/2/layout/IconLabelList"/>
    <dgm:cxn modelId="{849F4FCD-18CF-4B95-9A2F-25556F38BA8F}" type="presParOf" srcId="{7AABDC0A-E322-4488-BDDE-38E7D6EF3221}" destId="{72BD2E9B-8987-4DAA-B601-B6CBD810C040}" srcOrd="6" destOrd="0" presId="urn:microsoft.com/office/officeart/2018/2/layout/IconLabelList"/>
    <dgm:cxn modelId="{18C42FC5-6422-4EFA-88EE-B41C90722F04}" type="presParOf" srcId="{72BD2E9B-8987-4DAA-B601-B6CBD810C040}" destId="{4DA0215B-ACC5-4C27-A7B0-06F7E4BBD8D1}" srcOrd="0" destOrd="0" presId="urn:microsoft.com/office/officeart/2018/2/layout/IconLabelList"/>
    <dgm:cxn modelId="{0918D682-0049-4A53-8434-CB664BA438DE}" type="presParOf" srcId="{72BD2E9B-8987-4DAA-B601-B6CBD810C040}" destId="{E2BC70C6-9576-4CE9-AF2B-71CDF4640B9A}" srcOrd="1" destOrd="0" presId="urn:microsoft.com/office/officeart/2018/2/layout/IconLabelList"/>
    <dgm:cxn modelId="{52ED1F3C-715B-4E13-BB49-E1157FFD7A2B}" type="presParOf" srcId="{72BD2E9B-8987-4DAA-B601-B6CBD810C040}" destId="{D908451D-1267-46D7-8CC3-ADC4A2AEE2CC}" srcOrd="2" destOrd="0" presId="urn:microsoft.com/office/officeart/2018/2/layout/IconLabelList"/>
    <dgm:cxn modelId="{6857E641-3813-43F8-BEFB-BA459BFF3A7A}" type="presParOf" srcId="{7AABDC0A-E322-4488-BDDE-38E7D6EF3221}" destId="{BFAD518E-1C89-484C-B8DD-72ABF40BB203}" srcOrd="7" destOrd="0" presId="urn:microsoft.com/office/officeart/2018/2/layout/IconLabelList"/>
    <dgm:cxn modelId="{F17305B8-0578-481A-8EE3-A953DC338286}" type="presParOf" srcId="{7AABDC0A-E322-4488-BDDE-38E7D6EF3221}" destId="{4E835F93-EB48-452B-80C1-32661209DED0}" srcOrd="8" destOrd="0" presId="urn:microsoft.com/office/officeart/2018/2/layout/IconLabelList"/>
    <dgm:cxn modelId="{75296BEA-8109-407B-AB21-C415A584449E}" type="presParOf" srcId="{4E835F93-EB48-452B-80C1-32661209DED0}" destId="{9A52E522-A6EA-4104-8BD4-504171087D63}" srcOrd="0" destOrd="0" presId="urn:microsoft.com/office/officeart/2018/2/layout/IconLabelList"/>
    <dgm:cxn modelId="{0D4D086E-AEBA-45B2-9623-44334ED93626}" type="presParOf" srcId="{4E835F93-EB48-452B-80C1-32661209DED0}" destId="{A76C9B3F-AF7D-476A-9C9F-19FAB05B50B2}" srcOrd="1" destOrd="0" presId="urn:microsoft.com/office/officeart/2018/2/layout/IconLabelList"/>
    <dgm:cxn modelId="{43FF323C-8247-4A9E-A1A4-7CBFE60EDB9B}" type="presParOf" srcId="{4E835F93-EB48-452B-80C1-32661209DED0}" destId="{8A152DF6-E28C-4B8E-98F1-87398E2E9C11}" srcOrd="2" destOrd="0" presId="urn:microsoft.com/office/officeart/2018/2/layout/IconLabelList"/>
    <dgm:cxn modelId="{6EBB480B-8731-4357-B44F-AF0A8EEB8784}" type="presParOf" srcId="{7AABDC0A-E322-4488-BDDE-38E7D6EF3221}" destId="{CE1C2826-E96C-4609-9AF8-761816B3DEB6}" srcOrd="9" destOrd="0" presId="urn:microsoft.com/office/officeart/2018/2/layout/IconLabelList"/>
    <dgm:cxn modelId="{7650BE31-DB27-4ADC-9CB9-92DB83A62107}" type="presParOf" srcId="{7AABDC0A-E322-4488-BDDE-38E7D6EF3221}" destId="{6E761C45-A16E-40BC-9959-D22F21457F7E}" srcOrd="10" destOrd="0" presId="urn:microsoft.com/office/officeart/2018/2/layout/IconLabelList"/>
    <dgm:cxn modelId="{1D6B2B3D-1327-4E9A-82DA-2166B46549D8}" type="presParOf" srcId="{6E761C45-A16E-40BC-9959-D22F21457F7E}" destId="{11D9077D-CBC5-4C9C-97D7-ED4571D36B6E}" srcOrd="0" destOrd="0" presId="urn:microsoft.com/office/officeart/2018/2/layout/IconLabelList"/>
    <dgm:cxn modelId="{796062FF-26A1-4460-965C-76071CBAE871}" type="presParOf" srcId="{6E761C45-A16E-40BC-9959-D22F21457F7E}" destId="{47C2AA1A-6BC0-45E0-BF54-A9946BFDC4EE}" srcOrd="1" destOrd="0" presId="urn:microsoft.com/office/officeart/2018/2/layout/IconLabelList"/>
    <dgm:cxn modelId="{4FEBA4EE-A0A2-498F-B2B4-47AB6B290C67}" type="presParOf" srcId="{6E761C45-A16E-40BC-9959-D22F21457F7E}" destId="{49AA8BDB-869E-4ACB-876F-5A63EA7F34CF}" srcOrd="2" destOrd="0" presId="urn:microsoft.com/office/officeart/2018/2/layout/IconLabelList"/>
    <dgm:cxn modelId="{F49600D7-C30E-4C3A-8168-64D8A66B3301}" type="presParOf" srcId="{7AABDC0A-E322-4488-BDDE-38E7D6EF3221}" destId="{05314E58-0A32-46C1-A033-28222A8559AD}" srcOrd="11" destOrd="0" presId="urn:microsoft.com/office/officeart/2018/2/layout/IconLabelList"/>
    <dgm:cxn modelId="{F6278B9F-0746-4E51-A5BE-FA67FD9464FD}" type="presParOf" srcId="{7AABDC0A-E322-4488-BDDE-38E7D6EF3221}" destId="{8A692863-2E0F-41EC-A771-83673CE18C55}" srcOrd="12" destOrd="0" presId="urn:microsoft.com/office/officeart/2018/2/layout/IconLabelList"/>
    <dgm:cxn modelId="{4ED27D27-E16A-430F-AB69-C7437F47891A}" type="presParOf" srcId="{8A692863-2E0F-41EC-A771-83673CE18C55}" destId="{03E0A804-FF07-4176-AAB9-F3EBDD4B68EE}" srcOrd="0" destOrd="0" presId="urn:microsoft.com/office/officeart/2018/2/layout/IconLabelList"/>
    <dgm:cxn modelId="{BED26964-5AA6-43FB-9F17-73C52399B728}" type="presParOf" srcId="{8A692863-2E0F-41EC-A771-83673CE18C55}" destId="{3E180D3F-8FBB-4A51-96FA-46F04C2FB9F8}" srcOrd="1" destOrd="0" presId="urn:microsoft.com/office/officeart/2018/2/layout/IconLabelList"/>
    <dgm:cxn modelId="{1F8A88C1-7AF6-4B5F-9923-1E8E22C82FC5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5828AD0D-720E-469B-8912-0BE75EF1A893}" type="presOf" srcId="{1F0A953E-B038-4615-91B4-1D77F5DC2F51}" destId="{E5FCD226-BC06-45D8-9339-69DB80CDCFF8}" srcOrd="0" destOrd="0" presId="urn:microsoft.com/office/officeart/2018/2/layout/IconLabelList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  <dgm:cxn modelId="{E6A466A5-A389-480C-960C-D04C0B0E1C57}" type="presParOf" srcId="{7AABDC0A-E322-4488-BDDE-38E7D6EF3221}" destId="{F468D02A-68FA-4AC4-A3A7-E01470BDDC08}" srcOrd="13" destOrd="0" presId="urn:microsoft.com/office/officeart/2018/2/layout/IconLabelList"/>
    <dgm:cxn modelId="{097E0799-A54D-4F55-9096-3B61A240F022}" type="presParOf" srcId="{7AABDC0A-E322-4488-BDDE-38E7D6EF3221}" destId="{5568A58B-B757-4CCB-9BBA-D77895774E04}" srcOrd="14" destOrd="0" presId="urn:microsoft.com/office/officeart/2018/2/layout/IconLabelList"/>
    <dgm:cxn modelId="{878346D9-FE9A-4834-9E35-446A69CC40C5}" type="presParOf" srcId="{5568A58B-B757-4CCB-9BBA-D77895774E04}" destId="{B747B114-799D-42E3-B29A-EA7AE0F48BF9}" srcOrd="0" destOrd="0" presId="urn:microsoft.com/office/officeart/2018/2/layout/IconLabelList"/>
    <dgm:cxn modelId="{4169C9D6-5CAF-475C-856E-1DF2E932C9C2}" type="presParOf" srcId="{5568A58B-B757-4CCB-9BBA-D77895774E04}" destId="{1475ECBD-7D3B-451B-A644-97B53B18DD2E}" srcOrd="1" destOrd="0" presId="urn:microsoft.com/office/officeart/2018/2/layout/IconLabelList"/>
    <dgm:cxn modelId="{C14E031E-C581-4411-9083-F9E26570BBC7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4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5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DC71301-C5BF-44E5-8199-6EF42C5AF4F0}" type="presOf" srcId="{EC7ECD71-AAEA-43AF-A996-7E8F42639401}" destId="{42FD1077-E0F1-4A75-BC8D-5C62A7076DB9}" srcOrd="0" destOrd="0" presId="urn:microsoft.com/office/officeart/2018/2/layout/IconLabelList"/>
    <dgm:cxn modelId="{9E4C0D05-9996-41E3-8CDD-CFD68E3FD94B}" srcId="{F86D09CD-1D78-482E-A44E-D28685F1613C}" destId="{B09C65FB-5CF8-44AA-BEBF-22C7E0779225}" srcOrd="5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4" destOrd="0" parTransId="{6CEF68C0-B0B3-4A72-A5FB-10EADF4D3CF3}" sibTransId="{7891B0BD-2A36-4057-A8D4-F41465B05300}"/>
    <dgm:cxn modelId="{69091A20-BD43-44EE-AC15-24BCC6EFC7E9}" type="presOf" srcId="{9530E445-2D44-464D-BEF2-0B144BE0DE96}" destId="{D5407B3F-F94B-403B-A176-D4A73FB79652}" srcOrd="0" destOrd="0" presId="urn:microsoft.com/office/officeart/2018/2/layout/IconLabelList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CC920D61-5394-46E5-B105-1CEFFA084D8A}" type="presOf" srcId="{991EE365-696B-474E-AEE7-E6E81F32DC90}" destId="{D908451D-1267-46D7-8CC3-ADC4A2AEE2CC}" srcOrd="0" destOrd="0" presId="urn:microsoft.com/office/officeart/2018/2/layout/IconLabelList"/>
    <dgm:cxn modelId="{4351FA41-C65A-4B3D-81E6-A965EC02F3D8}" type="presOf" srcId="{B09C65FB-5CF8-44AA-BEBF-22C7E0779225}" destId="{8A152DF6-E28C-4B8E-98F1-87398E2E9C11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8DAB3AD6-4E38-4A1A-88D5-34CDDE08AFB9}" type="presOf" srcId="{05CCA065-E756-4490-B840-77AD4BD5A098}" destId="{E518C5C5-EFBC-4989-AB84-8AC41053517A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E8A604EE-572B-45A4-85DC-BFF9091DDA0A}" type="presOf" srcId="{2E7793F5-53E7-4E3C-8FE0-3A0E5E550C24}" destId="{2DAFB70F-1D3D-4C59-93FF-17D20F91037E}" srcOrd="0" destOrd="0" presId="urn:microsoft.com/office/officeart/2018/2/layout/IconLabelList"/>
    <dgm:cxn modelId="{96ECEDF1-6BD1-4636-8D89-8611CAE0D699}" type="presOf" srcId="{1F0A953E-B038-4615-91B4-1D77F5DC2F51}" destId="{E5FCD226-BC06-45D8-9339-69DB80CDCFF8}" srcOrd="0" destOrd="0" presId="urn:microsoft.com/office/officeart/2018/2/layout/IconLabelList"/>
    <dgm:cxn modelId="{8ECEF5F7-63B9-4DF9-9F82-8A27CC3E6579}" type="presOf" srcId="{794E6894-B8C9-407F-9AD0-A66A8EE09B70}" destId="{49AA8BDB-869E-4ACB-876F-5A63EA7F34CF}" srcOrd="0" destOrd="0" presId="urn:microsoft.com/office/officeart/2018/2/layout/IconLabelList"/>
    <dgm:cxn modelId="{5806F49F-ED81-4FB9-8F7C-9CB0843FFE27}" type="presParOf" srcId="{7AABDC0A-E322-4488-BDDE-38E7D6EF3221}" destId="{94179FA1-1EC2-4EC6-87D8-3406C833C768}" srcOrd="0" destOrd="0" presId="urn:microsoft.com/office/officeart/2018/2/layout/IconLabelList"/>
    <dgm:cxn modelId="{60AFD9E0-DDF4-4278-9806-43D279D1CAF8}" type="presParOf" srcId="{94179FA1-1EC2-4EC6-87D8-3406C833C768}" destId="{D6149385-C4F4-42B7-8329-9BC62F0281C9}" srcOrd="0" destOrd="0" presId="urn:microsoft.com/office/officeart/2018/2/layout/IconLabelList"/>
    <dgm:cxn modelId="{8DF37683-2151-4CF2-9812-6B3ACD347815}" type="presParOf" srcId="{94179FA1-1EC2-4EC6-87D8-3406C833C768}" destId="{C23F1EBA-8683-4A7E-8B00-2134D89C9036}" srcOrd="1" destOrd="0" presId="urn:microsoft.com/office/officeart/2018/2/layout/IconLabelList"/>
    <dgm:cxn modelId="{5C794506-E178-4658-8BCE-91807505F768}" type="presParOf" srcId="{94179FA1-1EC2-4EC6-87D8-3406C833C768}" destId="{D5407B3F-F94B-403B-A176-D4A73FB79652}" srcOrd="2" destOrd="0" presId="urn:microsoft.com/office/officeart/2018/2/layout/IconLabelList"/>
    <dgm:cxn modelId="{E8ECDDE7-1989-4516-9AA0-0E1115AC741F}" type="presParOf" srcId="{7AABDC0A-E322-4488-BDDE-38E7D6EF3221}" destId="{EDF6D5B5-5742-4B9B-87FE-84CFF6DA548B}" srcOrd="1" destOrd="0" presId="urn:microsoft.com/office/officeart/2018/2/layout/IconLabelList"/>
    <dgm:cxn modelId="{0E2AB8AC-9C24-4081-A423-D738E1BF4FBE}" type="presParOf" srcId="{7AABDC0A-E322-4488-BDDE-38E7D6EF3221}" destId="{C580D9DE-05C5-4032-9358-C4E991712CAE}" srcOrd="2" destOrd="0" presId="urn:microsoft.com/office/officeart/2018/2/layout/IconLabelList"/>
    <dgm:cxn modelId="{46C3B505-AEFF-4BF7-B03A-AE792A9E922C}" type="presParOf" srcId="{C580D9DE-05C5-4032-9358-C4E991712CAE}" destId="{F2D656A2-8896-4BF2-9B92-7B7FAF3B3D44}" srcOrd="0" destOrd="0" presId="urn:microsoft.com/office/officeart/2018/2/layout/IconLabelList"/>
    <dgm:cxn modelId="{ACD688C2-3F43-40BA-A8B4-C1B1662F8739}" type="presParOf" srcId="{C580D9DE-05C5-4032-9358-C4E991712CAE}" destId="{461B3264-2B2A-4B20-9CD6-27D14C73BDFF}" srcOrd="1" destOrd="0" presId="urn:microsoft.com/office/officeart/2018/2/layout/IconLabelList"/>
    <dgm:cxn modelId="{ED4AA127-4957-4148-AEDD-08B8E4DFEB57}" type="presParOf" srcId="{C580D9DE-05C5-4032-9358-C4E991712CAE}" destId="{E518C5C5-EFBC-4989-AB84-8AC41053517A}" srcOrd="2" destOrd="0" presId="urn:microsoft.com/office/officeart/2018/2/layout/IconLabelList"/>
    <dgm:cxn modelId="{F2B37D6B-8F38-4A9E-9127-31A50B3CAE49}" type="presParOf" srcId="{7AABDC0A-E322-4488-BDDE-38E7D6EF3221}" destId="{9719A2CC-304C-4CFB-915B-7F28237968C8}" srcOrd="3" destOrd="0" presId="urn:microsoft.com/office/officeart/2018/2/layout/IconLabelList"/>
    <dgm:cxn modelId="{D5EB207B-78D3-4F1A-9725-8DCF3C00D027}" type="presParOf" srcId="{7AABDC0A-E322-4488-BDDE-38E7D6EF3221}" destId="{72BD2E9B-8987-4DAA-B601-B6CBD810C040}" srcOrd="4" destOrd="0" presId="urn:microsoft.com/office/officeart/2018/2/layout/IconLabelList"/>
    <dgm:cxn modelId="{406BF202-20BE-458B-838F-58B57F499712}" type="presParOf" srcId="{72BD2E9B-8987-4DAA-B601-B6CBD810C040}" destId="{4DA0215B-ACC5-4C27-A7B0-06F7E4BBD8D1}" srcOrd="0" destOrd="0" presId="urn:microsoft.com/office/officeart/2018/2/layout/IconLabelList"/>
    <dgm:cxn modelId="{D59A77ED-889A-434F-BEE5-2867AD5B50F5}" type="presParOf" srcId="{72BD2E9B-8987-4DAA-B601-B6CBD810C040}" destId="{E2BC70C6-9576-4CE9-AF2B-71CDF4640B9A}" srcOrd="1" destOrd="0" presId="urn:microsoft.com/office/officeart/2018/2/layout/IconLabelList"/>
    <dgm:cxn modelId="{1000EE08-B54F-46A4-9912-9A705F8B175E}" type="presParOf" srcId="{72BD2E9B-8987-4DAA-B601-B6CBD810C040}" destId="{D908451D-1267-46D7-8CC3-ADC4A2AEE2CC}" srcOrd="2" destOrd="0" presId="urn:microsoft.com/office/officeart/2018/2/layout/IconLabelList"/>
    <dgm:cxn modelId="{A403C4E5-34D1-4776-93C3-40352A24B36B}" type="presParOf" srcId="{7AABDC0A-E322-4488-BDDE-38E7D6EF3221}" destId="{BFAD518E-1C89-484C-B8DD-72ABF40BB203}" srcOrd="5" destOrd="0" presId="urn:microsoft.com/office/officeart/2018/2/layout/IconLabelList"/>
    <dgm:cxn modelId="{5885CDF5-6BFF-405E-8B30-76571E6DE42B}" type="presParOf" srcId="{7AABDC0A-E322-4488-BDDE-38E7D6EF3221}" destId="{56B3CE18-BFBD-4B50-B03D-7174EA7281D8}" srcOrd="6" destOrd="0" presId="urn:microsoft.com/office/officeart/2018/2/layout/IconLabelList"/>
    <dgm:cxn modelId="{D3A39B5D-93EF-4971-BBC8-9D64DEB3E159}" type="presParOf" srcId="{56B3CE18-BFBD-4B50-B03D-7174EA7281D8}" destId="{5FE16916-60F9-4394-A78A-AFC4947C9959}" srcOrd="0" destOrd="0" presId="urn:microsoft.com/office/officeart/2018/2/layout/IconLabelList"/>
    <dgm:cxn modelId="{5ECB7603-20B0-41AA-8775-9B7DA343828A}" type="presParOf" srcId="{56B3CE18-BFBD-4B50-B03D-7174EA7281D8}" destId="{20D6EA1D-9C1D-4F2E-83CC-1EBDFB7E062A}" srcOrd="1" destOrd="0" presId="urn:microsoft.com/office/officeart/2018/2/layout/IconLabelList"/>
    <dgm:cxn modelId="{08017750-18FC-4072-9225-74E61F24EB6C}" type="presParOf" srcId="{56B3CE18-BFBD-4B50-B03D-7174EA7281D8}" destId="{42FD1077-E0F1-4A75-BC8D-5C62A7076DB9}" srcOrd="2" destOrd="0" presId="urn:microsoft.com/office/officeart/2018/2/layout/IconLabelList"/>
    <dgm:cxn modelId="{BD67AF08-4110-42DD-94A4-0C1F6B79EA43}" type="presParOf" srcId="{7AABDC0A-E322-4488-BDDE-38E7D6EF3221}" destId="{12EF41A6-00C6-4A6D-9CE5-4B7C25B5324D}" srcOrd="7" destOrd="0" presId="urn:microsoft.com/office/officeart/2018/2/layout/IconLabelList"/>
    <dgm:cxn modelId="{1DC83B30-8F6D-4DAF-8DCF-2A458FA1E6F0}" type="presParOf" srcId="{7AABDC0A-E322-4488-BDDE-38E7D6EF3221}" destId="{6E761C45-A16E-40BC-9959-D22F21457F7E}" srcOrd="8" destOrd="0" presId="urn:microsoft.com/office/officeart/2018/2/layout/IconLabelList"/>
    <dgm:cxn modelId="{45AD5F3D-D7A2-4533-A023-4567A39284D6}" type="presParOf" srcId="{6E761C45-A16E-40BC-9959-D22F21457F7E}" destId="{11D9077D-CBC5-4C9C-97D7-ED4571D36B6E}" srcOrd="0" destOrd="0" presId="urn:microsoft.com/office/officeart/2018/2/layout/IconLabelList"/>
    <dgm:cxn modelId="{0A3365BB-2C97-4793-B758-0EEC1A76234A}" type="presParOf" srcId="{6E761C45-A16E-40BC-9959-D22F21457F7E}" destId="{47C2AA1A-6BC0-45E0-BF54-A9946BFDC4EE}" srcOrd="1" destOrd="0" presId="urn:microsoft.com/office/officeart/2018/2/layout/IconLabelList"/>
    <dgm:cxn modelId="{9337A103-D3F2-4B22-9B58-DB7D199D9718}" type="presParOf" srcId="{6E761C45-A16E-40BC-9959-D22F21457F7E}" destId="{49AA8BDB-869E-4ACB-876F-5A63EA7F34CF}" srcOrd="2" destOrd="0" presId="urn:microsoft.com/office/officeart/2018/2/layout/IconLabelList"/>
    <dgm:cxn modelId="{56DC75FB-F14D-4E0C-B0B3-B04FCF0D37F6}" type="presParOf" srcId="{7AABDC0A-E322-4488-BDDE-38E7D6EF3221}" destId="{05314E58-0A32-46C1-A033-28222A8559AD}" srcOrd="9" destOrd="0" presId="urn:microsoft.com/office/officeart/2018/2/layout/IconLabelList"/>
    <dgm:cxn modelId="{908EA25C-C2D1-4062-A654-0B18D11A8B45}" type="presParOf" srcId="{7AABDC0A-E322-4488-BDDE-38E7D6EF3221}" destId="{4E835F93-EB48-452B-80C1-32661209DED0}" srcOrd="10" destOrd="0" presId="urn:microsoft.com/office/officeart/2018/2/layout/IconLabelList"/>
    <dgm:cxn modelId="{C4CA2AE3-13A9-4E59-90B6-A2EBF7CF7E9B}" type="presParOf" srcId="{4E835F93-EB48-452B-80C1-32661209DED0}" destId="{9A52E522-A6EA-4104-8BD4-504171087D63}" srcOrd="0" destOrd="0" presId="urn:microsoft.com/office/officeart/2018/2/layout/IconLabelList"/>
    <dgm:cxn modelId="{8736C847-FAF8-40C3-81B4-B60BB150909B}" type="presParOf" srcId="{4E835F93-EB48-452B-80C1-32661209DED0}" destId="{A76C9B3F-AF7D-476A-9C9F-19FAB05B50B2}" srcOrd="1" destOrd="0" presId="urn:microsoft.com/office/officeart/2018/2/layout/IconLabelList"/>
    <dgm:cxn modelId="{F688E548-296B-41A7-AC19-D93CE7629CF0}" type="presParOf" srcId="{4E835F93-EB48-452B-80C1-32661209DED0}" destId="{8A152DF6-E28C-4B8E-98F1-87398E2E9C11}" srcOrd="2" destOrd="0" presId="urn:microsoft.com/office/officeart/2018/2/layout/IconLabelList"/>
    <dgm:cxn modelId="{F2BA8730-8F91-48C6-A4A5-D6C0F4F83638}" type="presParOf" srcId="{7AABDC0A-E322-4488-BDDE-38E7D6EF3221}" destId="{CE1C2826-E96C-4609-9AF8-761816B3DEB6}" srcOrd="11" destOrd="0" presId="urn:microsoft.com/office/officeart/2018/2/layout/IconLabelList"/>
    <dgm:cxn modelId="{029611F9-ACEB-42CE-92C1-5A71CBD0A008}" type="presParOf" srcId="{7AABDC0A-E322-4488-BDDE-38E7D6EF3221}" destId="{8A692863-2E0F-41EC-A771-83673CE18C55}" srcOrd="12" destOrd="0" presId="urn:microsoft.com/office/officeart/2018/2/layout/IconLabelList"/>
    <dgm:cxn modelId="{2341EB2B-46B1-46A3-B31B-A3E22FB2BDA2}" type="presParOf" srcId="{8A692863-2E0F-41EC-A771-83673CE18C55}" destId="{03E0A804-FF07-4176-AAB9-F3EBDD4B68EE}" srcOrd="0" destOrd="0" presId="urn:microsoft.com/office/officeart/2018/2/layout/IconLabelList"/>
    <dgm:cxn modelId="{77D05C0C-C75B-46A3-90E2-C332A040FF1A}" type="presParOf" srcId="{8A692863-2E0F-41EC-A771-83673CE18C55}" destId="{3E180D3F-8FBB-4A51-96FA-46F04C2FB9F8}" srcOrd="1" destOrd="0" presId="urn:microsoft.com/office/officeart/2018/2/layout/IconLabelList"/>
    <dgm:cxn modelId="{BD2637CE-CA59-4033-A4DC-E0B994715122}" type="presParOf" srcId="{8A692863-2E0F-41EC-A771-83673CE18C55}" destId="{2DAFB70F-1D3D-4C59-93FF-17D20F91037E}" srcOrd="2" destOrd="0" presId="urn:microsoft.com/office/officeart/2018/2/layout/IconLabelList"/>
    <dgm:cxn modelId="{AECD5DBC-02BF-4336-830C-ECDC2357C95D}" type="presParOf" srcId="{7AABDC0A-E322-4488-BDDE-38E7D6EF3221}" destId="{F468D02A-68FA-4AC4-A3A7-E01470BDDC08}" srcOrd="13" destOrd="0" presId="urn:microsoft.com/office/officeart/2018/2/layout/IconLabelList"/>
    <dgm:cxn modelId="{414E8C06-B34F-4471-8332-B861B3D6576E}" type="presParOf" srcId="{7AABDC0A-E322-4488-BDDE-38E7D6EF3221}" destId="{5568A58B-B757-4CCB-9BBA-D77895774E04}" srcOrd="14" destOrd="0" presId="urn:microsoft.com/office/officeart/2018/2/layout/IconLabelList"/>
    <dgm:cxn modelId="{D47FCD8E-B5C6-43F7-94FF-C8DAFAC9FF0B}" type="presParOf" srcId="{5568A58B-B757-4CCB-9BBA-D77895774E04}" destId="{B747B114-799D-42E3-B29A-EA7AE0F48BF9}" srcOrd="0" destOrd="0" presId="urn:microsoft.com/office/officeart/2018/2/layout/IconLabelList"/>
    <dgm:cxn modelId="{8A45358C-694A-425A-8ACA-304162648E48}" type="presParOf" srcId="{5568A58B-B757-4CCB-9BBA-D77895774E04}" destId="{1475ECBD-7D3B-451B-A644-97B53B18DD2E}" srcOrd="1" destOrd="0" presId="urn:microsoft.com/office/officeart/2018/2/layout/IconLabelList"/>
    <dgm:cxn modelId="{6BDEFB38-E929-4B79-9FB8-670A852D6850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Main benefits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pPr algn="just"/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pPr algn="just"/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1. Decentralized</a:t>
          </a:r>
        </a:p>
        <a:p>
          <a:pPr algn="just">
            <a:lnSpc>
              <a:spcPct val="100000"/>
            </a:lnSpc>
          </a:pPr>
          <a:r>
            <a:rPr lang="en-US" sz="2000" dirty="0"/>
            <a:t>2. Non-custodial </a:t>
          </a:r>
        </a:p>
        <a:p>
          <a:pPr algn="just">
            <a:lnSpc>
              <a:spcPct val="100000"/>
            </a:lnSpc>
          </a:pPr>
          <a:r>
            <a:rPr lang="en-US" sz="2000" dirty="0"/>
            <a:t>3. Regulated</a:t>
          </a:r>
        </a:p>
        <a:p>
          <a:pPr algn="just">
            <a:lnSpc>
              <a:spcPct val="100000"/>
            </a:lnSpc>
          </a:pPr>
          <a:r>
            <a:rPr lang="en-US" sz="2000" dirty="0"/>
            <a:t>4. Fraud resistant</a:t>
          </a:r>
        </a:p>
        <a:p>
          <a:pPr algn="just">
            <a:lnSpc>
              <a:spcPct val="100000"/>
            </a:lnSpc>
          </a:pPr>
          <a:r>
            <a:rPr lang="en-US" sz="2000" dirty="0"/>
            <a:t>5. Black market resistant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pPr algn="just"/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pPr algn="just"/>
          <a:endParaRPr lang="en-US"/>
        </a:p>
      </dgm:t>
    </dgm:pt>
    <dgm:pt modelId="{A17095A6-D48A-4492-93F1-D29FA0EFDC10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Contribution</a:t>
          </a:r>
          <a:endParaRPr lang="en-US" b="0" dirty="0"/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pPr algn="just"/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pPr algn="just"/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1. Blockchain based </a:t>
          </a:r>
          <a:r>
            <a:rPr lang="en-US" sz="2000" dirty="0">
              <a:solidFill>
                <a:schemeClr val="accent1"/>
              </a:solidFill>
            </a:rPr>
            <a:t>ticket engine</a:t>
          </a:r>
        </a:p>
        <a:p>
          <a:pPr algn="l">
            <a:lnSpc>
              <a:spcPct val="100000"/>
            </a:lnSpc>
          </a:pPr>
          <a:r>
            <a:rPr lang="en-US" sz="2000" dirty="0"/>
            <a:t>2. Useful </a:t>
          </a:r>
          <a:r>
            <a:rPr lang="en-US" sz="2000" dirty="0">
              <a:solidFill>
                <a:schemeClr val="accent1"/>
              </a:solidFill>
            </a:rPr>
            <a:t>approval mechanism </a:t>
          </a:r>
          <a:r>
            <a:rPr lang="en-US" sz="2000" dirty="0"/>
            <a:t>for the ERC20 and ERC721 standard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pPr algn="just"/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pPr algn="just"/>
          <a:endParaRPr lang="en-US"/>
        </a:p>
      </dgm:t>
    </dgm:pt>
    <dgm:pt modelId="{7639773F-FC42-4612-9B77-D9F222A97FB3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Production</a:t>
          </a:r>
        </a:p>
      </dgm:t>
    </dgm:pt>
    <dgm:pt modelId="{C20BA946-0DE4-4D6A-BEEE-1501E67C5CB4}" type="parTrans" cxnId="{25CC4D66-DCEE-45C5-9125-A46E560FF72D}">
      <dgm:prSet/>
      <dgm:spPr/>
      <dgm:t>
        <a:bodyPr/>
        <a:lstStyle/>
        <a:p>
          <a:pPr algn="just"/>
          <a:endParaRPr lang="en-US"/>
        </a:p>
      </dgm:t>
    </dgm:pt>
    <dgm:pt modelId="{63ACD19F-4683-461D-8E4D-EA835B372B4B}" type="sibTrans" cxnId="{25CC4D66-DCEE-45C5-9125-A46E560FF72D}">
      <dgm:prSet/>
      <dgm:spPr/>
      <dgm:t>
        <a:bodyPr/>
        <a:lstStyle/>
        <a:p>
          <a:pPr algn="just"/>
          <a:endParaRPr lang="en-US"/>
        </a:p>
      </dgm:t>
    </dgm:pt>
    <dgm:pt modelId="{09350E2F-4F95-44BB-87FA-5C5DA20C14F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dirty="0"/>
            <a:t>Performant and cheap </a:t>
          </a:r>
        </a:p>
        <a:p>
          <a:pPr algn="l">
            <a:lnSpc>
              <a:spcPct val="100000"/>
            </a:lnSpc>
          </a:pPr>
          <a:r>
            <a:rPr lang="en-US" sz="2000" dirty="0"/>
            <a:t>-&gt; Deployable in production?</a:t>
          </a:r>
        </a:p>
      </dgm:t>
    </dgm:pt>
    <dgm:pt modelId="{3A09D45A-67B0-465D-80C6-94136F899A1E}" type="parTrans" cxnId="{C6AB9AD2-8126-441C-993C-7E892289B93A}">
      <dgm:prSet/>
      <dgm:spPr/>
      <dgm:t>
        <a:bodyPr/>
        <a:lstStyle/>
        <a:p>
          <a:pPr algn="just"/>
          <a:endParaRPr lang="en-US"/>
        </a:p>
      </dgm:t>
    </dgm:pt>
    <dgm:pt modelId="{8213FAB2-C9C5-425C-8456-DE10B411CB87}" type="sibTrans" cxnId="{C6AB9AD2-8126-441C-993C-7E892289B93A}">
      <dgm:prSet/>
      <dgm:spPr/>
      <dgm:t>
        <a:bodyPr/>
        <a:lstStyle/>
        <a:p>
          <a:pPr algn="just"/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6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6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6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6">
        <dgm:presLayoutVars/>
      </dgm:prSet>
      <dgm:spPr/>
    </dgm:pt>
    <dgm:pt modelId="{DEADCA22-F596-428F-84C2-3E85AA6EC6F4}" type="pres">
      <dgm:prSet presAssocID="{34C350E2-AFC1-4481-A577-D243D0E4C1E1}" presName="sibTrans" presStyleCnt="0"/>
      <dgm:spPr/>
    </dgm:pt>
    <dgm:pt modelId="{8DAA51DF-FD6F-47EB-B3C8-E1D20FE4981E}" type="pres">
      <dgm:prSet presAssocID="{7639773F-FC42-4612-9B77-D9F222A97FB3}" presName="compNode" presStyleCnt="0"/>
      <dgm:spPr/>
    </dgm:pt>
    <dgm:pt modelId="{35DB1B75-9F18-44AD-A36E-062FF69E9F5B}" type="pres">
      <dgm:prSet presAssocID="{7639773F-FC42-4612-9B77-D9F222A97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duction with solid fill"/>
        </a:ext>
      </dgm:extLst>
    </dgm:pt>
    <dgm:pt modelId="{1D720690-949A-405A-8385-0DD522448292}" type="pres">
      <dgm:prSet presAssocID="{7639773F-FC42-4612-9B77-D9F222A97FB3}" presName="iconSpace" presStyleCnt="0"/>
      <dgm:spPr/>
    </dgm:pt>
    <dgm:pt modelId="{EB4C6894-EBA3-4431-9DE3-9B20CC078CA7}" type="pres">
      <dgm:prSet presAssocID="{7639773F-FC42-4612-9B77-D9F222A97FB3}" presName="parTx" presStyleLbl="revTx" presStyleIdx="4" presStyleCnt="6">
        <dgm:presLayoutVars>
          <dgm:chMax val="0"/>
          <dgm:chPref val="0"/>
        </dgm:presLayoutVars>
      </dgm:prSet>
      <dgm:spPr/>
    </dgm:pt>
    <dgm:pt modelId="{9A533ED2-B06D-439F-BAEE-FF6986779B1F}" type="pres">
      <dgm:prSet presAssocID="{7639773F-FC42-4612-9B77-D9F222A97FB3}" presName="txSpace" presStyleCnt="0"/>
      <dgm:spPr/>
    </dgm:pt>
    <dgm:pt modelId="{00FCC5C4-BD70-4EFD-BADA-99D2F60DDDBE}" type="pres">
      <dgm:prSet presAssocID="{7639773F-FC42-4612-9B77-D9F222A97FB3}" presName="desTx" presStyleLbl="revTx" presStyleIdx="5" presStyleCnt="6">
        <dgm:presLayoutVars/>
      </dgm:prSet>
      <dgm:spPr/>
    </dgm:pt>
  </dgm:ptLst>
  <dgm:cxnLst>
    <dgm:cxn modelId="{FDDBC714-76AA-4331-8E74-6436D4987469}" type="presOf" srcId="{09350E2F-4F95-44BB-87FA-5C5DA20C14FE}" destId="{00FCC5C4-BD70-4EFD-BADA-99D2F60DDDBE}" srcOrd="0" destOrd="0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25CC4D66-DCEE-45C5-9125-A46E560FF72D}" srcId="{20A05120-1642-43B1-BC68-9C144870C770}" destId="{7639773F-FC42-4612-9B77-D9F222A97FB3}" srcOrd="2" destOrd="0" parTransId="{C20BA946-0DE4-4D6A-BEEE-1501E67C5CB4}" sibTransId="{63ACD19F-4683-461D-8E4D-EA835B372B4B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7971A3B2-0F5F-4127-BCAC-3943506C2A6F}" type="presOf" srcId="{7639773F-FC42-4612-9B77-D9F222A97FB3}" destId="{EB4C6894-EBA3-4431-9DE3-9B20CC078CA7}" srcOrd="0" destOrd="0" presId="urn:microsoft.com/office/officeart/2018/2/layout/IconLabelDescriptionList"/>
    <dgm:cxn modelId="{C6AB9AD2-8126-441C-993C-7E892289B93A}" srcId="{7639773F-FC42-4612-9B77-D9F222A97FB3}" destId="{09350E2F-4F95-44BB-87FA-5C5DA20C14FE}" srcOrd="0" destOrd="0" parTransId="{3A09D45A-67B0-465D-80C6-94136F899A1E}" sibTransId="{8213FAB2-C9C5-425C-8456-DE10B411CB87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  <dgm:cxn modelId="{F6F044CF-5A3B-4E16-BA9E-88C7216676FB}" type="presParOf" srcId="{0CBD2799-2291-4ACF-9679-B471B99F38D0}" destId="{DEADCA22-F596-428F-84C2-3E85AA6EC6F4}" srcOrd="3" destOrd="0" presId="urn:microsoft.com/office/officeart/2018/2/layout/IconLabelDescriptionList"/>
    <dgm:cxn modelId="{4DB2E673-4D7E-4B2E-99B7-8A26FDC93BB5}" type="presParOf" srcId="{0CBD2799-2291-4ACF-9679-B471B99F38D0}" destId="{8DAA51DF-FD6F-47EB-B3C8-E1D20FE4981E}" srcOrd="4" destOrd="0" presId="urn:microsoft.com/office/officeart/2018/2/layout/IconLabelDescriptionList"/>
    <dgm:cxn modelId="{D2D93223-A085-458D-ADD6-01DDF225DC74}" type="presParOf" srcId="{8DAA51DF-FD6F-47EB-B3C8-E1D20FE4981E}" destId="{35DB1B75-9F18-44AD-A36E-062FF69E9F5B}" srcOrd="0" destOrd="0" presId="urn:microsoft.com/office/officeart/2018/2/layout/IconLabelDescriptionList"/>
    <dgm:cxn modelId="{752B9195-69E9-444F-832C-D4741C598AFB}" type="presParOf" srcId="{8DAA51DF-FD6F-47EB-B3C8-E1D20FE4981E}" destId="{1D720690-949A-405A-8385-0DD522448292}" srcOrd="1" destOrd="0" presId="urn:microsoft.com/office/officeart/2018/2/layout/IconLabelDescriptionList"/>
    <dgm:cxn modelId="{93BD12EF-49FE-46E4-99F5-36BDD7B8B3C5}" type="presParOf" srcId="{8DAA51DF-FD6F-47EB-B3C8-E1D20FE4981E}" destId="{EB4C6894-EBA3-4431-9DE3-9B20CC078CA7}" srcOrd="2" destOrd="0" presId="urn:microsoft.com/office/officeart/2018/2/layout/IconLabelDescriptionList"/>
    <dgm:cxn modelId="{C25C21AE-0BC9-4ED6-AB37-860CEB44A066}" type="presParOf" srcId="{8DAA51DF-FD6F-47EB-B3C8-E1D20FE4981E}" destId="{9A533ED2-B06D-439F-BAEE-FF6986779B1F}" srcOrd="3" destOrd="0" presId="urn:microsoft.com/office/officeart/2018/2/layout/IconLabelDescriptionList"/>
    <dgm:cxn modelId="{84884173-3630-4645-B146-BE839EC24564}" type="presParOf" srcId="{8DAA51DF-FD6F-47EB-B3C8-E1D20FE4981E}" destId="{00FCC5C4-BD70-4EFD-BADA-99D2F60DDD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0E445-2D44-464D-BEF2-0B144BE0DE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Goals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 sz="2000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 sz="2000"/>
        </a:p>
      </dgm:t>
    </dgm:pt>
    <dgm:pt modelId="{05CCA065-E756-4490-B840-77AD4BD5A0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System overview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 sz="2000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 sz="2000"/>
        </a:p>
      </dgm:t>
    </dgm:pt>
    <dgm:pt modelId="{794E6894-B8C9-407F-9AD0-A66A8EE09B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V2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 sz="2000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 sz="2000"/>
        </a:p>
      </dgm:t>
    </dgm:pt>
    <dgm:pt modelId="{B09C65FB-5CF8-44AA-BEBF-22C7E07792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V1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 sz="2000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 sz="2000"/>
        </a:p>
      </dgm:t>
    </dgm:pt>
    <dgm:pt modelId="{2E7793F5-53E7-4E3C-8FE0-3A0E5E550C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Conclusion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 sz="2000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 sz="2000"/>
        </a:p>
      </dgm:t>
    </dgm:pt>
    <dgm:pt modelId="{991EE365-696B-474E-AEE7-E6E81F32DC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Use case: ticket resale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 sz="2000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 sz="2000"/>
        </a:p>
      </dgm:t>
    </dgm:pt>
    <dgm:pt modelId="{8BF65F4E-237C-44CE-8E59-8F2A79660E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Challenges</a:t>
          </a:r>
        </a:p>
      </dgm:t>
    </dgm:pt>
    <dgm:pt modelId="{7072A14B-5680-4D4D-A7D8-B04FC6B2DA1C}" type="parTrans" cxnId="{F1AF3047-D2A6-42DB-8AD6-FBCBE37C54EA}">
      <dgm:prSet/>
      <dgm:spPr/>
      <dgm:t>
        <a:bodyPr/>
        <a:lstStyle/>
        <a:p>
          <a:endParaRPr lang="en-US"/>
        </a:p>
      </dgm:t>
    </dgm:pt>
    <dgm:pt modelId="{0DC49FE4-ED5D-4F0A-8C4F-AD5A04B718E7}" type="sibTrans" cxnId="{F1AF3047-D2A6-42DB-8AD6-FBCBE37C54EA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9F26E17A-94DB-4FC2-B4AD-B85553E7E74D}" type="pres">
      <dgm:prSet presAssocID="{8BF65F4E-237C-44CE-8E59-8F2A79660E91}" presName="compNode" presStyleCnt="0"/>
      <dgm:spPr/>
    </dgm:pt>
    <dgm:pt modelId="{61AAB73D-011D-4D9C-8476-23630D70ACAE}" type="pres">
      <dgm:prSet presAssocID="{8BF65F4E-237C-44CE-8E59-8F2A79660E9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rdle with solid fill"/>
        </a:ext>
      </dgm:extLst>
    </dgm:pt>
    <dgm:pt modelId="{929C6A17-55A3-4477-8EC3-4482CCD4CB57}" type="pres">
      <dgm:prSet presAssocID="{8BF65F4E-237C-44CE-8E59-8F2A79660E91}" presName="spaceRect" presStyleCnt="0"/>
      <dgm:spPr/>
    </dgm:pt>
    <dgm:pt modelId="{E2489E25-5333-44BA-8135-7DDDAEBB19C7}" type="pres">
      <dgm:prSet presAssocID="{8BF65F4E-237C-44CE-8E59-8F2A79660E91}" presName="textRect" presStyleLbl="revTx" presStyleIdx="1" presStyleCnt="7">
        <dgm:presLayoutVars>
          <dgm:chMax val="1"/>
          <dgm:chPref val="1"/>
        </dgm:presLayoutVars>
      </dgm:prSet>
      <dgm:spPr/>
    </dgm:pt>
    <dgm:pt modelId="{1233071C-BC8E-42E5-9761-BC4B4ECB936F}" type="pres">
      <dgm:prSet presAssocID="{0DC49FE4-ED5D-4F0A-8C4F-AD5A04B718E7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2" presStyleCnt="7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3" presStyleCnt="7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0C3AD706-CF5A-4E65-B8A0-5537B216F19C}" type="presOf" srcId="{B09C65FB-5CF8-44AA-BEBF-22C7E0779225}" destId="{8A152DF6-E28C-4B8E-98F1-87398E2E9C11}" srcOrd="0" destOrd="0" presId="urn:microsoft.com/office/officeart/2018/2/layout/IconLabelList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845F9225-38A9-4544-AE29-34EC30B5E8D5}" type="presOf" srcId="{794E6894-B8C9-407F-9AD0-A66A8EE09B70}" destId="{49AA8BDB-869E-4ACB-876F-5A63EA7F34CF}" srcOrd="0" destOrd="0" presId="urn:microsoft.com/office/officeart/2018/2/layout/IconLabelList"/>
    <dgm:cxn modelId="{F1AF3047-D2A6-42DB-8AD6-FBCBE37C54EA}" srcId="{F86D09CD-1D78-482E-A44E-D28685F1613C}" destId="{8BF65F4E-237C-44CE-8E59-8F2A79660E91}" srcOrd="1" destOrd="0" parTransId="{7072A14B-5680-4D4D-A7D8-B04FC6B2DA1C}" sibTransId="{0DC49FE4-ED5D-4F0A-8C4F-AD5A04B718E7}"/>
    <dgm:cxn modelId="{93567E6E-07FD-499C-BD47-6C695C75ECE8}" type="presOf" srcId="{9530E445-2D44-464D-BEF2-0B144BE0DE96}" destId="{D5407B3F-F94B-403B-A176-D4A73FB79652}" srcOrd="0" destOrd="0" presId="urn:microsoft.com/office/officeart/2018/2/layout/IconLabelList"/>
    <dgm:cxn modelId="{DB94C799-60A9-4C0A-BAE2-6868F288B2EA}" type="presOf" srcId="{05CCA065-E756-4490-B840-77AD4BD5A098}" destId="{E518C5C5-EFBC-4989-AB84-8AC41053517A}" srcOrd="0" destOrd="0" presId="urn:microsoft.com/office/officeart/2018/2/layout/IconLabelList"/>
    <dgm:cxn modelId="{F682EA9D-153B-480E-830E-251A62B0B4F2}" type="presOf" srcId="{991EE365-696B-474E-AEE7-E6E81F32DC90}" destId="{D908451D-1267-46D7-8CC3-ADC4A2AEE2CC}" srcOrd="0" destOrd="0" presId="urn:microsoft.com/office/officeart/2018/2/layout/IconLabelList"/>
    <dgm:cxn modelId="{A77245A9-3948-4318-A3BC-CFA04FB40AF1}" srcId="{F86D09CD-1D78-482E-A44E-D28685F1613C}" destId="{991EE365-696B-474E-AEE7-E6E81F32DC90}" srcOrd="3" destOrd="0" parTransId="{CB767A7B-8575-4CCF-AE87-87A1DF152B09}" sibTransId="{6B71A690-70E6-4AFB-AEBD-958C92BAE8F4}"/>
    <dgm:cxn modelId="{1A4568B4-6C24-4CBC-8A6F-3D1CD6DB4600}" type="presOf" srcId="{8BF65F4E-237C-44CE-8E59-8F2A79660E91}" destId="{E2489E25-5333-44BA-8135-7DDDAEBB19C7}" srcOrd="0" destOrd="0" presId="urn:microsoft.com/office/officeart/2018/2/layout/IconLabelList"/>
    <dgm:cxn modelId="{7D3E09CC-CCE8-4C7A-B502-943D61AF2D80}" srcId="{F86D09CD-1D78-482E-A44E-D28685F1613C}" destId="{05CCA065-E756-4490-B840-77AD4BD5A098}" srcOrd="2" destOrd="0" parTransId="{F5905C6D-E6C4-4A4B-8CE1-1804A80474B6}" sibTransId="{7F21B14D-92C4-4984-8F82-23593AE1DC41}"/>
    <dgm:cxn modelId="{B0FDB6D4-2CE6-4120-BE89-C44F842B1D49}" type="presOf" srcId="{2E7793F5-53E7-4E3C-8FE0-3A0E5E550C24}" destId="{2DAFB70F-1D3D-4C59-93FF-17D20F91037E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8B997778-18DB-416D-A8F9-01222B54BAFE}" type="presParOf" srcId="{7AABDC0A-E322-4488-BDDE-38E7D6EF3221}" destId="{94179FA1-1EC2-4EC6-87D8-3406C833C768}" srcOrd="0" destOrd="0" presId="urn:microsoft.com/office/officeart/2018/2/layout/IconLabelList"/>
    <dgm:cxn modelId="{ABFA9E03-1552-4AEF-B937-F585E49A45AA}" type="presParOf" srcId="{94179FA1-1EC2-4EC6-87D8-3406C833C768}" destId="{D6149385-C4F4-42B7-8329-9BC62F0281C9}" srcOrd="0" destOrd="0" presId="urn:microsoft.com/office/officeart/2018/2/layout/IconLabelList"/>
    <dgm:cxn modelId="{2A0368C8-469C-4128-BACC-504ED311F30E}" type="presParOf" srcId="{94179FA1-1EC2-4EC6-87D8-3406C833C768}" destId="{C23F1EBA-8683-4A7E-8B00-2134D89C9036}" srcOrd="1" destOrd="0" presId="urn:microsoft.com/office/officeart/2018/2/layout/IconLabelList"/>
    <dgm:cxn modelId="{9D0214AA-CB56-49BE-9FE1-D46C39760EED}" type="presParOf" srcId="{94179FA1-1EC2-4EC6-87D8-3406C833C768}" destId="{D5407B3F-F94B-403B-A176-D4A73FB79652}" srcOrd="2" destOrd="0" presId="urn:microsoft.com/office/officeart/2018/2/layout/IconLabelList"/>
    <dgm:cxn modelId="{5FAF1F9F-63A1-461E-9264-0AF48051A0DC}" type="presParOf" srcId="{7AABDC0A-E322-4488-BDDE-38E7D6EF3221}" destId="{EDF6D5B5-5742-4B9B-87FE-84CFF6DA548B}" srcOrd="1" destOrd="0" presId="urn:microsoft.com/office/officeart/2018/2/layout/IconLabelList"/>
    <dgm:cxn modelId="{7D65E08E-47CD-4A9D-B1E7-DEFCFF5ECAF2}" type="presParOf" srcId="{7AABDC0A-E322-4488-BDDE-38E7D6EF3221}" destId="{9F26E17A-94DB-4FC2-B4AD-B85553E7E74D}" srcOrd="2" destOrd="0" presId="urn:microsoft.com/office/officeart/2018/2/layout/IconLabelList"/>
    <dgm:cxn modelId="{1BAC93EE-9F89-4AD9-8792-50275381EB10}" type="presParOf" srcId="{9F26E17A-94DB-4FC2-B4AD-B85553E7E74D}" destId="{61AAB73D-011D-4D9C-8476-23630D70ACAE}" srcOrd="0" destOrd="0" presId="urn:microsoft.com/office/officeart/2018/2/layout/IconLabelList"/>
    <dgm:cxn modelId="{A0EA9377-0D8C-4804-9550-A40737C9B5A6}" type="presParOf" srcId="{9F26E17A-94DB-4FC2-B4AD-B85553E7E74D}" destId="{929C6A17-55A3-4477-8EC3-4482CCD4CB57}" srcOrd="1" destOrd="0" presId="urn:microsoft.com/office/officeart/2018/2/layout/IconLabelList"/>
    <dgm:cxn modelId="{D62B8570-B957-43DB-96B3-240570111849}" type="presParOf" srcId="{9F26E17A-94DB-4FC2-B4AD-B85553E7E74D}" destId="{E2489E25-5333-44BA-8135-7DDDAEBB19C7}" srcOrd="2" destOrd="0" presId="urn:microsoft.com/office/officeart/2018/2/layout/IconLabelList"/>
    <dgm:cxn modelId="{CCEFD9B9-DE80-4220-9F1C-21C8B679ED6F}" type="presParOf" srcId="{7AABDC0A-E322-4488-BDDE-38E7D6EF3221}" destId="{1233071C-BC8E-42E5-9761-BC4B4ECB936F}" srcOrd="3" destOrd="0" presId="urn:microsoft.com/office/officeart/2018/2/layout/IconLabelList"/>
    <dgm:cxn modelId="{EE79C9DC-033D-49AF-99D0-816E46296C2F}" type="presParOf" srcId="{7AABDC0A-E322-4488-BDDE-38E7D6EF3221}" destId="{C580D9DE-05C5-4032-9358-C4E991712CAE}" srcOrd="4" destOrd="0" presId="urn:microsoft.com/office/officeart/2018/2/layout/IconLabelList"/>
    <dgm:cxn modelId="{08A2E1D5-D037-40D9-A1B0-B4CE89C3DE2C}" type="presParOf" srcId="{C580D9DE-05C5-4032-9358-C4E991712CAE}" destId="{F2D656A2-8896-4BF2-9B92-7B7FAF3B3D44}" srcOrd="0" destOrd="0" presId="urn:microsoft.com/office/officeart/2018/2/layout/IconLabelList"/>
    <dgm:cxn modelId="{DEA334D0-AC2B-4775-8FF1-1B4CDA556CA0}" type="presParOf" srcId="{C580D9DE-05C5-4032-9358-C4E991712CAE}" destId="{461B3264-2B2A-4B20-9CD6-27D14C73BDFF}" srcOrd="1" destOrd="0" presId="urn:microsoft.com/office/officeart/2018/2/layout/IconLabelList"/>
    <dgm:cxn modelId="{171BC539-B254-455F-B9C3-C41AC57A7609}" type="presParOf" srcId="{C580D9DE-05C5-4032-9358-C4E991712CAE}" destId="{E518C5C5-EFBC-4989-AB84-8AC41053517A}" srcOrd="2" destOrd="0" presId="urn:microsoft.com/office/officeart/2018/2/layout/IconLabelList"/>
    <dgm:cxn modelId="{03FBF5B7-E567-4B6D-AAA5-47DB176D94C4}" type="presParOf" srcId="{7AABDC0A-E322-4488-BDDE-38E7D6EF3221}" destId="{9719A2CC-304C-4CFB-915B-7F28237968C8}" srcOrd="5" destOrd="0" presId="urn:microsoft.com/office/officeart/2018/2/layout/IconLabelList"/>
    <dgm:cxn modelId="{849F4FCD-18CF-4B95-9A2F-25556F38BA8F}" type="presParOf" srcId="{7AABDC0A-E322-4488-BDDE-38E7D6EF3221}" destId="{72BD2E9B-8987-4DAA-B601-B6CBD810C040}" srcOrd="6" destOrd="0" presId="urn:microsoft.com/office/officeart/2018/2/layout/IconLabelList"/>
    <dgm:cxn modelId="{18C42FC5-6422-4EFA-88EE-B41C90722F04}" type="presParOf" srcId="{72BD2E9B-8987-4DAA-B601-B6CBD810C040}" destId="{4DA0215B-ACC5-4C27-A7B0-06F7E4BBD8D1}" srcOrd="0" destOrd="0" presId="urn:microsoft.com/office/officeart/2018/2/layout/IconLabelList"/>
    <dgm:cxn modelId="{0918D682-0049-4A53-8434-CB664BA438DE}" type="presParOf" srcId="{72BD2E9B-8987-4DAA-B601-B6CBD810C040}" destId="{E2BC70C6-9576-4CE9-AF2B-71CDF4640B9A}" srcOrd="1" destOrd="0" presId="urn:microsoft.com/office/officeart/2018/2/layout/IconLabelList"/>
    <dgm:cxn modelId="{52ED1F3C-715B-4E13-BB49-E1157FFD7A2B}" type="presParOf" srcId="{72BD2E9B-8987-4DAA-B601-B6CBD810C040}" destId="{D908451D-1267-46D7-8CC3-ADC4A2AEE2CC}" srcOrd="2" destOrd="0" presId="urn:microsoft.com/office/officeart/2018/2/layout/IconLabelList"/>
    <dgm:cxn modelId="{6857E641-3813-43F8-BEFB-BA459BFF3A7A}" type="presParOf" srcId="{7AABDC0A-E322-4488-BDDE-38E7D6EF3221}" destId="{BFAD518E-1C89-484C-B8DD-72ABF40BB203}" srcOrd="7" destOrd="0" presId="urn:microsoft.com/office/officeart/2018/2/layout/IconLabelList"/>
    <dgm:cxn modelId="{F17305B8-0578-481A-8EE3-A953DC338286}" type="presParOf" srcId="{7AABDC0A-E322-4488-BDDE-38E7D6EF3221}" destId="{4E835F93-EB48-452B-80C1-32661209DED0}" srcOrd="8" destOrd="0" presId="urn:microsoft.com/office/officeart/2018/2/layout/IconLabelList"/>
    <dgm:cxn modelId="{75296BEA-8109-407B-AB21-C415A584449E}" type="presParOf" srcId="{4E835F93-EB48-452B-80C1-32661209DED0}" destId="{9A52E522-A6EA-4104-8BD4-504171087D63}" srcOrd="0" destOrd="0" presId="urn:microsoft.com/office/officeart/2018/2/layout/IconLabelList"/>
    <dgm:cxn modelId="{0D4D086E-AEBA-45B2-9623-44334ED93626}" type="presParOf" srcId="{4E835F93-EB48-452B-80C1-32661209DED0}" destId="{A76C9B3F-AF7D-476A-9C9F-19FAB05B50B2}" srcOrd="1" destOrd="0" presId="urn:microsoft.com/office/officeart/2018/2/layout/IconLabelList"/>
    <dgm:cxn modelId="{43FF323C-8247-4A9E-A1A4-7CBFE60EDB9B}" type="presParOf" srcId="{4E835F93-EB48-452B-80C1-32661209DED0}" destId="{8A152DF6-E28C-4B8E-98F1-87398E2E9C11}" srcOrd="2" destOrd="0" presId="urn:microsoft.com/office/officeart/2018/2/layout/IconLabelList"/>
    <dgm:cxn modelId="{6EBB480B-8731-4357-B44F-AF0A8EEB8784}" type="presParOf" srcId="{7AABDC0A-E322-4488-BDDE-38E7D6EF3221}" destId="{CE1C2826-E96C-4609-9AF8-761816B3DEB6}" srcOrd="9" destOrd="0" presId="urn:microsoft.com/office/officeart/2018/2/layout/IconLabelList"/>
    <dgm:cxn modelId="{7650BE31-DB27-4ADC-9CB9-92DB83A62107}" type="presParOf" srcId="{7AABDC0A-E322-4488-BDDE-38E7D6EF3221}" destId="{6E761C45-A16E-40BC-9959-D22F21457F7E}" srcOrd="10" destOrd="0" presId="urn:microsoft.com/office/officeart/2018/2/layout/IconLabelList"/>
    <dgm:cxn modelId="{1D6B2B3D-1327-4E9A-82DA-2166B46549D8}" type="presParOf" srcId="{6E761C45-A16E-40BC-9959-D22F21457F7E}" destId="{11D9077D-CBC5-4C9C-97D7-ED4571D36B6E}" srcOrd="0" destOrd="0" presId="urn:microsoft.com/office/officeart/2018/2/layout/IconLabelList"/>
    <dgm:cxn modelId="{796062FF-26A1-4460-965C-76071CBAE871}" type="presParOf" srcId="{6E761C45-A16E-40BC-9959-D22F21457F7E}" destId="{47C2AA1A-6BC0-45E0-BF54-A9946BFDC4EE}" srcOrd="1" destOrd="0" presId="urn:microsoft.com/office/officeart/2018/2/layout/IconLabelList"/>
    <dgm:cxn modelId="{4FEBA4EE-A0A2-498F-B2B4-47AB6B290C67}" type="presParOf" srcId="{6E761C45-A16E-40BC-9959-D22F21457F7E}" destId="{49AA8BDB-869E-4ACB-876F-5A63EA7F34CF}" srcOrd="2" destOrd="0" presId="urn:microsoft.com/office/officeart/2018/2/layout/IconLabelList"/>
    <dgm:cxn modelId="{F49600D7-C30E-4C3A-8168-64D8A66B3301}" type="presParOf" srcId="{7AABDC0A-E322-4488-BDDE-38E7D6EF3221}" destId="{05314E58-0A32-46C1-A033-28222A8559AD}" srcOrd="11" destOrd="0" presId="urn:microsoft.com/office/officeart/2018/2/layout/IconLabelList"/>
    <dgm:cxn modelId="{F6278B9F-0746-4E51-A5BE-FA67FD9464FD}" type="presParOf" srcId="{7AABDC0A-E322-4488-BDDE-38E7D6EF3221}" destId="{8A692863-2E0F-41EC-A771-83673CE18C55}" srcOrd="12" destOrd="0" presId="urn:microsoft.com/office/officeart/2018/2/layout/IconLabelList"/>
    <dgm:cxn modelId="{4ED27D27-E16A-430F-AB69-C7437F47891A}" type="presParOf" srcId="{8A692863-2E0F-41EC-A771-83673CE18C55}" destId="{03E0A804-FF07-4176-AAB9-F3EBDD4B68EE}" srcOrd="0" destOrd="0" presId="urn:microsoft.com/office/officeart/2018/2/layout/IconLabelList"/>
    <dgm:cxn modelId="{BED26964-5AA6-43FB-9F17-73C52399B728}" type="presParOf" srcId="{8A692863-2E0F-41EC-A771-83673CE18C55}" destId="{3E180D3F-8FBB-4A51-96FA-46F04C2FB9F8}" srcOrd="1" destOrd="0" presId="urn:microsoft.com/office/officeart/2018/2/layout/IconLabelList"/>
    <dgm:cxn modelId="{1F8A88C1-7AF6-4B5F-9923-1E8E22C82FC5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Initial goal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Build a secure marketplace for the ticketing industry that fights </a:t>
          </a:r>
          <a:r>
            <a:rPr lang="en-US" sz="2000" dirty="0">
              <a:solidFill>
                <a:schemeClr val="accent1"/>
              </a:solidFill>
            </a:rPr>
            <a:t>fraud</a:t>
          </a:r>
          <a:r>
            <a:rPr lang="en-US" sz="2000" dirty="0"/>
            <a:t> and </a:t>
          </a:r>
          <a:r>
            <a:rPr lang="en-US" sz="2000" dirty="0">
              <a:solidFill>
                <a:schemeClr val="accent1"/>
              </a:solidFill>
            </a:rPr>
            <a:t>black market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endParaRPr lang="en-US"/>
        </a:p>
      </dgm:t>
    </dgm:pt>
    <dgm:pt modelId="{0D9E6F51-F1AB-4621-BE84-2423DB51E76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-&gt; Exchange</a:t>
          </a:r>
        </a:p>
      </dgm:t>
    </dgm:pt>
    <dgm:pt modelId="{732F00D8-92C6-471B-9CCA-7D4CAD9A419F}" type="parTrans" cxnId="{47797AFE-F608-49AC-A903-925224093485}">
      <dgm:prSet/>
      <dgm:spPr/>
      <dgm:t>
        <a:bodyPr/>
        <a:lstStyle/>
        <a:p>
          <a:endParaRPr lang="en-US"/>
        </a:p>
      </dgm:t>
    </dgm:pt>
    <dgm:pt modelId="{B9CC381B-59A9-4B33-A4D9-BD05BB1CF3D3}" type="sibTrans" cxnId="{47797AFE-F608-49AC-A903-925224093485}">
      <dgm:prSet/>
      <dgm:spPr/>
      <dgm:t>
        <a:bodyPr/>
        <a:lstStyle/>
        <a:p>
          <a:endParaRPr lang="en-US"/>
        </a:p>
      </dgm:t>
    </dgm:pt>
    <dgm:pt modelId="{A17095A6-D48A-4492-93F1-D29FA0EFD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Updated goal</a:t>
          </a:r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Build a </a:t>
          </a:r>
          <a:r>
            <a:rPr lang="en-US" sz="2000" dirty="0">
              <a:solidFill>
                <a:schemeClr val="accent1"/>
              </a:solidFill>
            </a:rPr>
            <a:t>non-custodial</a:t>
          </a:r>
          <a:r>
            <a:rPr lang="en-US" sz="2000" dirty="0"/>
            <a:t> </a:t>
          </a:r>
          <a:r>
            <a:rPr lang="en-US" sz="2000" dirty="0">
              <a:solidFill>
                <a:schemeClr val="accent1"/>
              </a:solidFill>
            </a:rPr>
            <a:t>decentralized</a:t>
          </a:r>
          <a:r>
            <a:rPr lang="en-US" sz="2000" dirty="0"/>
            <a:t> </a:t>
          </a:r>
          <a:r>
            <a:rPr lang="en-US" sz="2000" dirty="0">
              <a:solidFill>
                <a:schemeClr val="accent1"/>
              </a:solidFill>
            </a:rPr>
            <a:t>ticket engine</a:t>
          </a:r>
          <a:r>
            <a:rPr lang="en-US" sz="2000" dirty="0"/>
            <a:t> powering a ticket distribution system and a </a:t>
          </a:r>
          <a:r>
            <a:rPr lang="en-US" sz="2000" dirty="0">
              <a:solidFill>
                <a:schemeClr val="accent1"/>
              </a:solidFill>
            </a:rPr>
            <a:t>regulated</a:t>
          </a:r>
          <a:r>
            <a:rPr lang="en-US" sz="2000" dirty="0"/>
            <a:t> marketplace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endParaRPr lang="en-US"/>
        </a:p>
      </dgm:t>
    </dgm:pt>
    <dgm:pt modelId="{4AD25AC3-4D0B-413E-A129-07743B14CE6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-&gt; User management system</a:t>
          </a:r>
        </a:p>
        <a:p>
          <a:pPr algn="just">
            <a:lnSpc>
              <a:spcPct val="100000"/>
            </a:lnSpc>
          </a:pPr>
          <a:r>
            <a:rPr lang="en-US" sz="2000" dirty="0"/>
            <a:t>-&gt; Ticket management system</a:t>
          </a:r>
        </a:p>
        <a:p>
          <a:pPr algn="just">
            <a:lnSpc>
              <a:spcPct val="100000"/>
            </a:lnSpc>
          </a:pPr>
          <a:r>
            <a:rPr lang="en-US" sz="2000" dirty="0"/>
            <a:t>-&gt; Regulated exchange</a:t>
          </a:r>
        </a:p>
      </dgm:t>
    </dgm:pt>
    <dgm:pt modelId="{30EA5786-6749-4F1B-AEAF-A2743D8B47D7}" type="parTrans" cxnId="{911400E3-3C2D-4144-ABB1-9EBADC881B9D}">
      <dgm:prSet/>
      <dgm:spPr/>
      <dgm:t>
        <a:bodyPr/>
        <a:lstStyle/>
        <a:p>
          <a:endParaRPr lang="en-US"/>
        </a:p>
      </dgm:t>
    </dgm:pt>
    <dgm:pt modelId="{BC025FAF-A91F-4262-82A7-3332A814E7C4}" type="sibTrans" cxnId="{911400E3-3C2D-4144-ABB1-9EBADC881B9D}">
      <dgm:prSet/>
      <dgm:spPr/>
      <dgm:t>
        <a:bodyPr/>
        <a:lstStyle/>
        <a:p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4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4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4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4">
        <dgm:presLayoutVars/>
      </dgm:prSet>
      <dgm:spPr/>
    </dgm:pt>
  </dgm:ptLst>
  <dgm:cxnLst>
    <dgm:cxn modelId="{DBABE819-4C20-451E-98A3-2853A2504D2B}" type="presOf" srcId="{4AD25AC3-4D0B-413E-A129-07743B14CE61}" destId="{1A1113EF-3770-4FB6-A654-A31C5D897189}" srcOrd="0" destOrd="1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1B01A5D9-8FE7-4781-9995-BAD4BD5C574F}" type="presOf" srcId="{0D9E6F51-F1AB-4621-BE84-2423DB51E76F}" destId="{D61294F2-729C-4333-A5B8-A762C61E9B9A}" srcOrd="0" destOrd="1" presId="urn:microsoft.com/office/officeart/2018/2/layout/IconLabelDescriptionList"/>
    <dgm:cxn modelId="{911400E3-3C2D-4144-ABB1-9EBADC881B9D}" srcId="{A17095A6-D48A-4492-93F1-D29FA0EFDC10}" destId="{4AD25AC3-4D0B-413E-A129-07743B14CE61}" srcOrd="1" destOrd="0" parTransId="{30EA5786-6749-4F1B-AEAF-A2743D8B47D7}" sibTransId="{BC025FAF-A91F-4262-82A7-3332A814E7C4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47797AFE-F608-49AC-A903-925224093485}" srcId="{82447ECC-C333-4893-A09C-13F33A48E0A9}" destId="{0D9E6F51-F1AB-4621-BE84-2423DB51E76F}" srcOrd="1" destOrd="0" parTransId="{732F00D8-92C6-471B-9CCA-7D4CAD9A419F}" sibTransId="{B9CC381B-59A9-4B33-A4D9-BD05BB1CF3D3}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Challenges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pPr algn="just"/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pPr algn="just"/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000" dirty="0"/>
            <a:t>Hard to implement </a:t>
          </a:r>
          <a:r>
            <a:rPr lang="en-US" sz="2000" dirty="0">
              <a:solidFill>
                <a:schemeClr val="accent1"/>
              </a:solidFill>
            </a:rPr>
            <a:t>on-chain regulation</a:t>
          </a:r>
          <a:r>
            <a:rPr lang="en-US" sz="2000" dirty="0"/>
            <a:t> because of:</a:t>
          </a:r>
        </a:p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000" dirty="0"/>
            <a:t>1. Maximum gas limit</a:t>
          </a:r>
        </a:p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000" dirty="0"/>
            <a:t>2. Contract immutability</a:t>
          </a:r>
        </a:p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000" dirty="0"/>
            <a:t>3. Data privacy and GDPR law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pPr algn="just"/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pPr algn="just"/>
          <a:endParaRPr lang="en-US"/>
        </a:p>
      </dgm:t>
    </dgm:pt>
    <dgm:pt modelId="{A17095A6-D48A-4492-93F1-D29FA0EFDC10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Solution</a:t>
          </a:r>
          <a:endParaRPr lang="en-US" b="0" dirty="0"/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pPr algn="just"/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pPr algn="just"/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000" dirty="0">
              <a:solidFill>
                <a:schemeClr val="accent1"/>
              </a:solidFill>
            </a:rPr>
            <a:t>Oracles execute </a:t>
          </a:r>
          <a:r>
            <a:rPr lang="en-US" sz="2000" dirty="0"/>
            <a:t>transaction regulation logic and generate transaction approval message  = </a:t>
          </a:r>
          <a:r>
            <a:rPr lang="en-US" sz="2000" i="1" dirty="0"/>
            <a:t>sig(hash(</a:t>
          </a:r>
          <a:r>
            <a:rPr lang="en-US" sz="2000" i="1" dirty="0" err="1"/>
            <a:t>tx</a:t>
          </a:r>
          <a:r>
            <a:rPr lang="en-US" sz="2000" i="1" dirty="0"/>
            <a:t> </a:t>
          </a:r>
          <a:r>
            <a:rPr lang="en-US" sz="2000" i="1" dirty="0" err="1"/>
            <a:t>args</a:t>
          </a:r>
          <a:r>
            <a:rPr lang="en-US" sz="2000" i="1" dirty="0"/>
            <a:t>)) </a:t>
          </a:r>
        </a:p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000" dirty="0">
              <a:solidFill>
                <a:schemeClr val="accent1"/>
              </a:solidFill>
            </a:rPr>
            <a:t>Smart contracts verify </a:t>
          </a:r>
          <a:r>
            <a:rPr lang="en-US" sz="2000" dirty="0"/>
            <a:t>transaction approval message and execute transaction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pPr algn="just"/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pPr algn="just"/>
          <a:endParaRPr lang="en-US"/>
        </a:p>
      </dgm:t>
    </dgm:pt>
    <dgm:pt modelId="{7639773F-FC42-4612-9B77-D9F222A97FB3}">
      <dgm:prSet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dirty="0"/>
            <a:t>Benefits</a:t>
          </a:r>
        </a:p>
      </dgm:t>
    </dgm:pt>
    <dgm:pt modelId="{C20BA946-0DE4-4D6A-BEEE-1501E67C5CB4}" type="parTrans" cxnId="{25CC4D66-DCEE-45C5-9125-A46E560FF72D}">
      <dgm:prSet/>
      <dgm:spPr/>
      <dgm:t>
        <a:bodyPr/>
        <a:lstStyle/>
        <a:p>
          <a:pPr algn="just"/>
          <a:endParaRPr lang="en-US"/>
        </a:p>
      </dgm:t>
    </dgm:pt>
    <dgm:pt modelId="{63ACD19F-4683-461D-8E4D-EA835B372B4B}" type="sibTrans" cxnId="{25CC4D66-DCEE-45C5-9125-A46E560FF72D}">
      <dgm:prSet/>
      <dgm:spPr/>
      <dgm:t>
        <a:bodyPr/>
        <a:lstStyle/>
        <a:p>
          <a:pPr algn="just"/>
          <a:endParaRPr lang="en-US"/>
        </a:p>
      </dgm:t>
    </dgm:pt>
    <dgm:pt modelId="{09350E2F-4F95-44BB-87FA-5C5DA20C14F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/>
            <a:t>1. Simpler smart contracts</a:t>
          </a:r>
        </a:p>
        <a:p>
          <a:pPr algn="just">
            <a:lnSpc>
              <a:spcPct val="100000"/>
            </a:lnSpc>
          </a:pPr>
          <a:r>
            <a:rPr lang="en-US" sz="2000" dirty="0"/>
            <a:t>2. Cheaper transactions</a:t>
          </a:r>
        </a:p>
        <a:p>
          <a:pPr algn="just">
            <a:lnSpc>
              <a:spcPct val="100000"/>
            </a:lnSpc>
          </a:pPr>
          <a:r>
            <a:rPr lang="en-US" sz="2000" dirty="0"/>
            <a:t>3. Support any regulation rule</a:t>
          </a:r>
        </a:p>
        <a:p>
          <a:pPr algn="just">
            <a:lnSpc>
              <a:spcPct val="100000"/>
            </a:lnSpc>
          </a:pPr>
          <a:r>
            <a:rPr lang="en-US" sz="2000" dirty="0"/>
            <a:t>4. Easily scalable logic</a:t>
          </a:r>
        </a:p>
        <a:p>
          <a:pPr algn="just">
            <a:lnSpc>
              <a:spcPct val="100000"/>
            </a:lnSpc>
          </a:pPr>
          <a:r>
            <a:rPr lang="en-US" sz="2000" dirty="0"/>
            <a:t>5. GDPR compliant</a:t>
          </a:r>
        </a:p>
        <a:p>
          <a:pPr algn="just">
            <a:lnSpc>
              <a:spcPct val="100000"/>
            </a:lnSpc>
          </a:pPr>
          <a:r>
            <a:rPr lang="en-US" sz="2000" dirty="0"/>
            <a:t>6. Traceability</a:t>
          </a:r>
        </a:p>
        <a:p>
          <a:pPr algn="just">
            <a:lnSpc>
              <a:spcPct val="100000"/>
            </a:lnSpc>
          </a:pPr>
          <a:r>
            <a:rPr lang="en-US" sz="2000" dirty="0"/>
            <a:t>7. Accountability</a:t>
          </a:r>
        </a:p>
      </dgm:t>
    </dgm:pt>
    <dgm:pt modelId="{3A09D45A-67B0-465D-80C6-94136F899A1E}" type="parTrans" cxnId="{C6AB9AD2-8126-441C-993C-7E892289B93A}">
      <dgm:prSet/>
      <dgm:spPr/>
      <dgm:t>
        <a:bodyPr/>
        <a:lstStyle/>
        <a:p>
          <a:pPr algn="just"/>
          <a:endParaRPr lang="en-US"/>
        </a:p>
      </dgm:t>
    </dgm:pt>
    <dgm:pt modelId="{8213FAB2-C9C5-425C-8456-DE10B411CB87}" type="sibTrans" cxnId="{C6AB9AD2-8126-441C-993C-7E892289B93A}">
      <dgm:prSet/>
      <dgm:spPr/>
      <dgm:t>
        <a:bodyPr/>
        <a:lstStyle/>
        <a:p>
          <a:pPr algn="just"/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rdle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6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6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s On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6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6">
        <dgm:presLayoutVars/>
      </dgm:prSet>
      <dgm:spPr/>
    </dgm:pt>
    <dgm:pt modelId="{DEADCA22-F596-428F-84C2-3E85AA6EC6F4}" type="pres">
      <dgm:prSet presAssocID="{34C350E2-AFC1-4481-A577-D243D0E4C1E1}" presName="sibTrans" presStyleCnt="0"/>
      <dgm:spPr/>
    </dgm:pt>
    <dgm:pt modelId="{8DAA51DF-FD6F-47EB-B3C8-E1D20FE4981E}" type="pres">
      <dgm:prSet presAssocID="{7639773F-FC42-4612-9B77-D9F222A97FB3}" presName="compNode" presStyleCnt="0"/>
      <dgm:spPr/>
    </dgm:pt>
    <dgm:pt modelId="{35DB1B75-9F18-44AD-A36E-062FF69E9F5B}" type="pres">
      <dgm:prSet presAssocID="{7639773F-FC42-4612-9B77-D9F222A97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1D720690-949A-405A-8385-0DD522448292}" type="pres">
      <dgm:prSet presAssocID="{7639773F-FC42-4612-9B77-D9F222A97FB3}" presName="iconSpace" presStyleCnt="0"/>
      <dgm:spPr/>
    </dgm:pt>
    <dgm:pt modelId="{EB4C6894-EBA3-4431-9DE3-9B20CC078CA7}" type="pres">
      <dgm:prSet presAssocID="{7639773F-FC42-4612-9B77-D9F222A97FB3}" presName="parTx" presStyleLbl="revTx" presStyleIdx="4" presStyleCnt="6">
        <dgm:presLayoutVars>
          <dgm:chMax val="0"/>
          <dgm:chPref val="0"/>
        </dgm:presLayoutVars>
      </dgm:prSet>
      <dgm:spPr/>
    </dgm:pt>
    <dgm:pt modelId="{9A533ED2-B06D-439F-BAEE-FF6986779B1F}" type="pres">
      <dgm:prSet presAssocID="{7639773F-FC42-4612-9B77-D9F222A97FB3}" presName="txSpace" presStyleCnt="0"/>
      <dgm:spPr/>
    </dgm:pt>
    <dgm:pt modelId="{00FCC5C4-BD70-4EFD-BADA-99D2F60DDDBE}" type="pres">
      <dgm:prSet presAssocID="{7639773F-FC42-4612-9B77-D9F222A97FB3}" presName="desTx" presStyleLbl="revTx" presStyleIdx="5" presStyleCnt="6">
        <dgm:presLayoutVars/>
      </dgm:prSet>
      <dgm:spPr/>
    </dgm:pt>
  </dgm:ptLst>
  <dgm:cxnLst>
    <dgm:cxn modelId="{FDDBC714-76AA-4331-8E74-6436D4987469}" type="presOf" srcId="{09350E2F-4F95-44BB-87FA-5C5DA20C14FE}" destId="{00FCC5C4-BD70-4EFD-BADA-99D2F60DDDBE}" srcOrd="0" destOrd="0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25CC4D66-DCEE-45C5-9125-A46E560FF72D}" srcId="{20A05120-1642-43B1-BC68-9C144870C770}" destId="{7639773F-FC42-4612-9B77-D9F222A97FB3}" srcOrd="2" destOrd="0" parTransId="{C20BA946-0DE4-4D6A-BEEE-1501E67C5CB4}" sibTransId="{63ACD19F-4683-461D-8E4D-EA835B372B4B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7971A3B2-0F5F-4127-BCAC-3943506C2A6F}" type="presOf" srcId="{7639773F-FC42-4612-9B77-D9F222A97FB3}" destId="{EB4C6894-EBA3-4431-9DE3-9B20CC078CA7}" srcOrd="0" destOrd="0" presId="urn:microsoft.com/office/officeart/2018/2/layout/IconLabelDescriptionList"/>
    <dgm:cxn modelId="{C6AB9AD2-8126-441C-993C-7E892289B93A}" srcId="{7639773F-FC42-4612-9B77-D9F222A97FB3}" destId="{09350E2F-4F95-44BB-87FA-5C5DA20C14FE}" srcOrd="0" destOrd="0" parTransId="{3A09D45A-67B0-465D-80C6-94136F899A1E}" sibTransId="{8213FAB2-C9C5-425C-8456-DE10B411CB87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  <dgm:cxn modelId="{F6F044CF-5A3B-4E16-BA9E-88C7216676FB}" type="presParOf" srcId="{0CBD2799-2291-4ACF-9679-B471B99F38D0}" destId="{DEADCA22-F596-428F-84C2-3E85AA6EC6F4}" srcOrd="3" destOrd="0" presId="urn:microsoft.com/office/officeart/2018/2/layout/IconLabelDescriptionList"/>
    <dgm:cxn modelId="{4DB2E673-4D7E-4B2E-99B7-8A26FDC93BB5}" type="presParOf" srcId="{0CBD2799-2291-4ACF-9679-B471B99F38D0}" destId="{8DAA51DF-FD6F-47EB-B3C8-E1D20FE4981E}" srcOrd="4" destOrd="0" presId="urn:microsoft.com/office/officeart/2018/2/layout/IconLabelDescriptionList"/>
    <dgm:cxn modelId="{D2D93223-A085-458D-ADD6-01DDF225DC74}" type="presParOf" srcId="{8DAA51DF-FD6F-47EB-B3C8-E1D20FE4981E}" destId="{35DB1B75-9F18-44AD-A36E-062FF69E9F5B}" srcOrd="0" destOrd="0" presId="urn:microsoft.com/office/officeart/2018/2/layout/IconLabelDescriptionList"/>
    <dgm:cxn modelId="{752B9195-69E9-444F-832C-D4741C598AFB}" type="presParOf" srcId="{8DAA51DF-FD6F-47EB-B3C8-E1D20FE4981E}" destId="{1D720690-949A-405A-8385-0DD522448292}" srcOrd="1" destOrd="0" presId="urn:microsoft.com/office/officeart/2018/2/layout/IconLabelDescriptionList"/>
    <dgm:cxn modelId="{93BD12EF-49FE-46E4-99F5-36BDD7B8B3C5}" type="presParOf" srcId="{8DAA51DF-FD6F-47EB-B3C8-E1D20FE4981E}" destId="{EB4C6894-EBA3-4431-9DE3-9B20CC078CA7}" srcOrd="2" destOrd="0" presId="urn:microsoft.com/office/officeart/2018/2/layout/IconLabelDescriptionList"/>
    <dgm:cxn modelId="{C25C21AE-0BC9-4ED6-AB37-860CEB44A066}" type="presParOf" srcId="{8DAA51DF-FD6F-47EB-B3C8-E1D20FE4981E}" destId="{9A533ED2-B06D-439F-BAEE-FF6986779B1F}" srcOrd="3" destOrd="0" presId="urn:microsoft.com/office/officeart/2018/2/layout/IconLabelDescriptionList"/>
    <dgm:cxn modelId="{84884173-3630-4645-B146-BE839EC24564}" type="presParOf" srcId="{8DAA51DF-FD6F-47EB-B3C8-E1D20FE4981E}" destId="{00FCC5C4-BD70-4EFD-BADA-99D2F60DDD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Limitations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>
              <a:solidFill>
                <a:schemeClr val="tx1"/>
              </a:solidFill>
            </a:rPr>
            <a:t>1.</a:t>
          </a:r>
          <a:r>
            <a:rPr lang="en-GB" sz="2000" dirty="0">
              <a:solidFill>
                <a:schemeClr val="accent5"/>
              </a:solidFill>
            </a:rPr>
            <a:t> </a:t>
          </a:r>
          <a:r>
            <a:rPr lang="en-GB" sz="2000" dirty="0">
              <a:solidFill>
                <a:schemeClr val="accent1"/>
              </a:solidFill>
            </a:rPr>
            <a:t>Too many transactions </a:t>
          </a:r>
          <a:r>
            <a:rPr lang="en-GB" sz="2000" dirty="0">
              <a:solidFill>
                <a:schemeClr val="tx1"/>
              </a:solidFill>
            </a:rPr>
            <a:t>needed to perform complex tasks -&gt; </a:t>
          </a:r>
          <a:r>
            <a:rPr lang="en-GB" sz="2000" dirty="0">
              <a:solidFill>
                <a:schemeClr val="accent1"/>
              </a:solidFill>
            </a:rPr>
            <a:t>high fees</a:t>
          </a:r>
          <a:r>
            <a:rPr lang="en-GB" sz="2000" dirty="0">
              <a:solidFill>
                <a:schemeClr val="tx1"/>
              </a:solidFill>
            </a:rPr>
            <a:t> and </a:t>
          </a:r>
          <a:r>
            <a:rPr lang="en-GB" sz="2000" dirty="0">
              <a:solidFill>
                <a:schemeClr val="accent1"/>
              </a:solidFill>
            </a:rPr>
            <a:t>complexity</a:t>
          </a:r>
        </a:p>
        <a:p>
          <a:pPr>
            <a:lnSpc>
              <a:spcPct val="100000"/>
            </a:lnSpc>
          </a:pPr>
          <a:r>
            <a:rPr lang="en-GB" sz="2000" dirty="0">
              <a:solidFill>
                <a:schemeClr val="tx1"/>
              </a:solidFill>
            </a:rPr>
            <a:t>2. Need to </a:t>
          </a:r>
          <a:r>
            <a:rPr lang="en-GB" sz="2000" dirty="0">
              <a:solidFill>
                <a:schemeClr val="accent1"/>
              </a:solidFill>
            </a:rPr>
            <a:t>revert to previous state </a:t>
          </a:r>
          <a:r>
            <a:rPr lang="en-GB" sz="2000" dirty="0">
              <a:solidFill>
                <a:schemeClr val="tx1"/>
              </a:solidFill>
            </a:rPr>
            <a:t>in case of resale cancellation by the buyer</a:t>
          </a:r>
          <a:endParaRPr lang="en-US" sz="2000" dirty="0">
            <a:solidFill>
              <a:schemeClr val="tx1"/>
            </a:solidFill>
          </a:endParaRP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endParaRPr lang="en-US"/>
        </a:p>
      </dgm:t>
    </dgm:pt>
    <dgm:pt modelId="{A17095A6-D48A-4492-93F1-D29FA0EFD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Objective</a:t>
          </a:r>
          <a:endParaRPr lang="en-US" b="0" dirty="0"/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accent1"/>
              </a:solidFill>
            </a:rPr>
            <a:t>Atomically</a:t>
          </a:r>
          <a:r>
            <a:rPr lang="en-US" sz="2000" dirty="0"/>
            <a:t> execute tasks containing several subtasks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endParaRPr lang="en-US"/>
        </a:p>
      </dgm:t>
    </dgm:pt>
    <dgm:pt modelId="{7639773F-FC42-4612-9B77-D9F222A97F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Mechanisms</a:t>
          </a:r>
        </a:p>
      </dgm:t>
    </dgm:pt>
    <dgm:pt modelId="{C20BA946-0DE4-4D6A-BEEE-1501E67C5CB4}" type="parTrans" cxnId="{25CC4D66-DCEE-45C5-9125-A46E560FF72D}">
      <dgm:prSet/>
      <dgm:spPr/>
      <dgm:t>
        <a:bodyPr/>
        <a:lstStyle/>
        <a:p>
          <a:endParaRPr lang="en-US"/>
        </a:p>
      </dgm:t>
    </dgm:pt>
    <dgm:pt modelId="{63ACD19F-4683-461D-8E4D-EA835B372B4B}" type="sibTrans" cxnId="{25CC4D66-DCEE-45C5-9125-A46E560FF72D}">
      <dgm:prSet/>
      <dgm:spPr/>
      <dgm:t>
        <a:bodyPr/>
        <a:lstStyle/>
        <a:p>
          <a:endParaRPr lang="en-US"/>
        </a:p>
      </dgm:t>
    </dgm:pt>
    <dgm:pt modelId="{09350E2F-4F95-44BB-87FA-5C5DA20C1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1. </a:t>
          </a:r>
          <a:r>
            <a:rPr lang="en-US" sz="2000" dirty="0">
              <a:solidFill>
                <a:schemeClr val="accent1"/>
              </a:solidFill>
            </a:rPr>
            <a:t>Off-chain</a:t>
          </a:r>
          <a:r>
            <a:rPr lang="en-US" sz="2000" dirty="0"/>
            <a:t> offer registration</a:t>
          </a:r>
        </a:p>
        <a:p>
          <a:pPr>
            <a:lnSpc>
              <a:spcPct val="100000"/>
            </a:lnSpc>
          </a:pPr>
          <a:r>
            <a:rPr lang="en-US" sz="2000" dirty="0"/>
            <a:t>2. </a:t>
          </a:r>
          <a:r>
            <a:rPr lang="en-US" sz="2000" dirty="0">
              <a:solidFill>
                <a:schemeClr val="accent1"/>
              </a:solidFill>
            </a:rPr>
            <a:t>Externally approved transfer</a:t>
          </a:r>
          <a:r>
            <a:rPr lang="en-US" sz="2000" dirty="0"/>
            <a:t>: Modified version of ERC20 and ERC721 that accepts transfer based on </a:t>
          </a:r>
          <a:r>
            <a:rPr lang="en-US" sz="2000" dirty="0">
              <a:solidFill>
                <a:schemeClr val="accent1"/>
              </a:solidFill>
            </a:rPr>
            <a:t>approval message</a:t>
          </a:r>
        </a:p>
      </dgm:t>
    </dgm:pt>
    <dgm:pt modelId="{3A09D45A-67B0-465D-80C6-94136F899A1E}" type="parTrans" cxnId="{C6AB9AD2-8126-441C-993C-7E892289B93A}">
      <dgm:prSet/>
      <dgm:spPr/>
      <dgm:t>
        <a:bodyPr/>
        <a:lstStyle/>
        <a:p>
          <a:endParaRPr lang="en-US"/>
        </a:p>
      </dgm:t>
    </dgm:pt>
    <dgm:pt modelId="{8213FAB2-C9C5-425C-8456-DE10B411CB87}" type="sibTrans" cxnId="{C6AB9AD2-8126-441C-993C-7E892289B93A}">
      <dgm:prSet/>
      <dgm:spPr/>
      <dgm:t>
        <a:bodyPr/>
        <a:lstStyle/>
        <a:p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st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6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6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6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6">
        <dgm:presLayoutVars/>
      </dgm:prSet>
      <dgm:spPr/>
    </dgm:pt>
    <dgm:pt modelId="{DEADCA22-F596-428F-84C2-3E85AA6EC6F4}" type="pres">
      <dgm:prSet presAssocID="{34C350E2-AFC1-4481-A577-D243D0E4C1E1}" presName="sibTrans" presStyleCnt="0"/>
      <dgm:spPr/>
    </dgm:pt>
    <dgm:pt modelId="{8DAA51DF-FD6F-47EB-B3C8-E1D20FE4981E}" type="pres">
      <dgm:prSet presAssocID="{7639773F-FC42-4612-9B77-D9F222A97FB3}" presName="compNode" presStyleCnt="0"/>
      <dgm:spPr/>
    </dgm:pt>
    <dgm:pt modelId="{35DB1B75-9F18-44AD-A36E-062FF69E9F5B}" type="pres">
      <dgm:prSet presAssocID="{7639773F-FC42-4612-9B77-D9F222A97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1D720690-949A-405A-8385-0DD522448292}" type="pres">
      <dgm:prSet presAssocID="{7639773F-FC42-4612-9B77-D9F222A97FB3}" presName="iconSpace" presStyleCnt="0"/>
      <dgm:spPr/>
    </dgm:pt>
    <dgm:pt modelId="{EB4C6894-EBA3-4431-9DE3-9B20CC078CA7}" type="pres">
      <dgm:prSet presAssocID="{7639773F-FC42-4612-9B77-D9F222A97FB3}" presName="parTx" presStyleLbl="revTx" presStyleIdx="4" presStyleCnt="6">
        <dgm:presLayoutVars>
          <dgm:chMax val="0"/>
          <dgm:chPref val="0"/>
        </dgm:presLayoutVars>
      </dgm:prSet>
      <dgm:spPr/>
    </dgm:pt>
    <dgm:pt modelId="{9A533ED2-B06D-439F-BAEE-FF6986779B1F}" type="pres">
      <dgm:prSet presAssocID="{7639773F-FC42-4612-9B77-D9F222A97FB3}" presName="txSpace" presStyleCnt="0"/>
      <dgm:spPr/>
    </dgm:pt>
    <dgm:pt modelId="{00FCC5C4-BD70-4EFD-BADA-99D2F60DDDBE}" type="pres">
      <dgm:prSet presAssocID="{7639773F-FC42-4612-9B77-D9F222A97FB3}" presName="desTx" presStyleLbl="revTx" presStyleIdx="5" presStyleCnt="6">
        <dgm:presLayoutVars/>
      </dgm:prSet>
      <dgm:spPr/>
    </dgm:pt>
  </dgm:ptLst>
  <dgm:cxnLst>
    <dgm:cxn modelId="{FDDBC714-76AA-4331-8E74-6436D4987469}" type="presOf" srcId="{09350E2F-4F95-44BB-87FA-5C5DA20C14FE}" destId="{00FCC5C4-BD70-4EFD-BADA-99D2F60DDDBE}" srcOrd="0" destOrd="0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25CC4D66-DCEE-45C5-9125-A46E560FF72D}" srcId="{20A05120-1642-43B1-BC68-9C144870C770}" destId="{7639773F-FC42-4612-9B77-D9F222A97FB3}" srcOrd="2" destOrd="0" parTransId="{C20BA946-0DE4-4D6A-BEEE-1501E67C5CB4}" sibTransId="{63ACD19F-4683-461D-8E4D-EA835B372B4B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7971A3B2-0F5F-4127-BCAC-3943506C2A6F}" type="presOf" srcId="{7639773F-FC42-4612-9B77-D9F222A97FB3}" destId="{EB4C6894-EBA3-4431-9DE3-9B20CC078CA7}" srcOrd="0" destOrd="0" presId="urn:microsoft.com/office/officeart/2018/2/layout/IconLabelDescriptionList"/>
    <dgm:cxn modelId="{C6AB9AD2-8126-441C-993C-7E892289B93A}" srcId="{7639773F-FC42-4612-9B77-D9F222A97FB3}" destId="{09350E2F-4F95-44BB-87FA-5C5DA20C14FE}" srcOrd="0" destOrd="0" parTransId="{3A09D45A-67B0-465D-80C6-94136F899A1E}" sibTransId="{8213FAB2-C9C5-425C-8456-DE10B411CB87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  <dgm:cxn modelId="{F6F044CF-5A3B-4E16-BA9E-88C7216676FB}" type="presParOf" srcId="{0CBD2799-2291-4ACF-9679-B471B99F38D0}" destId="{DEADCA22-F596-428F-84C2-3E85AA6EC6F4}" srcOrd="3" destOrd="0" presId="urn:microsoft.com/office/officeart/2018/2/layout/IconLabelDescriptionList"/>
    <dgm:cxn modelId="{4DB2E673-4D7E-4B2E-99B7-8A26FDC93BB5}" type="presParOf" srcId="{0CBD2799-2291-4ACF-9679-B471B99F38D0}" destId="{8DAA51DF-FD6F-47EB-B3C8-E1D20FE4981E}" srcOrd="4" destOrd="0" presId="urn:microsoft.com/office/officeart/2018/2/layout/IconLabelDescriptionList"/>
    <dgm:cxn modelId="{D2D93223-A085-458D-ADD6-01DDF225DC74}" type="presParOf" srcId="{8DAA51DF-FD6F-47EB-B3C8-E1D20FE4981E}" destId="{35DB1B75-9F18-44AD-A36E-062FF69E9F5B}" srcOrd="0" destOrd="0" presId="urn:microsoft.com/office/officeart/2018/2/layout/IconLabelDescriptionList"/>
    <dgm:cxn modelId="{752B9195-69E9-444F-832C-D4741C598AFB}" type="presParOf" srcId="{8DAA51DF-FD6F-47EB-B3C8-E1D20FE4981E}" destId="{1D720690-949A-405A-8385-0DD522448292}" srcOrd="1" destOrd="0" presId="urn:microsoft.com/office/officeart/2018/2/layout/IconLabelDescriptionList"/>
    <dgm:cxn modelId="{93BD12EF-49FE-46E4-99F5-36BDD7B8B3C5}" type="presParOf" srcId="{8DAA51DF-FD6F-47EB-B3C8-E1D20FE4981E}" destId="{EB4C6894-EBA3-4431-9DE3-9B20CC078CA7}" srcOrd="2" destOrd="0" presId="urn:microsoft.com/office/officeart/2018/2/layout/IconLabelDescriptionList"/>
    <dgm:cxn modelId="{C25C21AE-0BC9-4ED6-AB37-860CEB44A066}" type="presParOf" srcId="{8DAA51DF-FD6F-47EB-B3C8-E1D20FE4981E}" destId="{9A533ED2-B06D-439F-BAEE-FF6986779B1F}" srcOrd="3" destOrd="0" presId="urn:microsoft.com/office/officeart/2018/2/layout/IconLabelDescriptionList"/>
    <dgm:cxn modelId="{84884173-3630-4645-B146-BE839EC24564}" type="presParOf" srcId="{8DAA51DF-FD6F-47EB-B3C8-E1D20FE4981E}" destId="{00FCC5C4-BD70-4EFD-BADA-99D2F60DDD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195E53D-D6B5-4720-A5D9-5806F285D5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Marketplace</a:t>
          </a:r>
        </a:p>
      </dgm:t>
    </dgm:pt>
    <dgm:pt modelId="{440CCA59-17E6-494D-975A-E308251A271C}" type="parTrans" cxnId="{DACD87D9-D298-42BE-8AFA-3404ED543394}">
      <dgm:prSet/>
      <dgm:spPr/>
      <dgm:t>
        <a:bodyPr/>
        <a:lstStyle/>
        <a:p>
          <a:endParaRPr lang="en-GB"/>
        </a:p>
      </dgm:t>
    </dgm:pt>
    <dgm:pt modelId="{6E443C34-BA61-43A1-B299-5F6403BDBC5E}" type="sibTrans" cxnId="{DACD87D9-D298-42BE-8AFA-3404ED543394}">
      <dgm:prSet/>
      <dgm:spPr/>
      <dgm:t>
        <a:bodyPr/>
        <a:lstStyle/>
        <a:p>
          <a:endParaRPr lang="en-GB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734F61A7-A493-4ADD-BB67-EFE300C9DED0}" type="pres">
      <dgm:prSet presAssocID="{C3758788-0B22-424C-A8D1-88BF67790EE6}" presName="sibTrans" presStyleCnt="0"/>
      <dgm:spPr/>
    </dgm:pt>
    <dgm:pt modelId="{A9D9F21C-C244-4FE9-ABFE-2A4B9161F445}" type="pres">
      <dgm:prSet presAssocID="{1195E53D-D6B5-4720-A5D9-5806F285D509}" presName="compNode" presStyleCnt="0"/>
      <dgm:spPr/>
    </dgm:pt>
    <dgm:pt modelId="{25AFE3E6-5C86-44A8-ABEB-A35800BCFA99}" type="pres">
      <dgm:prSet presAssocID="{1195E53D-D6B5-4720-A5D9-5806F285D509}" presName="iconRect" presStyleLbl="node1" presStyleIdx="7" presStyleCnt="8"/>
      <dgm:spPr>
        <a:blipFill rotWithShape="1"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</dgm:pt>
    <dgm:pt modelId="{085C4666-E080-483F-9EF8-F912D3C5EAFE}" type="pres">
      <dgm:prSet presAssocID="{1195E53D-D6B5-4720-A5D9-5806F285D509}" presName="spaceRect" presStyleCnt="0"/>
      <dgm:spPr/>
    </dgm:pt>
    <dgm:pt modelId="{7F4A3185-CAA5-4A9E-B2E7-5B0B34405BA9}" type="pres">
      <dgm:prSet presAssocID="{1195E53D-D6B5-4720-A5D9-5806F285D50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0106D184-8748-4E00-9C67-CE2A9031FC05}" type="presOf" srcId="{1195E53D-D6B5-4720-A5D9-5806F285D509}" destId="{7F4A3185-CAA5-4A9E-B2E7-5B0B34405BA9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DACD87D9-D298-42BE-8AFA-3404ED543394}" srcId="{F86D09CD-1D78-482E-A44E-D28685F1613C}" destId="{1195E53D-D6B5-4720-A5D9-5806F285D509}" srcOrd="7" destOrd="0" parTransId="{440CCA59-17E6-494D-975A-E308251A271C}" sibTransId="{6E443C34-BA61-43A1-B299-5F6403BDBC5E}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  <dgm:cxn modelId="{B9FFC1E6-2DDF-4A53-9B37-52E308BE3491}" type="presParOf" srcId="{7AABDC0A-E322-4488-BDDE-38E7D6EF3221}" destId="{734F61A7-A493-4ADD-BB67-EFE300C9DED0}" srcOrd="13" destOrd="0" presId="urn:microsoft.com/office/officeart/2018/2/layout/IconLabelList"/>
    <dgm:cxn modelId="{BDA25DEA-D7B7-4823-AB35-4CB728845A27}" type="presParOf" srcId="{7AABDC0A-E322-4488-BDDE-38E7D6EF3221}" destId="{A9D9F21C-C244-4FE9-ABFE-2A4B9161F445}" srcOrd="14" destOrd="0" presId="urn:microsoft.com/office/officeart/2018/2/layout/IconLabelList"/>
    <dgm:cxn modelId="{79B13FEB-6FE1-4495-A68E-50E2937EF3D9}" type="presParOf" srcId="{A9D9F21C-C244-4FE9-ABFE-2A4B9161F445}" destId="{25AFE3E6-5C86-44A8-ABEB-A35800BCFA99}" srcOrd="0" destOrd="0" presId="urn:microsoft.com/office/officeart/2018/2/layout/IconLabelList"/>
    <dgm:cxn modelId="{8116645F-AD54-48C3-9990-A53E5DCBC5AE}" type="presParOf" srcId="{A9D9F21C-C244-4FE9-ABFE-2A4B9161F445}" destId="{085C4666-E080-483F-9EF8-F912D3C5EAFE}" srcOrd="1" destOrd="0" presId="urn:microsoft.com/office/officeart/2018/2/layout/IconLabelList"/>
    <dgm:cxn modelId="{DAA44985-3591-4AC7-AEFD-D1FCBA15CA7B}" type="presParOf" srcId="{A9D9F21C-C244-4FE9-ABFE-2A4B9161F445}" destId="{7F4A3185-CAA5-4A9E-B2E7-5B0B34405B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5828AD0D-720E-469B-8912-0BE75EF1A893}" type="presOf" srcId="{1F0A953E-B038-4615-91B4-1D77F5DC2F51}" destId="{E5FCD226-BC06-45D8-9339-69DB80CDCFF8}" srcOrd="0" destOrd="0" presId="urn:microsoft.com/office/officeart/2018/2/layout/IconLabelList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  <dgm:cxn modelId="{E6A466A5-A389-480C-960C-D04C0B0E1C57}" type="presParOf" srcId="{7AABDC0A-E322-4488-BDDE-38E7D6EF3221}" destId="{F468D02A-68FA-4AC4-A3A7-E01470BDDC08}" srcOrd="13" destOrd="0" presId="urn:microsoft.com/office/officeart/2018/2/layout/IconLabelList"/>
    <dgm:cxn modelId="{097E0799-A54D-4F55-9096-3B61A240F022}" type="presParOf" srcId="{7AABDC0A-E322-4488-BDDE-38E7D6EF3221}" destId="{5568A58B-B757-4CCB-9BBA-D77895774E04}" srcOrd="14" destOrd="0" presId="urn:microsoft.com/office/officeart/2018/2/layout/IconLabelList"/>
    <dgm:cxn modelId="{878346D9-FE9A-4834-9E35-446A69CC40C5}" type="presParOf" srcId="{5568A58B-B757-4CCB-9BBA-D77895774E04}" destId="{B747B114-799D-42E3-B29A-EA7AE0F48BF9}" srcOrd="0" destOrd="0" presId="urn:microsoft.com/office/officeart/2018/2/layout/IconLabelList"/>
    <dgm:cxn modelId="{4169C9D6-5CAF-475C-856E-1DF2E932C9C2}" type="presParOf" srcId="{5568A58B-B757-4CCB-9BBA-D77895774E04}" destId="{1475ECBD-7D3B-451B-A644-97B53B18DD2E}" srcOrd="1" destOrd="0" presId="urn:microsoft.com/office/officeart/2018/2/layout/IconLabelList"/>
    <dgm:cxn modelId="{C14E031E-C581-4411-9083-F9E26570BBC7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420462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4256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Goals </a:t>
          </a:r>
        </a:p>
      </dsp:txBody>
      <dsp:txXfrm>
        <a:off x="4256" y="1676785"/>
        <a:ext cx="1513476" cy="605390"/>
      </dsp:txXfrm>
    </dsp:sp>
    <dsp:sp modelId="{61AAB73D-011D-4D9C-8476-23630D70ACAE}">
      <dsp:nvSpPr>
        <dsp:cNvPr id="0" name=""/>
        <dsp:cNvSpPr/>
      </dsp:nvSpPr>
      <dsp:spPr>
        <a:xfrm>
          <a:off x="2198797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89E25-5333-44BA-8135-7DDDAEBB19C7}">
      <dsp:nvSpPr>
        <dsp:cNvPr id="0" name=""/>
        <dsp:cNvSpPr/>
      </dsp:nvSpPr>
      <dsp:spPr>
        <a:xfrm>
          <a:off x="1782591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Challenges</a:t>
          </a:r>
        </a:p>
      </dsp:txBody>
      <dsp:txXfrm>
        <a:off x="1782591" y="1676785"/>
        <a:ext cx="1513476" cy="605390"/>
      </dsp:txXfrm>
    </dsp:sp>
    <dsp:sp modelId="{F2D656A2-8896-4BF2-9B92-7B7FAF3B3D44}">
      <dsp:nvSpPr>
        <dsp:cNvPr id="0" name=""/>
        <dsp:cNvSpPr/>
      </dsp:nvSpPr>
      <dsp:spPr>
        <a:xfrm>
          <a:off x="3977132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3560926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3560926" y="1676785"/>
        <a:ext cx="1513476" cy="605390"/>
      </dsp:txXfrm>
    </dsp:sp>
    <dsp:sp modelId="{4DA0215B-ACC5-4C27-A7B0-06F7E4BBD8D1}">
      <dsp:nvSpPr>
        <dsp:cNvPr id="0" name=""/>
        <dsp:cNvSpPr/>
      </dsp:nvSpPr>
      <dsp:spPr>
        <a:xfrm>
          <a:off x="5755467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5339261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case: ticket resale</a:t>
          </a:r>
        </a:p>
      </dsp:txBody>
      <dsp:txXfrm>
        <a:off x="5339261" y="1676785"/>
        <a:ext cx="1513476" cy="605390"/>
      </dsp:txXfrm>
    </dsp:sp>
    <dsp:sp modelId="{9A52E522-A6EA-4104-8BD4-504171087D63}">
      <dsp:nvSpPr>
        <dsp:cNvPr id="0" name=""/>
        <dsp:cNvSpPr/>
      </dsp:nvSpPr>
      <dsp:spPr>
        <a:xfrm>
          <a:off x="7533802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7117596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V1</a:t>
          </a:r>
        </a:p>
      </dsp:txBody>
      <dsp:txXfrm>
        <a:off x="7117596" y="1676785"/>
        <a:ext cx="1513476" cy="605390"/>
      </dsp:txXfrm>
    </dsp:sp>
    <dsp:sp modelId="{11D9077D-CBC5-4C9C-97D7-ED4571D36B6E}">
      <dsp:nvSpPr>
        <dsp:cNvPr id="0" name=""/>
        <dsp:cNvSpPr/>
      </dsp:nvSpPr>
      <dsp:spPr>
        <a:xfrm>
          <a:off x="9312137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895931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V2</a:t>
          </a:r>
        </a:p>
      </dsp:txBody>
      <dsp:txXfrm>
        <a:off x="8895931" y="1676785"/>
        <a:ext cx="1513476" cy="605390"/>
      </dsp:txXfrm>
    </dsp:sp>
    <dsp:sp modelId="{03E0A804-FF07-4176-AAB9-F3EBDD4B68EE}">
      <dsp:nvSpPr>
        <dsp:cNvPr id="0" name=""/>
        <dsp:cNvSpPr/>
      </dsp:nvSpPr>
      <dsp:spPr>
        <a:xfrm>
          <a:off x="11090472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674266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10674266" y="1676785"/>
        <a:ext cx="1513476" cy="6053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5964009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Identity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Identity</a:t>
          </a:r>
        </a:p>
      </dsp:txBody>
      <dsp:txXfrm>
        <a:off x="5964009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5527" y="270152"/>
          <a:ext cx="1097489" cy="1097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5527" y="1531516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Main benefits</a:t>
          </a:r>
        </a:p>
      </dsp:txBody>
      <dsp:txXfrm>
        <a:off x="5527" y="1531516"/>
        <a:ext cx="3135684" cy="470352"/>
      </dsp:txXfrm>
    </dsp:sp>
    <dsp:sp modelId="{D61294F2-729C-4333-A5B8-A762C61E9B9A}">
      <dsp:nvSpPr>
        <dsp:cNvPr id="0" name=""/>
        <dsp:cNvSpPr/>
      </dsp:nvSpPr>
      <dsp:spPr>
        <a:xfrm>
          <a:off x="5527" y="2078090"/>
          <a:ext cx="3135684" cy="200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Decentralized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Non-custodial 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Regulated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Fraud resistant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 Black market resistant</a:t>
          </a:r>
        </a:p>
      </dsp:txBody>
      <dsp:txXfrm>
        <a:off x="5527" y="2078090"/>
        <a:ext cx="3135684" cy="2003095"/>
      </dsp:txXfrm>
    </dsp:sp>
    <dsp:sp modelId="{6E6DEE87-EC14-4046-8943-C81C5811C5CC}">
      <dsp:nvSpPr>
        <dsp:cNvPr id="0" name=""/>
        <dsp:cNvSpPr/>
      </dsp:nvSpPr>
      <dsp:spPr>
        <a:xfrm>
          <a:off x="3689957" y="270152"/>
          <a:ext cx="1097489" cy="109748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3689957" y="1531516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Contribution</a:t>
          </a:r>
          <a:endParaRPr lang="en-US" sz="3000" b="0" kern="1200" dirty="0"/>
        </a:p>
      </dsp:txBody>
      <dsp:txXfrm>
        <a:off x="3689957" y="1531516"/>
        <a:ext cx="3135684" cy="470352"/>
      </dsp:txXfrm>
    </dsp:sp>
    <dsp:sp modelId="{1A1113EF-3770-4FB6-A654-A31C5D897189}">
      <dsp:nvSpPr>
        <dsp:cNvPr id="0" name=""/>
        <dsp:cNvSpPr/>
      </dsp:nvSpPr>
      <dsp:spPr>
        <a:xfrm>
          <a:off x="3689957" y="2078090"/>
          <a:ext cx="3135684" cy="200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Blockchain based </a:t>
          </a:r>
          <a:r>
            <a:rPr lang="en-US" sz="2000" kern="1200" dirty="0">
              <a:solidFill>
                <a:schemeClr val="accent1"/>
              </a:solidFill>
            </a:rPr>
            <a:t>ticket engine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Useful </a:t>
          </a:r>
          <a:r>
            <a:rPr lang="en-US" sz="2000" kern="1200" dirty="0">
              <a:solidFill>
                <a:schemeClr val="accent1"/>
              </a:solidFill>
            </a:rPr>
            <a:t>approval mechanism </a:t>
          </a:r>
          <a:r>
            <a:rPr lang="en-US" sz="2000" kern="1200" dirty="0"/>
            <a:t>for the ERC20 and ERC721 standard</a:t>
          </a:r>
        </a:p>
      </dsp:txBody>
      <dsp:txXfrm>
        <a:off x="3689957" y="2078090"/>
        <a:ext cx="3135684" cy="2003095"/>
      </dsp:txXfrm>
    </dsp:sp>
    <dsp:sp modelId="{35DB1B75-9F18-44AD-A36E-062FF69E9F5B}">
      <dsp:nvSpPr>
        <dsp:cNvPr id="0" name=""/>
        <dsp:cNvSpPr/>
      </dsp:nvSpPr>
      <dsp:spPr>
        <a:xfrm>
          <a:off x="7374387" y="270152"/>
          <a:ext cx="1097489" cy="1097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6894-EBA3-4431-9DE3-9B20CC078CA7}">
      <dsp:nvSpPr>
        <dsp:cNvPr id="0" name=""/>
        <dsp:cNvSpPr/>
      </dsp:nvSpPr>
      <dsp:spPr>
        <a:xfrm>
          <a:off x="7374387" y="1531516"/>
          <a:ext cx="3135684" cy="470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Production</a:t>
          </a:r>
        </a:p>
      </dsp:txBody>
      <dsp:txXfrm>
        <a:off x="7374387" y="1531516"/>
        <a:ext cx="3135684" cy="470352"/>
      </dsp:txXfrm>
    </dsp:sp>
    <dsp:sp modelId="{00FCC5C4-BD70-4EFD-BADA-99D2F60DDDBE}">
      <dsp:nvSpPr>
        <dsp:cNvPr id="0" name=""/>
        <dsp:cNvSpPr/>
      </dsp:nvSpPr>
      <dsp:spPr>
        <a:xfrm>
          <a:off x="7374387" y="2078090"/>
          <a:ext cx="3135684" cy="200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Performant and cheap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Deployable in production?</a:t>
          </a:r>
        </a:p>
      </dsp:txBody>
      <dsp:txXfrm>
        <a:off x="7374387" y="2078090"/>
        <a:ext cx="3135684" cy="20030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420462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4256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Goals </a:t>
          </a:r>
        </a:p>
      </dsp:txBody>
      <dsp:txXfrm>
        <a:off x="4256" y="1676785"/>
        <a:ext cx="1513476" cy="605390"/>
      </dsp:txXfrm>
    </dsp:sp>
    <dsp:sp modelId="{61AAB73D-011D-4D9C-8476-23630D70ACAE}">
      <dsp:nvSpPr>
        <dsp:cNvPr id="0" name=""/>
        <dsp:cNvSpPr/>
      </dsp:nvSpPr>
      <dsp:spPr>
        <a:xfrm>
          <a:off x="2198797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89E25-5333-44BA-8135-7DDDAEBB19C7}">
      <dsp:nvSpPr>
        <dsp:cNvPr id="0" name=""/>
        <dsp:cNvSpPr/>
      </dsp:nvSpPr>
      <dsp:spPr>
        <a:xfrm>
          <a:off x="1782591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Challenges</a:t>
          </a:r>
        </a:p>
      </dsp:txBody>
      <dsp:txXfrm>
        <a:off x="1782591" y="1676785"/>
        <a:ext cx="1513476" cy="605390"/>
      </dsp:txXfrm>
    </dsp:sp>
    <dsp:sp modelId="{F2D656A2-8896-4BF2-9B92-7B7FAF3B3D44}">
      <dsp:nvSpPr>
        <dsp:cNvPr id="0" name=""/>
        <dsp:cNvSpPr/>
      </dsp:nvSpPr>
      <dsp:spPr>
        <a:xfrm>
          <a:off x="3977132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3560926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3560926" y="1676785"/>
        <a:ext cx="1513476" cy="605390"/>
      </dsp:txXfrm>
    </dsp:sp>
    <dsp:sp modelId="{4DA0215B-ACC5-4C27-A7B0-06F7E4BBD8D1}">
      <dsp:nvSpPr>
        <dsp:cNvPr id="0" name=""/>
        <dsp:cNvSpPr/>
      </dsp:nvSpPr>
      <dsp:spPr>
        <a:xfrm>
          <a:off x="5755467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5339261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case: ticket resale</a:t>
          </a:r>
        </a:p>
      </dsp:txBody>
      <dsp:txXfrm>
        <a:off x="5339261" y="1676785"/>
        <a:ext cx="1513476" cy="605390"/>
      </dsp:txXfrm>
    </dsp:sp>
    <dsp:sp modelId="{9A52E522-A6EA-4104-8BD4-504171087D63}">
      <dsp:nvSpPr>
        <dsp:cNvPr id="0" name=""/>
        <dsp:cNvSpPr/>
      </dsp:nvSpPr>
      <dsp:spPr>
        <a:xfrm>
          <a:off x="7533802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7117596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V1</a:t>
          </a:r>
        </a:p>
      </dsp:txBody>
      <dsp:txXfrm>
        <a:off x="7117596" y="1676785"/>
        <a:ext cx="1513476" cy="605390"/>
      </dsp:txXfrm>
    </dsp:sp>
    <dsp:sp modelId="{11D9077D-CBC5-4C9C-97D7-ED4571D36B6E}">
      <dsp:nvSpPr>
        <dsp:cNvPr id="0" name=""/>
        <dsp:cNvSpPr/>
      </dsp:nvSpPr>
      <dsp:spPr>
        <a:xfrm>
          <a:off x="9312137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895931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V2</a:t>
          </a:r>
        </a:p>
      </dsp:txBody>
      <dsp:txXfrm>
        <a:off x="8895931" y="1676785"/>
        <a:ext cx="1513476" cy="605390"/>
      </dsp:txXfrm>
    </dsp:sp>
    <dsp:sp modelId="{03E0A804-FF07-4176-AAB9-F3EBDD4B68EE}">
      <dsp:nvSpPr>
        <dsp:cNvPr id="0" name=""/>
        <dsp:cNvSpPr/>
      </dsp:nvSpPr>
      <dsp:spPr>
        <a:xfrm>
          <a:off x="11090472" y="768527"/>
          <a:ext cx="681064" cy="681064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674266" y="1676785"/>
          <a:ext cx="1513476" cy="60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10674266" y="1676785"/>
        <a:ext cx="1513476" cy="605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564387" y="140278"/>
          <a:ext cx="1510523" cy="1413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564387" y="1728452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Initial goal</a:t>
          </a:r>
        </a:p>
      </dsp:txBody>
      <dsp:txXfrm>
        <a:off x="564387" y="1728452"/>
        <a:ext cx="4315781" cy="605627"/>
      </dsp:txXfrm>
    </dsp:sp>
    <dsp:sp modelId="{D61294F2-729C-4333-A5B8-A762C61E9B9A}">
      <dsp:nvSpPr>
        <dsp:cNvPr id="0" name=""/>
        <dsp:cNvSpPr/>
      </dsp:nvSpPr>
      <dsp:spPr>
        <a:xfrm>
          <a:off x="564387" y="2415496"/>
          <a:ext cx="4315781" cy="1795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secure marketplace for the ticketing industry that fights </a:t>
          </a:r>
          <a:r>
            <a:rPr lang="en-US" sz="2000" kern="1200" dirty="0">
              <a:solidFill>
                <a:schemeClr val="accent1"/>
              </a:solidFill>
            </a:rPr>
            <a:t>fraud</a:t>
          </a:r>
          <a:r>
            <a:rPr lang="en-US" sz="2000" kern="1200" dirty="0"/>
            <a:t> and </a:t>
          </a:r>
          <a:r>
            <a:rPr lang="en-US" sz="2000" kern="1200" dirty="0">
              <a:solidFill>
                <a:schemeClr val="accent1"/>
              </a:solidFill>
            </a:rPr>
            <a:t>black market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Exchange</a:t>
          </a:r>
        </a:p>
      </dsp:txBody>
      <dsp:txXfrm>
        <a:off x="564387" y="2415496"/>
        <a:ext cx="4315781" cy="1795563"/>
      </dsp:txXfrm>
    </dsp:sp>
    <dsp:sp modelId="{6E6DEE87-EC14-4046-8943-C81C5811C5CC}">
      <dsp:nvSpPr>
        <dsp:cNvPr id="0" name=""/>
        <dsp:cNvSpPr/>
      </dsp:nvSpPr>
      <dsp:spPr>
        <a:xfrm>
          <a:off x="5635430" y="140278"/>
          <a:ext cx="1510523" cy="1413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5635430" y="1728452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Updated goal</a:t>
          </a:r>
        </a:p>
      </dsp:txBody>
      <dsp:txXfrm>
        <a:off x="5635430" y="1728452"/>
        <a:ext cx="4315781" cy="605627"/>
      </dsp:txXfrm>
    </dsp:sp>
    <dsp:sp modelId="{1A1113EF-3770-4FB6-A654-A31C5D897189}">
      <dsp:nvSpPr>
        <dsp:cNvPr id="0" name=""/>
        <dsp:cNvSpPr/>
      </dsp:nvSpPr>
      <dsp:spPr>
        <a:xfrm>
          <a:off x="5635430" y="2415496"/>
          <a:ext cx="4315781" cy="1795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</a:t>
          </a:r>
          <a:r>
            <a:rPr lang="en-US" sz="2000" kern="1200" dirty="0">
              <a:solidFill>
                <a:schemeClr val="accent1"/>
              </a:solidFill>
            </a:rPr>
            <a:t>non-custodial</a:t>
          </a:r>
          <a:r>
            <a:rPr lang="en-US" sz="2000" kern="1200" dirty="0"/>
            <a:t> </a:t>
          </a:r>
          <a:r>
            <a:rPr lang="en-US" sz="2000" kern="1200" dirty="0">
              <a:solidFill>
                <a:schemeClr val="accent1"/>
              </a:solidFill>
            </a:rPr>
            <a:t>decentralized</a:t>
          </a:r>
          <a:r>
            <a:rPr lang="en-US" sz="2000" kern="1200" dirty="0"/>
            <a:t> </a:t>
          </a:r>
          <a:r>
            <a:rPr lang="en-US" sz="2000" kern="1200" dirty="0">
              <a:solidFill>
                <a:schemeClr val="accent1"/>
              </a:solidFill>
            </a:rPr>
            <a:t>ticket engine</a:t>
          </a:r>
          <a:r>
            <a:rPr lang="en-US" sz="2000" kern="1200" dirty="0"/>
            <a:t> powering a ticket distribution system and a </a:t>
          </a:r>
          <a:r>
            <a:rPr lang="en-US" sz="2000" kern="1200" dirty="0">
              <a:solidFill>
                <a:schemeClr val="accent1"/>
              </a:solidFill>
            </a:rPr>
            <a:t>regulated</a:t>
          </a:r>
          <a:r>
            <a:rPr lang="en-US" sz="2000" kern="1200" dirty="0"/>
            <a:t> marketplace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User management system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Ticket management system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Regulated exchange</a:t>
          </a:r>
        </a:p>
      </dsp:txBody>
      <dsp:txXfrm>
        <a:off x="5635430" y="2415496"/>
        <a:ext cx="4315781" cy="179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5527" y="146289"/>
          <a:ext cx="1097489" cy="1023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5527" y="1344511"/>
          <a:ext cx="3135684" cy="4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Challenges</a:t>
          </a:r>
        </a:p>
      </dsp:txBody>
      <dsp:txXfrm>
        <a:off x="5527" y="1344511"/>
        <a:ext cx="3135684" cy="438726"/>
      </dsp:txXfrm>
    </dsp:sp>
    <dsp:sp modelId="{D61294F2-729C-4333-A5B8-A762C61E9B9A}">
      <dsp:nvSpPr>
        <dsp:cNvPr id="0" name=""/>
        <dsp:cNvSpPr/>
      </dsp:nvSpPr>
      <dsp:spPr>
        <a:xfrm>
          <a:off x="5527" y="1864413"/>
          <a:ext cx="3135684" cy="234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Hard to implement </a:t>
          </a:r>
          <a:r>
            <a:rPr lang="en-US" sz="2000" kern="1200" dirty="0">
              <a:solidFill>
                <a:schemeClr val="accent1"/>
              </a:solidFill>
            </a:rPr>
            <a:t>on-chain regulation</a:t>
          </a:r>
          <a:r>
            <a:rPr lang="en-US" sz="2000" kern="1200" dirty="0"/>
            <a:t> because of: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1. Maximum gas limit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2. Contract immutability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3. Data privacy and GDPR law</a:t>
          </a:r>
        </a:p>
      </dsp:txBody>
      <dsp:txXfrm>
        <a:off x="5527" y="1864413"/>
        <a:ext cx="3135684" cy="2340634"/>
      </dsp:txXfrm>
    </dsp:sp>
    <dsp:sp modelId="{6E6DEE87-EC14-4046-8943-C81C5811C5CC}">
      <dsp:nvSpPr>
        <dsp:cNvPr id="0" name=""/>
        <dsp:cNvSpPr/>
      </dsp:nvSpPr>
      <dsp:spPr>
        <a:xfrm>
          <a:off x="3689957" y="146289"/>
          <a:ext cx="1097489" cy="1023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3689957" y="1344511"/>
          <a:ext cx="3135684" cy="4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Solution</a:t>
          </a:r>
          <a:endParaRPr lang="en-US" sz="2800" b="0" kern="1200" dirty="0"/>
        </a:p>
      </dsp:txBody>
      <dsp:txXfrm>
        <a:off x="3689957" y="1344511"/>
        <a:ext cx="3135684" cy="438726"/>
      </dsp:txXfrm>
    </dsp:sp>
    <dsp:sp modelId="{1A1113EF-3770-4FB6-A654-A31C5D897189}">
      <dsp:nvSpPr>
        <dsp:cNvPr id="0" name=""/>
        <dsp:cNvSpPr/>
      </dsp:nvSpPr>
      <dsp:spPr>
        <a:xfrm>
          <a:off x="3689957" y="1864413"/>
          <a:ext cx="3135684" cy="234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accent1"/>
              </a:solidFill>
            </a:rPr>
            <a:t>Oracles execute </a:t>
          </a:r>
          <a:r>
            <a:rPr lang="en-US" sz="2000" kern="1200" dirty="0"/>
            <a:t>transaction regulation logic and generate transaction approval message  = </a:t>
          </a:r>
          <a:r>
            <a:rPr lang="en-US" sz="2000" i="1" kern="1200" dirty="0"/>
            <a:t>sig(hash(</a:t>
          </a:r>
          <a:r>
            <a:rPr lang="en-US" sz="2000" i="1" kern="1200" dirty="0" err="1"/>
            <a:t>tx</a:t>
          </a:r>
          <a:r>
            <a:rPr lang="en-US" sz="2000" i="1" kern="1200" dirty="0"/>
            <a:t> </a:t>
          </a:r>
          <a:r>
            <a:rPr lang="en-US" sz="2000" i="1" kern="1200" dirty="0" err="1"/>
            <a:t>args</a:t>
          </a:r>
          <a:r>
            <a:rPr lang="en-US" sz="2000" i="1" kern="1200" dirty="0"/>
            <a:t>))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accent1"/>
              </a:solidFill>
            </a:rPr>
            <a:t>Smart contracts verify </a:t>
          </a:r>
          <a:r>
            <a:rPr lang="en-US" sz="2000" kern="1200" dirty="0"/>
            <a:t>transaction approval message and execute transaction</a:t>
          </a:r>
        </a:p>
      </dsp:txBody>
      <dsp:txXfrm>
        <a:off x="3689957" y="1864413"/>
        <a:ext cx="3135684" cy="2340634"/>
      </dsp:txXfrm>
    </dsp:sp>
    <dsp:sp modelId="{35DB1B75-9F18-44AD-A36E-062FF69E9F5B}">
      <dsp:nvSpPr>
        <dsp:cNvPr id="0" name=""/>
        <dsp:cNvSpPr/>
      </dsp:nvSpPr>
      <dsp:spPr>
        <a:xfrm>
          <a:off x="7374387" y="146289"/>
          <a:ext cx="1097489" cy="1023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6894-EBA3-4431-9DE3-9B20CC078CA7}">
      <dsp:nvSpPr>
        <dsp:cNvPr id="0" name=""/>
        <dsp:cNvSpPr/>
      </dsp:nvSpPr>
      <dsp:spPr>
        <a:xfrm>
          <a:off x="7374387" y="1344511"/>
          <a:ext cx="3135684" cy="4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Benefits</a:t>
          </a:r>
        </a:p>
      </dsp:txBody>
      <dsp:txXfrm>
        <a:off x="7374387" y="1344511"/>
        <a:ext cx="3135684" cy="438726"/>
      </dsp:txXfrm>
    </dsp:sp>
    <dsp:sp modelId="{00FCC5C4-BD70-4EFD-BADA-99D2F60DDDBE}">
      <dsp:nvSpPr>
        <dsp:cNvPr id="0" name=""/>
        <dsp:cNvSpPr/>
      </dsp:nvSpPr>
      <dsp:spPr>
        <a:xfrm>
          <a:off x="7374387" y="1864413"/>
          <a:ext cx="3135684" cy="234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Simpler smart contracts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Cheaper transactions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Support any regulation rule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Easily scalable logic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 GDPR compliant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6. Traceability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7. Accountability</a:t>
          </a:r>
        </a:p>
      </dsp:txBody>
      <dsp:txXfrm>
        <a:off x="7374387" y="1864413"/>
        <a:ext cx="3135684" cy="2340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393" y="9900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393" y="137616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Limitations</a:t>
          </a:r>
        </a:p>
      </dsp:txBody>
      <dsp:txXfrm>
        <a:off x="393" y="1376165"/>
        <a:ext cx="3138750" cy="470812"/>
      </dsp:txXfrm>
    </dsp:sp>
    <dsp:sp modelId="{D61294F2-729C-4333-A5B8-A762C61E9B9A}">
      <dsp:nvSpPr>
        <dsp:cNvPr id="0" name=""/>
        <dsp:cNvSpPr/>
      </dsp:nvSpPr>
      <dsp:spPr>
        <a:xfrm>
          <a:off x="393" y="1930043"/>
          <a:ext cx="3138750" cy="232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1.</a:t>
          </a:r>
          <a:r>
            <a:rPr lang="en-GB" sz="2000" kern="1200" dirty="0">
              <a:solidFill>
                <a:schemeClr val="accent5"/>
              </a:solidFill>
            </a:rPr>
            <a:t> </a:t>
          </a:r>
          <a:r>
            <a:rPr lang="en-GB" sz="2000" kern="1200" dirty="0">
              <a:solidFill>
                <a:schemeClr val="accent1"/>
              </a:solidFill>
            </a:rPr>
            <a:t>Too many transactions </a:t>
          </a:r>
          <a:r>
            <a:rPr lang="en-GB" sz="2000" kern="1200" dirty="0">
              <a:solidFill>
                <a:schemeClr val="tx1"/>
              </a:solidFill>
            </a:rPr>
            <a:t>needed to perform complex tasks -&gt; </a:t>
          </a:r>
          <a:r>
            <a:rPr lang="en-GB" sz="2000" kern="1200" dirty="0">
              <a:solidFill>
                <a:schemeClr val="accent1"/>
              </a:solidFill>
            </a:rPr>
            <a:t>high fees</a:t>
          </a:r>
          <a:r>
            <a:rPr lang="en-GB" sz="2000" kern="1200" dirty="0">
              <a:solidFill>
                <a:schemeClr val="tx1"/>
              </a:solidFill>
            </a:rPr>
            <a:t> and </a:t>
          </a:r>
          <a:r>
            <a:rPr lang="en-GB" sz="2000" kern="1200" dirty="0">
              <a:solidFill>
                <a:schemeClr val="accent1"/>
              </a:solidFill>
            </a:rPr>
            <a:t>complexity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2. Need to </a:t>
          </a:r>
          <a:r>
            <a:rPr lang="en-GB" sz="2000" kern="1200" dirty="0">
              <a:solidFill>
                <a:schemeClr val="accent1"/>
              </a:solidFill>
            </a:rPr>
            <a:t>revert to previous state </a:t>
          </a:r>
          <a:r>
            <a:rPr lang="en-GB" sz="2000" kern="1200" dirty="0">
              <a:solidFill>
                <a:schemeClr val="tx1"/>
              </a:solidFill>
            </a:rPr>
            <a:t>in case of resale cancellation by the buyer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93" y="1930043"/>
        <a:ext cx="3138750" cy="2322284"/>
      </dsp:txXfrm>
    </dsp:sp>
    <dsp:sp modelId="{6E6DEE87-EC14-4046-8943-C81C5811C5CC}">
      <dsp:nvSpPr>
        <dsp:cNvPr id="0" name=""/>
        <dsp:cNvSpPr/>
      </dsp:nvSpPr>
      <dsp:spPr>
        <a:xfrm>
          <a:off x="3688425" y="9900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3688425" y="137616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Objective</a:t>
          </a:r>
          <a:endParaRPr lang="en-US" sz="3000" b="0" kern="1200" dirty="0"/>
        </a:p>
      </dsp:txBody>
      <dsp:txXfrm>
        <a:off x="3688425" y="1376165"/>
        <a:ext cx="3138750" cy="470812"/>
      </dsp:txXfrm>
    </dsp:sp>
    <dsp:sp modelId="{1A1113EF-3770-4FB6-A654-A31C5D897189}">
      <dsp:nvSpPr>
        <dsp:cNvPr id="0" name=""/>
        <dsp:cNvSpPr/>
      </dsp:nvSpPr>
      <dsp:spPr>
        <a:xfrm>
          <a:off x="3688425" y="1930043"/>
          <a:ext cx="3138750" cy="232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/>
              </a:solidFill>
            </a:rPr>
            <a:t>Atomically</a:t>
          </a:r>
          <a:r>
            <a:rPr lang="en-US" sz="2000" kern="1200" dirty="0"/>
            <a:t> execute tasks containing several subtasks</a:t>
          </a:r>
        </a:p>
      </dsp:txBody>
      <dsp:txXfrm>
        <a:off x="3688425" y="1930043"/>
        <a:ext cx="3138750" cy="2322284"/>
      </dsp:txXfrm>
    </dsp:sp>
    <dsp:sp modelId="{35DB1B75-9F18-44AD-A36E-062FF69E9F5B}">
      <dsp:nvSpPr>
        <dsp:cNvPr id="0" name=""/>
        <dsp:cNvSpPr/>
      </dsp:nvSpPr>
      <dsp:spPr>
        <a:xfrm>
          <a:off x="7376456" y="9900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6894-EBA3-4431-9DE3-9B20CC078CA7}">
      <dsp:nvSpPr>
        <dsp:cNvPr id="0" name=""/>
        <dsp:cNvSpPr/>
      </dsp:nvSpPr>
      <dsp:spPr>
        <a:xfrm>
          <a:off x="7376456" y="137616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Mechanisms</a:t>
          </a:r>
        </a:p>
      </dsp:txBody>
      <dsp:txXfrm>
        <a:off x="7376456" y="1376165"/>
        <a:ext cx="3138750" cy="470812"/>
      </dsp:txXfrm>
    </dsp:sp>
    <dsp:sp modelId="{00FCC5C4-BD70-4EFD-BADA-99D2F60DDDBE}">
      <dsp:nvSpPr>
        <dsp:cNvPr id="0" name=""/>
        <dsp:cNvSpPr/>
      </dsp:nvSpPr>
      <dsp:spPr>
        <a:xfrm>
          <a:off x="7376456" y="1930043"/>
          <a:ext cx="3138750" cy="232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</a:t>
          </a:r>
          <a:r>
            <a:rPr lang="en-US" sz="2000" kern="1200" dirty="0">
              <a:solidFill>
                <a:schemeClr val="accent1"/>
              </a:solidFill>
            </a:rPr>
            <a:t>Off-chain</a:t>
          </a:r>
          <a:r>
            <a:rPr lang="en-US" sz="2000" kern="1200" dirty="0"/>
            <a:t> offer registration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</a:t>
          </a:r>
          <a:r>
            <a:rPr lang="en-US" sz="2000" kern="1200" dirty="0">
              <a:solidFill>
                <a:schemeClr val="accent1"/>
              </a:solidFill>
            </a:rPr>
            <a:t>Externally approved transfer</a:t>
          </a:r>
          <a:r>
            <a:rPr lang="en-US" sz="2000" kern="1200" dirty="0"/>
            <a:t>: Modified version of ERC20 and ERC721 that accepts transfer based on </a:t>
          </a:r>
          <a:r>
            <a:rPr lang="en-US" sz="2000" kern="1200" dirty="0">
              <a:solidFill>
                <a:schemeClr val="accent1"/>
              </a:solidFill>
            </a:rPr>
            <a:t>approval message</a:t>
          </a:r>
        </a:p>
      </dsp:txBody>
      <dsp:txXfrm>
        <a:off x="7376456" y="1930043"/>
        <a:ext cx="3138750" cy="23222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5964009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Identity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25AFE3E6-5C86-44A8-ABEB-A35800BCFA9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 rotWithShape="1"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A3185-CAA5-4A9E-B2E7-5B0B34405BA9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5964009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Identity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98A643-ED23-4C15-BE17-7FCE85D853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0A02D-E15B-43D0-AC3D-752312BC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D8E0-75A4-406E-A918-1CEAE0E1322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52CEF-B7EE-434B-8FE1-D3E6B5656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3F0B-B0E3-40B4-BAF6-7797184EE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474D4-987D-4846-9F9F-1A2869D1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0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27852-D25D-44BC-9A5D-DB489F3FC9A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805BB-8C5D-45FC-AA6F-51210FC4B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7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EFA9-2663-4F2F-9E71-A1B7A82B6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80FD-31A9-4250-9F3A-169FEEAE3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D3DC-0026-4CCC-8BDB-A9645062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4009-1D3B-43E9-8AB9-D75B77B3C02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17A0-BB30-4A04-9DA5-92B28E00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AECF-9F8D-475E-BF8E-0DC3D4D1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56CE-F301-44E9-ADCA-3E3F676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40AFC-7A4E-471F-987B-1432744D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BABC-8EE7-449A-85AF-F4646462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9F5C-CFD4-4918-8E92-1E29E0048BB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B2B3-4545-43D5-BED8-F44B93F2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3327-A5F5-41DB-8FBB-9AB305F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DA65-6282-4719-8EE0-426AAAD01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8726-3C9A-4A71-85B6-19F6CCEA8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85AA-3E67-4798-B899-2B5ECF05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62C3-A757-47B0-BE19-410EB126BF2E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F64A-6431-45F8-AA8D-58326695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3A7F-5448-458E-BD50-F0A2B79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F306-323F-46F2-9364-04610AFE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9D04-E1E7-4C45-8051-121022D3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3842-007F-4E43-BCC6-6E86898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B099-E617-44DE-866E-FE9C2672519A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3929-2013-455E-9028-123D48A3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0CD6-42F4-453D-8073-2849EC36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4DB5-B805-43B5-BDC3-A7CBABE2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42EF-6EE2-4785-94EA-0CA8869D0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ABCC-D74C-466A-8315-F52EB9BC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2842-4DAA-4BF4-91D2-214779FC1AA6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E761-2CD9-4674-B940-A4B91C13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4393-AC17-40BA-AA27-BCF95DAB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E1B6-1208-41D1-AC24-659D7C7F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979F-4731-434A-B3EA-2CB816E90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9479A-942D-48FD-B9A6-C36FE506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3200-8FA9-47A9-99AF-D681D5F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D9F-BCF6-45FD-915E-7AA211F5DA80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8DDA-6AED-46F9-9F11-C17DD2F0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7018-534E-4E13-A300-14C1176D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B21C-4C38-4BF2-8A8D-A3C948AF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6B58C-2D4D-42A7-AD67-5A54DAC4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8A17-3B85-409C-A5ED-E9E9BB7D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C3F83-9D2C-4E53-A94A-5C59EE83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538D2-A535-4A5B-B76B-83896BA70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AFC52-A687-4944-9532-ADFB31F6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5346-C4D3-4455-A732-013944BA54F7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410E0-185E-4D42-A11D-4DA33E0A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81163-11CD-470E-8EF7-6D6E6B8B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F8E8-03D1-458C-9A08-57E746EF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9A3FA-96CD-4081-A9BC-4139AEA3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AD88-F832-4929-BEB1-E7CD96B20E3F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A857-A787-4A3F-A0C0-FC88DA88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EAE4-1E4B-4A57-9669-D1368C9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0599D-893B-4C4C-8B4B-3764B494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46A1-42B4-40A5-BEDA-8F42FCB2EC6D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3F62D-C34C-4663-8886-1C029CF2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34F0-3616-4DB3-B6DF-31F13A79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2ABD-401E-4AA9-BAC7-0F7CC638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9D53-18E8-4C36-9A8E-0492F08D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90675-5541-4E7C-B38E-0677988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A337B-AD7C-4897-AD1B-624D87EE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63C0-0B9A-4BCB-86C6-9261BBC89F29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8514-B84E-42D4-850F-8F7DFBA5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E3242-3289-4EED-BAE0-5612D9A4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8F0E-AA97-46D0-A3F3-486C5199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CA8-72D4-4F71-B080-9F1573431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EF6FA-8162-4652-B071-BA8B0347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8D26-DA88-42B5-BAC9-9BC8508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DF8-3E10-49A4-BB69-82C01B262AF0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497A-0FE5-4B95-A9A0-E85494CC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98A9-901A-4766-8865-BE2BAA47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B102C-5145-4962-8A7C-F4F7DE0C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5A4CB-E925-449E-ADD4-AC022149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808E-2F29-4296-8384-282FA336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FF0E-F0DA-4D81-B56E-565201AF7A5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B01C-3EFE-4FB2-BCB5-6757872BC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3BB6-AF8D-4589-99AA-4A766228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4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43.png"/><Relationship Id="rId12" Type="http://schemas.openxmlformats.org/officeDocument/2006/relationships/image" Target="../media/image56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55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54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5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3.png"/><Relationship Id="rId12" Type="http://schemas.openxmlformats.org/officeDocument/2006/relationships/image" Target="../media/image56.sv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55.png"/><Relationship Id="rId5" Type="http://schemas.openxmlformats.org/officeDocument/2006/relationships/diagramColors" Target="../diagrams/colors10.xml"/><Relationship Id="rId10" Type="http://schemas.openxmlformats.org/officeDocument/2006/relationships/image" Target="../media/image54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53.png"/><Relationship Id="rId14" Type="http://schemas.openxmlformats.org/officeDocument/2006/relationships/image" Target="../media/image5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55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43.png"/><Relationship Id="rId12" Type="http://schemas.openxmlformats.org/officeDocument/2006/relationships/image" Target="../media/image58.sv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image" Target="../media/image57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54.sv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53.png"/><Relationship Id="rId14" Type="http://schemas.openxmlformats.org/officeDocument/2006/relationships/image" Target="../media/image5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org/pvldb/vol14/p2314-xu.pdf" TargetMode="External"/><Relationship Id="rId2" Type="http://schemas.openxmlformats.org/officeDocument/2006/relationships/hyperlink" Target="https://eprint.iacr.org/2019/85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e.tu-berlin.de/fileadmin/fg308/publications/2018/Off-chaining_Models_and_Approaches_to_Off-chain_Computation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4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4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31B57C0-674D-49BB-8133-B2C2C597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9763"/>
            <a:ext cx="5459413" cy="3040063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227FE6C-C066-4CA7-BB42-80255F33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9675"/>
            <a:ext cx="5459413" cy="2468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CBC1E-CCE8-4BCE-ADD3-67F101F62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b="1" dirty="0" err="1">
                <a:solidFill>
                  <a:srgbClr val="FFFFFF"/>
                </a:solidFill>
              </a:rPr>
              <a:t>NFTiX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2CD2-D733-4CCD-A2F6-6A71F6B0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Yann Gabbud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36BE-F87A-486E-9CE6-D834DACB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E8CF28-A419-4404-85EC-A3B681C1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(Measurements made on 21.02.2022)</a:t>
            </a:r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6C0316-DAB3-43E7-9DB3-B712F24CB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02000"/>
              </p:ext>
            </p:extLst>
          </p:nvPr>
        </p:nvGraphicFramePr>
        <p:xfrm>
          <a:off x="889570" y="2732541"/>
          <a:ext cx="10409809" cy="3078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865">
                  <a:extLst>
                    <a:ext uri="{9D8B030D-6E8A-4147-A177-3AD203B41FA5}">
                      <a16:colId xmlns:a16="http://schemas.microsoft.com/office/drawing/2014/main" val="2566936288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3786258496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3419147725"/>
                    </a:ext>
                  </a:extLst>
                </a:gridCol>
                <a:gridCol w="1633490">
                  <a:extLst>
                    <a:ext uri="{9D8B030D-6E8A-4147-A177-3AD203B41FA5}">
                      <a16:colId xmlns:a16="http://schemas.microsoft.com/office/drawing/2014/main" val="4052135869"/>
                    </a:ext>
                  </a:extLst>
                </a:gridCol>
                <a:gridCol w="1642370">
                  <a:extLst>
                    <a:ext uri="{9D8B030D-6E8A-4147-A177-3AD203B41FA5}">
                      <a16:colId xmlns:a16="http://schemas.microsoft.com/office/drawing/2014/main" val="3840282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on 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Time on Polygon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Cost on Ethereum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Cost on Polygon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3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000" dirty="0"/>
                        <a:t>Request transaction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Free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Approve Exchange to transfer ticket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8.10 (CHF)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 0.01 (CHF)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8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Register resale offer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13.90 (CHF)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 0.01 (CHF)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90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Approve Exchange to transfer TIX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7.72 (CHF)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&lt; 0.01 (CHF)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1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Accept offer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26.18 (CHF)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0.01 (CHF)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30 - 60 (s)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4 - 8 (s)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55.90 (CHF)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 0.04 (CHF)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8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7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Improvements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718E72-0E0A-4E82-BE84-3190FEDFB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708114"/>
              </p:ext>
            </p:extLst>
          </p:nvPr>
        </p:nvGraphicFramePr>
        <p:xfrm>
          <a:off x="838200" y="180869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87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985933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CC5C967-CE15-4613-8734-8DF7EE8419F7}"/>
              </a:ext>
            </a:extLst>
          </p:cNvPr>
          <p:cNvSpPr/>
          <p:nvPr/>
        </p:nvSpPr>
        <p:spPr>
          <a:xfrm>
            <a:off x="973267" y="3061919"/>
            <a:ext cx="338566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approval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7D0C660-E28E-4EEC-84AD-45319F8BAD8A}"/>
              </a:ext>
            </a:extLst>
          </p:cNvPr>
          <p:cNvSpPr/>
          <p:nvPr/>
        </p:nvSpPr>
        <p:spPr>
          <a:xfrm>
            <a:off x="973266" y="4548590"/>
            <a:ext cx="338566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approval proof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B1B709D-56E7-4709-AE47-912ACBBFE031}"/>
              </a:ext>
            </a:extLst>
          </p:cNvPr>
          <p:cNvSpPr/>
          <p:nvPr/>
        </p:nvSpPr>
        <p:spPr>
          <a:xfrm>
            <a:off x="4600297" y="3215702"/>
            <a:ext cx="1046189" cy="1910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869BB-1E1C-433E-ADCA-503150B4C1C7}"/>
              </a:ext>
            </a:extLst>
          </p:cNvPr>
          <p:cNvSpPr txBox="1"/>
          <p:nvPr/>
        </p:nvSpPr>
        <p:spPr>
          <a:xfrm>
            <a:off x="5490736" y="3532927"/>
            <a:ext cx="361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Transaction verification and </a:t>
            </a:r>
            <a:r>
              <a:rPr lang="en-US" sz="2000" dirty="0">
                <a:solidFill>
                  <a:srgbClr val="FF0000"/>
                </a:solidFill>
              </a:rPr>
              <a:t>transaction</a:t>
            </a:r>
            <a:r>
              <a:rPr lang="en-US" sz="2000" dirty="0"/>
              <a:t> approval message </a:t>
            </a:r>
            <a:endParaRPr lang="en-GB" sz="2000" dirty="0"/>
          </a:p>
          <a:p>
            <a:pPr algn="ctr"/>
            <a:r>
              <a:rPr lang="en-US" sz="2000" dirty="0"/>
              <a:t> generation</a:t>
            </a:r>
          </a:p>
        </p:txBody>
      </p:sp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748154C4-9E48-4B92-AF81-DB3A4304D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0199" y="4305547"/>
            <a:ext cx="832004" cy="83200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Transaction approval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7F4C8-E666-45C8-857D-E77637D25F40}"/>
              </a:ext>
            </a:extLst>
          </p:cNvPr>
          <p:cNvSpPr txBox="1"/>
          <p:nvPr/>
        </p:nvSpPr>
        <p:spPr>
          <a:xfrm>
            <a:off x="8987071" y="5324444"/>
            <a:ext cx="218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No change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45B5EF-5463-4A37-99DA-B3AA78FD68AF}"/>
              </a:ext>
            </a:extLst>
          </p:cNvPr>
          <p:cNvSpPr/>
          <p:nvPr/>
        </p:nvSpPr>
        <p:spPr>
          <a:xfrm>
            <a:off x="115884" y="1685563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-0.0112 0.00347 -0.03841 0.03356 -0.06055 0.04814 C -0.08281 0.06365 -0.1056 0.07638 -0.13295 0.09027 C -0.16237 0.09861 -0.19206 0.10787 -0.23295 0.11527 C -0.28099 0.1243 -0.29362 0.12268 -0.32604 0.12199 C -0.3586 0.12152 -0.37917 0.11967 -0.42787 0.1125 C -0.45104 0.1081 -0.50248 0.09699 -0.51862 0.09398 " pathEditMode="relative" rAng="0" ptsTypes="AAAAAAA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38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2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93446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offer registration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B26A27-8A19-4233-B609-9C5414AA6B78}"/>
              </a:ext>
            </a:extLst>
          </p:cNvPr>
          <p:cNvSpPr/>
          <p:nvPr/>
        </p:nvSpPr>
        <p:spPr>
          <a:xfrm>
            <a:off x="1429836" y="4477105"/>
            <a:ext cx="9483133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 resale offer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1429836" y="3343531"/>
            <a:ext cx="1046189" cy="7119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2357491" y="3450538"/>
            <a:ext cx="817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</a:t>
            </a:r>
            <a:r>
              <a:rPr lang="en-US" sz="2000" dirty="0">
                <a:solidFill>
                  <a:srgbClr val="0070C0"/>
                </a:solidFill>
              </a:rPr>
              <a:t>resale offer </a:t>
            </a:r>
            <a:r>
              <a:rPr lang="en-US" sz="2000" dirty="0">
                <a:solidFill>
                  <a:schemeClr val="tx1"/>
                </a:solidFill>
              </a:rPr>
              <a:t>approval message and </a:t>
            </a:r>
            <a:r>
              <a:rPr lang="en-US" sz="2000" dirty="0">
                <a:solidFill>
                  <a:schemeClr val="accent2"/>
                </a:solidFill>
              </a:rPr>
              <a:t>ticket transfer </a:t>
            </a:r>
            <a:r>
              <a:rPr lang="en-US" sz="2000" dirty="0"/>
              <a:t>approval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message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0463" y="3159746"/>
            <a:ext cx="832004" cy="832004"/>
          </a:xfrm>
          <a:prstGeom prst="rect">
            <a:avLst/>
          </a:prstGeom>
        </p:spPr>
      </p:pic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0463" y="3570497"/>
            <a:ext cx="832004" cy="832004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43E8009-89E7-450D-8DF5-1FC34BB41975}"/>
              </a:ext>
            </a:extLst>
          </p:cNvPr>
          <p:cNvSpPr/>
          <p:nvPr/>
        </p:nvSpPr>
        <p:spPr>
          <a:xfrm>
            <a:off x="118637" y="1625828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85117 -0.000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0.85117 0.0006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85117 -0.0009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Buyer preparation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2944536" y="4487299"/>
            <a:ext cx="1046189" cy="7119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3517210" y="4612913"/>
            <a:ext cx="7956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seller, </a:t>
            </a:r>
            <a:r>
              <a:rPr lang="en-US" sz="2000" dirty="0" err="1">
                <a:solidFill>
                  <a:schemeClr val="tx1"/>
                </a:solidFill>
              </a:rPr>
              <a:t>NFTiX</a:t>
            </a:r>
            <a:r>
              <a:rPr lang="en-US" sz="2000" dirty="0">
                <a:solidFill>
                  <a:schemeClr val="tx1"/>
                </a:solidFill>
              </a:rPr>
              <a:t> and organizer </a:t>
            </a:r>
            <a:r>
              <a:rPr lang="en-US" sz="2000" dirty="0">
                <a:solidFill>
                  <a:schemeClr val="accent6"/>
                </a:solidFill>
              </a:rPr>
              <a:t>TIX transfer </a:t>
            </a:r>
            <a:r>
              <a:rPr lang="en-US" sz="2000" dirty="0">
                <a:solidFill>
                  <a:schemeClr val="tx1"/>
                </a:solidFill>
              </a:rPr>
              <a:t>approval messages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7798" y="2738899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37798" y="3154326"/>
            <a:ext cx="832004" cy="832004"/>
          </a:xfrm>
          <a:prstGeom prst="rect">
            <a:avLst/>
          </a:prstGeom>
        </p:spPr>
      </p:pic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37798" y="3565077"/>
            <a:ext cx="832004" cy="832004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3A5DB275-B8F4-4B4A-A662-EAE0C655E36F}"/>
              </a:ext>
            </a:extLst>
          </p:cNvPr>
          <p:cNvSpPr/>
          <p:nvPr/>
        </p:nvSpPr>
        <p:spPr>
          <a:xfrm>
            <a:off x="2944536" y="3225129"/>
            <a:ext cx="7847752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resale offer</a:t>
            </a:r>
          </a:p>
        </p:txBody>
      </p:sp>
      <p:pic>
        <p:nvPicPr>
          <p:cNvPr id="20" name="Graphic 19" descr="Bank check outline">
            <a:extLst>
              <a:ext uri="{FF2B5EF4-FFF2-40B4-BE49-F238E27FC236}">
                <a16:creationId xmlns:a16="http://schemas.microsoft.com/office/drawing/2014/main" id="{D13CB4F8-313D-4416-AA12-4A813AE531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3981079"/>
            <a:ext cx="832004" cy="832004"/>
          </a:xfrm>
          <a:prstGeom prst="rect">
            <a:avLst/>
          </a:prstGeom>
        </p:spPr>
      </p:pic>
      <p:pic>
        <p:nvPicPr>
          <p:cNvPr id="22" name="Graphic 21" descr="Bank check outline">
            <a:extLst>
              <a:ext uri="{FF2B5EF4-FFF2-40B4-BE49-F238E27FC236}">
                <a16:creationId xmlns:a16="http://schemas.microsoft.com/office/drawing/2014/main" id="{6CB45DD5-0870-4B55-9D66-EF6D9DD29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4367221"/>
            <a:ext cx="832004" cy="832004"/>
          </a:xfrm>
          <a:prstGeom prst="rect">
            <a:avLst/>
          </a:prstGeom>
        </p:spPr>
      </p:pic>
      <p:pic>
        <p:nvPicPr>
          <p:cNvPr id="23" name="Graphic 22" descr="Bank check outline">
            <a:extLst>
              <a:ext uri="{FF2B5EF4-FFF2-40B4-BE49-F238E27FC236}">
                <a16:creationId xmlns:a16="http://schemas.microsoft.com/office/drawing/2014/main" id="{BD83A78A-8DCE-49CA-BC27-F7054DCE32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4765881"/>
            <a:ext cx="832004" cy="83200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BC10D90-7DFF-4081-951D-8BE817255201}"/>
              </a:ext>
            </a:extLst>
          </p:cNvPr>
          <p:cNvSpPr/>
          <p:nvPr/>
        </p:nvSpPr>
        <p:spPr>
          <a:xfrm>
            <a:off x="1622373" y="1650693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73555 0.0027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73568 0.0060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73555 0.0006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5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055" y="642636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386372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execution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5902555" y="3066102"/>
            <a:ext cx="1046189" cy="5836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7108717" y="2952432"/>
            <a:ext cx="4145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</a:t>
            </a:r>
            <a:r>
              <a:rPr lang="en-US" sz="2000" dirty="0">
                <a:solidFill>
                  <a:srgbClr val="FF0000"/>
                </a:solidFill>
              </a:rPr>
              <a:t>transaction</a:t>
            </a:r>
            <a:r>
              <a:rPr lang="en-US" sz="2000" dirty="0">
                <a:solidFill>
                  <a:schemeClr val="tx1"/>
                </a:solidFill>
              </a:rPr>
              <a:t> approval message and </a:t>
            </a:r>
            <a:r>
              <a:rPr lang="en-US" sz="2000" dirty="0">
                <a:solidFill>
                  <a:schemeClr val="accent5"/>
                </a:solidFill>
              </a:rPr>
              <a:t>resale offer </a:t>
            </a:r>
            <a:r>
              <a:rPr lang="en-US" sz="2000" dirty="0"/>
              <a:t>approval</a:t>
            </a:r>
            <a:r>
              <a:rPr lang="en-US" sz="2000" dirty="0">
                <a:solidFill>
                  <a:schemeClr val="tx1"/>
                </a:solidFill>
              </a:rPr>
              <a:t> message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27706" y="2709080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7705" y="3064927"/>
            <a:ext cx="832004" cy="832004"/>
          </a:xfrm>
          <a:prstGeom prst="rect">
            <a:avLst/>
          </a:prstGeom>
        </p:spPr>
      </p:pic>
      <p:pic>
        <p:nvPicPr>
          <p:cNvPr id="20" name="Graphic 19" descr="Bank check outline">
            <a:extLst>
              <a:ext uri="{FF2B5EF4-FFF2-40B4-BE49-F238E27FC236}">
                <a16:creationId xmlns:a16="http://schemas.microsoft.com/office/drawing/2014/main" id="{D13CB4F8-313D-4416-AA12-4A813AE531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7706" y="5012060"/>
            <a:ext cx="832004" cy="832004"/>
          </a:xfrm>
          <a:prstGeom prst="rect">
            <a:avLst/>
          </a:prstGeom>
        </p:spPr>
      </p:pic>
      <p:pic>
        <p:nvPicPr>
          <p:cNvPr id="22" name="Graphic 21" descr="Bank check outline">
            <a:extLst>
              <a:ext uri="{FF2B5EF4-FFF2-40B4-BE49-F238E27FC236}">
                <a16:creationId xmlns:a16="http://schemas.microsoft.com/office/drawing/2014/main" id="{6CB45DD5-0870-4B55-9D66-EF6D9DD29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7706" y="5367907"/>
            <a:ext cx="832004" cy="832004"/>
          </a:xfrm>
          <a:prstGeom prst="rect">
            <a:avLst/>
          </a:prstGeom>
        </p:spPr>
      </p:pic>
      <p:pic>
        <p:nvPicPr>
          <p:cNvPr id="23" name="Graphic 22" descr="Bank check outline">
            <a:extLst>
              <a:ext uri="{FF2B5EF4-FFF2-40B4-BE49-F238E27FC236}">
                <a16:creationId xmlns:a16="http://schemas.microsoft.com/office/drawing/2014/main" id="{BD83A78A-8DCE-49CA-BC27-F7054DCE32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7706" y="5723754"/>
            <a:ext cx="832004" cy="83200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DB2A3B-6DB4-4DB5-9E41-368E5FD88078}"/>
              </a:ext>
            </a:extLst>
          </p:cNvPr>
          <p:cNvSpPr/>
          <p:nvPr/>
        </p:nvSpPr>
        <p:spPr>
          <a:xfrm>
            <a:off x="2974228" y="3020980"/>
            <a:ext cx="1871172" cy="5707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Resell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D5891D7-955C-4EE9-9CB0-30F13AAA44F8}"/>
              </a:ext>
            </a:extLst>
          </p:cNvPr>
          <p:cNvSpPr/>
          <p:nvPr/>
        </p:nvSpPr>
        <p:spPr>
          <a:xfrm>
            <a:off x="5902488" y="5503380"/>
            <a:ext cx="3508948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shares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779E7E8-FA7B-466B-A3DD-ABAC7D97AFD7}"/>
              </a:ext>
            </a:extLst>
          </p:cNvPr>
          <p:cNvSpPr/>
          <p:nvPr/>
        </p:nvSpPr>
        <p:spPr>
          <a:xfrm>
            <a:off x="5896392" y="4256572"/>
            <a:ext cx="1942276" cy="583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ticket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33FE47-6477-4601-94BE-873AA0929983}"/>
              </a:ext>
            </a:extLst>
          </p:cNvPr>
          <p:cNvSpPr txBox="1"/>
          <p:nvPr/>
        </p:nvSpPr>
        <p:spPr>
          <a:xfrm>
            <a:off x="10011892" y="4123768"/>
            <a:ext cx="2177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Check </a:t>
            </a:r>
            <a:r>
              <a:rPr lang="en-US" sz="1800" dirty="0">
                <a:solidFill>
                  <a:schemeClr val="accent2"/>
                </a:solidFill>
              </a:rPr>
              <a:t>ticket transfer </a:t>
            </a:r>
            <a:r>
              <a:rPr lang="en-US" sz="1800" dirty="0"/>
              <a:t>approval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message and transfer ticket</a:t>
            </a: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90EA9D19-FA66-4F60-80A8-ABC05D95540A}"/>
              </a:ext>
            </a:extLst>
          </p:cNvPr>
          <p:cNvSpPr/>
          <p:nvPr/>
        </p:nvSpPr>
        <p:spPr>
          <a:xfrm>
            <a:off x="8965703" y="4288531"/>
            <a:ext cx="1046189" cy="5836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33868" y="4132383"/>
            <a:ext cx="832004" cy="832004"/>
          </a:xfrm>
          <a:prstGeom prst="rect">
            <a:avLst/>
          </a:prstGeom>
        </p:spPr>
      </p:pic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305C6AA7-76EE-4DE1-8C8C-9AE216057875}"/>
              </a:ext>
            </a:extLst>
          </p:cNvPr>
          <p:cNvSpPr/>
          <p:nvPr/>
        </p:nvSpPr>
        <p:spPr>
          <a:xfrm>
            <a:off x="10430980" y="5382399"/>
            <a:ext cx="403910" cy="832004"/>
          </a:xfrm>
          <a:prstGeom prst="curvedLeftArrow">
            <a:avLst>
              <a:gd name="adj1" fmla="val 25000"/>
              <a:gd name="adj2" fmla="val 4324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5C1A41-9349-43AD-A281-52E03408C24A}"/>
              </a:ext>
            </a:extLst>
          </p:cNvPr>
          <p:cNvSpPr txBox="1"/>
          <p:nvPr/>
        </p:nvSpPr>
        <p:spPr>
          <a:xfrm>
            <a:off x="10703855" y="5059737"/>
            <a:ext cx="14850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Check </a:t>
            </a:r>
            <a:r>
              <a:rPr lang="en-US" sz="1800" dirty="0">
                <a:solidFill>
                  <a:schemeClr val="accent6"/>
                </a:solidFill>
              </a:rPr>
              <a:t>TIX transfer </a:t>
            </a:r>
            <a:r>
              <a:rPr lang="en-US" sz="1800" dirty="0"/>
              <a:t>approval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/>
              <a:t>messages and transfer TIXs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C1B3EA-1A63-4F8B-B9CE-DC95E5904F01}"/>
              </a:ext>
            </a:extLst>
          </p:cNvPr>
          <p:cNvSpPr/>
          <p:nvPr/>
        </p:nvSpPr>
        <p:spPr>
          <a:xfrm>
            <a:off x="1643895" y="1596340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B44064-57D5-4BAA-B231-15E4A5B7DAA0}"/>
              </a:ext>
            </a:extLst>
          </p:cNvPr>
          <p:cNvSpPr/>
          <p:nvPr/>
        </p:nvSpPr>
        <p:spPr>
          <a:xfrm>
            <a:off x="4600992" y="1656476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24128 0.0011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0.24128 0.0023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24128 0.0020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24128 0.0025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24128 0.0006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4128 0.0002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8 0.00209 L 0.49024 0.0009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8 0.00254 L 0.61602 0.0009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8 0.00069 L 0.61602 0.00185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8 0.00023 L 0.61602 -0.0002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 animBg="1"/>
      <p:bldP spid="24" grpId="0" animBg="1"/>
      <p:bldP spid="26" grpId="0" animBg="1"/>
      <p:bldP spid="27" grpId="0"/>
      <p:bldP spid="28" grpId="0" animBg="1"/>
      <p:bldP spid="29" grpId="0" animBg="1"/>
      <p:bldP spid="30" grpId="0"/>
      <p:bldP spid="32" grpId="0" animBg="1"/>
      <p:bldP spid="32" grpId="1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E8CF28-A419-4404-85EC-A3B681C1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(Measurements made on 21.02.2022)</a:t>
            </a:r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6C0316-DAB3-43E7-9DB3-B712F24CB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35719"/>
              </p:ext>
            </p:extLst>
          </p:nvPr>
        </p:nvGraphicFramePr>
        <p:xfrm>
          <a:off x="889570" y="2902903"/>
          <a:ext cx="10409809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865">
                  <a:extLst>
                    <a:ext uri="{9D8B030D-6E8A-4147-A177-3AD203B41FA5}">
                      <a16:colId xmlns:a16="http://schemas.microsoft.com/office/drawing/2014/main" val="2566936288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3786258496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3419147725"/>
                    </a:ext>
                  </a:extLst>
                </a:gridCol>
                <a:gridCol w="1633490">
                  <a:extLst>
                    <a:ext uri="{9D8B030D-6E8A-4147-A177-3AD203B41FA5}">
                      <a16:colId xmlns:a16="http://schemas.microsoft.com/office/drawing/2014/main" val="4052135869"/>
                    </a:ext>
                  </a:extLst>
                </a:gridCol>
                <a:gridCol w="1642370">
                  <a:extLst>
                    <a:ext uri="{9D8B030D-6E8A-4147-A177-3AD203B41FA5}">
                      <a16:colId xmlns:a16="http://schemas.microsoft.com/office/drawing/2014/main" val="3840282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on 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Time on Polygon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Cost on Ethereum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Cost on Polygon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3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000" dirty="0"/>
                        <a:t>Request transaction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Register resale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8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Get resale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90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Execute resale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30.97 (CHF)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0.01 (CHF)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1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16.5 (s)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3.5 (s)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30.97 (CHF)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0.01 (CHF)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8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9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 vs V2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E8CF28-A419-4404-85EC-A3B681C1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(Measurements made on 21.02.2022)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6C0316-DAB3-43E7-9DB3-B712F24CB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26464"/>
              </p:ext>
            </p:extLst>
          </p:nvPr>
        </p:nvGraphicFramePr>
        <p:xfrm>
          <a:off x="889570" y="2778261"/>
          <a:ext cx="10409810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077">
                  <a:extLst>
                    <a:ext uri="{9D8B030D-6E8A-4147-A177-3AD203B41FA5}">
                      <a16:colId xmlns:a16="http://schemas.microsoft.com/office/drawing/2014/main" val="2566936288"/>
                    </a:ext>
                  </a:extLst>
                </a:gridCol>
                <a:gridCol w="1988598">
                  <a:extLst>
                    <a:ext uri="{9D8B030D-6E8A-4147-A177-3AD203B41FA5}">
                      <a16:colId xmlns:a16="http://schemas.microsoft.com/office/drawing/2014/main" val="3786258496"/>
                    </a:ext>
                  </a:extLst>
                </a:gridCol>
                <a:gridCol w="1837677">
                  <a:extLst>
                    <a:ext uri="{9D8B030D-6E8A-4147-A177-3AD203B41FA5}">
                      <a16:colId xmlns:a16="http://schemas.microsoft.com/office/drawing/2014/main" val="3419147725"/>
                    </a:ext>
                  </a:extLst>
                </a:gridCol>
                <a:gridCol w="1857998">
                  <a:extLst>
                    <a:ext uri="{9D8B030D-6E8A-4147-A177-3AD203B41FA5}">
                      <a16:colId xmlns:a16="http://schemas.microsoft.com/office/drawing/2014/main" val="4052135869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3840282162"/>
                    </a:ext>
                  </a:extLst>
                </a:gridCol>
                <a:gridCol w="1604964">
                  <a:extLst>
                    <a:ext uri="{9D8B030D-6E8A-4147-A177-3AD203B41FA5}">
                      <a16:colId xmlns:a16="http://schemas.microsoft.com/office/drawing/2014/main" val="4289316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on 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on Polygon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Cost on 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Cost on Polygon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3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~ 45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~ 6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~ 56 (CHF)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~ 0.05 (CHF)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1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~ 17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~ 4 (s)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~ 31 (CHF)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~ 0.01 (CHF)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89386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2CD9D32F-F86A-4F3D-A833-32FAFE816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97360"/>
              </p:ext>
            </p:extLst>
          </p:nvPr>
        </p:nvGraphicFramePr>
        <p:xfrm>
          <a:off x="889570" y="4683443"/>
          <a:ext cx="10409809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7363">
                  <a:extLst>
                    <a:ext uri="{9D8B030D-6E8A-4147-A177-3AD203B41FA5}">
                      <a16:colId xmlns:a16="http://schemas.microsoft.com/office/drawing/2014/main" val="2566936288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3786258496"/>
                    </a:ext>
                  </a:extLst>
                </a:gridCol>
                <a:gridCol w="1837267">
                  <a:extLst>
                    <a:ext uri="{9D8B030D-6E8A-4147-A177-3AD203B41FA5}">
                      <a16:colId xmlns:a16="http://schemas.microsoft.com/office/drawing/2014/main" val="3419147725"/>
                    </a:ext>
                  </a:extLst>
                </a:gridCol>
                <a:gridCol w="4915512">
                  <a:extLst>
                    <a:ext uri="{9D8B030D-6E8A-4147-A177-3AD203B41FA5}">
                      <a16:colId xmlns:a16="http://schemas.microsoft.com/office/drawing/2014/main" val="405213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On-chain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On-chain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3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 single approval message to verify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1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 need to write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8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5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718E72-0E0A-4E82-BE84-3190FEDFB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223600"/>
              </p:ext>
            </p:extLst>
          </p:nvPr>
        </p:nvGraphicFramePr>
        <p:xfrm>
          <a:off x="838200" y="184338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0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870-B3CC-446C-93EF-5599C53E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Questions 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06532" y="2495604"/>
          <a:ext cx="12192000" cy="3050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870-B3CC-446C-93EF-5599C53E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576933"/>
              </p:ext>
            </p:extLst>
          </p:nvPr>
        </p:nvGraphicFramePr>
        <p:xfrm>
          <a:off x="-106532" y="2495604"/>
          <a:ext cx="12192000" cy="3050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5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7FE3-2F39-49E7-A8E2-B9F37F75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310C-10E7-4410-B456-F1068CAB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87299-E7FE-4178-8E09-6B7E44B7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A65A-3FEE-49DB-BEF4-1B52E291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9E10-3243-4508-AC63-EB839841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9A1A-C18C-42C5-8CC1-A9CC053D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EAD1-37A7-441F-A231-85CDD71D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7319-5CFC-4A43-889F-A622CD0B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D7255-7FC2-4706-9BDE-EAAF052B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2DC7-FCEF-4772-A6D9-F66362C6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F993-A0C3-45FF-9369-32A8B647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7AD15-CF8A-49C6-BE74-FEF245A4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1052-5A17-4496-82A7-94A99112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88B0-E9B8-4805-ABF1-D34991E4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7821A-AE6C-4487-99DD-C32EA23C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3929-A0E8-45BD-BC40-D254BE89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related works: Off-chain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71DE-88FC-41C2-A54B-7C261952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Bitcontracts</a:t>
            </a:r>
            <a:r>
              <a:rPr lang="en-US" dirty="0"/>
              <a:t>: Supporting Smart Contracts in Legacy Blockchains</a:t>
            </a:r>
          </a:p>
          <a:p>
            <a:pPr lvl="1"/>
            <a:r>
              <a:rPr lang="en-US" dirty="0">
                <a:hlinkClick r:id="rId2"/>
              </a:rPr>
              <a:t>https://eprint.iacr.org/2019/857.pdf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 err="1"/>
              <a:t>SlimChain</a:t>
            </a:r>
            <a:r>
              <a:rPr lang="en-US" dirty="0"/>
              <a:t>: Scaling Blockchain Transactions through Off-Chain Storage and Parallel Processing </a:t>
            </a:r>
          </a:p>
          <a:p>
            <a:pPr lvl="1"/>
            <a:r>
              <a:rPr lang="en-US" dirty="0">
                <a:hlinkClick r:id="rId3"/>
              </a:rPr>
              <a:t>http://vldb.org/pvldb/vol14/p2314-xu.pdf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Off-chaining Models and Approaches to Off-chain Computations</a:t>
            </a:r>
          </a:p>
          <a:p>
            <a:pPr lvl="1"/>
            <a:r>
              <a:rPr lang="en-US" dirty="0">
                <a:hlinkClick r:id="rId4"/>
              </a:rPr>
              <a:t>https://www.ise.tu-berlin.de/fileadmin/fg308/publications/2018/Off-chaining_Models_and_Approaches_to_Off-chain_Computations.pdf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4E37B-A7F3-4B6F-9288-2D2D05F2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2461-E74A-4AB8-94DD-45E18A8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Goals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33F6B0-EBEC-45FC-BC94-5FF41CB97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6529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E971-D73E-415C-8C1E-FEE610BC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5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/>
              <a:t>Challenges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718E72-0E0A-4E82-BE84-3190FEDFB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0418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7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2DB7-38CB-4768-A9BD-40B9C457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System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57B85D8-FE35-4587-A42B-C5407ED12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81" y="238789"/>
            <a:ext cx="8803519" cy="638042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9535-428E-400A-83A1-089B7E8C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75A6-E981-4F62-A8F8-0EE961CB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Use case: ticket resale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FCB7-2EF6-47F2-8A2E-55E054CC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6</a:t>
            </a:fld>
            <a:endParaRPr lang="en-US"/>
          </a:p>
        </p:txBody>
      </p:sp>
      <p:pic>
        <p:nvPicPr>
          <p:cNvPr id="19" name="Graphic 18" descr="Coins outline">
            <a:extLst>
              <a:ext uri="{FF2B5EF4-FFF2-40B4-BE49-F238E27FC236}">
                <a16:creationId xmlns:a16="http://schemas.microsoft.com/office/drawing/2014/main" id="{E51F5F32-2D05-4FA0-AC64-94148B3C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1918" y="4524981"/>
            <a:ext cx="914400" cy="914400"/>
          </a:xfrm>
          <a:prstGeom prst="rect">
            <a:avLst/>
          </a:prstGeom>
        </p:spPr>
      </p:pic>
      <p:pic>
        <p:nvPicPr>
          <p:cNvPr id="21" name="Graphic 20" descr="Ticket outline">
            <a:extLst>
              <a:ext uri="{FF2B5EF4-FFF2-40B4-BE49-F238E27FC236}">
                <a16:creationId xmlns:a16="http://schemas.microsoft.com/office/drawing/2014/main" id="{44949CF2-BC2F-4D65-9A91-440E4BE10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166" y="3610581"/>
            <a:ext cx="914400" cy="914400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CA30308B-89AE-41DF-9D87-1C99EF9D1893}"/>
              </a:ext>
            </a:extLst>
          </p:cNvPr>
          <p:cNvSpPr/>
          <p:nvPr/>
        </p:nvSpPr>
        <p:spPr>
          <a:xfrm>
            <a:off x="3590049" y="2689045"/>
            <a:ext cx="4308050" cy="6928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agreement</a:t>
            </a:r>
          </a:p>
        </p:txBody>
      </p:sp>
      <p:sp>
        <p:nvSpPr>
          <p:cNvPr id="11" name="Rectangle 10" descr="Female Profile with solid fill">
            <a:extLst>
              <a:ext uri="{FF2B5EF4-FFF2-40B4-BE49-F238E27FC236}">
                <a16:creationId xmlns:a16="http://schemas.microsoft.com/office/drawing/2014/main" id="{8145B040-A528-4980-96D5-F4D7B7CFB216}"/>
              </a:ext>
            </a:extLst>
          </p:cNvPr>
          <p:cNvSpPr/>
          <p:nvPr/>
        </p:nvSpPr>
        <p:spPr>
          <a:xfrm>
            <a:off x="2175198" y="2346519"/>
            <a:ext cx="654169" cy="65416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2AC461-8296-489B-9E0C-9A27003BB1E2}"/>
              </a:ext>
            </a:extLst>
          </p:cNvPr>
          <p:cNvGrpSpPr/>
          <p:nvPr/>
        </p:nvGrpSpPr>
        <p:grpSpPr>
          <a:xfrm>
            <a:off x="1780939" y="3218752"/>
            <a:ext cx="1453710" cy="581484"/>
            <a:chOff x="0" y="1193123"/>
            <a:chExt cx="1453710" cy="5814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E94F89-2DD5-4B40-BF6F-1A20978A2CD3}"/>
                </a:ext>
              </a:extLst>
            </p:cNvPr>
            <p:cNvSpPr/>
            <p:nvPr/>
          </p:nvSpPr>
          <p:spPr>
            <a:xfrm>
              <a:off x="0" y="1193123"/>
              <a:ext cx="1453710" cy="5814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31BCC6-A653-4C00-9A91-5663010F9B4D}"/>
                </a:ext>
              </a:extLst>
            </p:cNvPr>
            <p:cNvSpPr txBox="1"/>
            <p:nvPr/>
          </p:nvSpPr>
          <p:spPr>
            <a:xfrm>
              <a:off x="0" y="1193123"/>
              <a:ext cx="1453710" cy="581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Seller </a:t>
              </a:r>
            </a:p>
          </p:txBody>
        </p:sp>
      </p:grpSp>
      <p:sp>
        <p:nvSpPr>
          <p:cNvPr id="13" name="Rectangle 12" descr="Male profile with solid fill">
            <a:extLst>
              <a:ext uri="{FF2B5EF4-FFF2-40B4-BE49-F238E27FC236}">
                <a16:creationId xmlns:a16="http://schemas.microsoft.com/office/drawing/2014/main" id="{20DDE9DA-EA3B-4221-8D98-FE1A481DB6F5}"/>
              </a:ext>
            </a:extLst>
          </p:cNvPr>
          <p:cNvSpPr/>
          <p:nvPr/>
        </p:nvSpPr>
        <p:spPr>
          <a:xfrm>
            <a:off x="8653274" y="2346519"/>
            <a:ext cx="654169" cy="65416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B12ED-A5ED-4D0F-AD7F-B684006D8823}"/>
              </a:ext>
            </a:extLst>
          </p:cNvPr>
          <p:cNvGrpSpPr/>
          <p:nvPr/>
        </p:nvGrpSpPr>
        <p:grpSpPr>
          <a:xfrm>
            <a:off x="8253499" y="3218752"/>
            <a:ext cx="1453710" cy="581484"/>
            <a:chOff x="1702594" y="1193123"/>
            <a:chExt cx="1453710" cy="5814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61D3A-7717-4177-BDF0-21C7BE23D2C3}"/>
                </a:ext>
              </a:extLst>
            </p:cNvPr>
            <p:cNvSpPr/>
            <p:nvPr/>
          </p:nvSpPr>
          <p:spPr>
            <a:xfrm>
              <a:off x="1702594" y="1193123"/>
              <a:ext cx="1453710" cy="5814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56889-3E29-4AB8-85B0-BD31155DC5AB}"/>
                </a:ext>
              </a:extLst>
            </p:cNvPr>
            <p:cNvSpPr txBox="1"/>
            <p:nvPr/>
          </p:nvSpPr>
          <p:spPr>
            <a:xfrm>
              <a:off x="1702594" y="1193123"/>
              <a:ext cx="1453710" cy="581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Buyer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3864DE-D930-4DA2-AD1E-8E48CAB28970}"/>
              </a:ext>
            </a:extLst>
          </p:cNvPr>
          <p:cNvSpPr txBox="1"/>
          <p:nvPr/>
        </p:nvSpPr>
        <p:spPr>
          <a:xfrm>
            <a:off x="4229428" y="5085438"/>
            <a:ext cx="3029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 remove trust?</a:t>
            </a:r>
          </a:p>
          <a:p>
            <a:r>
              <a:rPr lang="en-US" sz="2000" dirty="0"/>
              <a:t>How to enforce regulation?</a:t>
            </a:r>
          </a:p>
        </p:txBody>
      </p:sp>
    </p:spTree>
    <p:extLst>
      <p:ext uri="{BB962C8B-B14F-4D97-AF65-F5344CB8AC3E}">
        <p14:creationId xmlns:p14="http://schemas.microsoft.com/office/powerpoint/2010/main" val="35698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81 0.00347 L 0.54115 -0.003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-34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046 L -0.54545 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896141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CC5C967-CE15-4613-8734-8DF7EE8419F7}"/>
              </a:ext>
            </a:extLst>
          </p:cNvPr>
          <p:cNvSpPr/>
          <p:nvPr/>
        </p:nvSpPr>
        <p:spPr>
          <a:xfrm>
            <a:off x="973267" y="3061919"/>
            <a:ext cx="338566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approval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7D0C660-E28E-4EEC-84AD-45319F8BAD8A}"/>
              </a:ext>
            </a:extLst>
          </p:cNvPr>
          <p:cNvSpPr/>
          <p:nvPr/>
        </p:nvSpPr>
        <p:spPr>
          <a:xfrm>
            <a:off x="973266" y="4548590"/>
            <a:ext cx="338566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approval proof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B1B709D-56E7-4709-AE47-912ACBBFE031}"/>
              </a:ext>
            </a:extLst>
          </p:cNvPr>
          <p:cNvSpPr/>
          <p:nvPr/>
        </p:nvSpPr>
        <p:spPr>
          <a:xfrm>
            <a:off x="4600297" y="3215702"/>
            <a:ext cx="1046189" cy="1910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869BB-1E1C-433E-ADCA-503150B4C1C7}"/>
              </a:ext>
            </a:extLst>
          </p:cNvPr>
          <p:cNvSpPr txBox="1"/>
          <p:nvPr/>
        </p:nvSpPr>
        <p:spPr>
          <a:xfrm>
            <a:off x="5545577" y="3570219"/>
            <a:ext cx="3591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Transaction verification and </a:t>
            </a:r>
            <a:r>
              <a:rPr lang="en-US" sz="2000" dirty="0">
                <a:solidFill>
                  <a:srgbClr val="FF0000"/>
                </a:solidFill>
              </a:rPr>
              <a:t>transaction</a:t>
            </a:r>
            <a:r>
              <a:rPr lang="en-US" sz="2000" dirty="0"/>
              <a:t> approval message </a:t>
            </a:r>
            <a:endParaRPr lang="en-GB" sz="2000" dirty="0"/>
          </a:p>
          <a:p>
            <a:pPr algn="ctr"/>
            <a:r>
              <a:rPr lang="en-US" sz="2000" dirty="0"/>
              <a:t> generation</a:t>
            </a:r>
          </a:p>
        </p:txBody>
      </p:sp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748154C4-9E48-4B92-AF81-DB3A4304D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5757" y="4346499"/>
            <a:ext cx="832004" cy="83200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59999" y="360000"/>
            <a:ext cx="10782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Transaction and ticket approval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A2E8EE-51B6-430F-B76A-F5E12009EBD4}"/>
              </a:ext>
            </a:extLst>
          </p:cNvPr>
          <p:cNvSpPr/>
          <p:nvPr/>
        </p:nvSpPr>
        <p:spPr>
          <a:xfrm>
            <a:off x="973266" y="5732856"/>
            <a:ext cx="6857209" cy="5707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Approve Exchange contract to transfer his ticket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B4C16D-EBE1-494B-9550-58D7510EF31A}"/>
              </a:ext>
            </a:extLst>
          </p:cNvPr>
          <p:cNvSpPr/>
          <p:nvPr/>
        </p:nvSpPr>
        <p:spPr>
          <a:xfrm>
            <a:off x="209309" y="1656218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326F-A1C5-475B-87E9-C01ABCB92A99}"/>
              </a:ext>
            </a:extLst>
          </p:cNvPr>
          <p:cNvSpPr/>
          <p:nvPr/>
        </p:nvSpPr>
        <p:spPr>
          <a:xfrm>
            <a:off x="3595478" y="1666096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12F4E8-5F86-4EFE-A814-3ED3278E4E71}"/>
              </a:ext>
            </a:extLst>
          </p:cNvPr>
          <p:cNvSpPr/>
          <p:nvPr/>
        </p:nvSpPr>
        <p:spPr>
          <a:xfrm>
            <a:off x="209309" y="1646768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C -0.01133 0.00348 -0.03906 0.03357 -0.06146 0.04815 C -0.08398 0.06366 -0.10716 0.07639 -0.1349 0.09028 C -0.16484 0.09862 -0.19492 0.10787 -0.23646 0.11528 C -0.28529 0.12431 -0.29805 0.12269 -0.33099 0.122 C -0.36393 0.12153 -0.3849 0.11968 -0.43424 0.1125 C -0.45781 0.10811 -0.51016 0.097 -0.52643 0.09399 " pathEditMode="relative" rAng="0" ptsTypes="AAAAA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28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59999" y="360000"/>
            <a:ext cx="11518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Offer registration and TIX approval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903F8B-411F-4A4E-A5F9-176A31BAF26C}"/>
              </a:ext>
            </a:extLst>
          </p:cNvPr>
          <p:cNvSpPr/>
          <p:nvPr/>
        </p:nvSpPr>
        <p:spPr>
          <a:xfrm>
            <a:off x="972396" y="3355050"/>
            <a:ext cx="5123604" cy="5707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 resale offer</a:t>
            </a: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C3A6B0C3-53B9-4BC7-804D-408C3957D229}"/>
              </a:ext>
            </a:extLst>
          </p:cNvPr>
          <p:cNvSpPr/>
          <p:nvPr/>
        </p:nvSpPr>
        <p:spPr>
          <a:xfrm>
            <a:off x="6296380" y="3556000"/>
            <a:ext cx="1046189" cy="8154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9D301-F8FF-4662-ADCB-71FDE73E7781}"/>
              </a:ext>
            </a:extLst>
          </p:cNvPr>
          <p:cNvSpPr txBox="1"/>
          <p:nvPr/>
        </p:nvSpPr>
        <p:spPr>
          <a:xfrm>
            <a:off x="7341470" y="3414067"/>
            <a:ext cx="3690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 checks (</a:t>
            </a:r>
            <a:r>
              <a:rPr lang="en-US" sz="2000" dirty="0">
                <a:solidFill>
                  <a:srgbClr val="FF0000"/>
                </a:solidFill>
              </a:rPr>
              <a:t>transaction</a:t>
            </a:r>
            <a:r>
              <a:rPr lang="en-US" sz="2000" dirty="0"/>
              <a:t> approval message is valid, ticket not already on resale,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DB2A4605-61DF-4AA5-80D5-5AEC7032BF09}"/>
              </a:ext>
            </a:extLst>
          </p:cNvPr>
          <p:cNvSpPr/>
          <p:nvPr/>
        </p:nvSpPr>
        <p:spPr>
          <a:xfrm>
            <a:off x="6270265" y="4700458"/>
            <a:ext cx="1046189" cy="6457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FCBD3-A05C-4B5B-9E8E-2733328C8883}"/>
              </a:ext>
            </a:extLst>
          </p:cNvPr>
          <p:cNvSpPr txBox="1"/>
          <p:nvPr/>
        </p:nvSpPr>
        <p:spPr>
          <a:xfrm>
            <a:off x="7341470" y="4770050"/>
            <a:ext cx="30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Register offer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936C1D-2EFF-4976-9726-29CE81E051E3}"/>
              </a:ext>
            </a:extLst>
          </p:cNvPr>
          <p:cNvSpPr/>
          <p:nvPr/>
        </p:nvSpPr>
        <p:spPr>
          <a:xfrm>
            <a:off x="2886200" y="5567065"/>
            <a:ext cx="8145867" cy="5707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Approve Exchange contract to transfer his TIXs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178FB3-8A8E-4A1A-B794-A131F62AFFB5}"/>
              </a:ext>
            </a:extLst>
          </p:cNvPr>
          <p:cNvSpPr/>
          <p:nvPr/>
        </p:nvSpPr>
        <p:spPr>
          <a:xfrm>
            <a:off x="209309" y="1656218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D7D58D-D086-4B9D-AF90-EE7275F84FEC}"/>
              </a:ext>
            </a:extLst>
          </p:cNvPr>
          <p:cNvSpPr/>
          <p:nvPr/>
        </p:nvSpPr>
        <p:spPr>
          <a:xfrm>
            <a:off x="5330517" y="1713826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CBE4FB-C94C-4B35-95B6-31BFEC945D84}"/>
              </a:ext>
            </a:extLst>
          </p:cNvPr>
          <p:cNvSpPr/>
          <p:nvPr/>
        </p:nvSpPr>
        <p:spPr>
          <a:xfrm>
            <a:off x="1910586" y="1662825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42617 0.0020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2" grpId="0"/>
      <p:bldP spid="23" grpId="0" animBg="1"/>
      <p:bldP spid="24" grpId="0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Resale offer settlement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F125193-0D4E-402E-8B86-94F3D0B60DFC}"/>
              </a:ext>
            </a:extLst>
          </p:cNvPr>
          <p:cNvSpPr/>
          <p:nvPr/>
        </p:nvSpPr>
        <p:spPr>
          <a:xfrm>
            <a:off x="2674970" y="2906777"/>
            <a:ext cx="3421030" cy="5707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Accept resale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E74FF9-EF10-4A74-89B9-1F898C034C8A}"/>
              </a:ext>
            </a:extLst>
          </p:cNvPr>
          <p:cNvSpPr/>
          <p:nvPr/>
        </p:nvSpPr>
        <p:spPr>
          <a:xfrm>
            <a:off x="6299571" y="5132633"/>
            <a:ext cx="4956694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shares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6124A-A3D0-44AB-8851-1F0A929CD196}"/>
              </a:ext>
            </a:extLst>
          </p:cNvPr>
          <p:cNvSpPr txBox="1"/>
          <p:nvPr/>
        </p:nvSpPr>
        <p:spPr>
          <a:xfrm>
            <a:off x="7505467" y="3076420"/>
            <a:ext cx="384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 checks (Buyer == optional buyer, ticket is on resale,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774785BA-4E2C-440E-9544-76D4AD36D2C8}"/>
              </a:ext>
            </a:extLst>
          </p:cNvPr>
          <p:cNvSpPr/>
          <p:nvPr/>
        </p:nvSpPr>
        <p:spPr>
          <a:xfrm>
            <a:off x="6312978" y="4027177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4CA0A-AD0B-4E9D-AF6A-89F9244DBE99}"/>
              </a:ext>
            </a:extLst>
          </p:cNvPr>
          <p:cNvSpPr txBox="1"/>
          <p:nvPr/>
        </p:nvSpPr>
        <p:spPr>
          <a:xfrm>
            <a:off x="7505465" y="3944696"/>
            <a:ext cx="303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Compute seller, </a:t>
            </a:r>
            <a:r>
              <a:rPr lang="en-US" sz="2000" dirty="0" err="1"/>
              <a:t>NFTiX</a:t>
            </a:r>
            <a:r>
              <a:rPr lang="en-US" sz="2000" dirty="0"/>
              <a:t> and organizer shares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29EBD0F-67B4-41EB-A0F7-2C14D4E47412}"/>
              </a:ext>
            </a:extLst>
          </p:cNvPr>
          <p:cNvSpPr/>
          <p:nvPr/>
        </p:nvSpPr>
        <p:spPr>
          <a:xfrm>
            <a:off x="6299571" y="4655307"/>
            <a:ext cx="1794562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ticket</a:t>
            </a: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899F15BE-D983-47A7-A929-C5223F4036F2}"/>
              </a:ext>
            </a:extLst>
          </p:cNvPr>
          <p:cNvSpPr/>
          <p:nvPr/>
        </p:nvSpPr>
        <p:spPr>
          <a:xfrm>
            <a:off x="6312978" y="5681761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6E8DA-20EA-4F2A-8809-19AF4FB79125}"/>
              </a:ext>
            </a:extLst>
          </p:cNvPr>
          <p:cNvSpPr txBox="1"/>
          <p:nvPr/>
        </p:nvSpPr>
        <p:spPr>
          <a:xfrm>
            <a:off x="7505465" y="5747279"/>
            <a:ext cx="30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Remove ticket from resale</a:t>
            </a: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291ECFAD-8839-4A05-A7E0-05B2F9EB0104}"/>
              </a:ext>
            </a:extLst>
          </p:cNvPr>
          <p:cNvSpPr/>
          <p:nvPr/>
        </p:nvSpPr>
        <p:spPr>
          <a:xfrm>
            <a:off x="6312978" y="3149552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BABA45-6641-41B9-B707-0B4F1D57339E}"/>
              </a:ext>
            </a:extLst>
          </p:cNvPr>
          <p:cNvSpPr/>
          <p:nvPr/>
        </p:nvSpPr>
        <p:spPr>
          <a:xfrm>
            <a:off x="1911013" y="1634348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E5EF13-8079-491A-9010-D60AF54C5B9F}"/>
              </a:ext>
            </a:extLst>
          </p:cNvPr>
          <p:cNvSpPr/>
          <p:nvPr/>
        </p:nvSpPr>
        <p:spPr>
          <a:xfrm>
            <a:off x="5322564" y="1675146"/>
            <a:ext cx="1527913" cy="1272429"/>
          </a:xfrm>
          <a:prstGeom prst="ellipse">
            <a:avLst/>
          </a:prstGeom>
          <a:solidFill>
            <a:srgbClr val="ED7D31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/>
      <p:bldP spid="30" grpId="0" animBg="1"/>
      <p:bldP spid="31" grpId="0"/>
      <p:bldP spid="33" grpId="0" animBg="1"/>
      <p:bldP spid="34" grpId="0" animBg="1"/>
      <p:bldP spid="35" grpId="0"/>
      <p:bldP spid="36" grpId="0" animBg="1"/>
      <p:bldP spid="15" grpId="0" animBg="1"/>
      <p:bldP spid="15" grpId="1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1006</Words>
  <Application>Microsoft Office PowerPoint</Application>
  <PresentationFormat>Widescreen</PresentationFormat>
  <Paragraphs>298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NFTiX</vt:lpstr>
      <vt:lpstr>Contents</vt:lpstr>
      <vt:lpstr>Goals</vt:lpstr>
      <vt:lpstr>PowerPoint Presentation</vt:lpstr>
      <vt:lpstr>System overview</vt:lpstr>
      <vt:lpstr>Use case: ticket resale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Missing related works: Off-chain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NFTiX</dc:title>
  <dc:creator>Gabbud Yann</dc:creator>
  <cp:lastModifiedBy>Gabbud Yann</cp:lastModifiedBy>
  <cp:revision>204</cp:revision>
  <dcterms:created xsi:type="dcterms:W3CDTF">2022-03-08T12:40:53Z</dcterms:created>
  <dcterms:modified xsi:type="dcterms:W3CDTF">2022-03-23T11:33:27Z</dcterms:modified>
</cp:coreProperties>
</file>