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67" r:id="rId11"/>
    <p:sldId id="266" r:id="rId12"/>
    <p:sldId id="268" r:id="rId13"/>
    <p:sldId id="272" r:id="rId14"/>
    <p:sldId id="269" r:id="rId15"/>
    <p:sldId id="270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4E33E"/>
    <a:srgbClr val="A349A4"/>
    <a:srgbClr val="DEB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AF6C-C6F4-4A53-8B6A-13FABE67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7D45-D24D-49D9-869A-13A23C6F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F3F-4439-440C-AF15-7B4D88FD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1BBF-4BD6-4E15-96CD-F275A9D0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0EF0-F876-4277-A4BC-B2497D6D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A526-48ED-4E5C-B3EA-8B61FE5A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4783-0A19-4E65-991A-DFBF8BC4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1E77-1CE3-4661-8233-3E10A14C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7E3B-6EB1-4A15-BE22-E4E8FB8A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DF38-9C28-4021-AD37-E2FC9940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43B0D-0171-45EC-921E-882BA3FFD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0DA8-29DE-42EA-B89F-84987280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803E-242D-4867-88D2-769FDA6B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FA92-B2A0-4C09-9044-AAE1F688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9EDA-DEE8-4EAC-807C-F0C43C4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1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FA5B-C45E-44A6-BDF0-47CFE69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A00-FB17-44E5-BB04-77E18C62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0B09-59AF-48AB-9AE0-C154A823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D9AD-10E7-45AD-9681-C064EBF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6115-7C59-40D5-A3F2-2E83FD9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6525-65CE-4D65-8570-57BB007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A2A-5EC5-4DE8-A624-8A1256E7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58FA-3608-4DD4-8424-B3D883B8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050A-C0C3-4F4F-BC95-76FE166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A9DB-1974-4F97-B5FC-C3473334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365-B239-40DC-87EC-A95FC423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B315-1870-4107-BA76-64B5936FB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19F4-5AFA-4522-B5BC-D862FF97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4056A-6771-4468-888D-0687C0F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469BD-BB6A-4B84-8237-15A9A9A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3759-A6F5-4A8A-851A-FA6D13E0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BFE-9B9E-4434-B2D3-A0BBDED0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1B13-5F1D-4FF9-9095-7A3956E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B063-8081-4E1A-A1FA-D40863274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7DB2C-2F93-4E0C-9182-8E64C70DC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AA908-A03D-4B7B-971D-D0BB8E27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4B002-ACDC-4191-842F-75364C55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90F05-E77B-47CC-89D6-B22A20AE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1538-2E78-441A-90CA-0E0F7CF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1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AE-94B5-4788-A997-01FFEE31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7D5F-DB33-4BDD-9495-340DFF8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E0E4-8506-4468-93B5-73C557E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A0F7-C3FB-4991-854A-26873A0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50B05-A5C7-4C8F-B7FC-287C68D9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4B3DA-0894-48D7-924D-80304DA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9746-EE30-4453-ABB0-887AAC3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C52-722F-44D3-A23A-5843F5F7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CEE-0411-4C08-84D2-72E87146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BC64-1C7E-44B4-A374-2EFD2897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D72A-8AA7-49EB-A7E9-4809FA3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59C7-7EFC-47A5-B964-28AC4E6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1347-D3A0-43DF-B431-CA9061B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2858-0333-4F00-A990-CB69B20F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B0CCC-BD09-4753-8C8D-8F3ACAC61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049B-62EF-49FD-9DC1-F1B937308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B452-0474-4845-837B-F3433CA3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6647A-50F8-4FFB-85D2-6B70B03B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4470-43D7-4056-B5DE-13275FC1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9EB5C-A534-46EB-ACB3-F7851B71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028B-D998-404B-967B-E5608C08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480-FE6E-49A1-B7FA-0FB5F7CA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3D15-E77F-4644-B541-976CD44FBF9F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0F1-B865-439B-B6B8-D4B0AE67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C005-2C72-4A9D-AA60-F2E995B2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5989-78FE-4CCF-977C-74ABAF148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hyperlink" Target="https://en.wikipedia.org/wiki/Google_Maps" TargetMode="Externa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sv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12" Type="http://schemas.openxmlformats.org/officeDocument/2006/relationships/image" Target="../media/image28.png"/><Relationship Id="rId17" Type="http://schemas.openxmlformats.org/officeDocument/2006/relationships/image" Target="../media/image14.svg"/><Relationship Id="rId2" Type="http://schemas.openxmlformats.org/officeDocument/2006/relationships/image" Target="../media/image2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83FB-512D-4957-88ED-BD3DC9B18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Y.A.N.A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F621-D415-44D4-AB6C-40344E901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60250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מפה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5C9661-17D5-42D4-B366-E0CF4269381A}"/>
              </a:ext>
            </a:extLst>
          </p:cNvPr>
          <p:cNvGrpSpPr/>
          <p:nvPr/>
        </p:nvGrpSpPr>
        <p:grpSpPr>
          <a:xfrm>
            <a:off x="8766206" y="3682749"/>
            <a:ext cx="2325949" cy="3071693"/>
            <a:chOff x="8834720" y="3766157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8612A2-904E-4EAE-85DA-FB4F0B45B742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473A9E-B481-4C3F-87FA-EEE03DBE9268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BD78BB-E06C-4AD2-A6AB-DF9968FBBDFB}"/>
                  </a:ext>
                </a:extLst>
              </p:cNvPr>
              <p:cNvSpPr txBox="1"/>
              <p:nvPr/>
            </p:nvSpPr>
            <p:spPr>
              <a:xfrm>
                <a:off x="5762636" y="2760743"/>
                <a:ext cx="1055414" cy="9233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מידע על הנקודה שבמפה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C8CBB-8EBE-4A72-B60F-1AAB1A1A450B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7F77E5-1BC7-4092-A4AF-62989A119218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067C9E-8E50-47A1-AA5C-1E9D915ECE6F}"/>
              </a:ext>
            </a:extLst>
          </p:cNvPr>
          <p:cNvGrpSpPr/>
          <p:nvPr/>
        </p:nvGrpSpPr>
        <p:grpSpPr>
          <a:xfrm>
            <a:off x="541917" y="150844"/>
            <a:ext cx="2325949" cy="3071693"/>
            <a:chOff x="541917" y="150844"/>
            <a:chExt cx="2325949" cy="307169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BADB62-352D-4AC5-8932-76CD5DF4D4B6}"/>
                </a:ext>
              </a:extLst>
            </p:cNvPr>
            <p:cNvGrpSpPr/>
            <p:nvPr/>
          </p:nvGrpSpPr>
          <p:grpSpPr>
            <a:xfrm>
              <a:off x="541917" y="150844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7076EDE-8A8B-44F8-BDC2-7E36CFC5BA86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2E9B88-EA1B-4D97-8D6D-D90D82F9908C}"/>
                  </a:ext>
                </a:extLst>
              </p:cNvPr>
              <p:cNvSpPr txBox="1"/>
              <p:nvPr/>
            </p:nvSpPr>
            <p:spPr>
              <a:xfrm>
                <a:off x="5211567" y="2217287"/>
                <a:ext cx="1893549" cy="203132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dirty="0"/>
                  <a:t> רשימת סינונים,</a:t>
                </a:r>
              </a:p>
              <a:p>
                <a:pPr algn="r" rtl="1"/>
                <a:r>
                  <a:rPr lang="he-IL" dirty="0"/>
                  <a:t>בתור התחלה עשו עם סינון לבחירת המפתח.</a:t>
                </a:r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i="1" u="sng" dirty="0"/>
                  <a:t>בהמשך נעבוד על הרשימה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06D635-9F90-4E25-8C6F-FAA8309A06A5}"/>
                </a:ext>
              </a:extLst>
            </p:cNvPr>
            <p:cNvSpPr txBox="1"/>
            <p:nvPr/>
          </p:nvSpPr>
          <p:spPr>
            <a:xfrm>
              <a:off x="604057" y="203495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16F92E5-74F3-495A-93FB-BE50363AD85B}"/>
                </a:ext>
              </a:extLst>
            </p:cNvPr>
            <p:cNvSpPr/>
            <p:nvPr/>
          </p:nvSpPr>
          <p:spPr>
            <a:xfrm>
              <a:off x="967222" y="2753977"/>
              <a:ext cx="1475338" cy="33043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סנן </a:t>
              </a:r>
              <a:endParaRPr lang="en-US" dirty="0"/>
            </a:p>
          </p:txBody>
        </p:sp>
        <p:pic>
          <p:nvPicPr>
            <p:cNvPr id="62" name="Graphic 61" descr="Filter">
              <a:extLst>
                <a:ext uri="{FF2B5EF4-FFF2-40B4-BE49-F238E27FC236}">
                  <a16:creationId xmlns:a16="http://schemas.microsoft.com/office/drawing/2014/main" id="{A25D9AC5-68A8-4617-9C4F-0DBD122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8870" y="2830159"/>
              <a:ext cx="254249" cy="254249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3860003" y="1275419"/>
            <a:ext cx="2790334" cy="492692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l="-102000" r="-90000"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EB6535-B331-4D62-93FE-7CFF72FD4DD4}"/>
              </a:ext>
            </a:extLst>
          </p:cNvPr>
          <p:cNvCxnSpPr>
            <a:cxnSpLocks/>
            <a:stCxn id="63" idx="1"/>
            <a:endCxn id="50" idx="3"/>
          </p:cNvCxnSpPr>
          <p:nvPr/>
        </p:nvCxnSpPr>
        <p:spPr>
          <a:xfrm flipH="1">
            <a:off x="2867866" y="1511348"/>
            <a:ext cx="3371812" cy="17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A673-5139-424D-B8D7-CA99F31F0737}"/>
              </a:ext>
            </a:extLst>
          </p:cNvPr>
          <p:cNvGrpSpPr/>
          <p:nvPr/>
        </p:nvGrpSpPr>
        <p:grpSpPr>
          <a:xfrm>
            <a:off x="3932217" y="5103187"/>
            <a:ext cx="523782" cy="479394"/>
            <a:chOff x="5175682" y="4376691"/>
            <a:chExt cx="523782" cy="479394"/>
          </a:xfrm>
          <a:solidFill>
            <a:srgbClr val="7030A0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A30C72-30B0-40D1-AD66-B34AA414E87E}"/>
                </a:ext>
              </a:extLst>
            </p:cNvPr>
            <p:cNvSpPr/>
            <p:nvPr/>
          </p:nvSpPr>
          <p:spPr>
            <a:xfrm>
              <a:off x="5175682" y="4376691"/>
              <a:ext cx="523782" cy="479394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Or 23">
              <a:extLst>
                <a:ext uri="{FF2B5EF4-FFF2-40B4-BE49-F238E27FC236}">
                  <a16:creationId xmlns:a16="http://schemas.microsoft.com/office/drawing/2014/main" id="{C91AC9BA-F8A4-46A2-AD35-DEAFDC6AF6DA}"/>
                </a:ext>
              </a:extLst>
            </p:cNvPr>
            <p:cNvSpPr/>
            <p:nvPr/>
          </p:nvSpPr>
          <p:spPr>
            <a:xfrm>
              <a:off x="5299967" y="4492100"/>
              <a:ext cx="248575" cy="241176"/>
            </a:xfrm>
            <a:prstGeom prst="flowChar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ardrop 29">
            <a:extLst>
              <a:ext uri="{FF2B5EF4-FFF2-40B4-BE49-F238E27FC236}">
                <a16:creationId xmlns:a16="http://schemas.microsoft.com/office/drawing/2014/main" id="{1FAA6C36-9757-472C-A595-ADAD9D01069E}"/>
              </a:ext>
            </a:extLst>
          </p:cNvPr>
          <p:cNvSpPr/>
          <p:nvPr/>
        </p:nvSpPr>
        <p:spPr>
          <a:xfrm rot="8255712">
            <a:off x="4673564" y="23303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411FF0-0321-46FE-AD5D-87AC0BFF1DAD}"/>
              </a:ext>
            </a:extLst>
          </p:cNvPr>
          <p:cNvCxnSpPr>
            <a:cxnSpLocks/>
            <a:stCxn id="33" idx="6"/>
            <a:endCxn id="26" idx="1"/>
          </p:cNvCxnSpPr>
          <p:nvPr/>
        </p:nvCxnSpPr>
        <p:spPr>
          <a:xfrm>
            <a:off x="6273067" y="4486661"/>
            <a:ext cx="2493139" cy="73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ardrop 30">
            <a:extLst>
              <a:ext uri="{FF2B5EF4-FFF2-40B4-BE49-F238E27FC236}">
                <a16:creationId xmlns:a16="http://schemas.microsoft.com/office/drawing/2014/main" id="{CE923C33-6E8E-4582-9A28-AF5897501FC6}"/>
              </a:ext>
            </a:extLst>
          </p:cNvPr>
          <p:cNvSpPr/>
          <p:nvPr/>
        </p:nvSpPr>
        <p:spPr>
          <a:xfrm rot="8255712">
            <a:off x="4464583" y="342619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58347C3-A9EA-47A0-8493-E2CBBCF21800}"/>
              </a:ext>
            </a:extLst>
          </p:cNvPr>
          <p:cNvSpPr/>
          <p:nvPr/>
        </p:nvSpPr>
        <p:spPr>
          <a:xfrm rot="8255712">
            <a:off x="5432895" y="2983920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CFE6DF39-610E-42AA-8091-A90F885A3740}"/>
              </a:ext>
            </a:extLst>
          </p:cNvPr>
          <p:cNvSpPr/>
          <p:nvPr/>
        </p:nvSpPr>
        <p:spPr>
          <a:xfrm rot="8255712">
            <a:off x="6026469" y="4251463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B36F9E65-C80E-4F08-9913-A93F136F6784}"/>
              </a:ext>
            </a:extLst>
          </p:cNvPr>
          <p:cNvSpPr/>
          <p:nvPr/>
        </p:nvSpPr>
        <p:spPr>
          <a:xfrm rot="8255712">
            <a:off x="5894873" y="2313348"/>
            <a:ext cx="310718" cy="270592"/>
          </a:xfrm>
          <a:prstGeom prst="teardrop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 descr="Filter">
            <a:extLst>
              <a:ext uri="{FF2B5EF4-FFF2-40B4-BE49-F238E27FC236}">
                <a16:creationId xmlns:a16="http://schemas.microsoft.com/office/drawing/2014/main" id="{F64223CB-5DDB-4454-BFFE-4E9355D7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678" y="1310170"/>
            <a:ext cx="402355" cy="40235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483461-C2AA-4D66-A447-8614C7F8FB75}"/>
              </a:ext>
            </a:extLst>
          </p:cNvPr>
          <p:cNvSpPr txBox="1"/>
          <p:nvPr/>
        </p:nvSpPr>
        <p:spPr>
          <a:xfrm>
            <a:off x="955517" y="5488550"/>
            <a:ext cx="156448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מפקס על מיקומו הנוכחי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2698EB-F290-4C4E-A141-0ED951EC17BC}"/>
              </a:ext>
            </a:extLst>
          </p:cNvPr>
          <p:cNvCxnSpPr>
            <a:cxnSpLocks/>
            <a:stCxn id="66" idx="3"/>
            <a:endCxn id="17" idx="2"/>
          </p:cNvCxnSpPr>
          <p:nvPr/>
        </p:nvCxnSpPr>
        <p:spPr>
          <a:xfrm flipV="1">
            <a:off x="2520002" y="5342884"/>
            <a:ext cx="1412215" cy="46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9EEE947-E6C2-4EBB-8420-C75318024F35}"/>
              </a:ext>
            </a:extLst>
          </p:cNvPr>
          <p:cNvSpPr/>
          <p:nvPr/>
        </p:nvSpPr>
        <p:spPr>
          <a:xfrm>
            <a:off x="3860003" y="5659734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 descr="Single gear">
            <a:extLst>
              <a:ext uri="{FF2B5EF4-FFF2-40B4-BE49-F238E27FC236}">
                <a16:creationId xmlns:a16="http://schemas.microsoft.com/office/drawing/2014/main" id="{D7F9A51D-6AC0-4B86-9C43-14898042A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5872" y="5672722"/>
            <a:ext cx="535297" cy="535297"/>
          </a:xfrm>
          <a:prstGeom prst="rect">
            <a:avLst/>
          </a:prstGeom>
        </p:spPr>
      </p:pic>
      <p:pic>
        <p:nvPicPr>
          <p:cNvPr id="76" name="Graphic 75" descr="Chat">
            <a:extLst>
              <a:ext uri="{FF2B5EF4-FFF2-40B4-BE49-F238E27FC236}">
                <a16:creationId xmlns:a16="http://schemas.microsoft.com/office/drawing/2014/main" id="{2F4940F1-B536-4C11-A49A-9BCD38FAC5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467" y="5667980"/>
            <a:ext cx="593574" cy="593574"/>
          </a:xfrm>
          <a:prstGeom prst="rect">
            <a:avLst/>
          </a:prstGeom>
        </p:spPr>
      </p:pic>
      <p:pic>
        <p:nvPicPr>
          <p:cNvPr id="77" name="Graphic 76" descr="Map with pin">
            <a:extLst>
              <a:ext uri="{FF2B5EF4-FFF2-40B4-BE49-F238E27FC236}">
                <a16:creationId xmlns:a16="http://schemas.microsoft.com/office/drawing/2014/main" id="{8CA9044C-8057-4E2C-8664-91F2C67AAF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95167" y="5678092"/>
            <a:ext cx="461462" cy="461462"/>
          </a:xfrm>
          <a:prstGeom prst="rect">
            <a:avLst/>
          </a:prstGeom>
        </p:spPr>
      </p:pic>
      <p:pic>
        <p:nvPicPr>
          <p:cNvPr id="78" name="Graphic 77" descr="Binoculars">
            <a:extLst>
              <a:ext uri="{FF2B5EF4-FFF2-40B4-BE49-F238E27FC236}">
                <a16:creationId xmlns:a16="http://schemas.microsoft.com/office/drawing/2014/main" id="{FC2AE91D-EA92-40A4-A987-72DA4CADF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95919" y="5700463"/>
            <a:ext cx="460080" cy="460080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191656EF-318C-43E7-9769-CBBC54A1C4C7}"/>
              </a:ext>
            </a:extLst>
          </p:cNvPr>
          <p:cNvSpPr/>
          <p:nvPr/>
        </p:nvSpPr>
        <p:spPr>
          <a:xfrm>
            <a:off x="5945382" y="5015703"/>
            <a:ext cx="543508" cy="4973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BE98A0C-EFE8-4A37-B3D0-8378099085AD}"/>
              </a:ext>
            </a:extLst>
          </p:cNvPr>
          <p:cNvSpPr txBox="1"/>
          <p:nvPr/>
        </p:nvSpPr>
        <p:spPr>
          <a:xfrm>
            <a:off x="6033857" y="4978899"/>
            <a:ext cx="291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A31B2-BC0D-4430-8899-86F4D3A4F4F0}"/>
              </a:ext>
            </a:extLst>
          </p:cNvPr>
          <p:cNvGrpSpPr/>
          <p:nvPr/>
        </p:nvGrpSpPr>
        <p:grpSpPr>
          <a:xfrm>
            <a:off x="8634610" y="414337"/>
            <a:ext cx="2325949" cy="3071693"/>
            <a:chOff x="8834720" y="3766157"/>
            <a:chExt cx="2325949" cy="307169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02860EC-3C66-44BF-A558-466E1D76331B}"/>
                </a:ext>
              </a:extLst>
            </p:cNvPr>
            <p:cNvGrpSpPr/>
            <p:nvPr/>
          </p:nvGrpSpPr>
          <p:grpSpPr>
            <a:xfrm>
              <a:off x="8834720" y="3766157"/>
              <a:ext cx="2325949" cy="3071693"/>
              <a:chOff x="5031997" y="1842985"/>
              <a:chExt cx="2325949" cy="3071693"/>
            </a:xfrm>
            <a:solidFill>
              <a:srgbClr val="7030A0"/>
            </a:solidFill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AA9AF29-C9EF-4218-8607-834B06EB2E6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E75323-7216-48D7-8A4C-D31588D827CE}"/>
                  </a:ext>
                </a:extLst>
              </p:cNvPr>
              <p:cNvSpPr txBox="1"/>
              <p:nvPr/>
            </p:nvSpPr>
            <p:spPr>
              <a:xfrm>
                <a:off x="5335403" y="2472721"/>
                <a:ext cx="1614243" cy="120032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he-IL" dirty="0"/>
                  <a:t>הגדרות למילוי על הנקודה</a:t>
                </a:r>
              </a:p>
              <a:p>
                <a:pPr algn="r"/>
                <a:r>
                  <a:rPr lang="he-IL" dirty="0"/>
                  <a:t>רק במקומות המותרים</a:t>
                </a:r>
                <a:endParaRPr 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FC571F-5D5A-4EDD-83FC-ABD9C945A484}"/>
                </a:ext>
              </a:extLst>
            </p:cNvPr>
            <p:cNvSpPr txBox="1"/>
            <p:nvPr/>
          </p:nvSpPr>
          <p:spPr>
            <a:xfrm>
              <a:off x="8889551" y="3812756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A9D49C5-7E8D-41B3-8D7D-9CD53BB1AEFE}"/>
                </a:ext>
              </a:extLst>
            </p:cNvPr>
            <p:cNvSpPr/>
            <p:nvPr/>
          </p:nvSpPr>
          <p:spPr>
            <a:xfrm>
              <a:off x="9197885" y="4046209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הוסף נקודה </a:t>
              </a:r>
              <a:endParaRPr lang="en-US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58E39D8-9557-4EC0-9111-4E993ED3AA8E}"/>
              </a:ext>
            </a:extLst>
          </p:cNvPr>
          <p:cNvCxnSpPr>
            <a:stCxn id="89" idx="1"/>
            <a:endCxn id="81" idx="6"/>
          </p:cNvCxnSpPr>
          <p:nvPr/>
        </p:nvCxnSpPr>
        <p:spPr>
          <a:xfrm flipH="1">
            <a:off x="6488890" y="1950184"/>
            <a:ext cx="2145720" cy="33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D063F4-E239-422C-9C7E-4FF2E4341775}"/>
              </a:ext>
            </a:extLst>
          </p:cNvPr>
          <p:cNvSpPr txBox="1"/>
          <p:nvPr/>
        </p:nvSpPr>
        <p:spPr>
          <a:xfrm>
            <a:off x="9438531" y="636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33A35-1372-4430-B852-5557DA55FA2F}"/>
              </a:ext>
            </a:extLst>
          </p:cNvPr>
          <p:cNvSpPr txBox="1"/>
          <p:nvPr/>
        </p:nvSpPr>
        <p:spPr>
          <a:xfrm>
            <a:off x="11057084" y="3912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DB01A-40EC-47EF-B320-66D3519AA1EF}"/>
              </a:ext>
            </a:extLst>
          </p:cNvPr>
          <p:cNvSpPr txBox="1"/>
          <p:nvPr/>
        </p:nvSpPr>
        <p:spPr>
          <a:xfrm>
            <a:off x="2836905" y="24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כולם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07AD73-926E-4C16-9D91-9B2F49EC5ECE}"/>
              </a:ext>
            </a:extLst>
          </p:cNvPr>
          <p:cNvSpPr/>
          <p:nvPr/>
        </p:nvSpPr>
        <p:spPr>
          <a:xfrm>
            <a:off x="9286883" y="6134881"/>
            <a:ext cx="1475338" cy="473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נווט לשם ע"י </a:t>
            </a:r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35970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הגדרות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428480" y="1416830"/>
            <a:ext cx="4386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סינונים אוטומטיים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ברירת מחדל כלום לא מופעל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יש למשתמש אפשרות להפעיל מי מהם שרוצה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כיבוי / הדלקה של התראות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מחק </a:t>
            </a:r>
            <a:r>
              <a:rPr lang="en-US" dirty="0"/>
              <a:t>Locations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en-US" dirty="0"/>
              <a:t>Dark mode / Light mode</a:t>
            </a:r>
            <a:r>
              <a:rPr lang="he-IL" dirty="0"/>
              <a:t> – </a:t>
            </a:r>
            <a:r>
              <a:rPr lang="he-IL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בדיקה – לא בטוח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הגדרות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806650" y="3867901"/>
            <a:ext cx="16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כל מיני הגדרות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15FFC-E797-41F9-B8F5-4355BE44691A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45107E-8067-4DF1-B636-2E5BD16EB510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1A124AFD-75F5-4571-A9D4-E25D82745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14" name="Graphic 13" descr="Chat">
              <a:extLst>
                <a:ext uri="{FF2B5EF4-FFF2-40B4-BE49-F238E27FC236}">
                  <a16:creationId xmlns:a16="http://schemas.microsoft.com/office/drawing/2014/main" id="{F4529AC7-6D35-4603-9330-2535C3CD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15" name="Graphic 14" descr="Map with pin">
              <a:extLst>
                <a:ext uri="{FF2B5EF4-FFF2-40B4-BE49-F238E27FC236}">
                  <a16:creationId xmlns:a16="http://schemas.microsoft.com/office/drawing/2014/main" id="{C78E7139-6711-45BC-AD4A-D9FF9F4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16" name="Graphic 15" descr="Binoculars">
              <a:extLst>
                <a:ext uri="{FF2B5EF4-FFF2-40B4-BE49-F238E27FC236}">
                  <a16:creationId xmlns:a16="http://schemas.microsoft.com/office/drawing/2014/main" id="{E490AF15-1C45-47DA-88C1-C3A91409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31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חיפוש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6182042" y="1189579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30" y="1407952"/>
            <a:ext cx="361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 - הסינון על כל אחד מרשימת הסינונים (נגדיר רשימת סינונים בהמשך)</a:t>
            </a:r>
          </a:p>
          <a:p>
            <a:pPr algn="r" rtl="1"/>
            <a:r>
              <a:rPr lang="he-IL" dirty="0"/>
              <a:t> -שליחת בקשת הצטרפות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6182042" y="1189579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7140242" y="127124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חיפוש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6182042" y="3502081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E2642-90FE-4B40-A337-A62538DAA38C}"/>
              </a:ext>
            </a:extLst>
          </p:cNvPr>
          <p:cNvSpPr txBox="1"/>
          <p:nvPr/>
        </p:nvSpPr>
        <p:spPr>
          <a:xfrm>
            <a:off x="6182042" y="1731117"/>
            <a:ext cx="279033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שדות סינון מתוך אובייקט </a:t>
            </a:r>
            <a:br>
              <a:rPr lang="en-US" dirty="0"/>
            </a:br>
            <a:r>
              <a:rPr lang="en-US" dirty="0"/>
              <a:t>Location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6182042" y="4804727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6182042" y="4146684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תוצאות חיפוש</a:t>
            </a:r>
          </a:p>
          <a:p>
            <a:pPr algn="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EEEFC3-707B-43B9-9A3C-302B4F54DFAD}"/>
              </a:ext>
            </a:extLst>
          </p:cNvPr>
          <p:cNvGrpSpPr/>
          <p:nvPr/>
        </p:nvGrpSpPr>
        <p:grpSpPr>
          <a:xfrm>
            <a:off x="1819635" y="2718301"/>
            <a:ext cx="2325949" cy="3071693"/>
            <a:chOff x="5042517" y="2087161"/>
            <a:chExt cx="2325949" cy="30716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14B9B9-7281-44C5-A2FD-C85A426170CA}"/>
                </a:ext>
              </a:extLst>
            </p:cNvPr>
            <p:cNvGrpSpPr/>
            <p:nvPr/>
          </p:nvGrpSpPr>
          <p:grpSpPr>
            <a:xfrm>
              <a:off x="5042517" y="2087161"/>
              <a:ext cx="2325949" cy="3071693"/>
              <a:chOff x="5031997" y="1842985"/>
              <a:chExt cx="2325949" cy="30716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EAAFC11-379A-411D-8A3F-E78A08924CFD}"/>
                  </a:ext>
                </a:extLst>
              </p:cNvPr>
              <p:cNvSpPr/>
              <p:nvPr/>
            </p:nvSpPr>
            <p:spPr>
              <a:xfrm>
                <a:off x="5031997" y="1842985"/>
                <a:ext cx="2325949" cy="307169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37D400-04A9-43F6-B44A-6CEF695A6B63}"/>
                  </a:ext>
                </a:extLst>
              </p:cNvPr>
              <p:cNvSpPr txBox="1"/>
              <p:nvPr/>
            </p:nvSpPr>
            <p:spPr>
              <a:xfrm>
                <a:off x="5667264" y="2751741"/>
                <a:ext cx="1055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dirty="0"/>
                  <a:t>מידע על אחד מתוצאות החיפוש</a:t>
                </a:r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2E477-492E-4262-B881-235B9F7FC264}"/>
                </a:ext>
              </a:extLst>
            </p:cNvPr>
            <p:cNvSpPr txBox="1"/>
            <p:nvPr/>
          </p:nvSpPr>
          <p:spPr>
            <a:xfrm>
              <a:off x="5104657" y="2139812"/>
              <a:ext cx="24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453323-75D3-44E5-A6C0-FE7D7DEB27BB}"/>
                </a:ext>
              </a:extLst>
            </p:cNvPr>
            <p:cNvSpPr/>
            <p:nvPr/>
          </p:nvSpPr>
          <p:spPr>
            <a:xfrm>
              <a:off x="5467822" y="4690294"/>
              <a:ext cx="1475338" cy="330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בקש להצטרף</a:t>
              </a:r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F55EBE-4921-4A80-AE3C-33CF56B80E6D}"/>
              </a:ext>
            </a:extLst>
          </p:cNvPr>
          <p:cNvCxnSpPr>
            <a:stCxn id="19" idx="1"/>
            <a:endCxn id="31" idx="3"/>
          </p:cNvCxnSpPr>
          <p:nvPr/>
        </p:nvCxnSpPr>
        <p:spPr>
          <a:xfrm flipH="1">
            <a:off x="4145584" y="3825247"/>
            <a:ext cx="2036458" cy="42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387286-5AFF-47F5-B67E-E2FD79AE74FB}"/>
              </a:ext>
            </a:extLst>
          </p:cNvPr>
          <p:cNvSpPr/>
          <p:nvPr/>
        </p:nvSpPr>
        <p:spPr>
          <a:xfrm>
            <a:off x="7160500" y="3107887"/>
            <a:ext cx="906011" cy="28357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חפש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5FF59F-98C3-4F0C-B5C9-A75DAC5A75A6}"/>
              </a:ext>
            </a:extLst>
          </p:cNvPr>
          <p:cNvSpPr/>
          <p:nvPr/>
        </p:nvSpPr>
        <p:spPr>
          <a:xfrm>
            <a:off x="6182042" y="5559461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ingle gear">
            <a:extLst>
              <a:ext uri="{FF2B5EF4-FFF2-40B4-BE49-F238E27FC236}">
                <a16:creationId xmlns:a16="http://schemas.microsoft.com/office/drawing/2014/main" id="{DAEA3DC0-5DE2-4A05-9D0D-12B4395D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911" y="5572449"/>
            <a:ext cx="535297" cy="535297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EE60EE7-7670-42BB-A7B0-35E316C81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506" y="5567707"/>
            <a:ext cx="593574" cy="593574"/>
          </a:xfrm>
          <a:prstGeom prst="rect">
            <a:avLst/>
          </a:prstGeom>
        </p:spPr>
      </p:pic>
      <p:pic>
        <p:nvPicPr>
          <p:cNvPr id="38" name="Graphic 37" descr="Map with pin">
            <a:extLst>
              <a:ext uri="{FF2B5EF4-FFF2-40B4-BE49-F238E27FC236}">
                <a16:creationId xmlns:a16="http://schemas.microsoft.com/office/drawing/2014/main" id="{10CAD98A-7BD9-45CF-A022-E54CA0688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7206" y="5577819"/>
            <a:ext cx="461462" cy="461462"/>
          </a:xfrm>
          <a:prstGeom prst="rect">
            <a:avLst/>
          </a:prstGeom>
        </p:spPr>
      </p:pic>
      <p:pic>
        <p:nvPicPr>
          <p:cNvPr id="39" name="Graphic 38" descr="Binoculars">
            <a:extLst>
              <a:ext uri="{FF2B5EF4-FFF2-40B4-BE49-F238E27FC236}">
                <a16:creationId xmlns:a16="http://schemas.microsoft.com/office/drawing/2014/main" id="{ADCBA691-1C92-4F80-8E4E-DBD7459AF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7958" y="5600190"/>
            <a:ext cx="460080" cy="4600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425DB97-A28F-4B4A-A278-990136464D4B}"/>
              </a:ext>
            </a:extLst>
          </p:cNvPr>
          <p:cNvGrpSpPr/>
          <p:nvPr/>
        </p:nvGrpSpPr>
        <p:grpSpPr>
          <a:xfrm>
            <a:off x="9663118" y="968005"/>
            <a:ext cx="2325949" cy="1325563"/>
            <a:chOff x="5031997" y="1842985"/>
            <a:chExt cx="2325949" cy="30716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2E544F4-11A5-44CE-B930-549EBF0A1128}"/>
                </a:ext>
              </a:extLst>
            </p:cNvPr>
            <p:cNvSpPr/>
            <p:nvPr/>
          </p:nvSpPr>
          <p:spPr>
            <a:xfrm>
              <a:off x="5031997" y="1842985"/>
              <a:ext cx="2325949" cy="30716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9AF1BF-7EF7-453C-8ABF-8FB443341C3B}"/>
                </a:ext>
              </a:extLst>
            </p:cNvPr>
            <p:cNvSpPr txBox="1"/>
            <p:nvPr/>
          </p:nvSpPr>
          <p:spPr>
            <a:xfrm>
              <a:off x="5324542" y="2684207"/>
              <a:ext cx="1740858" cy="138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e-IL" dirty="0"/>
                <a:t>על פי רשימת סינונים שייבחרו בהמשך</a:t>
              </a:r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C68725-A13A-4C84-AD3C-B7317FE3251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972376" y="1630787"/>
            <a:ext cx="690742" cy="97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D181-BEFB-4CD6-90F3-CF7C2099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אובייקט </a:t>
            </a:r>
            <a:r>
              <a:rPr lang="en-US" dirty="0"/>
              <a:t>Location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D1DAE-86A5-4480-BB25-DE6191F83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5621"/>
              </p:ext>
            </p:extLst>
          </p:nvPr>
        </p:nvGraphicFramePr>
        <p:xfrm>
          <a:off x="2032000" y="20102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0538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2965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סוג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4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double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מיקום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96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double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1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String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“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yyyy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-mm-dd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hh:mm:ss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פתיחה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08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זמן סגירה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7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List&lt;String&gt;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סוג מקום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51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כשר / לא כשר</a:t>
                      </a:r>
                      <a:r>
                        <a:rPr lang="he-IL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 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ebdings" panose="05030102010509060703" pitchFamily="18" charset="2"/>
                        </a:rPr>
                        <a:t>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נמחק / לא נמחק</a:t>
                      </a:r>
                      <a:r>
                        <a:rPr lang="he-IL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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2024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133D0D-FBD8-4DF3-881E-0212F6C2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7872"/>
              </p:ext>
            </p:extLst>
          </p:nvPr>
        </p:nvGraphicFramePr>
        <p:xfrm>
          <a:off x="2032000" y="1639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34931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אובייקט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448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53DB2-E3A4-4224-8573-7DA0A051CCC1}"/>
              </a:ext>
            </a:extLst>
          </p:cNvPr>
          <p:cNvSpPr txBox="1"/>
          <p:nvPr/>
        </p:nvSpPr>
        <p:spPr>
          <a:xfrm>
            <a:off x="1439694" y="648070"/>
            <a:ext cx="141003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מוסתר	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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dirty="0"/>
              <a:t>פומבי	</a:t>
            </a:r>
            <a:r>
              <a:rPr lang="he-IL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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0F7EA-3587-4C6D-B951-C1C3D6C2B5C5}"/>
              </a:ext>
            </a:extLst>
          </p:cNvPr>
          <p:cNvSpPr txBox="1"/>
          <p:nvPr/>
        </p:nvSpPr>
        <p:spPr>
          <a:xfrm>
            <a:off x="3098306" y="648070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3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עמוד צ'אטים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838201" y="1407952"/>
            <a:ext cx="5775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- שחור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אפור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אפשרות לדווח על כל אחד מהצ'אטים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לחיצה ארוכה על השורה שלו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לסגירת צ'אט מכול אחד מהצדדים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אפשרות מחיקת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צ'אט פתוח תוביל למסך "חלון צ'אט" עם המשתמש המדובר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he-IL" i="1" dirty="0"/>
              <a:t> רעיון  - הצאט פתוח רק למשך הזמן של הפגישה הפתוחה, לאחר מכן נסגר אוטומטית</a:t>
            </a:r>
          </a:p>
          <a:p>
            <a:pPr marL="285750" indent="-285750" algn="r" rtl="1">
              <a:buFontTx/>
              <a:buChar char="-"/>
            </a:pP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9111086" y="1351171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צאטים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54FDC-4964-4588-9AEE-4B23817401D9}"/>
              </a:ext>
            </a:extLst>
          </p:cNvPr>
          <p:cNvSpPr txBox="1"/>
          <p:nvPr/>
        </p:nvSpPr>
        <p:spPr>
          <a:xfrm>
            <a:off x="8152886" y="1829403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9202F3-F540-4777-8C8F-5291BFF0049B}"/>
              </a:ext>
            </a:extLst>
          </p:cNvPr>
          <p:cNvSpPr txBox="1"/>
          <p:nvPr/>
        </p:nvSpPr>
        <p:spPr>
          <a:xfrm>
            <a:off x="8152886" y="3132049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68755-1D8E-43A3-AC5C-497AE46DCDDF}"/>
              </a:ext>
            </a:extLst>
          </p:cNvPr>
          <p:cNvSpPr txBox="1"/>
          <p:nvPr/>
        </p:nvSpPr>
        <p:spPr>
          <a:xfrm>
            <a:off x="8152886" y="2474006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/>
              <a:t>צאט פתוח</a:t>
            </a:r>
          </a:p>
          <a:p>
            <a:pPr algn="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77D0B-91EC-4881-B81D-A24C128865A3}"/>
              </a:ext>
            </a:extLst>
          </p:cNvPr>
          <p:cNvSpPr txBox="1"/>
          <p:nvPr/>
        </p:nvSpPr>
        <p:spPr>
          <a:xfrm>
            <a:off x="8152886" y="3796738"/>
            <a:ext cx="2790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צאט סגור</a:t>
            </a:r>
          </a:p>
          <a:p>
            <a:pPr algn="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2C36F3-DAEB-4554-B24E-D80BCB1E19B1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192AFD-1543-4D64-82EC-8F3D912BDD99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Single gear">
              <a:extLst>
                <a:ext uri="{FF2B5EF4-FFF2-40B4-BE49-F238E27FC236}">
                  <a16:creationId xmlns:a16="http://schemas.microsoft.com/office/drawing/2014/main" id="{A627B4CA-AA16-443D-A907-91261037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7" name="Graphic 36" descr="Chat">
              <a:extLst>
                <a:ext uri="{FF2B5EF4-FFF2-40B4-BE49-F238E27FC236}">
                  <a16:creationId xmlns:a16="http://schemas.microsoft.com/office/drawing/2014/main" id="{67BDE0A3-C1D5-4676-93F2-81874E73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8" name="Graphic 37" descr="Map with pin">
              <a:extLst>
                <a:ext uri="{FF2B5EF4-FFF2-40B4-BE49-F238E27FC236}">
                  <a16:creationId xmlns:a16="http://schemas.microsoft.com/office/drawing/2014/main" id="{18A5DD90-5954-4BA0-B553-73266A107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9" name="Graphic 38" descr="Binoculars">
              <a:extLst>
                <a:ext uri="{FF2B5EF4-FFF2-40B4-BE49-F238E27FC236}">
                  <a16:creationId xmlns:a16="http://schemas.microsoft.com/office/drawing/2014/main" id="{0B9FF4B9-977E-4723-83DF-996D83659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6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חלון צאט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152886" y="1269507"/>
            <a:ext cx="2790334" cy="4926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717129" y="1407952"/>
            <a:ext cx="427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US" dirty="0"/>
          </a:p>
          <a:p>
            <a:pPr algn="r" rtl="1"/>
            <a:r>
              <a:rPr lang="he-IL" dirty="0"/>
              <a:t>-   יהיה צאטים פתוחים לשיחה – אפשר להגיב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יהיה צאטים סגורים לשיחה – הגבה חסומה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לחיצה על כפתור ה</a:t>
            </a:r>
            <a:r>
              <a:rPr lang="en-US" dirty="0"/>
              <a:t>i </a:t>
            </a:r>
            <a:r>
              <a:rPr lang="he-IL" dirty="0"/>
              <a:t> תאפשר: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לדווח על משתמש</a:t>
            </a:r>
          </a:p>
          <a:p>
            <a:pPr marL="742950" lvl="1" indent="-285750" algn="r" rtl="1">
              <a:buFontTx/>
              <a:buChar char="-"/>
            </a:pPr>
            <a:r>
              <a:rPr lang="he-IL" dirty="0"/>
              <a:t>לסגור צ'אט</a:t>
            </a:r>
          </a:p>
          <a:p>
            <a:pPr marL="285750" indent="-285750" algn="r" rtl="1">
              <a:buFontTx/>
              <a:buChar char="-"/>
            </a:pPr>
            <a:r>
              <a:rPr lang="he-IL" dirty="0"/>
              <a:t>שליחת הודעה תתבצע על ידי הקשת כפתור </a:t>
            </a:r>
            <a:r>
              <a:rPr lang="en-US" dirty="0"/>
              <a:t>send</a:t>
            </a:r>
            <a:r>
              <a:rPr lang="he-IL" dirty="0"/>
              <a:t> במקלדת המכשיר עצמה</a:t>
            </a:r>
          </a:p>
          <a:p>
            <a:pPr algn="r" rtl="1"/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E92BE-2AB1-40A7-A734-6F7C532B8206}"/>
              </a:ext>
            </a:extLst>
          </p:cNvPr>
          <p:cNvSpPr/>
          <p:nvPr/>
        </p:nvSpPr>
        <p:spPr>
          <a:xfrm>
            <a:off x="8152886" y="1269507"/>
            <a:ext cx="2790334" cy="541538"/>
          </a:xfrm>
          <a:prstGeom prst="rect">
            <a:avLst/>
          </a:prstGeom>
          <a:solidFill>
            <a:srgbClr val="7030A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D384D-3CA2-4CFC-A27C-F77F6CA7611A}"/>
              </a:ext>
            </a:extLst>
          </p:cNvPr>
          <p:cNvSpPr txBox="1"/>
          <p:nvPr/>
        </p:nvSpPr>
        <p:spPr>
          <a:xfrm>
            <a:off x="8740527" y="1317761"/>
            <a:ext cx="187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שם משתמש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37A9A-7D85-43C7-ACB7-1CFF44E563D6}"/>
              </a:ext>
            </a:extLst>
          </p:cNvPr>
          <p:cNvSpPr/>
          <p:nvPr/>
        </p:nvSpPr>
        <p:spPr>
          <a:xfrm>
            <a:off x="8152886" y="5676279"/>
            <a:ext cx="2790334" cy="5415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ingle gear">
            <a:extLst>
              <a:ext uri="{FF2B5EF4-FFF2-40B4-BE49-F238E27FC236}">
                <a16:creationId xmlns:a16="http://schemas.microsoft.com/office/drawing/2014/main" id="{F82BE0E5-C44C-453E-9F36-59F9478F3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755" y="5689267"/>
            <a:ext cx="535297" cy="535297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C0833A47-5AF0-4BB3-9197-8E45D14BA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4350" y="5684525"/>
            <a:ext cx="593574" cy="593574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BB466821-5BBA-4A44-80B9-EFC19F1D4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8050" y="5694637"/>
            <a:ext cx="461462" cy="461462"/>
          </a:xfrm>
          <a:prstGeom prst="rect">
            <a:avLst/>
          </a:prstGeom>
        </p:spPr>
      </p:pic>
      <p:pic>
        <p:nvPicPr>
          <p:cNvPr id="23" name="Graphic 22" descr="Binoculars">
            <a:extLst>
              <a:ext uri="{FF2B5EF4-FFF2-40B4-BE49-F238E27FC236}">
                <a16:creationId xmlns:a16="http://schemas.microsoft.com/office/drawing/2014/main" id="{9EF3282F-246D-423A-876C-E0AF5DC5B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8802" y="5717008"/>
            <a:ext cx="460080" cy="4600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76AD8E-08C9-4DE9-B550-8A6AB5925E6D}"/>
              </a:ext>
            </a:extLst>
          </p:cNvPr>
          <p:cNvSpPr/>
          <p:nvPr/>
        </p:nvSpPr>
        <p:spPr>
          <a:xfrm>
            <a:off x="9881137" y="1970075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7BBE39-27A5-451F-BF96-192C7D36663D}"/>
              </a:ext>
            </a:extLst>
          </p:cNvPr>
          <p:cNvSpPr/>
          <p:nvPr/>
        </p:nvSpPr>
        <p:spPr>
          <a:xfrm>
            <a:off x="8233477" y="2231099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C03C7-B0D0-4C3F-AB12-EA0C158FCF37}"/>
              </a:ext>
            </a:extLst>
          </p:cNvPr>
          <p:cNvGrpSpPr/>
          <p:nvPr/>
        </p:nvGrpSpPr>
        <p:grpSpPr>
          <a:xfrm>
            <a:off x="8152886" y="5676279"/>
            <a:ext cx="2790334" cy="601820"/>
            <a:chOff x="8152886" y="5676279"/>
            <a:chExt cx="2790334" cy="6018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FD1247-A7C2-465F-B279-A171C49F9C5D}"/>
                </a:ext>
              </a:extLst>
            </p:cNvPr>
            <p:cNvSpPr/>
            <p:nvPr/>
          </p:nvSpPr>
          <p:spPr>
            <a:xfrm>
              <a:off x="8152886" y="5676279"/>
              <a:ext cx="2790334" cy="54153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Single gear">
              <a:extLst>
                <a:ext uri="{FF2B5EF4-FFF2-40B4-BE49-F238E27FC236}">
                  <a16:creationId xmlns:a16="http://schemas.microsoft.com/office/drawing/2014/main" id="{3E73F2E0-7082-4614-B7AA-B57D7D384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68755" y="5689267"/>
              <a:ext cx="535297" cy="535297"/>
            </a:xfrm>
            <a:prstGeom prst="rect">
              <a:avLst/>
            </a:prstGeom>
          </p:spPr>
        </p:pic>
        <p:pic>
          <p:nvPicPr>
            <p:cNvPr id="31" name="Graphic 30" descr="Chat">
              <a:extLst>
                <a:ext uri="{FF2B5EF4-FFF2-40B4-BE49-F238E27FC236}">
                  <a16:creationId xmlns:a16="http://schemas.microsoft.com/office/drawing/2014/main" id="{9C6BAA9D-2D02-44A5-8A17-3EE5D0A1A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4350" y="5684525"/>
              <a:ext cx="593574" cy="593574"/>
            </a:xfrm>
            <a:prstGeom prst="rect">
              <a:avLst/>
            </a:prstGeom>
          </p:spPr>
        </p:pic>
        <p:pic>
          <p:nvPicPr>
            <p:cNvPr id="32" name="Graphic 31" descr="Map with pin">
              <a:extLst>
                <a:ext uri="{FF2B5EF4-FFF2-40B4-BE49-F238E27FC236}">
                  <a16:creationId xmlns:a16="http://schemas.microsoft.com/office/drawing/2014/main" id="{F7FD7149-27B3-4588-9339-48E83328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88050" y="5694637"/>
              <a:ext cx="461462" cy="461462"/>
            </a:xfrm>
            <a:prstGeom prst="rect">
              <a:avLst/>
            </a:prstGeom>
          </p:spPr>
        </p:pic>
        <p:pic>
          <p:nvPicPr>
            <p:cNvPr id="33" name="Graphic 32" descr="Binoculars">
              <a:extLst>
                <a:ext uri="{FF2B5EF4-FFF2-40B4-BE49-F238E27FC236}">
                  <a16:creationId xmlns:a16="http://schemas.microsoft.com/office/drawing/2014/main" id="{1EBBD883-2A66-490F-A954-BD9BBAAAE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88802" y="5717008"/>
              <a:ext cx="460080" cy="46008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2C67A43-5D55-4F0E-AD57-6BB7150C3F20}"/>
              </a:ext>
            </a:extLst>
          </p:cNvPr>
          <p:cNvSpPr/>
          <p:nvPr/>
        </p:nvSpPr>
        <p:spPr>
          <a:xfrm>
            <a:off x="8212767" y="2596425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399D0A5-3D1C-4376-B1E7-FE423E9F0721}"/>
              </a:ext>
            </a:extLst>
          </p:cNvPr>
          <p:cNvSpPr/>
          <p:nvPr/>
        </p:nvSpPr>
        <p:spPr>
          <a:xfrm>
            <a:off x="8233477" y="299714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2CD2CD5-95CE-4FE2-B29F-C491FF11392C}"/>
              </a:ext>
            </a:extLst>
          </p:cNvPr>
          <p:cNvSpPr/>
          <p:nvPr/>
        </p:nvSpPr>
        <p:spPr>
          <a:xfrm>
            <a:off x="9870868" y="4787400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6995AA5-9CE2-4C97-8129-1C457DD4B061}"/>
              </a:ext>
            </a:extLst>
          </p:cNvPr>
          <p:cNvSpPr/>
          <p:nvPr/>
        </p:nvSpPr>
        <p:spPr>
          <a:xfrm>
            <a:off x="9881137" y="3602459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EF3E2D-9D48-478D-A964-9C5257EBFEAD}"/>
              </a:ext>
            </a:extLst>
          </p:cNvPr>
          <p:cNvSpPr/>
          <p:nvPr/>
        </p:nvSpPr>
        <p:spPr>
          <a:xfrm>
            <a:off x="9881137" y="3963637"/>
            <a:ext cx="1014100" cy="261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A66E95D-830B-46AE-83C2-337303CF5E21}"/>
              </a:ext>
            </a:extLst>
          </p:cNvPr>
          <p:cNvSpPr/>
          <p:nvPr/>
        </p:nvSpPr>
        <p:spPr>
          <a:xfrm>
            <a:off x="8212767" y="4329570"/>
            <a:ext cx="1014100" cy="261024"/>
          </a:xfrm>
          <a:prstGeom prst="roundRect">
            <a:avLst/>
          </a:prstGeom>
          <a:solidFill>
            <a:srgbClr val="A349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בלה בלה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98472-134F-484A-A4F3-3DE4DD0E6D86}"/>
              </a:ext>
            </a:extLst>
          </p:cNvPr>
          <p:cNvSpPr/>
          <p:nvPr/>
        </p:nvSpPr>
        <p:spPr>
          <a:xfrm>
            <a:off x="8152887" y="5058980"/>
            <a:ext cx="2790334" cy="6211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e-IL" dirty="0"/>
              <a:t>הקלד כאן...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5484-A7D4-49A2-ABFB-ADBD46F8BBCB}"/>
              </a:ext>
            </a:extLst>
          </p:cNvPr>
          <p:cNvSpPr txBox="1"/>
          <p:nvPr/>
        </p:nvSpPr>
        <p:spPr>
          <a:xfrm>
            <a:off x="10536403" y="13912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C65E5-FCE2-4CA8-BAD5-540F8E75A0EF}"/>
              </a:ext>
            </a:extLst>
          </p:cNvPr>
          <p:cNvSpPr txBox="1"/>
          <p:nvPr/>
        </p:nvSpPr>
        <p:spPr>
          <a:xfrm>
            <a:off x="552488" y="1942673"/>
            <a:ext cx="1118586" cy="2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he-IL" sz="800" dirty="0"/>
              <a:t>על שניהם ניתן להסתכל</a:t>
            </a:r>
            <a:endParaRPr lang="en-US" sz="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75E8E-67D8-4029-B070-57C41C62C133}"/>
              </a:ext>
            </a:extLst>
          </p:cNvPr>
          <p:cNvSpPr/>
          <p:nvPr/>
        </p:nvSpPr>
        <p:spPr>
          <a:xfrm>
            <a:off x="1748898" y="1760600"/>
            <a:ext cx="177556" cy="5475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1BA10-0736-4745-A787-C355150172DA}"/>
              </a:ext>
            </a:extLst>
          </p:cNvPr>
          <p:cNvSpPr txBox="1"/>
          <p:nvPr/>
        </p:nvSpPr>
        <p:spPr>
          <a:xfrm>
            <a:off x="1733337" y="3865813"/>
            <a:ext cx="4275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בדיקת טקסט ההודעה, אסור שליחת מילים לא ראויות וכדומה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תהיה אפשרות שהאפליקציה תייצר הודעה לכאלה שלא יודעים הכיצד לשבור את הקרח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97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פונקציונליות שצריך להוסיף?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6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אפשרות לדווח על מישהו</a:t>
            </a:r>
          </a:p>
          <a:p>
            <a:pPr lvl="1" algn="r" rtl="1"/>
            <a:r>
              <a:rPr lang="he-IL" dirty="0"/>
              <a:t>או על היוזר התנהגות לא הולמת</a:t>
            </a:r>
          </a:p>
          <a:p>
            <a:pPr lvl="1" algn="r" rtl="1"/>
            <a:r>
              <a:rPr lang="he-IL" dirty="0"/>
              <a:t>או לדווח לגוף מקצוע (ערן וכו)</a:t>
            </a:r>
          </a:p>
          <a:p>
            <a:pPr algn="r" rtl="1"/>
            <a:r>
              <a:rPr lang="he-IL" i="1" dirty="0">
                <a:solidFill>
                  <a:schemeClr val="bg2"/>
                </a:solidFill>
              </a:rPr>
              <a:t>משחקים לשבירת קרח בהתחלה – לא רלוונטי לגרסה זו</a:t>
            </a:r>
            <a:endParaRPr lang="en-US" i="1" dirty="0">
              <a:solidFill>
                <a:schemeClr val="bg2"/>
              </a:solidFill>
            </a:endParaRPr>
          </a:p>
          <a:p>
            <a:pPr algn="r" rtl="1"/>
            <a:r>
              <a:rPr lang="he-IL" dirty="0"/>
              <a:t>סריקה של הודעות הצאט – וזיהוי דברים אסורים, כמו מילים גסות או מספרי טלפון או קללות</a:t>
            </a:r>
          </a:p>
          <a:p>
            <a:pPr algn="r" rtl="1"/>
            <a:r>
              <a:rPr lang="he-IL" dirty="0"/>
              <a:t>לנסות להבין איך אנחנו הופכים את חווית הבודד באפליקצייה לנגישה וקלה יותר</a:t>
            </a:r>
          </a:p>
        </p:txBody>
      </p:sp>
    </p:spTree>
    <p:extLst>
      <p:ext uri="{BB962C8B-B14F-4D97-AF65-F5344CB8AC3E}">
        <p14:creationId xmlns:p14="http://schemas.microsoft.com/office/powerpoint/2010/main" val="274495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A7B-271C-41AE-AC17-881C7342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דגשים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9872-A57B-4BAD-9F39-91915EF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עיצוב ברמה גבוהה</a:t>
            </a:r>
          </a:p>
          <a:p>
            <a:pPr algn="r" rtl="1"/>
            <a:r>
              <a:rPr lang="he-IL" dirty="0"/>
              <a:t>מהירות</a:t>
            </a:r>
          </a:p>
          <a:p>
            <a:pPr algn="r" rtl="1"/>
            <a:r>
              <a:rPr lang="he-IL" dirty="0"/>
              <a:t>לנסות שהאפליקצייה לא תישכח</a:t>
            </a:r>
          </a:p>
          <a:p>
            <a:pPr algn="r" rtl="1"/>
            <a:r>
              <a:rPr lang="he-IL" dirty="0"/>
              <a:t>מכוון טסטים</a:t>
            </a:r>
          </a:p>
        </p:txBody>
      </p:sp>
    </p:spTree>
    <p:extLst>
      <p:ext uri="{BB962C8B-B14F-4D97-AF65-F5344CB8AC3E}">
        <p14:creationId xmlns:p14="http://schemas.microsoft.com/office/powerpoint/2010/main" val="3893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הרעיון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לשלב בין אנשים שמחפשים מה לעשות(בודדים) לבין אנשים שכבר עושים משהו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בפועל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dirty="0"/>
              <a:t>סוג יוזר אחד</a:t>
            </a:r>
          </a:p>
          <a:p>
            <a:pPr lvl="1" algn="r" rtl="1"/>
            <a:endParaRPr lang="he-IL" dirty="0"/>
          </a:p>
          <a:p>
            <a:pPr algn="r" rtl="1"/>
            <a:r>
              <a:rPr lang="he-IL" dirty="0"/>
              <a:t>מה יכול לעשות:</a:t>
            </a:r>
          </a:p>
          <a:p>
            <a:pPr lvl="1" algn="r" rtl="1"/>
            <a:r>
              <a:rPr lang="he-IL" dirty="0"/>
              <a:t>לפתוח מיקום </a:t>
            </a:r>
            <a:r>
              <a:rPr lang="en-US" dirty="0" err="1"/>
              <a:t>yana</a:t>
            </a:r>
            <a:r>
              <a:rPr lang="he-IL" dirty="0"/>
              <a:t>, ואת הוויב, עם מי הוא בא (מותר רק אחד בכל פעם)</a:t>
            </a:r>
          </a:p>
          <a:p>
            <a:pPr lvl="1" algn="r" rtl="1"/>
            <a:r>
              <a:rPr lang="he-IL" dirty="0"/>
              <a:t>שעות</a:t>
            </a:r>
          </a:p>
          <a:p>
            <a:pPr lvl="1" algn="r" rtl="1"/>
            <a:r>
              <a:rPr lang="he-IL" dirty="0"/>
              <a:t>האם יש עלות כספית ליציאה</a:t>
            </a:r>
          </a:p>
          <a:p>
            <a:pPr lvl="1" algn="r" rtl="1"/>
            <a:r>
              <a:rPr lang="he-IL" dirty="0"/>
              <a:t>אופצייה של בנים בנות</a:t>
            </a:r>
          </a:p>
          <a:p>
            <a:pPr lvl="1" algn="r" rtl="1"/>
            <a:r>
              <a:rPr lang="he-IL" dirty="0"/>
              <a:t>כשר/לא כשר</a:t>
            </a:r>
          </a:p>
          <a:p>
            <a:pPr lvl="1" algn="r" rtl="1"/>
            <a:r>
              <a:rPr lang="he-IL" dirty="0"/>
              <a:t>יש לו מפה עם דקירות עליה</a:t>
            </a:r>
          </a:p>
          <a:p>
            <a:pPr lvl="1" algn="r" rtl="1"/>
            <a:r>
              <a:rPr lang="he-IL" dirty="0"/>
              <a:t>בנוסף יהיה לו חיפוש מתקדם (כל מה שכתבנו לעיל)</a:t>
            </a:r>
          </a:p>
          <a:p>
            <a:pPr lvl="1" algn="r" rtl="1"/>
            <a:r>
              <a:rPr lang="he-IL" dirty="0"/>
              <a:t>בעת חיפוש זה מביא לו רשימה של כל מה שעונה על החיפוש שהוא מילא</a:t>
            </a:r>
          </a:p>
          <a:p>
            <a:pPr lvl="1" algn="r" rtl="1"/>
            <a:r>
              <a:rPr lang="he-IL" dirty="0"/>
              <a:t>ואז הוא בוחר אחד, ושולח בקשה לנותן, הנותן יראה את הפרופיל של הבנאדם, ולפי הפרופיל יכול לסמן לו ווי שהוא מזמין אותו</a:t>
            </a:r>
          </a:p>
          <a:p>
            <a:pPr lvl="1" algn="r" rtl="1"/>
            <a:r>
              <a:rPr lang="he-IL" dirty="0"/>
              <a:t>ורק לאחר שקיבל אישור נפתח להם צאט, ואופצייה לראות את הפרופיל של האחר (שניהם רואים אחד את השני)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5684-8883-44CB-A372-06A1F0601DBF}"/>
              </a:ext>
            </a:extLst>
          </p:cNvPr>
          <p:cNvSpPr txBox="1"/>
          <p:nvPr/>
        </p:nvSpPr>
        <p:spPr>
          <a:xfrm>
            <a:off x="550416" y="6246654"/>
            <a:ext cx="521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https://docs.google.com/document/d/14zJ3lcxc-Q07oCq3MzcKrEn8wIUCJ2KZ7nlunjlqUt8/edit</a:t>
            </a:r>
          </a:p>
        </p:txBody>
      </p:sp>
    </p:spTree>
    <p:extLst>
      <p:ext uri="{BB962C8B-B14F-4D97-AF65-F5344CB8AC3E}">
        <p14:creationId xmlns:p14="http://schemas.microsoft.com/office/powerpoint/2010/main" val="14345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יוזר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0412" y="1825625"/>
            <a:ext cx="5933388" cy="435133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חיבור לאפליקצייה בעזרת </a:t>
            </a:r>
            <a:r>
              <a:rPr lang="en-US" dirty="0" err="1"/>
              <a:t>facebook</a:t>
            </a:r>
            <a:endParaRPr lang="en-US" dirty="0"/>
          </a:p>
          <a:p>
            <a:pPr algn="r" rtl="1"/>
            <a:r>
              <a:rPr lang="he-IL" dirty="0"/>
              <a:t>מעל גיל 18!</a:t>
            </a:r>
            <a:br>
              <a:rPr lang="en-US" dirty="0"/>
            </a:br>
            <a:endParaRPr lang="he-IL" dirty="0"/>
          </a:p>
          <a:p>
            <a:pPr lvl="1"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1C62A-049D-40BA-B1C2-B2681F917387}"/>
              </a:ext>
            </a:extLst>
          </p:cNvPr>
          <p:cNvSpPr txBox="1"/>
          <p:nvPr/>
        </p:nvSpPr>
        <p:spPr>
          <a:xfrm>
            <a:off x="208427" y="2143591"/>
            <a:ext cx="42420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תכונות ה</a:t>
            </a:r>
            <a:r>
              <a:rPr lang="en-US" dirty="0"/>
              <a:t>CLASS</a:t>
            </a:r>
            <a:endParaRPr lang="he-IL" dirty="0"/>
          </a:p>
          <a:p>
            <a:pPr algn="r" rtl="1"/>
            <a:r>
              <a:rPr lang="he-IL" dirty="0"/>
              <a:t>סוג יוזר</a:t>
            </a:r>
          </a:p>
          <a:p>
            <a:pPr algn="r" rtl="1"/>
            <a:r>
              <a:rPr lang="he-IL" dirty="0"/>
              <a:t>זכר/נקבה/אחר</a:t>
            </a:r>
          </a:p>
          <a:p>
            <a:pPr algn="r" rtl="1"/>
            <a:r>
              <a:rPr lang="he-IL" dirty="0"/>
              <a:t>גיל</a:t>
            </a:r>
          </a:p>
          <a:p>
            <a:pPr algn="r" rtl="1"/>
            <a:r>
              <a:rPr lang="he-IL" dirty="0"/>
              <a:t>שם פרטי</a:t>
            </a:r>
          </a:p>
          <a:p>
            <a:pPr algn="r" rtl="1"/>
            <a:r>
              <a:rPr lang="he-IL" dirty="0"/>
              <a:t>שם משפחה</a:t>
            </a:r>
          </a:p>
          <a:p>
            <a:pPr algn="r" rtl="1"/>
            <a:r>
              <a:rPr lang="he-IL" dirty="0"/>
              <a:t>מייל</a:t>
            </a:r>
          </a:p>
          <a:p>
            <a:pPr algn="r" rtl="1"/>
            <a:r>
              <a:rPr lang="he-IL" dirty="0"/>
              <a:t>יוזר פייסבוק</a:t>
            </a:r>
          </a:p>
          <a:p>
            <a:pPr algn="r" rtl="1"/>
            <a:r>
              <a:rPr lang="he-IL" dirty="0"/>
              <a:t>פסקה תחביבים</a:t>
            </a:r>
          </a:p>
          <a:p>
            <a:pPr algn="r" rtl="1"/>
            <a:r>
              <a:rPr lang="he-IL" dirty="0"/>
              <a:t>פסקה "על עצמי"</a:t>
            </a:r>
          </a:p>
          <a:p>
            <a:pPr algn="r" rtl="1"/>
            <a:r>
              <a:rPr lang="he-IL" dirty="0"/>
              <a:t>צאטים פתוחים</a:t>
            </a:r>
          </a:p>
        </p:txBody>
      </p:sp>
    </p:spTree>
    <p:extLst>
      <p:ext uri="{BB962C8B-B14F-4D97-AF65-F5344CB8AC3E}">
        <p14:creationId xmlns:p14="http://schemas.microsoft.com/office/powerpoint/2010/main" val="3536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מסכים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6-9180-4705-8654-1B2085E2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en-US" dirty="0"/>
              <a:t>Welcome</a:t>
            </a:r>
          </a:p>
          <a:p>
            <a:pPr algn="r" rtl="1"/>
            <a:r>
              <a:rPr lang="he-IL" dirty="0"/>
              <a:t>הרשמה</a:t>
            </a:r>
          </a:p>
          <a:p>
            <a:pPr lvl="1" algn="r" rtl="1"/>
            <a:r>
              <a:rPr lang="he-IL" dirty="0"/>
              <a:t>פייסבוק</a:t>
            </a:r>
          </a:p>
          <a:p>
            <a:pPr lvl="1" algn="r" rtl="1"/>
            <a:r>
              <a:rPr lang="he-IL" dirty="0"/>
              <a:t>דף רישום שלנו</a:t>
            </a:r>
          </a:p>
          <a:p>
            <a:pPr algn="r" rtl="1"/>
            <a:r>
              <a:rPr lang="en-US" dirty="0"/>
              <a:t>Login</a:t>
            </a:r>
            <a:endParaRPr lang="he-IL" dirty="0"/>
          </a:p>
          <a:p>
            <a:pPr algn="r" rtl="1"/>
            <a:r>
              <a:rPr lang="he-IL" dirty="0"/>
              <a:t>הגדרות</a:t>
            </a:r>
          </a:p>
          <a:p>
            <a:pPr algn="r" rtl="1"/>
            <a:r>
              <a:rPr lang="he-IL" dirty="0"/>
              <a:t>מפה</a:t>
            </a:r>
          </a:p>
          <a:p>
            <a:pPr algn="r" rtl="1"/>
            <a:r>
              <a:rPr lang="he-IL" dirty="0"/>
              <a:t>מסך סינונים (בשביל המחפש)</a:t>
            </a:r>
          </a:p>
          <a:p>
            <a:pPr algn="r" rtl="1"/>
            <a:r>
              <a:rPr lang="he-IL" dirty="0"/>
              <a:t>מסך תוצאות חיפוש (בשביל המחפש) (אולי באותו המסך של הסינונים?)</a:t>
            </a:r>
          </a:p>
          <a:p>
            <a:pPr algn="r" rtl="1"/>
            <a:r>
              <a:rPr lang="he-IL" dirty="0"/>
              <a:t>מסך הזנת מיקום (בשביל הנותן)</a:t>
            </a:r>
          </a:p>
          <a:p>
            <a:pPr algn="r" rtl="1"/>
            <a:r>
              <a:rPr lang="he-IL" dirty="0"/>
              <a:t>צאט</a:t>
            </a:r>
          </a:p>
          <a:p>
            <a:pPr algn="r" rtl="1"/>
            <a:r>
              <a:rPr lang="he-IL" dirty="0"/>
              <a:t>רשימת צאטים פתוחים</a:t>
            </a:r>
          </a:p>
          <a:p>
            <a:pPr algn="r" rtl="1"/>
            <a:r>
              <a:rPr lang="he-IL" dirty="0"/>
              <a:t>לוח מודעות של העמותה – להוסיף שקף אפיון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טעינה -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2" y="1371057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3" y="1634787"/>
            <a:ext cx="474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פונקציונליות: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יש אינטרנט (אם אין לעשות התראה)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בדיקה האם כבר מחובר – אם כן לשלוח אותו למסך הבא בהתאם ליוזר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לא – לשלוח אותו למסך לוגין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BECA435-2CFA-466D-8807-AE3EF5B9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64" y="2213628"/>
            <a:ext cx="2148189" cy="2148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82872-60A0-4114-ADEC-E9268FD31E5A}"/>
              </a:ext>
            </a:extLst>
          </p:cNvPr>
          <p:cNvSpPr txBox="1"/>
          <p:nvPr/>
        </p:nvSpPr>
        <p:spPr>
          <a:xfrm>
            <a:off x="559293" y="4068748"/>
            <a:ext cx="4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בין 2 ל-5 שניות במקסימום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הלוגו מופיע על המסך על ההתחלה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הכתב מופיע כ0.5 – 1 שניות לאחר הלוגו</a:t>
            </a:r>
          </a:p>
        </p:txBody>
      </p:sp>
    </p:spTree>
    <p:extLst>
      <p:ext uri="{BB962C8B-B14F-4D97-AF65-F5344CB8AC3E}">
        <p14:creationId xmlns:p14="http://schemas.microsoft.com/office/powerpoint/2010/main" val="410735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כניסה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8056593" y="1155779"/>
            <a:ext cx="2790334" cy="4926928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559292" y="1634787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לחיצה על כפתור 'התחבר באמצעות </a:t>
            </a:r>
            <a:r>
              <a:rPr lang="he-IL" dirty="0" err="1"/>
              <a:t>פייסבוק</a:t>
            </a:r>
            <a:r>
              <a:rPr lang="he-IL" dirty="0"/>
              <a:t>' תפתח את ה</a:t>
            </a:r>
            <a:br>
              <a:rPr lang="en-US" dirty="0"/>
            </a:br>
            <a:r>
              <a:rPr lang="en-GB" dirty="0"/>
              <a:t>Facebook login prompt</a:t>
            </a:r>
          </a:p>
          <a:p>
            <a:pPr algn="r" rtl="1"/>
            <a:r>
              <a:rPr lang="he-IL" dirty="0"/>
              <a:t>ותחבר את המשתמש דרך חשבון </a:t>
            </a:r>
            <a:r>
              <a:rPr lang="he-IL" dirty="0" err="1"/>
              <a:t>הפייסבוק</a:t>
            </a:r>
            <a:r>
              <a:rPr lang="he-IL" dirty="0"/>
              <a:t> שלו,</a:t>
            </a:r>
          </a:p>
          <a:p>
            <a:pPr algn="r" rtl="1"/>
            <a:r>
              <a:rPr lang="he-IL" b="1" dirty="0"/>
              <a:t>ותחזיר לנו את ה</a:t>
            </a:r>
            <a:r>
              <a:rPr lang="en-GB" b="1" dirty="0"/>
              <a:t>User ID</a:t>
            </a:r>
            <a:r>
              <a:rPr lang="he-IL" b="1" dirty="0"/>
              <a:t>, לשימוש עתידי שלנו</a:t>
            </a:r>
          </a:p>
          <a:p>
            <a:pPr algn="r" rtl="1"/>
            <a:r>
              <a:rPr lang="he-IL" dirty="0"/>
              <a:t>- אנחנו נבדוק האם המשתמש קיים, במידה וכן:</a:t>
            </a:r>
          </a:p>
          <a:p>
            <a:pPr algn="r" rtl="1"/>
            <a:r>
              <a:rPr lang="he-IL" dirty="0"/>
              <a:t>	-- נשלח אותו למסך של המפה</a:t>
            </a:r>
          </a:p>
          <a:p>
            <a:pPr algn="r" rtl="1"/>
            <a:r>
              <a:rPr lang="he-IL" dirty="0"/>
              <a:t>	-- במידה ולא קיים, נעביר למסך רישום על מנת ליצור את</a:t>
            </a:r>
            <a:br>
              <a:rPr lang="en-US" dirty="0"/>
            </a:br>
            <a:r>
              <a:rPr lang="he-IL" dirty="0"/>
              <a:t>	    המשתמש.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3BC0E-7D64-474A-B3F1-6A77F221E0E6}"/>
              </a:ext>
            </a:extLst>
          </p:cNvPr>
          <p:cNvSpPr/>
          <p:nvPr/>
        </p:nvSpPr>
        <p:spPr>
          <a:xfrm>
            <a:off x="8393414" y="4090004"/>
            <a:ext cx="2201662" cy="423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 באמצעות </a:t>
            </a:r>
          </a:p>
          <a:p>
            <a:pPr algn="ctr"/>
            <a:r>
              <a:rPr lang="he-IL" sz="1200" dirty="0" err="1"/>
              <a:t>פייסבוק</a:t>
            </a:r>
            <a:endParaRPr lang="en-US" sz="1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EAB73CE-1A53-4A7D-84CF-D05A875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14" y="1467107"/>
            <a:ext cx="2148189" cy="21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2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F67-0887-4CF3-A558-3259299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89"/>
            <a:ext cx="10515600" cy="1325563"/>
          </a:xfrm>
        </p:spPr>
        <p:txBody>
          <a:bodyPr/>
          <a:lstStyle/>
          <a:p>
            <a:pPr algn="ctr" rtl="1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רישום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32CCE-A8BD-45C1-8261-86521EF9AD9E}"/>
              </a:ext>
            </a:extLst>
          </p:cNvPr>
          <p:cNvSpPr/>
          <p:nvPr/>
        </p:nvSpPr>
        <p:spPr>
          <a:xfrm>
            <a:off x="5853568" y="1269507"/>
            <a:ext cx="2790334" cy="492692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B3E-55B4-4478-8DDF-223B6DCFE9EA}"/>
              </a:ext>
            </a:extLst>
          </p:cNvPr>
          <p:cNvSpPr txBox="1"/>
          <p:nvPr/>
        </p:nvSpPr>
        <p:spPr>
          <a:xfrm>
            <a:off x="1561140" y="1387136"/>
            <a:ext cx="3791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פונקציונליות:</a:t>
            </a:r>
            <a:endParaRPr lang="en-GB" dirty="0"/>
          </a:p>
          <a:p>
            <a:pPr algn="r" rtl="1"/>
            <a:r>
              <a:rPr lang="he-IL" dirty="0"/>
              <a:t>- </a:t>
            </a:r>
            <a:endParaRPr lang="en-US" dirty="0"/>
          </a:p>
          <a:p>
            <a:pPr algn="r" rtl="1"/>
            <a:r>
              <a:rPr lang="he-IL" dirty="0"/>
              <a:t>- לבדוק שהשדות מולאו כראוי</a:t>
            </a:r>
          </a:p>
          <a:p>
            <a:pPr algn="r" rtl="1"/>
            <a:r>
              <a:rPr lang="he-IL" dirty="0"/>
              <a:t> - מין : </a:t>
            </a:r>
            <a:br>
              <a:rPr lang="en-US" dirty="0"/>
            </a:br>
            <a:r>
              <a:rPr lang="he-IL" dirty="0"/>
              <a:t>       זכר נקבה מעדיף לא לומר ואחר</a:t>
            </a:r>
          </a:p>
          <a:p>
            <a:pPr algn="r" rtl="1"/>
            <a:r>
              <a:rPr lang="he-IL" dirty="0"/>
              <a:t> - דיאלוג לתמצית:</a:t>
            </a:r>
          </a:p>
          <a:p>
            <a:pPr algn="r" rtl="1"/>
            <a:r>
              <a:rPr lang="he-IL" dirty="0"/>
              <a:t>       פתיחת דיאלוג שבתוכו המשתמש</a:t>
            </a:r>
            <a:br>
              <a:rPr lang="en-US" dirty="0"/>
            </a:br>
            <a:r>
              <a:rPr lang="he-IL" dirty="0"/>
              <a:t>       יכתוב את התמצית על עצמו, וילחץ</a:t>
            </a:r>
            <a:br>
              <a:rPr lang="en-US" dirty="0"/>
            </a:br>
            <a:r>
              <a:rPr lang="he-IL" dirty="0"/>
              <a:t>       אישור שיגרור שמירה והנחתו</a:t>
            </a:r>
            <a:br>
              <a:rPr lang="en-US" dirty="0"/>
            </a:br>
            <a:r>
              <a:rPr lang="he-IL" dirty="0"/>
              <a:t>       מבחינתנו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6C71B-26DB-4400-80E2-6FC3839E7B0F}"/>
              </a:ext>
            </a:extLst>
          </p:cNvPr>
          <p:cNvSpPr/>
          <p:nvPr/>
        </p:nvSpPr>
        <p:spPr>
          <a:xfrm>
            <a:off x="5993697" y="1407953"/>
            <a:ext cx="2520799" cy="41805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28F99-0B00-4C6E-A234-21A3BBA472B9}"/>
              </a:ext>
            </a:extLst>
          </p:cNvPr>
          <p:cNvSpPr txBox="1"/>
          <p:nvPr/>
        </p:nvSpPr>
        <p:spPr>
          <a:xfrm>
            <a:off x="6663828" y="494378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 . </a:t>
            </a:r>
            <a:r>
              <a:rPr lang="he-IL" dirty="0"/>
              <a:t>.</a:t>
            </a:r>
            <a:r>
              <a:rPr lang="he-IL" dirty="0">
                <a:solidFill>
                  <a:schemeClr val="bg1"/>
                </a:solidFill>
              </a:rPr>
              <a:t>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64A2C-F1AB-4C80-BBFE-BF7D40042EA7}"/>
              </a:ext>
            </a:extLst>
          </p:cNvPr>
          <p:cNvSpPr/>
          <p:nvPr/>
        </p:nvSpPr>
        <p:spPr>
          <a:xfrm>
            <a:off x="6378722" y="3820451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דיאלוג לתמצית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D2809-D32A-4371-AEF0-8A4A034DDE46}"/>
              </a:ext>
            </a:extLst>
          </p:cNvPr>
          <p:cNvSpPr/>
          <p:nvPr/>
        </p:nvSpPr>
        <p:spPr>
          <a:xfrm>
            <a:off x="6378723" y="2396699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גיל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CC4E67-64AC-4010-A908-D8C2F15A49D9}"/>
              </a:ext>
            </a:extLst>
          </p:cNvPr>
          <p:cNvSpPr/>
          <p:nvPr/>
        </p:nvSpPr>
        <p:spPr>
          <a:xfrm>
            <a:off x="6415253" y="1684823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שם / כינוי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658DA-B9B6-45DD-AD45-0F328D8D859E}"/>
              </a:ext>
            </a:extLst>
          </p:cNvPr>
          <p:cNvSpPr/>
          <p:nvPr/>
        </p:nvSpPr>
        <p:spPr>
          <a:xfrm>
            <a:off x="6378722" y="3108575"/>
            <a:ext cx="1740023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65000"/>
                  </a:schemeClr>
                </a:solidFill>
              </a:rPr>
              <a:t>מין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66CA0A-DCFC-4B30-AFA4-2F6D291584C6}"/>
              </a:ext>
            </a:extLst>
          </p:cNvPr>
          <p:cNvSpPr/>
          <p:nvPr/>
        </p:nvSpPr>
        <p:spPr>
          <a:xfrm>
            <a:off x="7884164" y="5069402"/>
            <a:ext cx="479406" cy="29128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2A9F0EC-F2F4-4440-BE81-8100CE96AF6E}"/>
              </a:ext>
            </a:extLst>
          </p:cNvPr>
          <p:cNvSpPr/>
          <p:nvPr/>
        </p:nvSpPr>
        <p:spPr>
          <a:xfrm rot="10800000">
            <a:off x="6109111" y="5072806"/>
            <a:ext cx="504195" cy="3048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B18F83-BECF-4838-8C5B-269D3F7E64BF}"/>
              </a:ext>
            </a:extLst>
          </p:cNvPr>
          <p:cNvSpPr/>
          <p:nvPr/>
        </p:nvSpPr>
        <p:spPr>
          <a:xfrm>
            <a:off x="9219041" y="1727437"/>
            <a:ext cx="2520799" cy="2085807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לתמצית</a:t>
            </a:r>
          </a:p>
          <a:p>
            <a:pPr algn="ctr"/>
            <a:r>
              <a:rPr lang="he-IL" dirty="0"/>
              <a:t>נראות איך שאנו נבחר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21828D1-86F4-4826-AAE6-FEB4EB70BCB1}"/>
              </a:ext>
            </a:extLst>
          </p:cNvPr>
          <p:cNvCxnSpPr>
            <a:stCxn id="5" idx="3"/>
            <a:endCxn id="17" idx="3"/>
          </p:cNvCxnSpPr>
          <p:nvPr/>
        </p:nvCxnSpPr>
        <p:spPr>
          <a:xfrm flipV="1">
            <a:off x="8118745" y="2770341"/>
            <a:ext cx="3621095" cy="1267613"/>
          </a:xfrm>
          <a:prstGeom prst="bentConnector3">
            <a:avLst>
              <a:gd name="adj1" fmla="val 1063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7D507-68FC-4D20-A7C6-54F2FFFC5882}"/>
              </a:ext>
            </a:extLst>
          </p:cNvPr>
          <p:cNvSpPr/>
          <p:nvPr/>
        </p:nvSpPr>
        <p:spPr>
          <a:xfrm>
            <a:off x="6300324" y="4391724"/>
            <a:ext cx="1399061" cy="4350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dirty="0"/>
              <a:t>אני מאשר ומקבל תנאי משתמש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8A66B4-2357-448C-BCA8-4FA066B0F38C}"/>
              </a:ext>
            </a:extLst>
          </p:cNvPr>
          <p:cNvSpPr txBox="1"/>
          <p:nvPr/>
        </p:nvSpPr>
        <p:spPr>
          <a:xfrm>
            <a:off x="7677312" y="43917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0133B36-AB80-4231-A7BF-37CBE41F31B6}"/>
              </a:ext>
            </a:extLst>
          </p:cNvPr>
          <p:cNvSpPr/>
          <p:nvPr/>
        </p:nvSpPr>
        <p:spPr>
          <a:xfrm>
            <a:off x="9288496" y="4208865"/>
            <a:ext cx="2127861" cy="148511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דיאלוג תנאי שימוש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DDD855-4FFB-4816-8306-4ED78056486C}"/>
              </a:ext>
            </a:extLst>
          </p:cNvPr>
          <p:cNvSpPr/>
          <p:nvPr/>
        </p:nvSpPr>
        <p:spPr>
          <a:xfrm>
            <a:off x="6863244" y="5690816"/>
            <a:ext cx="844040" cy="4032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הירשם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F40475B-2659-4936-82A0-40C37EA0CAE3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 rot="16200000" flipH="1">
            <a:off x="8081829" y="3744755"/>
            <a:ext cx="124693" cy="22886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214900-1ED9-4CD4-8EBE-0175C8B22230}"/>
              </a:ext>
            </a:extLst>
          </p:cNvPr>
          <p:cNvSpPr txBox="1"/>
          <p:nvPr/>
        </p:nvSpPr>
        <p:spPr>
          <a:xfrm>
            <a:off x="1557897" y="4516208"/>
            <a:ext cx="379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דגשים: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כפתור "הירשם" יהיה ניתן ללחיצה רק לאחר שמולאו כול שדות החובה בכלל </a:t>
            </a:r>
            <a:r>
              <a:rPr lang="he-IL" dirty="0" err="1"/>
              <a:t>האיזורים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יהיו מספר דפים פה או דף אחד עם אפשרות גלילה ( בחירת עיצוב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6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1555-7F39-4134-A5FC-0AD8254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תכונות האובייקט של המשתמש - </a:t>
            </a:r>
            <a:r>
              <a:rPr lang="en-GB" dirty="0"/>
              <a:t>User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84E70-2D58-4365-9C3A-07C9E004CBD9}"/>
              </a:ext>
            </a:extLst>
          </p:cNvPr>
          <p:cNvSpPr txBox="1"/>
          <p:nvPr/>
        </p:nvSpPr>
        <p:spPr>
          <a:xfrm>
            <a:off x="2734322" y="1690688"/>
            <a:ext cx="8343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Tx/>
              <a:buChar char="-"/>
            </a:pPr>
            <a:r>
              <a:rPr lang="he-IL" dirty="0"/>
              <a:t>מחרוזת שתייצג את ה </a:t>
            </a:r>
            <a:r>
              <a:rPr lang="en-US" dirty="0"/>
              <a:t>UserID</a:t>
            </a:r>
            <a:r>
              <a:rPr lang="he-IL" dirty="0"/>
              <a:t> – היא תהיה בעצם ה</a:t>
            </a:r>
            <a:r>
              <a:rPr lang="en-US" dirty="0"/>
              <a:t>UserID</a:t>
            </a:r>
            <a:r>
              <a:rPr lang="he-IL" dirty="0"/>
              <a:t> שאנו מקבלים מפייסבוק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שם מלא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כינוי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גיל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תמצית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תמונת פרופיל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מין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he-IL" dirty="0"/>
          </a:p>
          <a:p>
            <a:pPr marL="285750" indent="-285750" algn="r" rtl="1">
              <a:buFontTx/>
              <a:buChar char="-"/>
            </a:pPr>
            <a:r>
              <a:rPr lang="he-IL" dirty="0"/>
              <a:t>תאריך רישום בצורה הבאה: "</a:t>
            </a:r>
            <a:r>
              <a:rPr lang="en-GB" dirty="0"/>
              <a:t>yyyy-mm-dd hh:mm</a:t>
            </a:r>
            <a:r>
              <a:rPr lang="he-IL" dirty="0"/>
              <a:t>"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– שיהווה האם המשתמש חסום או לא, מזהים על פי ה</a:t>
            </a:r>
            <a:r>
              <a:rPr lang="en-GB" dirty="0"/>
              <a:t>UserID</a:t>
            </a:r>
            <a:r>
              <a:rPr lang="en-US" dirty="0"/>
              <a:t> </a:t>
            </a:r>
            <a:r>
              <a:rPr lang="he-IL" dirty="0"/>
              <a:t> מהפייסבוק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/>
          </a:p>
          <a:p>
            <a:pPr marL="285750" indent="-285750" algn="r" rtl="1">
              <a:buFontTx/>
              <a:buChar char="-"/>
            </a:pPr>
            <a:r>
              <a:rPr lang="en-GB" dirty="0"/>
              <a:t>bool</a:t>
            </a:r>
            <a:r>
              <a:rPr lang="he-IL" dirty="0"/>
              <a:t> - האם התראות מכובות או פועלות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GB" dirty="0"/>
          </a:p>
          <a:p>
            <a:pPr algn="r" rtl="1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BC76-6383-42C6-8650-1A3515DD67B1}"/>
              </a:ext>
            </a:extLst>
          </p:cNvPr>
          <p:cNvSpPr txBox="1"/>
          <p:nvPr/>
        </p:nvSpPr>
        <p:spPr>
          <a:xfrm>
            <a:off x="1012054" y="1376039"/>
            <a:ext cx="1562470" cy="646331"/>
          </a:xfrm>
          <a:prstGeom prst="rect">
            <a:avLst/>
          </a:prstGeom>
          <a:noFill/>
          <a:ln w="38100" cap="flat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Must  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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Option </a:t>
            </a:r>
            <a:r>
              <a:rPr lang="he-IL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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1005</Words>
  <Application>Microsoft Office PowerPoint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Webdings</vt:lpstr>
      <vt:lpstr>Wingdings</vt:lpstr>
      <vt:lpstr>Office Theme</vt:lpstr>
      <vt:lpstr>Y.A.N.A</vt:lpstr>
      <vt:lpstr>הרעיון</vt:lpstr>
      <vt:lpstr>בפועל</vt:lpstr>
      <vt:lpstr>יוזר</vt:lpstr>
      <vt:lpstr>מסכים</vt:lpstr>
      <vt:lpstr>מסך טעינה - כניסה</vt:lpstr>
      <vt:lpstr>מסך כניסה</vt:lpstr>
      <vt:lpstr>מסך רישום</vt:lpstr>
      <vt:lpstr>תכונות האובייקט של המשתמש - User</vt:lpstr>
      <vt:lpstr>מסך מפה</vt:lpstr>
      <vt:lpstr>מסך הגדרות</vt:lpstr>
      <vt:lpstr>מסך חיפוש</vt:lpstr>
      <vt:lpstr>אובייקט Location</vt:lpstr>
      <vt:lpstr>עמוד צ'אטים</vt:lpstr>
      <vt:lpstr>חלון צאט</vt:lpstr>
      <vt:lpstr>פונקציונליות שצריך להוסיף?</vt:lpstr>
      <vt:lpstr>דגשים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YANA</dc:title>
  <dc:creator>MOSHE</dc:creator>
  <cp:lastModifiedBy>Lidor Eliyahu Shelef</cp:lastModifiedBy>
  <cp:revision>115</cp:revision>
  <dcterms:created xsi:type="dcterms:W3CDTF">2020-09-02T18:11:34Z</dcterms:created>
  <dcterms:modified xsi:type="dcterms:W3CDTF">2021-04-07T19:24:35Z</dcterms:modified>
</cp:coreProperties>
</file>