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1" r:id="rId9"/>
    <p:sldId id="265" r:id="rId10"/>
    <p:sldId id="267" r:id="rId11"/>
    <p:sldId id="266" r:id="rId12"/>
    <p:sldId id="268" r:id="rId13"/>
    <p:sldId id="272" r:id="rId14"/>
    <p:sldId id="269" r:id="rId15"/>
    <p:sldId id="270" r:id="rId16"/>
    <p:sldId id="259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F4E33E"/>
    <a:srgbClr val="A349A4"/>
    <a:srgbClr val="DEB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AF6C-C6F4-4A53-8B6A-13FABE673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97D45-D24D-49D9-869A-13A23C6F4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4AF3F-4439-440C-AF15-7B4D88FD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2021-03-21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61BBF-4BD6-4E15-96CD-F275A9D0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70EF0-F876-4277-A4BC-B2497D6D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8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A526-48ED-4E5C-B3EA-8B61FE5A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B4783-0A19-4E65-991A-DFBF8BC47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E1E77-1CE3-4661-8233-3E10A14C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2021-03-21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67E3B-6EB1-4A15-BE22-E4E8FB8A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CDF38-9C28-4021-AD37-E2FC9940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43B0D-0171-45EC-921E-882BA3FFD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40DA8-29DE-42EA-B89F-849872809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D803E-242D-4867-88D2-769FDA6B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2021-03-21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7FA92-B2A0-4C09-9044-AAE1F688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C9EDA-DEE8-4EAC-807C-F0C43C40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1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FA5B-C45E-44A6-BDF0-47CFE6979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2A00-FB17-44E5-BB04-77E18C62C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90B09-59AF-48AB-9AE0-C154A823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2021-03-21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DD9AD-10E7-45AD-9681-C064EBF5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86115-7C59-40D5-A3F2-2E83FD92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6525-65CE-4D65-8570-57BB0073C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2AA2A-5EC5-4DE8-A624-8A1256E7B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58FA-3608-4DD4-8424-B3D883B8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2021-03-21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6050A-C0C3-4F4F-BC95-76FE1663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4A9DB-1974-4F97-B5FC-C3473334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3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5365-B239-40DC-87EC-A95FC423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7B315-1870-4107-BA76-64B5936FB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B19F4-5AFA-4522-B5BC-D862FF978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4056A-6771-4468-888D-0687C0FB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2021-03-21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469BD-BB6A-4B84-8237-15A9A9A2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A3759-A6F5-4A8A-851A-FA6D13E0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2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7BFE-9B9E-4434-B2D3-A0BBDED0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11B13-5F1D-4FF9-9095-7A3956EDD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0B063-8081-4E1A-A1FA-D40863274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7DB2C-2F93-4E0C-9182-8E64C70DC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AA908-A03D-4B7B-971D-D0BB8E279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4B002-ACDC-4191-842F-75364C55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2021-03-21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90F05-E77B-47CC-89D6-B22A20AE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C1538-2E78-441A-90CA-0E0F7CF6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1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4FAE-94B5-4788-A997-01FFEE31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57D5F-DB33-4BDD-9495-340DFF83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2021-03-21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DE0E4-8506-4468-93B5-73C557ED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8A0F7-C3FB-4991-854A-26873A00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2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50B05-A5C7-4C8F-B7FC-287C68D9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2021-03-21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4B3DA-0894-48D7-924D-80304DAD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A9746-EE30-4453-ABB0-887AAC3A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2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8C52-722F-44D3-A23A-5843F5F79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AACEE-0411-4C08-84D2-72E87146C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5BC64-1C7E-44B4-A374-2EFD2897F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FD72A-8AA7-49EB-A7E9-4809FA372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2021-03-21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859C7-7EFC-47A5-B964-28AC4E6C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D1347-D3A0-43DF-B431-CA9061B8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7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2858-0333-4F00-A990-CB69B20F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B0CCC-BD09-4753-8C8D-8F3ACAC61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B049B-62EF-49FD-9DC1-F1B937308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3B452-0474-4845-837B-F3433CA3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2021-03-21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6647A-50F8-4FFB-85D2-6B70B03B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D4470-43D7-4056-B5DE-13275FC1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1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79EB5C-A534-46EB-ACB3-F7851B716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1028B-D998-404B-967B-E5608C087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E6480-FE6E-49A1-B7FA-0FB5F7CA9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43D15-E77F-4644-B541-976CD44FBF9F}" type="datetimeFigureOut">
              <a:rPr lang="en-US" smtClean="0"/>
              <a:t>2021-03-21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D80F1-B865-439B-B6B8-D4B0AE677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7C005-2C72-4A9D-AA60-F2E995B28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7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3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hyperlink" Target="https://en.wikipedia.org/wiki/Google_Maps" TargetMode="External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svg"/><Relationship Id="rId7" Type="http://schemas.openxmlformats.org/officeDocument/2006/relationships/image" Target="../media/image1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8.sv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12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14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26.svg"/><Relationship Id="rId1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8.sv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12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14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26.svg"/><Relationship Id="rId1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83FB-512D-4957-88ED-BD3DC9B18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Y.A.N.A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FF621-D415-44D4-AB6C-40344E9017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 are not alone</a:t>
            </a:r>
          </a:p>
        </p:txBody>
      </p:sp>
    </p:spTree>
    <p:extLst>
      <p:ext uri="{BB962C8B-B14F-4D97-AF65-F5344CB8AC3E}">
        <p14:creationId xmlns:p14="http://schemas.microsoft.com/office/powerpoint/2010/main" val="3602501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מפה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35C9661-17D5-42D4-B366-E0CF4269381A}"/>
              </a:ext>
            </a:extLst>
          </p:cNvPr>
          <p:cNvGrpSpPr/>
          <p:nvPr/>
        </p:nvGrpSpPr>
        <p:grpSpPr>
          <a:xfrm>
            <a:off x="8766206" y="3682749"/>
            <a:ext cx="2325949" cy="3071693"/>
            <a:chOff x="8834720" y="3766157"/>
            <a:chExt cx="2325949" cy="307169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98612A2-904E-4EAE-85DA-FB4F0B45B742}"/>
                </a:ext>
              </a:extLst>
            </p:cNvPr>
            <p:cNvGrpSpPr/>
            <p:nvPr/>
          </p:nvGrpSpPr>
          <p:grpSpPr>
            <a:xfrm>
              <a:off x="8834720" y="3766157"/>
              <a:ext cx="2325949" cy="3071693"/>
              <a:chOff x="5031997" y="1842985"/>
              <a:chExt cx="2325949" cy="3071693"/>
            </a:xfrm>
            <a:solidFill>
              <a:srgbClr val="7030A0"/>
            </a:solidFill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33473A9E-B481-4C3F-87FA-EEE03DBE9268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BD78BB-E06C-4AD2-A6AB-DF9968FBBDFB}"/>
                  </a:ext>
                </a:extLst>
              </p:cNvPr>
              <p:cNvSpPr txBox="1"/>
              <p:nvPr/>
            </p:nvSpPr>
            <p:spPr>
              <a:xfrm>
                <a:off x="5762636" y="2760743"/>
                <a:ext cx="1055414" cy="9233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e-IL" dirty="0"/>
                  <a:t>מידע על הנקודה שבמפה</a:t>
                </a:r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CC8CBB-8EBE-4A72-B60F-1AAB1A1A450B}"/>
                </a:ext>
              </a:extLst>
            </p:cNvPr>
            <p:cNvSpPr txBox="1"/>
            <p:nvPr/>
          </p:nvSpPr>
          <p:spPr>
            <a:xfrm>
              <a:off x="8889551" y="3812756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7F77E5-1BC7-4092-A4AF-62989A119218}"/>
                </a:ext>
              </a:extLst>
            </p:cNvPr>
            <p:cNvSpPr/>
            <p:nvPr/>
          </p:nvSpPr>
          <p:spPr>
            <a:xfrm>
              <a:off x="9197885" y="4046209"/>
              <a:ext cx="1475338" cy="330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בקש להצטרף</a:t>
              </a:r>
              <a:endParaRPr lang="en-US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C067C9E-8E50-47A1-AA5C-1E9D915ECE6F}"/>
              </a:ext>
            </a:extLst>
          </p:cNvPr>
          <p:cNvGrpSpPr/>
          <p:nvPr/>
        </p:nvGrpSpPr>
        <p:grpSpPr>
          <a:xfrm>
            <a:off x="541917" y="150844"/>
            <a:ext cx="2325949" cy="3071693"/>
            <a:chOff x="541917" y="150844"/>
            <a:chExt cx="2325949" cy="307169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9BADB62-352D-4AC5-8932-76CD5DF4D4B6}"/>
                </a:ext>
              </a:extLst>
            </p:cNvPr>
            <p:cNvGrpSpPr/>
            <p:nvPr/>
          </p:nvGrpSpPr>
          <p:grpSpPr>
            <a:xfrm>
              <a:off x="541917" y="150844"/>
              <a:ext cx="2325949" cy="3071693"/>
              <a:chOff x="5031997" y="1842985"/>
              <a:chExt cx="2325949" cy="3071693"/>
            </a:xfrm>
            <a:solidFill>
              <a:srgbClr val="7030A0"/>
            </a:solidFill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B7076EDE-8A8B-44F8-BDC2-7E36CFC5BA86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52E9B88-EA1B-4D97-8D6D-D90D82F9908C}"/>
                  </a:ext>
                </a:extLst>
              </p:cNvPr>
              <p:cNvSpPr txBox="1"/>
              <p:nvPr/>
            </p:nvSpPr>
            <p:spPr>
              <a:xfrm>
                <a:off x="5762636" y="2849732"/>
                <a:ext cx="1055414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e-IL" dirty="0"/>
                  <a:t> רשימת סינונים</a:t>
                </a:r>
                <a:endParaRPr lang="en-US" dirty="0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806D635-9F90-4E25-8C6F-FAA8309A06A5}"/>
                </a:ext>
              </a:extLst>
            </p:cNvPr>
            <p:cNvSpPr txBox="1"/>
            <p:nvPr/>
          </p:nvSpPr>
          <p:spPr>
            <a:xfrm>
              <a:off x="604057" y="203495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16F92E5-74F3-495A-93FB-BE50363AD85B}"/>
                </a:ext>
              </a:extLst>
            </p:cNvPr>
            <p:cNvSpPr/>
            <p:nvPr/>
          </p:nvSpPr>
          <p:spPr>
            <a:xfrm>
              <a:off x="967222" y="2753977"/>
              <a:ext cx="1475338" cy="33043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סנן </a:t>
              </a:r>
              <a:endParaRPr lang="en-US" dirty="0"/>
            </a:p>
          </p:txBody>
        </p:sp>
        <p:pic>
          <p:nvPicPr>
            <p:cNvPr id="62" name="Graphic 61" descr="Filter">
              <a:extLst>
                <a:ext uri="{FF2B5EF4-FFF2-40B4-BE49-F238E27FC236}">
                  <a16:creationId xmlns:a16="http://schemas.microsoft.com/office/drawing/2014/main" id="{A25D9AC5-68A8-4617-9C4F-0DBD122EE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38870" y="2830159"/>
              <a:ext cx="254249" cy="254249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3860003" y="1275419"/>
            <a:ext cx="2790334" cy="492692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 l="-102000" r="-90000"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EB6535-B331-4D62-93FE-7CFF72FD4DD4}"/>
              </a:ext>
            </a:extLst>
          </p:cNvPr>
          <p:cNvCxnSpPr>
            <a:cxnSpLocks/>
            <a:stCxn id="63" idx="1"/>
            <a:endCxn id="50" idx="3"/>
          </p:cNvCxnSpPr>
          <p:nvPr/>
        </p:nvCxnSpPr>
        <p:spPr>
          <a:xfrm flipH="1">
            <a:off x="2867866" y="1511348"/>
            <a:ext cx="3371812" cy="175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DBA673-5139-424D-B8D7-CA99F31F0737}"/>
              </a:ext>
            </a:extLst>
          </p:cNvPr>
          <p:cNvGrpSpPr/>
          <p:nvPr/>
        </p:nvGrpSpPr>
        <p:grpSpPr>
          <a:xfrm>
            <a:off x="3932217" y="5103187"/>
            <a:ext cx="523782" cy="479394"/>
            <a:chOff x="5175682" y="4376691"/>
            <a:chExt cx="523782" cy="479394"/>
          </a:xfrm>
          <a:solidFill>
            <a:srgbClr val="7030A0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AA30C72-30B0-40D1-AD66-B34AA414E87E}"/>
                </a:ext>
              </a:extLst>
            </p:cNvPr>
            <p:cNvSpPr/>
            <p:nvPr/>
          </p:nvSpPr>
          <p:spPr>
            <a:xfrm>
              <a:off x="5175682" y="4376691"/>
              <a:ext cx="523782" cy="479394"/>
            </a:xfrm>
            <a:prstGeom prst="ellipse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Or 23">
              <a:extLst>
                <a:ext uri="{FF2B5EF4-FFF2-40B4-BE49-F238E27FC236}">
                  <a16:creationId xmlns:a16="http://schemas.microsoft.com/office/drawing/2014/main" id="{C91AC9BA-F8A4-46A2-AD35-DEAFDC6AF6DA}"/>
                </a:ext>
              </a:extLst>
            </p:cNvPr>
            <p:cNvSpPr/>
            <p:nvPr/>
          </p:nvSpPr>
          <p:spPr>
            <a:xfrm>
              <a:off x="5299967" y="4492100"/>
              <a:ext cx="248575" cy="241176"/>
            </a:xfrm>
            <a:prstGeom prst="flowChar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ardrop 29">
            <a:extLst>
              <a:ext uri="{FF2B5EF4-FFF2-40B4-BE49-F238E27FC236}">
                <a16:creationId xmlns:a16="http://schemas.microsoft.com/office/drawing/2014/main" id="{1FAA6C36-9757-472C-A595-ADAD9D01069E}"/>
              </a:ext>
            </a:extLst>
          </p:cNvPr>
          <p:cNvSpPr/>
          <p:nvPr/>
        </p:nvSpPr>
        <p:spPr>
          <a:xfrm rot="8255712">
            <a:off x="4673564" y="2330390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11FF0-0321-46FE-AD5D-87AC0BFF1DAD}"/>
              </a:ext>
            </a:extLst>
          </p:cNvPr>
          <p:cNvCxnSpPr>
            <a:cxnSpLocks/>
            <a:stCxn id="33" idx="6"/>
            <a:endCxn id="26" idx="1"/>
          </p:cNvCxnSpPr>
          <p:nvPr/>
        </p:nvCxnSpPr>
        <p:spPr>
          <a:xfrm>
            <a:off x="6273067" y="4486661"/>
            <a:ext cx="2493139" cy="73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ardrop 30">
            <a:extLst>
              <a:ext uri="{FF2B5EF4-FFF2-40B4-BE49-F238E27FC236}">
                <a16:creationId xmlns:a16="http://schemas.microsoft.com/office/drawing/2014/main" id="{CE923C33-6E8E-4582-9A28-AF5897501FC6}"/>
              </a:ext>
            </a:extLst>
          </p:cNvPr>
          <p:cNvSpPr/>
          <p:nvPr/>
        </p:nvSpPr>
        <p:spPr>
          <a:xfrm rot="8255712">
            <a:off x="4464583" y="3426190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858347C3-A9EA-47A0-8493-E2CBBCF21800}"/>
              </a:ext>
            </a:extLst>
          </p:cNvPr>
          <p:cNvSpPr/>
          <p:nvPr/>
        </p:nvSpPr>
        <p:spPr>
          <a:xfrm rot="8255712">
            <a:off x="5432895" y="2983920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ardrop 32">
            <a:extLst>
              <a:ext uri="{FF2B5EF4-FFF2-40B4-BE49-F238E27FC236}">
                <a16:creationId xmlns:a16="http://schemas.microsoft.com/office/drawing/2014/main" id="{CFE6DF39-610E-42AA-8091-A90F885A3740}"/>
              </a:ext>
            </a:extLst>
          </p:cNvPr>
          <p:cNvSpPr/>
          <p:nvPr/>
        </p:nvSpPr>
        <p:spPr>
          <a:xfrm rot="8255712">
            <a:off x="6026469" y="4251463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ardrop 33">
            <a:extLst>
              <a:ext uri="{FF2B5EF4-FFF2-40B4-BE49-F238E27FC236}">
                <a16:creationId xmlns:a16="http://schemas.microsoft.com/office/drawing/2014/main" id="{B36F9E65-C80E-4F08-9913-A93F136F6784}"/>
              </a:ext>
            </a:extLst>
          </p:cNvPr>
          <p:cNvSpPr/>
          <p:nvPr/>
        </p:nvSpPr>
        <p:spPr>
          <a:xfrm rot="8255712">
            <a:off x="5894873" y="2313348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Graphic 62" descr="Filter">
            <a:extLst>
              <a:ext uri="{FF2B5EF4-FFF2-40B4-BE49-F238E27FC236}">
                <a16:creationId xmlns:a16="http://schemas.microsoft.com/office/drawing/2014/main" id="{F64223CB-5DDB-4454-BFFE-4E9355D7C4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39678" y="1310170"/>
            <a:ext cx="402355" cy="40235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8483461-C2AA-4D66-A447-8614C7F8FB75}"/>
              </a:ext>
            </a:extLst>
          </p:cNvPr>
          <p:cNvSpPr txBox="1"/>
          <p:nvPr/>
        </p:nvSpPr>
        <p:spPr>
          <a:xfrm>
            <a:off x="955517" y="5488550"/>
            <a:ext cx="1564485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מפקס על מיקומו הנוכחי</a:t>
            </a:r>
            <a:endParaRPr lang="en-US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62698EB-F290-4C4E-A141-0ED951EC17BC}"/>
              </a:ext>
            </a:extLst>
          </p:cNvPr>
          <p:cNvCxnSpPr>
            <a:cxnSpLocks/>
            <a:stCxn id="66" idx="3"/>
            <a:endCxn id="17" idx="2"/>
          </p:cNvCxnSpPr>
          <p:nvPr/>
        </p:nvCxnSpPr>
        <p:spPr>
          <a:xfrm flipV="1">
            <a:off x="2520002" y="5342884"/>
            <a:ext cx="1412215" cy="468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9EEE947-E6C2-4EBB-8420-C75318024F35}"/>
              </a:ext>
            </a:extLst>
          </p:cNvPr>
          <p:cNvSpPr/>
          <p:nvPr/>
        </p:nvSpPr>
        <p:spPr>
          <a:xfrm>
            <a:off x="3860003" y="5659734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Graphic 74" descr="Single gear">
            <a:extLst>
              <a:ext uri="{FF2B5EF4-FFF2-40B4-BE49-F238E27FC236}">
                <a16:creationId xmlns:a16="http://schemas.microsoft.com/office/drawing/2014/main" id="{D7F9A51D-6AC0-4B86-9C43-14898042AA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75872" y="5672722"/>
            <a:ext cx="535297" cy="535297"/>
          </a:xfrm>
          <a:prstGeom prst="rect">
            <a:avLst/>
          </a:prstGeom>
        </p:spPr>
      </p:pic>
      <p:pic>
        <p:nvPicPr>
          <p:cNvPr id="76" name="Graphic 75" descr="Chat">
            <a:extLst>
              <a:ext uri="{FF2B5EF4-FFF2-40B4-BE49-F238E27FC236}">
                <a16:creationId xmlns:a16="http://schemas.microsoft.com/office/drawing/2014/main" id="{2F4940F1-B536-4C11-A49A-9BCD38FAC5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91467" y="5667980"/>
            <a:ext cx="593574" cy="593574"/>
          </a:xfrm>
          <a:prstGeom prst="rect">
            <a:avLst/>
          </a:prstGeom>
        </p:spPr>
      </p:pic>
      <p:pic>
        <p:nvPicPr>
          <p:cNvPr id="77" name="Graphic 76" descr="Map with pin">
            <a:extLst>
              <a:ext uri="{FF2B5EF4-FFF2-40B4-BE49-F238E27FC236}">
                <a16:creationId xmlns:a16="http://schemas.microsoft.com/office/drawing/2014/main" id="{8CA9044C-8057-4E2C-8664-91F2C67AAF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95167" y="5678092"/>
            <a:ext cx="461462" cy="461462"/>
          </a:xfrm>
          <a:prstGeom prst="rect">
            <a:avLst/>
          </a:prstGeom>
        </p:spPr>
      </p:pic>
      <p:pic>
        <p:nvPicPr>
          <p:cNvPr id="78" name="Graphic 77" descr="Binoculars">
            <a:extLst>
              <a:ext uri="{FF2B5EF4-FFF2-40B4-BE49-F238E27FC236}">
                <a16:creationId xmlns:a16="http://schemas.microsoft.com/office/drawing/2014/main" id="{FC2AE91D-EA92-40A4-A987-72DA4CADFE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95919" y="5700463"/>
            <a:ext cx="460080" cy="460080"/>
          </a:xfrm>
          <a:prstGeom prst="rect">
            <a:avLst/>
          </a:prstGeom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191656EF-318C-43E7-9769-CBBC54A1C4C7}"/>
              </a:ext>
            </a:extLst>
          </p:cNvPr>
          <p:cNvSpPr/>
          <p:nvPr/>
        </p:nvSpPr>
        <p:spPr>
          <a:xfrm>
            <a:off x="5945382" y="5015703"/>
            <a:ext cx="543508" cy="49734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BE98A0C-EFE8-4A37-B3D0-8378099085AD}"/>
              </a:ext>
            </a:extLst>
          </p:cNvPr>
          <p:cNvSpPr txBox="1"/>
          <p:nvPr/>
        </p:nvSpPr>
        <p:spPr>
          <a:xfrm>
            <a:off x="6033857" y="4978899"/>
            <a:ext cx="291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5A31B2-BC0D-4430-8899-86F4D3A4F4F0}"/>
              </a:ext>
            </a:extLst>
          </p:cNvPr>
          <p:cNvGrpSpPr/>
          <p:nvPr/>
        </p:nvGrpSpPr>
        <p:grpSpPr>
          <a:xfrm>
            <a:off x="8634610" y="414337"/>
            <a:ext cx="2325949" cy="3071693"/>
            <a:chOff x="8834720" y="3766157"/>
            <a:chExt cx="2325949" cy="3071693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102860EC-3C66-44BF-A558-466E1D76331B}"/>
                </a:ext>
              </a:extLst>
            </p:cNvPr>
            <p:cNvGrpSpPr/>
            <p:nvPr/>
          </p:nvGrpSpPr>
          <p:grpSpPr>
            <a:xfrm>
              <a:off x="8834720" y="3766157"/>
              <a:ext cx="2325949" cy="3071693"/>
              <a:chOff x="5031997" y="1842985"/>
              <a:chExt cx="2325949" cy="3071693"/>
            </a:xfrm>
            <a:solidFill>
              <a:srgbClr val="7030A0"/>
            </a:solidFill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9AA9AF29-C9EF-4218-8607-834B06EB2E6D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EE75323-7216-48D7-8A4C-D31588D827CE}"/>
                  </a:ext>
                </a:extLst>
              </p:cNvPr>
              <p:cNvSpPr txBox="1"/>
              <p:nvPr/>
            </p:nvSpPr>
            <p:spPr>
              <a:xfrm>
                <a:off x="5762636" y="2849732"/>
                <a:ext cx="1055414" cy="175432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he-IL" dirty="0"/>
                  <a:t>הגדרות למילוי על הנקודה</a:t>
                </a:r>
              </a:p>
              <a:p>
                <a:pPr algn="r"/>
                <a:r>
                  <a:rPr lang="he-IL" dirty="0"/>
                  <a:t>רק במקומות המותרים</a:t>
                </a:r>
                <a:endParaRPr lang="en-US" dirty="0"/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CFC571F-5D5A-4EDD-83FC-ABD9C945A484}"/>
                </a:ext>
              </a:extLst>
            </p:cNvPr>
            <p:cNvSpPr txBox="1"/>
            <p:nvPr/>
          </p:nvSpPr>
          <p:spPr>
            <a:xfrm>
              <a:off x="8889551" y="3812756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A9D49C5-7E8D-41B3-8D7D-9CD53BB1AEFE}"/>
                </a:ext>
              </a:extLst>
            </p:cNvPr>
            <p:cNvSpPr/>
            <p:nvPr/>
          </p:nvSpPr>
          <p:spPr>
            <a:xfrm>
              <a:off x="9197885" y="4046209"/>
              <a:ext cx="1475338" cy="330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הוסף נקודה </a:t>
              </a:r>
              <a:endParaRPr lang="en-US" dirty="0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58E39D8-9557-4EC0-9111-4E993ED3AA8E}"/>
              </a:ext>
            </a:extLst>
          </p:cNvPr>
          <p:cNvCxnSpPr>
            <a:stCxn id="89" idx="1"/>
            <a:endCxn id="81" idx="6"/>
          </p:cNvCxnSpPr>
          <p:nvPr/>
        </p:nvCxnSpPr>
        <p:spPr>
          <a:xfrm flipH="1">
            <a:off x="6488890" y="1950184"/>
            <a:ext cx="2145720" cy="3314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CD063F4-E239-422C-9C7E-4FF2E4341775}"/>
              </a:ext>
            </a:extLst>
          </p:cNvPr>
          <p:cNvSpPr txBox="1"/>
          <p:nvPr/>
        </p:nvSpPr>
        <p:spPr>
          <a:xfrm>
            <a:off x="9438531" y="6369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כולם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33A35-1372-4430-B852-5557DA55FA2F}"/>
              </a:ext>
            </a:extLst>
          </p:cNvPr>
          <p:cNvSpPr txBox="1"/>
          <p:nvPr/>
        </p:nvSpPr>
        <p:spPr>
          <a:xfrm>
            <a:off x="11057084" y="391290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כולם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DB01A-40EC-47EF-B320-66D3519AA1EF}"/>
              </a:ext>
            </a:extLst>
          </p:cNvPr>
          <p:cNvSpPr txBox="1"/>
          <p:nvPr/>
        </p:nvSpPr>
        <p:spPr>
          <a:xfrm>
            <a:off x="2836905" y="24836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כולם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F07AD73-926E-4C16-9D91-9B2F49EC5ECE}"/>
              </a:ext>
            </a:extLst>
          </p:cNvPr>
          <p:cNvSpPr/>
          <p:nvPr/>
        </p:nvSpPr>
        <p:spPr>
          <a:xfrm>
            <a:off x="9286883" y="6134881"/>
            <a:ext cx="1475338" cy="473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נווט לשם ע"י </a:t>
            </a:r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135970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הגדרות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428480" y="1416830"/>
            <a:ext cx="43863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he-IL" dirty="0" err="1"/>
              <a:t>דיפולט</a:t>
            </a:r>
            <a:r>
              <a:rPr lang="he-IL" dirty="0"/>
              <a:t> סינון תוצאות (ע"פ אינפוט </a:t>
            </a:r>
            <a:r>
              <a:rPr lang="he-IL" dirty="0" err="1"/>
              <a:t>יוזר</a:t>
            </a:r>
            <a:r>
              <a:rPr lang="he-IL" dirty="0"/>
              <a:t>)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כיבוי / הדלקה של התראות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מחק </a:t>
            </a:r>
            <a:r>
              <a:rPr lang="en-US" dirty="0"/>
              <a:t>Locations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en-US" dirty="0"/>
              <a:t>Dark mode / Light mode</a:t>
            </a:r>
            <a:r>
              <a:rPr lang="he-IL" dirty="0"/>
              <a:t> – בדיקה – לא בטוח</a:t>
            </a:r>
            <a:endParaRPr lang="en-US" dirty="0"/>
          </a:p>
          <a:p>
            <a:pPr marL="285750" indent="-285750" algn="r" rtl="1">
              <a:buFontTx/>
              <a:buChar char="-"/>
            </a:pPr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8152886" y="1269507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9111086" y="1351171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הגדרות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54FDC-4964-4588-9AEE-4B23817401D9}"/>
              </a:ext>
            </a:extLst>
          </p:cNvPr>
          <p:cNvSpPr txBox="1"/>
          <p:nvPr/>
        </p:nvSpPr>
        <p:spPr>
          <a:xfrm>
            <a:off x="8806650" y="3867901"/>
            <a:ext cx="166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כל מיני הגדרות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D15FFC-E797-41F9-B8F5-4355BE44691A}"/>
              </a:ext>
            </a:extLst>
          </p:cNvPr>
          <p:cNvGrpSpPr/>
          <p:nvPr/>
        </p:nvGrpSpPr>
        <p:grpSpPr>
          <a:xfrm>
            <a:off x="8152886" y="5676279"/>
            <a:ext cx="2790334" cy="601820"/>
            <a:chOff x="8152886" y="5676279"/>
            <a:chExt cx="2790334" cy="6018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45107E-8067-4DF1-B636-2E5BD16EB510}"/>
                </a:ext>
              </a:extLst>
            </p:cNvPr>
            <p:cNvSpPr/>
            <p:nvPr/>
          </p:nvSpPr>
          <p:spPr>
            <a:xfrm>
              <a:off x="8152886" y="5676279"/>
              <a:ext cx="2790334" cy="54153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1A124AFD-75F5-4571-A9D4-E25D82745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68755" y="5689267"/>
              <a:ext cx="535297" cy="535297"/>
            </a:xfrm>
            <a:prstGeom prst="rect">
              <a:avLst/>
            </a:prstGeom>
          </p:spPr>
        </p:pic>
        <p:pic>
          <p:nvPicPr>
            <p:cNvPr id="14" name="Graphic 13" descr="Chat">
              <a:extLst>
                <a:ext uri="{FF2B5EF4-FFF2-40B4-BE49-F238E27FC236}">
                  <a16:creationId xmlns:a16="http://schemas.microsoft.com/office/drawing/2014/main" id="{F4529AC7-6D35-4603-9330-2535C3CD8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84350" y="5684525"/>
              <a:ext cx="593574" cy="593574"/>
            </a:xfrm>
            <a:prstGeom prst="rect">
              <a:avLst/>
            </a:prstGeom>
          </p:spPr>
        </p:pic>
        <p:pic>
          <p:nvPicPr>
            <p:cNvPr id="15" name="Graphic 14" descr="Map with pin">
              <a:extLst>
                <a:ext uri="{FF2B5EF4-FFF2-40B4-BE49-F238E27FC236}">
                  <a16:creationId xmlns:a16="http://schemas.microsoft.com/office/drawing/2014/main" id="{C78E7139-6711-45BC-AD4A-D9FF9F4E2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88050" y="5694637"/>
              <a:ext cx="461462" cy="461462"/>
            </a:xfrm>
            <a:prstGeom prst="rect">
              <a:avLst/>
            </a:prstGeom>
          </p:spPr>
        </p:pic>
        <p:pic>
          <p:nvPicPr>
            <p:cNvPr id="16" name="Graphic 15" descr="Binoculars">
              <a:extLst>
                <a:ext uri="{FF2B5EF4-FFF2-40B4-BE49-F238E27FC236}">
                  <a16:creationId xmlns:a16="http://schemas.microsoft.com/office/drawing/2014/main" id="{E490AF15-1C45-47DA-88C1-C3A914091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288802" y="5717008"/>
              <a:ext cx="460080" cy="46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431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חיפוש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7087566" y="1189579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717130" y="1407952"/>
            <a:ext cx="3614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algn="r" rtl="1"/>
            <a:r>
              <a:rPr lang="he-IL" dirty="0"/>
              <a:t> - הסינון על כל אחד מרשימת הסינונים (נגדיר רשימת סינונים בהמשך)</a:t>
            </a:r>
          </a:p>
          <a:p>
            <a:pPr algn="r" rtl="1"/>
            <a:r>
              <a:rPr lang="he-IL" dirty="0"/>
              <a:t> -שליחת בקשת הצטרפות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7087566" y="1189579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8045766" y="1271243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חיפוש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54FDC-4964-4588-9AEE-4B23817401D9}"/>
              </a:ext>
            </a:extLst>
          </p:cNvPr>
          <p:cNvSpPr txBox="1"/>
          <p:nvPr/>
        </p:nvSpPr>
        <p:spPr>
          <a:xfrm>
            <a:off x="7087566" y="3502081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תוצאות חיפוש</a:t>
            </a:r>
          </a:p>
          <a:p>
            <a:pPr algn="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BE2642-90FE-4B40-A337-A62538DAA38C}"/>
              </a:ext>
            </a:extLst>
          </p:cNvPr>
          <p:cNvSpPr txBox="1"/>
          <p:nvPr/>
        </p:nvSpPr>
        <p:spPr>
          <a:xfrm>
            <a:off x="7087566" y="1731117"/>
            <a:ext cx="2790334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שדות סינון מתוך אובייקט </a:t>
            </a:r>
            <a:br>
              <a:rPr lang="en-US" dirty="0"/>
            </a:br>
            <a:r>
              <a:rPr lang="en-US" dirty="0"/>
              <a:t>Location</a:t>
            </a:r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9202F3-F540-4777-8C8F-5291BFF0049B}"/>
              </a:ext>
            </a:extLst>
          </p:cNvPr>
          <p:cNvSpPr txBox="1"/>
          <p:nvPr/>
        </p:nvSpPr>
        <p:spPr>
          <a:xfrm>
            <a:off x="7087566" y="4804727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תוצאות חיפוש</a:t>
            </a:r>
          </a:p>
          <a:p>
            <a:pPr algn="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568755-1D8E-43A3-AC5C-497AE46DCDDF}"/>
              </a:ext>
            </a:extLst>
          </p:cNvPr>
          <p:cNvSpPr txBox="1"/>
          <p:nvPr/>
        </p:nvSpPr>
        <p:spPr>
          <a:xfrm>
            <a:off x="7087566" y="4146684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תוצאות חיפוש</a:t>
            </a:r>
          </a:p>
          <a:p>
            <a:pPr algn="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1EEEFC3-707B-43B9-9A3C-302B4F54DFAD}"/>
              </a:ext>
            </a:extLst>
          </p:cNvPr>
          <p:cNvGrpSpPr/>
          <p:nvPr/>
        </p:nvGrpSpPr>
        <p:grpSpPr>
          <a:xfrm>
            <a:off x="1819635" y="2718301"/>
            <a:ext cx="2325949" cy="3071693"/>
            <a:chOff x="5042517" y="2087161"/>
            <a:chExt cx="2325949" cy="307169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414B9B9-7281-44C5-A2FD-C85A426170CA}"/>
                </a:ext>
              </a:extLst>
            </p:cNvPr>
            <p:cNvGrpSpPr/>
            <p:nvPr/>
          </p:nvGrpSpPr>
          <p:grpSpPr>
            <a:xfrm>
              <a:off x="5042517" y="2087161"/>
              <a:ext cx="2325949" cy="3071693"/>
              <a:chOff x="5031997" y="1842985"/>
              <a:chExt cx="2325949" cy="3071693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7EAAFC11-379A-411D-8A3F-E78A08924CFD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37D400-04A9-43F6-B44A-6CEF695A6B63}"/>
                  </a:ext>
                </a:extLst>
              </p:cNvPr>
              <p:cNvSpPr txBox="1"/>
              <p:nvPr/>
            </p:nvSpPr>
            <p:spPr>
              <a:xfrm>
                <a:off x="5667264" y="2751741"/>
                <a:ext cx="10554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e-IL" dirty="0"/>
                  <a:t>מידע על אחד מתוצאות החיפוש</a:t>
                </a:r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6F2E477-492E-4262-B881-235B9F7FC264}"/>
                </a:ext>
              </a:extLst>
            </p:cNvPr>
            <p:cNvSpPr txBox="1"/>
            <p:nvPr/>
          </p:nvSpPr>
          <p:spPr>
            <a:xfrm>
              <a:off x="5104657" y="2139812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4453323-75D3-44E5-A6C0-FE7D7DEB27BB}"/>
                </a:ext>
              </a:extLst>
            </p:cNvPr>
            <p:cNvSpPr/>
            <p:nvPr/>
          </p:nvSpPr>
          <p:spPr>
            <a:xfrm>
              <a:off x="5467822" y="4690294"/>
              <a:ext cx="1475338" cy="330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בקש להצטרף</a:t>
              </a:r>
              <a:endParaRPr lang="en-US" dirty="0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F55EBE-4921-4A80-AE3C-33CF56B80E6D}"/>
              </a:ext>
            </a:extLst>
          </p:cNvPr>
          <p:cNvCxnSpPr>
            <a:stCxn id="19" idx="1"/>
            <a:endCxn id="31" idx="3"/>
          </p:cNvCxnSpPr>
          <p:nvPr/>
        </p:nvCxnSpPr>
        <p:spPr>
          <a:xfrm flipH="1">
            <a:off x="4145584" y="3825247"/>
            <a:ext cx="2941982" cy="42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8387286-5AFF-47F5-B67E-E2FD79AE74FB}"/>
              </a:ext>
            </a:extLst>
          </p:cNvPr>
          <p:cNvSpPr/>
          <p:nvPr/>
        </p:nvSpPr>
        <p:spPr>
          <a:xfrm>
            <a:off x="8066024" y="3107887"/>
            <a:ext cx="906011" cy="28357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חפש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5FF59F-98C3-4F0C-B5C9-A75DAC5A75A6}"/>
              </a:ext>
            </a:extLst>
          </p:cNvPr>
          <p:cNvSpPr/>
          <p:nvPr/>
        </p:nvSpPr>
        <p:spPr>
          <a:xfrm>
            <a:off x="7087566" y="5559461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Single gear">
            <a:extLst>
              <a:ext uri="{FF2B5EF4-FFF2-40B4-BE49-F238E27FC236}">
                <a16:creationId xmlns:a16="http://schemas.microsoft.com/office/drawing/2014/main" id="{DAEA3DC0-5DE2-4A05-9D0D-12B4395DC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3435" y="5572449"/>
            <a:ext cx="535297" cy="535297"/>
          </a:xfrm>
          <a:prstGeom prst="rect">
            <a:avLst/>
          </a:prstGeom>
        </p:spPr>
      </p:pic>
      <p:pic>
        <p:nvPicPr>
          <p:cNvPr id="37" name="Graphic 36" descr="Chat">
            <a:extLst>
              <a:ext uri="{FF2B5EF4-FFF2-40B4-BE49-F238E27FC236}">
                <a16:creationId xmlns:a16="http://schemas.microsoft.com/office/drawing/2014/main" id="{9EE60EE7-7670-42BB-A7B0-35E316C81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9030" y="5567707"/>
            <a:ext cx="593574" cy="593574"/>
          </a:xfrm>
          <a:prstGeom prst="rect">
            <a:avLst/>
          </a:prstGeom>
        </p:spPr>
      </p:pic>
      <p:pic>
        <p:nvPicPr>
          <p:cNvPr id="38" name="Graphic 37" descr="Map with pin">
            <a:extLst>
              <a:ext uri="{FF2B5EF4-FFF2-40B4-BE49-F238E27FC236}">
                <a16:creationId xmlns:a16="http://schemas.microsoft.com/office/drawing/2014/main" id="{10CAD98A-7BD9-45CF-A022-E54CA06888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22730" y="5577819"/>
            <a:ext cx="461462" cy="461462"/>
          </a:xfrm>
          <a:prstGeom prst="rect">
            <a:avLst/>
          </a:prstGeom>
        </p:spPr>
      </p:pic>
      <p:pic>
        <p:nvPicPr>
          <p:cNvPr id="39" name="Graphic 38" descr="Binoculars">
            <a:extLst>
              <a:ext uri="{FF2B5EF4-FFF2-40B4-BE49-F238E27FC236}">
                <a16:creationId xmlns:a16="http://schemas.microsoft.com/office/drawing/2014/main" id="{ADCBA691-1C92-4F80-8E4E-DBD7459AFB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23482" y="5600190"/>
            <a:ext cx="460080" cy="46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0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D181-BEFB-4CD6-90F3-CF7C2099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אובייקט </a:t>
            </a:r>
            <a:r>
              <a:rPr lang="en-US" dirty="0"/>
              <a:t>Location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9D1DAE-86A5-4480-BB25-DE6191F83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920359"/>
              </p:ext>
            </p:extLst>
          </p:nvPr>
        </p:nvGraphicFramePr>
        <p:xfrm>
          <a:off x="2032000" y="2010285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0205383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2965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סוג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שם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04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Longitude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 double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מיקום</a:t>
                      </a:r>
                      <a:r>
                        <a:rPr lang="he-IL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96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Latitude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double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46134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String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“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yyyy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-mm-dd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hh:mm:ss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זמן פתיחה</a:t>
                      </a:r>
                      <a:r>
                        <a:rPr lang="he-IL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2080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זמן סגירה</a:t>
                      </a:r>
                      <a:r>
                        <a:rPr lang="he-IL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47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List&lt;String&gt;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סוג מקום</a:t>
                      </a:r>
                      <a:r>
                        <a:rPr lang="he-IL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51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bool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כשר / לא כשר</a:t>
                      </a:r>
                      <a:r>
                        <a:rPr lang="he-IL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34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נמחק / לא נמחק</a:t>
                      </a:r>
                      <a:r>
                        <a:rPr lang="he-IL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42024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2133D0D-FBD8-4DF3-881E-0212F6C2C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467872"/>
              </p:ext>
            </p:extLst>
          </p:nvPr>
        </p:nvGraphicFramePr>
        <p:xfrm>
          <a:off x="2032000" y="163944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34931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אובייקט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Location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8448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9C53DB2-E3A4-4224-8573-7DA0A051CCC1}"/>
              </a:ext>
            </a:extLst>
          </p:cNvPr>
          <p:cNvSpPr txBox="1"/>
          <p:nvPr/>
        </p:nvSpPr>
        <p:spPr>
          <a:xfrm>
            <a:off x="1439694" y="648070"/>
            <a:ext cx="1410038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מוסתר	</a:t>
            </a:r>
            <a:r>
              <a:rPr lang="he-IL" dirty="0">
                <a:solidFill>
                  <a:srgbClr val="FF0000"/>
                </a:solidFill>
                <a:sym typeface="Wingdings" panose="05000000000000000000" pitchFamily="2" charset="2"/>
              </a:rPr>
              <a:t></a:t>
            </a:r>
            <a:endParaRPr lang="he-IL" dirty="0">
              <a:solidFill>
                <a:srgbClr val="FF0000"/>
              </a:solidFill>
            </a:endParaRPr>
          </a:p>
          <a:p>
            <a:pPr algn="r" rtl="1"/>
            <a:r>
              <a:rPr lang="he-IL" dirty="0"/>
              <a:t>פומבי	</a:t>
            </a:r>
            <a:r>
              <a:rPr lang="he-IL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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33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חלון ראשי צאט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838201" y="1407952"/>
            <a:ext cx="57756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algn="r" rtl="1"/>
            <a:r>
              <a:rPr lang="he-IL" dirty="0"/>
              <a:t>-   יהיה צאטים פתוחים לשיחה - שחור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יהיה צאטים סגורים לשיחה – אפור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יהיה אפשרות לדווח על כל אחד מהצ'אטים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לחיצה ארוכה על השורה שלו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אפשרות לסגירת צ'אט מכול אחד מהצדדים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אפשרות מחיקת צ'אט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לחיצה על צ'אט פתוח תוביל למסך "חלון צ'אט" עם המשתמש המדובר</a:t>
            </a:r>
          </a:p>
          <a:p>
            <a:pPr marL="285750" indent="-285750" algn="r" rtl="1">
              <a:buFontTx/>
              <a:buChar char="-"/>
            </a:pPr>
            <a:endParaRPr lang="he-IL" dirty="0"/>
          </a:p>
          <a:p>
            <a:pPr marL="285750" indent="-285750" algn="r" rtl="1">
              <a:buFontTx/>
              <a:buChar char="-"/>
            </a:pP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#רעיון  - הצאט פתוח רק למשך הזמן של הפגישה הפתוחה, לאחר מכן ננעל אוטומטית</a:t>
            </a:r>
          </a:p>
          <a:p>
            <a:pPr marL="285750" indent="-285750" algn="r" rtl="1">
              <a:buFontTx/>
              <a:buChar char="-"/>
            </a:pP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8152886" y="1269507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9111086" y="1351171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צאטים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54FDC-4964-4588-9AEE-4B23817401D9}"/>
              </a:ext>
            </a:extLst>
          </p:cNvPr>
          <p:cNvSpPr txBox="1"/>
          <p:nvPr/>
        </p:nvSpPr>
        <p:spPr>
          <a:xfrm>
            <a:off x="8152886" y="1829403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צאט פתוח</a:t>
            </a:r>
          </a:p>
          <a:p>
            <a:pPr algn="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37A9A-7D85-43C7-ACB7-1CFF44E563D6}"/>
              </a:ext>
            </a:extLst>
          </p:cNvPr>
          <p:cNvSpPr/>
          <p:nvPr/>
        </p:nvSpPr>
        <p:spPr>
          <a:xfrm>
            <a:off x="8152886" y="5676279"/>
            <a:ext cx="2790334" cy="5415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Single gear">
            <a:extLst>
              <a:ext uri="{FF2B5EF4-FFF2-40B4-BE49-F238E27FC236}">
                <a16:creationId xmlns:a16="http://schemas.microsoft.com/office/drawing/2014/main" id="{F82BE0E5-C44C-453E-9F36-59F9478F3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8755" y="5689267"/>
            <a:ext cx="535297" cy="535297"/>
          </a:xfrm>
          <a:prstGeom prst="rect">
            <a:avLst/>
          </a:prstGeom>
        </p:spPr>
      </p:pic>
      <p:pic>
        <p:nvPicPr>
          <p:cNvPr id="21" name="Graphic 20" descr="Chat">
            <a:extLst>
              <a:ext uri="{FF2B5EF4-FFF2-40B4-BE49-F238E27FC236}">
                <a16:creationId xmlns:a16="http://schemas.microsoft.com/office/drawing/2014/main" id="{C0833A47-5AF0-4BB3-9197-8E45D14BA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4350" y="5684525"/>
            <a:ext cx="593574" cy="593574"/>
          </a:xfrm>
          <a:prstGeom prst="rect">
            <a:avLst/>
          </a:prstGeom>
        </p:spPr>
      </p:pic>
      <p:pic>
        <p:nvPicPr>
          <p:cNvPr id="22" name="Graphic 21" descr="Map with pin">
            <a:extLst>
              <a:ext uri="{FF2B5EF4-FFF2-40B4-BE49-F238E27FC236}">
                <a16:creationId xmlns:a16="http://schemas.microsoft.com/office/drawing/2014/main" id="{BB466821-5BBA-4A44-80B9-EFC19F1D4C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8050" y="5694637"/>
            <a:ext cx="461462" cy="461462"/>
          </a:xfrm>
          <a:prstGeom prst="rect">
            <a:avLst/>
          </a:prstGeom>
        </p:spPr>
      </p:pic>
      <p:pic>
        <p:nvPicPr>
          <p:cNvPr id="23" name="Graphic 22" descr="Binoculars">
            <a:extLst>
              <a:ext uri="{FF2B5EF4-FFF2-40B4-BE49-F238E27FC236}">
                <a16:creationId xmlns:a16="http://schemas.microsoft.com/office/drawing/2014/main" id="{9EF3282F-246D-423A-876C-E0AF5DC5B1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88802" y="5717008"/>
            <a:ext cx="460080" cy="4600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09202F3-F540-4777-8C8F-5291BFF0049B}"/>
              </a:ext>
            </a:extLst>
          </p:cNvPr>
          <p:cNvSpPr txBox="1"/>
          <p:nvPr/>
        </p:nvSpPr>
        <p:spPr>
          <a:xfrm>
            <a:off x="8152886" y="3132049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צאט פתוח</a:t>
            </a:r>
          </a:p>
          <a:p>
            <a:pPr algn="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568755-1D8E-43A3-AC5C-497AE46DCDDF}"/>
              </a:ext>
            </a:extLst>
          </p:cNvPr>
          <p:cNvSpPr txBox="1"/>
          <p:nvPr/>
        </p:nvSpPr>
        <p:spPr>
          <a:xfrm>
            <a:off x="8152886" y="2474006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צאט פתוח</a:t>
            </a:r>
          </a:p>
          <a:p>
            <a:pPr algn="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677D0B-91EC-4881-B81D-A24C128865A3}"/>
              </a:ext>
            </a:extLst>
          </p:cNvPr>
          <p:cNvSpPr txBox="1"/>
          <p:nvPr/>
        </p:nvSpPr>
        <p:spPr>
          <a:xfrm>
            <a:off x="8152886" y="3796738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75000"/>
                  </a:schemeClr>
                </a:solidFill>
              </a:rPr>
              <a:t>צאט סגור</a:t>
            </a:r>
          </a:p>
          <a:p>
            <a:pPr algn="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C2C36F3-DAEB-4554-B24E-D80BCB1E19B1}"/>
              </a:ext>
            </a:extLst>
          </p:cNvPr>
          <p:cNvGrpSpPr/>
          <p:nvPr/>
        </p:nvGrpSpPr>
        <p:grpSpPr>
          <a:xfrm>
            <a:off x="8152886" y="5676279"/>
            <a:ext cx="2790334" cy="601820"/>
            <a:chOff x="8152886" y="5676279"/>
            <a:chExt cx="2790334" cy="6018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0192AFD-1543-4D64-82EC-8F3D912BDD99}"/>
                </a:ext>
              </a:extLst>
            </p:cNvPr>
            <p:cNvSpPr/>
            <p:nvPr/>
          </p:nvSpPr>
          <p:spPr>
            <a:xfrm>
              <a:off x="8152886" y="5676279"/>
              <a:ext cx="2790334" cy="54153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 descr="Single gear">
              <a:extLst>
                <a:ext uri="{FF2B5EF4-FFF2-40B4-BE49-F238E27FC236}">
                  <a16:creationId xmlns:a16="http://schemas.microsoft.com/office/drawing/2014/main" id="{A627B4CA-AA16-443D-A907-91261037F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68755" y="5689267"/>
              <a:ext cx="535297" cy="535297"/>
            </a:xfrm>
            <a:prstGeom prst="rect">
              <a:avLst/>
            </a:prstGeom>
          </p:spPr>
        </p:pic>
        <p:pic>
          <p:nvPicPr>
            <p:cNvPr id="37" name="Graphic 36" descr="Chat">
              <a:extLst>
                <a:ext uri="{FF2B5EF4-FFF2-40B4-BE49-F238E27FC236}">
                  <a16:creationId xmlns:a16="http://schemas.microsoft.com/office/drawing/2014/main" id="{67BDE0A3-C1D5-4676-93F2-81874E73C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84350" y="5684525"/>
              <a:ext cx="593574" cy="593574"/>
            </a:xfrm>
            <a:prstGeom prst="rect">
              <a:avLst/>
            </a:prstGeom>
          </p:spPr>
        </p:pic>
        <p:pic>
          <p:nvPicPr>
            <p:cNvPr id="38" name="Graphic 37" descr="Map with pin">
              <a:extLst>
                <a:ext uri="{FF2B5EF4-FFF2-40B4-BE49-F238E27FC236}">
                  <a16:creationId xmlns:a16="http://schemas.microsoft.com/office/drawing/2014/main" id="{18A5DD90-5954-4BA0-B553-73266A107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88050" y="5694637"/>
              <a:ext cx="461462" cy="461462"/>
            </a:xfrm>
            <a:prstGeom prst="rect">
              <a:avLst/>
            </a:prstGeom>
          </p:spPr>
        </p:pic>
        <p:pic>
          <p:nvPicPr>
            <p:cNvPr id="39" name="Graphic 38" descr="Binoculars">
              <a:extLst>
                <a:ext uri="{FF2B5EF4-FFF2-40B4-BE49-F238E27FC236}">
                  <a16:creationId xmlns:a16="http://schemas.microsoft.com/office/drawing/2014/main" id="{0B9FF4B9-977E-4723-83DF-996D83659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288802" y="5717008"/>
              <a:ext cx="460080" cy="46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0664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חלון צאט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717129" y="1407952"/>
            <a:ext cx="42752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algn="r" rtl="1"/>
            <a:r>
              <a:rPr lang="he-IL" dirty="0"/>
              <a:t>-   יהיה צאטים פתוחים לשיחה – אפשר להגיב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יהיה צאטים סגורים לשיחה – הגבה חסומה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לחיצה על כפתור ה</a:t>
            </a:r>
            <a:r>
              <a:rPr lang="en-US" dirty="0"/>
              <a:t>i </a:t>
            </a:r>
            <a:r>
              <a:rPr lang="he-IL" dirty="0"/>
              <a:t> תאפשר: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לדווח על משתמש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לסגור צ'אט</a:t>
            </a:r>
          </a:p>
          <a:p>
            <a:pPr algn="r" rtl="1"/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8152886" y="1269507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8740527" y="1317761"/>
            <a:ext cx="187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שם משתמש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37A9A-7D85-43C7-ACB7-1CFF44E563D6}"/>
              </a:ext>
            </a:extLst>
          </p:cNvPr>
          <p:cNvSpPr/>
          <p:nvPr/>
        </p:nvSpPr>
        <p:spPr>
          <a:xfrm>
            <a:off x="8152886" y="5676279"/>
            <a:ext cx="2790334" cy="5415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Single gear">
            <a:extLst>
              <a:ext uri="{FF2B5EF4-FFF2-40B4-BE49-F238E27FC236}">
                <a16:creationId xmlns:a16="http://schemas.microsoft.com/office/drawing/2014/main" id="{F82BE0E5-C44C-453E-9F36-59F9478F3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8755" y="5689267"/>
            <a:ext cx="535297" cy="535297"/>
          </a:xfrm>
          <a:prstGeom prst="rect">
            <a:avLst/>
          </a:prstGeom>
        </p:spPr>
      </p:pic>
      <p:pic>
        <p:nvPicPr>
          <p:cNvPr id="21" name="Graphic 20" descr="Chat">
            <a:extLst>
              <a:ext uri="{FF2B5EF4-FFF2-40B4-BE49-F238E27FC236}">
                <a16:creationId xmlns:a16="http://schemas.microsoft.com/office/drawing/2014/main" id="{C0833A47-5AF0-4BB3-9197-8E45D14BA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4350" y="5684525"/>
            <a:ext cx="593574" cy="593574"/>
          </a:xfrm>
          <a:prstGeom prst="rect">
            <a:avLst/>
          </a:prstGeom>
        </p:spPr>
      </p:pic>
      <p:pic>
        <p:nvPicPr>
          <p:cNvPr id="22" name="Graphic 21" descr="Map with pin">
            <a:extLst>
              <a:ext uri="{FF2B5EF4-FFF2-40B4-BE49-F238E27FC236}">
                <a16:creationId xmlns:a16="http://schemas.microsoft.com/office/drawing/2014/main" id="{BB466821-5BBA-4A44-80B9-EFC19F1D4C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8050" y="5694637"/>
            <a:ext cx="461462" cy="461462"/>
          </a:xfrm>
          <a:prstGeom prst="rect">
            <a:avLst/>
          </a:prstGeom>
        </p:spPr>
      </p:pic>
      <p:pic>
        <p:nvPicPr>
          <p:cNvPr id="23" name="Graphic 22" descr="Binoculars">
            <a:extLst>
              <a:ext uri="{FF2B5EF4-FFF2-40B4-BE49-F238E27FC236}">
                <a16:creationId xmlns:a16="http://schemas.microsoft.com/office/drawing/2014/main" id="{9EF3282F-246D-423A-876C-E0AF5DC5B1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88802" y="5717008"/>
            <a:ext cx="460080" cy="46008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B76AD8E-08C9-4DE9-B550-8A6AB5925E6D}"/>
              </a:ext>
            </a:extLst>
          </p:cNvPr>
          <p:cNvSpPr/>
          <p:nvPr/>
        </p:nvSpPr>
        <p:spPr>
          <a:xfrm>
            <a:off x="9881137" y="1970075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D7BBE39-27A5-451F-BF96-192C7D36663D}"/>
              </a:ext>
            </a:extLst>
          </p:cNvPr>
          <p:cNvSpPr/>
          <p:nvPr/>
        </p:nvSpPr>
        <p:spPr>
          <a:xfrm>
            <a:off x="8233477" y="2231099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02C03C7-B0D0-4C3F-AB12-EA0C158FCF37}"/>
              </a:ext>
            </a:extLst>
          </p:cNvPr>
          <p:cNvGrpSpPr/>
          <p:nvPr/>
        </p:nvGrpSpPr>
        <p:grpSpPr>
          <a:xfrm>
            <a:off x="8152886" y="5676279"/>
            <a:ext cx="2790334" cy="601820"/>
            <a:chOff x="8152886" y="5676279"/>
            <a:chExt cx="2790334" cy="6018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9FD1247-A7C2-465F-B279-A171C49F9C5D}"/>
                </a:ext>
              </a:extLst>
            </p:cNvPr>
            <p:cNvSpPr/>
            <p:nvPr/>
          </p:nvSpPr>
          <p:spPr>
            <a:xfrm>
              <a:off x="8152886" y="5676279"/>
              <a:ext cx="2790334" cy="54153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ingle gear">
              <a:extLst>
                <a:ext uri="{FF2B5EF4-FFF2-40B4-BE49-F238E27FC236}">
                  <a16:creationId xmlns:a16="http://schemas.microsoft.com/office/drawing/2014/main" id="{3E73F2E0-7082-4614-B7AA-B57D7D384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68755" y="5689267"/>
              <a:ext cx="535297" cy="535297"/>
            </a:xfrm>
            <a:prstGeom prst="rect">
              <a:avLst/>
            </a:prstGeom>
          </p:spPr>
        </p:pic>
        <p:pic>
          <p:nvPicPr>
            <p:cNvPr id="31" name="Graphic 30" descr="Chat">
              <a:extLst>
                <a:ext uri="{FF2B5EF4-FFF2-40B4-BE49-F238E27FC236}">
                  <a16:creationId xmlns:a16="http://schemas.microsoft.com/office/drawing/2014/main" id="{9C6BAA9D-2D02-44A5-8A17-3EE5D0A1A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84350" y="5684525"/>
              <a:ext cx="593574" cy="593574"/>
            </a:xfrm>
            <a:prstGeom prst="rect">
              <a:avLst/>
            </a:prstGeom>
          </p:spPr>
        </p:pic>
        <p:pic>
          <p:nvPicPr>
            <p:cNvPr id="32" name="Graphic 31" descr="Map with pin">
              <a:extLst>
                <a:ext uri="{FF2B5EF4-FFF2-40B4-BE49-F238E27FC236}">
                  <a16:creationId xmlns:a16="http://schemas.microsoft.com/office/drawing/2014/main" id="{F7FD7149-27B3-4588-9339-48E83328B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88050" y="5694637"/>
              <a:ext cx="461462" cy="461462"/>
            </a:xfrm>
            <a:prstGeom prst="rect">
              <a:avLst/>
            </a:prstGeom>
          </p:spPr>
        </p:pic>
        <p:pic>
          <p:nvPicPr>
            <p:cNvPr id="33" name="Graphic 32" descr="Binoculars">
              <a:extLst>
                <a:ext uri="{FF2B5EF4-FFF2-40B4-BE49-F238E27FC236}">
                  <a16:creationId xmlns:a16="http://schemas.microsoft.com/office/drawing/2014/main" id="{1EBBD883-2A66-490F-A954-BD9BBAAAE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288802" y="5717008"/>
              <a:ext cx="460080" cy="460080"/>
            </a:xfrm>
            <a:prstGeom prst="rect">
              <a:avLst/>
            </a:prstGeom>
          </p:spPr>
        </p:pic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2C67A43-5D55-4F0E-AD57-6BB7150C3F20}"/>
              </a:ext>
            </a:extLst>
          </p:cNvPr>
          <p:cNvSpPr/>
          <p:nvPr/>
        </p:nvSpPr>
        <p:spPr>
          <a:xfrm>
            <a:off x="8212767" y="2596425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399D0A5-3D1C-4376-B1E7-FE423E9F0721}"/>
              </a:ext>
            </a:extLst>
          </p:cNvPr>
          <p:cNvSpPr/>
          <p:nvPr/>
        </p:nvSpPr>
        <p:spPr>
          <a:xfrm>
            <a:off x="8233477" y="2997140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2CD2CD5-95CE-4FE2-B29F-C491FF11392C}"/>
              </a:ext>
            </a:extLst>
          </p:cNvPr>
          <p:cNvSpPr/>
          <p:nvPr/>
        </p:nvSpPr>
        <p:spPr>
          <a:xfrm>
            <a:off x="9870868" y="4787400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6995AA5-9CE2-4C97-8129-1C457DD4B061}"/>
              </a:ext>
            </a:extLst>
          </p:cNvPr>
          <p:cNvSpPr/>
          <p:nvPr/>
        </p:nvSpPr>
        <p:spPr>
          <a:xfrm>
            <a:off x="9881137" y="3602459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4EF3E2D-9D48-478D-A964-9C5257EBFEAD}"/>
              </a:ext>
            </a:extLst>
          </p:cNvPr>
          <p:cNvSpPr/>
          <p:nvPr/>
        </p:nvSpPr>
        <p:spPr>
          <a:xfrm>
            <a:off x="9881137" y="3963637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A66E95D-830B-46AE-83C2-337303CF5E21}"/>
              </a:ext>
            </a:extLst>
          </p:cNvPr>
          <p:cNvSpPr/>
          <p:nvPr/>
        </p:nvSpPr>
        <p:spPr>
          <a:xfrm>
            <a:off x="8212767" y="4329570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C98472-134F-484A-A4F3-3DE4DD0E6D86}"/>
              </a:ext>
            </a:extLst>
          </p:cNvPr>
          <p:cNvSpPr/>
          <p:nvPr/>
        </p:nvSpPr>
        <p:spPr>
          <a:xfrm>
            <a:off x="8152887" y="5058980"/>
            <a:ext cx="2790334" cy="6211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e-IL" dirty="0"/>
              <a:t>הקלד כאן...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F5484-A7D4-49A2-ABFB-ADBD46F8BBCB}"/>
              </a:ext>
            </a:extLst>
          </p:cNvPr>
          <p:cNvSpPr txBox="1"/>
          <p:nvPr/>
        </p:nvSpPr>
        <p:spPr>
          <a:xfrm>
            <a:off x="10536403" y="13912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369767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פונקציונליות שצריך להוסיף?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אפשרות לדווח על מישהו</a:t>
            </a:r>
          </a:p>
          <a:p>
            <a:pPr lvl="1" algn="r" rtl="1"/>
            <a:r>
              <a:rPr lang="he-IL" dirty="0"/>
              <a:t>או על היוזר התנהגות לא הולמת</a:t>
            </a:r>
          </a:p>
          <a:p>
            <a:pPr lvl="1" algn="r" rtl="1"/>
            <a:r>
              <a:rPr lang="he-IL" dirty="0"/>
              <a:t>או לדווח לגוף מקצוע (ערן וכו)</a:t>
            </a:r>
          </a:p>
          <a:p>
            <a:pPr algn="r" rtl="1"/>
            <a:r>
              <a:rPr lang="he-IL" dirty="0"/>
              <a:t>משחקים לשבירת קרח בהתחלה – לא רלוונטי לגרסה זו</a:t>
            </a:r>
            <a:endParaRPr lang="en-US" dirty="0"/>
          </a:p>
          <a:p>
            <a:pPr algn="r" rtl="1"/>
            <a:r>
              <a:rPr lang="he-IL" dirty="0"/>
              <a:t>סריקה של הודעות הצאט – וזיהוי דברים אסורים, כמו מילים גסות או מספרי טלפון או קללות</a:t>
            </a:r>
          </a:p>
          <a:p>
            <a:pPr algn="r" rtl="1"/>
            <a:r>
              <a:rPr lang="he-IL" dirty="0"/>
              <a:t>אפשרות לצבור ניקוד(?לברר?)</a:t>
            </a:r>
          </a:p>
          <a:p>
            <a:pPr algn="r" rtl="1"/>
            <a:r>
              <a:rPr lang="he-IL" dirty="0"/>
              <a:t>לנסות להבין איך אנחנו הופכים את חווית הבודד באפליקצייה לנגישה וקלה יותר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50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DA7B-271C-41AE-AC17-881C7342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דגשים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19872-A57B-4BAD-9F39-91915EF8C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עיצוב ברמה גבוהה</a:t>
            </a:r>
          </a:p>
          <a:p>
            <a:pPr algn="r" rtl="1"/>
            <a:r>
              <a:rPr lang="he-IL" dirty="0"/>
              <a:t>מהירות</a:t>
            </a:r>
          </a:p>
          <a:p>
            <a:pPr algn="r" rtl="1"/>
            <a:r>
              <a:rPr lang="he-IL" dirty="0"/>
              <a:t>לנסות שהאפליקצייה לא תישכח</a:t>
            </a:r>
          </a:p>
          <a:p>
            <a:pPr algn="r" rtl="1"/>
            <a:r>
              <a:rPr lang="he-IL" dirty="0"/>
              <a:t>מכוון טסטים</a:t>
            </a:r>
          </a:p>
        </p:txBody>
      </p:sp>
    </p:spTree>
    <p:extLst>
      <p:ext uri="{BB962C8B-B14F-4D97-AF65-F5344CB8AC3E}">
        <p14:creationId xmlns:p14="http://schemas.microsoft.com/office/powerpoint/2010/main" val="389341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הרעיון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לשלב בין אנשים שמחפשים מה לעשות(בודדים) לבין אנשים שכבר עושים משהו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5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בפועל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56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algn="r" rtl="1"/>
            <a:r>
              <a:rPr lang="he-IL" dirty="0"/>
              <a:t>סוג יוזר אחד</a:t>
            </a:r>
          </a:p>
          <a:p>
            <a:pPr lvl="1" algn="r" rtl="1"/>
            <a:endParaRPr lang="he-IL" dirty="0"/>
          </a:p>
          <a:p>
            <a:pPr algn="r" rtl="1"/>
            <a:r>
              <a:rPr lang="he-IL" dirty="0"/>
              <a:t>מה יכול לעשות:</a:t>
            </a:r>
          </a:p>
          <a:p>
            <a:pPr lvl="1" algn="r" rtl="1"/>
            <a:r>
              <a:rPr lang="he-IL" dirty="0"/>
              <a:t>לפתוח מיקום </a:t>
            </a:r>
            <a:r>
              <a:rPr lang="en-US" dirty="0" err="1"/>
              <a:t>yana</a:t>
            </a:r>
            <a:r>
              <a:rPr lang="he-IL" dirty="0"/>
              <a:t>, ואת הוויב, עם מי הוא בא (מותר רק אחד בכל פעם)</a:t>
            </a:r>
          </a:p>
          <a:p>
            <a:pPr lvl="1" algn="r" rtl="1"/>
            <a:r>
              <a:rPr lang="he-IL" dirty="0"/>
              <a:t>שעות</a:t>
            </a:r>
          </a:p>
          <a:p>
            <a:pPr lvl="1" algn="r" rtl="1"/>
            <a:r>
              <a:rPr lang="he-IL" dirty="0"/>
              <a:t>האם יש עלות כספית ליציאה</a:t>
            </a:r>
          </a:p>
          <a:p>
            <a:pPr lvl="1" algn="r" rtl="1"/>
            <a:r>
              <a:rPr lang="he-IL" dirty="0"/>
              <a:t>אופצייה של בנים בנות</a:t>
            </a:r>
          </a:p>
          <a:p>
            <a:pPr lvl="1" algn="r" rtl="1"/>
            <a:r>
              <a:rPr lang="he-IL" dirty="0"/>
              <a:t>כשר/לא כשר</a:t>
            </a:r>
          </a:p>
          <a:p>
            <a:pPr lvl="1" algn="r" rtl="1"/>
            <a:r>
              <a:rPr lang="he-IL" dirty="0"/>
              <a:t>יש לו מפה עם דקירות עליה</a:t>
            </a:r>
          </a:p>
          <a:p>
            <a:pPr lvl="1" algn="r" rtl="1"/>
            <a:r>
              <a:rPr lang="he-IL" dirty="0"/>
              <a:t>בנוסף יהיה לו חיפוש מתקדם (כל מה שכתבנו לעיל)</a:t>
            </a:r>
          </a:p>
          <a:p>
            <a:pPr lvl="1" algn="r" rtl="1"/>
            <a:r>
              <a:rPr lang="he-IL" dirty="0"/>
              <a:t>בעת חיפוש זה מביא לו רשימה של כל מה שעונה על החיפוש שהוא מילא</a:t>
            </a:r>
          </a:p>
          <a:p>
            <a:pPr lvl="1" algn="r" rtl="1"/>
            <a:r>
              <a:rPr lang="he-IL" dirty="0"/>
              <a:t>ואז הוא בוחר אחד, ושולח בקשה לנותן, הנותן יראה את הפרופיל של הבנאדם, ולפי הפרופיל יכול לסמן לו ווי שהוא מזמין אותו</a:t>
            </a:r>
          </a:p>
          <a:p>
            <a:pPr lvl="1" algn="r" rtl="1"/>
            <a:r>
              <a:rPr lang="he-IL" dirty="0"/>
              <a:t>ורק לאחר שקיבל אישור נפתח להם צאט, ואופצייה לראות את הפרופיל של האחר (שניהם רואים אחד את השני)</a:t>
            </a:r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3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יוזר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0412" y="1825625"/>
            <a:ext cx="5933388" cy="4351338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חיבור לאפליקצייה בעזרת </a:t>
            </a:r>
            <a:r>
              <a:rPr lang="en-US" dirty="0" err="1"/>
              <a:t>facebook</a:t>
            </a:r>
            <a:endParaRPr lang="en-US" dirty="0"/>
          </a:p>
          <a:p>
            <a:pPr algn="r" rtl="1"/>
            <a:r>
              <a:rPr lang="he-IL" dirty="0"/>
              <a:t>מעל גיל 18!</a:t>
            </a:r>
            <a:br>
              <a:rPr lang="en-US" dirty="0"/>
            </a:br>
            <a:endParaRPr lang="he-IL" dirty="0"/>
          </a:p>
          <a:p>
            <a:pPr lvl="1"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1C62A-049D-40BA-B1C2-B2681F917387}"/>
              </a:ext>
            </a:extLst>
          </p:cNvPr>
          <p:cNvSpPr txBox="1"/>
          <p:nvPr/>
        </p:nvSpPr>
        <p:spPr>
          <a:xfrm>
            <a:off x="208427" y="2143591"/>
            <a:ext cx="42420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תכונות ה</a:t>
            </a:r>
            <a:r>
              <a:rPr lang="en-US" dirty="0"/>
              <a:t>CLASS</a:t>
            </a:r>
            <a:endParaRPr lang="he-IL" dirty="0"/>
          </a:p>
          <a:p>
            <a:pPr algn="r" rtl="1"/>
            <a:r>
              <a:rPr lang="he-IL" dirty="0"/>
              <a:t>סוג יוזר</a:t>
            </a:r>
          </a:p>
          <a:p>
            <a:pPr algn="r" rtl="1"/>
            <a:r>
              <a:rPr lang="he-IL" dirty="0"/>
              <a:t>זכר/נקבה/אחר</a:t>
            </a:r>
          </a:p>
          <a:p>
            <a:pPr algn="r" rtl="1"/>
            <a:r>
              <a:rPr lang="he-IL" dirty="0"/>
              <a:t>גיל</a:t>
            </a:r>
          </a:p>
          <a:p>
            <a:pPr algn="r" rtl="1"/>
            <a:r>
              <a:rPr lang="he-IL" dirty="0"/>
              <a:t>שם פרטי</a:t>
            </a:r>
          </a:p>
          <a:p>
            <a:pPr algn="r" rtl="1"/>
            <a:r>
              <a:rPr lang="he-IL" dirty="0"/>
              <a:t>שם משפחה</a:t>
            </a:r>
          </a:p>
          <a:p>
            <a:pPr algn="r" rtl="1"/>
            <a:r>
              <a:rPr lang="he-IL" dirty="0"/>
              <a:t>מייל</a:t>
            </a:r>
          </a:p>
          <a:p>
            <a:pPr algn="r" rtl="1"/>
            <a:r>
              <a:rPr lang="he-IL" dirty="0"/>
              <a:t>יוזר פייסבוק</a:t>
            </a:r>
          </a:p>
          <a:p>
            <a:pPr algn="r" rtl="1"/>
            <a:r>
              <a:rPr lang="he-IL" dirty="0"/>
              <a:t>פסקה תחביבים</a:t>
            </a:r>
          </a:p>
          <a:p>
            <a:pPr algn="r" rtl="1"/>
            <a:r>
              <a:rPr lang="he-IL" dirty="0"/>
              <a:t>פסקה "על עצמי"</a:t>
            </a:r>
          </a:p>
          <a:p>
            <a:pPr algn="r" rtl="1"/>
            <a:r>
              <a:rPr lang="he-IL" dirty="0"/>
              <a:t>צאטים פתוחים</a:t>
            </a:r>
          </a:p>
        </p:txBody>
      </p:sp>
    </p:spTree>
    <p:extLst>
      <p:ext uri="{BB962C8B-B14F-4D97-AF65-F5344CB8AC3E}">
        <p14:creationId xmlns:p14="http://schemas.microsoft.com/office/powerpoint/2010/main" val="353609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מסכים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r" rtl="1"/>
            <a:r>
              <a:rPr lang="en-US" dirty="0"/>
              <a:t>Welcome</a:t>
            </a:r>
          </a:p>
          <a:p>
            <a:pPr algn="r" rtl="1"/>
            <a:r>
              <a:rPr lang="he-IL" dirty="0"/>
              <a:t>הרשמה</a:t>
            </a:r>
          </a:p>
          <a:p>
            <a:pPr lvl="1" algn="r" rtl="1"/>
            <a:r>
              <a:rPr lang="he-IL" dirty="0"/>
              <a:t>פייסבוק</a:t>
            </a:r>
          </a:p>
          <a:p>
            <a:pPr lvl="1" algn="r" rtl="1"/>
            <a:r>
              <a:rPr lang="he-IL" dirty="0"/>
              <a:t>דף רישום שלנו</a:t>
            </a:r>
          </a:p>
          <a:p>
            <a:pPr algn="r" rtl="1"/>
            <a:r>
              <a:rPr lang="en-US" dirty="0"/>
              <a:t>Login</a:t>
            </a:r>
            <a:endParaRPr lang="he-IL" dirty="0"/>
          </a:p>
          <a:p>
            <a:pPr algn="r" rtl="1"/>
            <a:r>
              <a:rPr lang="he-IL" dirty="0"/>
              <a:t>הגדרות</a:t>
            </a:r>
          </a:p>
          <a:p>
            <a:pPr algn="r" rtl="1"/>
            <a:r>
              <a:rPr lang="he-IL" dirty="0"/>
              <a:t>מפה</a:t>
            </a:r>
          </a:p>
          <a:p>
            <a:pPr algn="r" rtl="1"/>
            <a:r>
              <a:rPr lang="he-IL" dirty="0"/>
              <a:t>מסך סינונים (בשביל המחפש)</a:t>
            </a:r>
          </a:p>
          <a:p>
            <a:pPr algn="r" rtl="1"/>
            <a:r>
              <a:rPr lang="he-IL" dirty="0"/>
              <a:t>מסך תוצאות חיפוש (בשביל המחפש) (אולי באותו המסך של הסינונים?)</a:t>
            </a:r>
          </a:p>
          <a:p>
            <a:pPr algn="r" rtl="1"/>
            <a:r>
              <a:rPr lang="he-IL" dirty="0"/>
              <a:t>מסך הזנת מיקום (בשביל הנותן)</a:t>
            </a:r>
          </a:p>
          <a:p>
            <a:pPr algn="r" rtl="1"/>
            <a:r>
              <a:rPr lang="he-IL" dirty="0"/>
              <a:t>צאט</a:t>
            </a:r>
          </a:p>
          <a:p>
            <a:pPr algn="r" rtl="1"/>
            <a:r>
              <a:rPr lang="he-IL" dirty="0"/>
              <a:t>רשימת צאטים פתוחים</a:t>
            </a:r>
          </a:p>
          <a:p>
            <a:pPr algn="r" rtl="1"/>
            <a:r>
              <a:rPr lang="he-IL" dirty="0"/>
              <a:t>לוח מודעות של העמותה – להוסיף שקף אפיון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2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טעינה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056592" y="1371057"/>
            <a:ext cx="2790334" cy="4926928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559293" y="1634787"/>
            <a:ext cx="4749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פונקציונליות: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בדיקה האם יש אינטרנט (אם אין לעשות התראה)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בדיקה האם כבר מחובר – אם כן לשלוח אותו למסך הבא בהתאם ליוזר שלו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אם לא – לשלוח אותו למסך לוגין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EBECA435-2CFA-466D-8807-AE3EF5B9B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664" y="2213628"/>
            <a:ext cx="2148189" cy="214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5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כניסה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056593" y="1155779"/>
            <a:ext cx="2790334" cy="4926928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559292" y="1634787"/>
            <a:ext cx="62587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לחיצה על כפתור 'התחבר באמצעות </a:t>
            </a:r>
            <a:r>
              <a:rPr lang="he-IL" dirty="0" err="1"/>
              <a:t>פייסבוק</a:t>
            </a:r>
            <a:r>
              <a:rPr lang="he-IL" dirty="0"/>
              <a:t>' תפתח את ה</a:t>
            </a:r>
            <a:br>
              <a:rPr lang="en-US" dirty="0"/>
            </a:br>
            <a:r>
              <a:rPr lang="en-GB" dirty="0"/>
              <a:t>Facebook login prompt</a:t>
            </a:r>
          </a:p>
          <a:p>
            <a:pPr algn="r" rtl="1"/>
            <a:r>
              <a:rPr lang="he-IL" dirty="0"/>
              <a:t>ותחבר את המשתמש דרך חשבון </a:t>
            </a:r>
            <a:r>
              <a:rPr lang="he-IL" dirty="0" err="1"/>
              <a:t>הפייסבוק</a:t>
            </a:r>
            <a:r>
              <a:rPr lang="he-IL" dirty="0"/>
              <a:t> שלו,</a:t>
            </a:r>
          </a:p>
          <a:p>
            <a:pPr algn="r" rtl="1"/>
            <a:r>
              <a:rPr lang="he-IL" b="1" dirty="0"/>
              <a:t>ותחזיר לנו את ה</a:t>
            </a:r>
            <a:r>
              <a:rPr lang="en-GB" b="1" dirty="0"/>
              <a:t>User ID</a:t>
            </a:r>
            <a:r>
              <a:rPr lang="he-IL" b="1" dirty="0"/>
              <a:t>, לשימוש עתידי שלנו</a:t>
            </a:r>
          </a:p>
          <a:p>
            <a:pPr algn="r" rtl="1"/>
            <a:r>
              <a:rPr lang="he-IL" dirty="0"/>
              <a:t>- אנחנו נבדוק האם המשתמש קיים, במידה וכן:</a:t>
            </a:r>
          </a:p>
          <a:p>
            <a:pPr algn="r" rtl="1"/>
            <a:r>
              <a:rPr lang="he-IL" dirty="0"/>
              <a:t>	-- נשלח אותו למסך של המפה</a:t>
            </a:r>
          </a:p>
          <a:p>
            <a:pPr algn="r" rtl="1"/>
            <a:r>
              <a:rPr lang="he-IL" dirty="0"/>
              <a:t>	-- במידה ולא קיים, נעביר למסך רישום על מנת ליצור את</a:t>
            </a:r>
            <a:br>
              <a:rPr lang="en-US" dirty="0"/>
            </a:br>
            <a:r>
              <a:rPr lang="he-IL" dirty="0"/>
              <a:t>	    המשתמש.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33BC0E-7D64-474A-B3F1-6A77F221E0E6}"/>
              </a:ext>
            </a:extLst>
          </p:cNvPr>
          <p:cNvSpPr/>
          <p:nvPr/>
        </p:nvSpPr>
        <p:spPr>
          <a:xfrm>
            <a:off x="8393414" y="4090004"/>
            <a:ext cx="2201662" cy="423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/>
              <a:t>התחבר באמצעות </a:t>
            </a:r>
          </a:p>
          <a:p>
            <a:pPr algn="ctr"/>
            <a:r>
              <a:rPr lang="he-IL" sz="1200" dirty="0" err="1"/>
              <a:t>פייסבוק</a:t>
            </a:r>
            <a:endParaRPr lang="en-US" sz="1200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EAB73CE-1A53-4A7D-84CF-D05A875AD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414" y="1467107"/>
            <a:ext cx="2148189" cy="214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20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1555-7F39-4134-A5FC-0AD82548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תכונות האובייקט של המשתמש - </a:t>
            </a:r>
            <a:r>
              <a:rPr lang="en-GB" dirty="0"/>
              <a:t>User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A84E70-2D58-4365-9C3A-07C9E004CBD9}"/>
              </a:ext>
            </a:extLst>
          </p:cNvPr>
          <p:cNvSpPr txBox="1"/>
          <p:nvPr/>
        </p:nvSpPr>
        <p:spPr>
          <a:xfrm>
            <a:off x="2734322" y="1690688"/>
            <a:ext cx="83433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Tx/>
              <a:buChar char="-"/>
            </a:pPr>
            <a:r>
              <a:rPr lang="he-IL" dirty="0"/>
              <a:t>מחרוזת שתייצג את ה </a:t>
            </a:r>
            <a:r>
              <a:rPr lang="en-US" dirty="0" err="1"/>
              <a:t>UserID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שם מלא / כינוי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גיל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תמצית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תמונת פרופיל </a:t>
            </a:r>
            <a:r>
              <a:rPr lang="he-IL" dirty="0" err="1"/>
              <a:t>מהפייסבוק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מין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תאריך רישום בצורה הבאה: "</a:t>
            </a:r>
            <a:r>
              <a:rPr lang="en-GB" dirty="0" err="1"/>
              <a:t>yyyy</a:t>
            </a:r>
            <a:r>
              <a:rPr lang="en-GB" dirty="0"/>
              <a:t>-mm-dd </a:t>
            </a:r>
            <a:r>
              <a:rPr lang="en-GB" dirty="0" err="1"/>
              <a:t>hh:mm</a:t>
            </a:r>
            <a:r>
              <a:rPr lang="he-IL" dirty="0"/>
              <a:t>"</a:t>
            </a:r>
            <a:endParaRPr lang="en-GB" dirty="0"/>
          </a:p>
          <a:p>
            <a:pPr marL="285750" indent="-285750" algn="r" rtl="1">
              <a:buFontTx/>
              <a:buChar char="-"/>
            </a:pPr>
            <a:r>
              <a:rPr lang="en-GB" dirty="0"/>
              <a:t>bool</a:t>
            </a:r>
            <a:r>
              <a:rPr lang="he-IL" dirty="0"/>
              <a:t> – שיהווה האם המשתמש חסום או לא, מזהים על פי ה</a:t>
            </a:r>
            <a:r>
              <a:rPr lang="en-GB" dirty="0" err="1"/>
              <a:t>UserID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he-IL" dirty="0" err="1"/>
              <a:t>מהפייסבוק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en-GB" dirty="0"/>
              <a:t>bool</a:t>
            </a:r>
            <a:r>
              <a:rPr lang="he-IL" dirty="0"/>
              <a:t> - האם התראות מכובות או פועלות</a:t>
            </a:r>
            <a:endParaRPr lang="en-GB" dirty="0"/>
          </a:p>
          <a:p>
            <a:pPr algn="r" rt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735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רישום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5853568" y="1269507"/>
            <a:ext cx="2790334" cy="492692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561140" y="1387136"/>
            <a:ext cx="37915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GB" dirty="0"/>
          </a:p>
          <a:p>
            <a:pPr algn="r" rtl="1"/>
            <a:r>
              <a:rPr lang="he-IL" dirty="0"/>
              <a:t>- </a:t>
            </a:r>
            <a:endParaRPr lang="en-US" dirty="0"/>
          </a:p>
          <a:p>
            <a:pPr algn="r" rtl="1"/>
            <a:r>
              <a:rPr lang="he-IL" dirty="0"/>
              <a:t>- לבדוק שהשדות מולאו כראוי</a:t>
            </a:r>
          </a:p>
          <a:p>
            <a:pPr algn="r" rtl="1"/>
            <a:r>
              <a:rPr lang="he-IL" dirty="0"/>
              <a:t> - מין : </a:t>
            </a:r>
            <a:br>
              <a:rPr lang="en-US" dirty="0"/>
            </a:br>
            <a:r>
              <a:rPr lang="he-IL" dirty="0"/>
              <a:t>       זכר נקבה מעדיף לא לומר ואחר</a:t>
            </a:r>
          </a:p>
          <a:p>
            <a:pPr algn="r" rtl="1"/>
            <a:r>
              <a:rPr lang="he-IL" dirty="0"/>
              <a:t> - דיאלוג לתמצית:</a:t>
            </a:r>
          </a:p>
          <a:p>
            <a:pPr algn="r" rtl="1"/>
            <a:r>
              <a:rPr lang="he-IL" dirty="0"/>
              <a:t>       פתיחת דיאלוג שבתוכו המשתמש</a:t>
            </a:r>
            <a:br>
              <a:rPr lang="en-US" dirty="0"/>
            </a:br>
            <a:r>
              <a:rPr lang="he-IL" dirty="0"/>
              <a:t>       יכתוב את התמצית על עצמו, וילחץ</a:t>
            </a:r>
            <a:br>
              <a:rPr lang="en-US" dirty="0"/>
            </a:br>
            <a:r>
              <a:rPr lang="he-IL" dirty="0"/>
              <a:t>       אישור שיגרור שמירה והנחתו</a:t>
            </a:r>
            <a:br>
              <a:rPr lang="en-US" dirty="0"/>
            </a:br>
            <a:r>
              <a:rPr lang="he-IL" dirty="0"/>
              <a:t>       מבחינתנו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16C71B-26DB-4400-80E2-6FC3839E7B0F}"/>
              </a:ext>
            </a:extLst>
          </p:cNvPr>
          <p:cNvSpPr/>
          <p:nvPr/>
        </p:nvSpPr>
        <p:spPr>
          <a:xfrm>
            <a:off x="5993697" y="1407953"/>
            <a:ext cx="2520799" cy="4245300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28F99-0B00-4C6E-A234-21A3BBA472B9}"/>
              </a:ext>
            </a:extLst>
          </p:cNvPr>
          <p:cNvSpPr txBox="1"/>
          <p:nvPr/>
        </p:nvSpPr>
        <p:spPr>
          <a:xfrm>
            <a:off x="6663828" y="5645121"/>
            <a:ext cx="124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 . </a:t>
            </a:r>
            <a:r>
              <a:rPr lang="he-IL" dirty="0"/>
              <a:t>.</a:t>
            </a:r>
            <a:r>
              <a:rPr lang="he-IL" dirty="0">
                <a:solidFill>
                  <a:schemeClr val="bg1"/>
                </a:solidFill>
              </a:rPr>
              <a:t> 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564A2C-F1AB-4C80-BBFE-BF7D40042EA7}"/>
              </a:ext>
            </a:extLst>
          </p:cNvPr>
          <p:cNvSpPr/>
          <p:nvPr/>
        </p:nvSpPr>
        <p:spPr>
          <a:xfrm>
            <a:off x="6378722" y="3820451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דיאלוג לתמצית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D2809-D32A-4371-AEF0-8A4A034DDE46}"/>
              </a:ext>
            </a:extLst>
          </p:cNvPr>
          <p:cNvSpPr/>
          <p:nvPr/>
        </p:nvSpPr>
        <p:spPr>
          <a:xfrm>
            <a:off x="6378723" y="2396699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גיל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CC4E67-64AC-4010-A908-D8C2F15A49D9}"/>
              </a:ext>
            </a:extLst>
          </p:cNvPr>
          <p:cNvSpPr/>
          <p:nvPr/>
        </p:nvSpPr>
        <p:spPr>
          <a:xfrm>
            <a:off x="6415253" y="1684823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שם / כינוי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9658DA-B9B6-45DD-AD45-0F328D8D859E}"/>
              </a:ext>
            </a:extLst>
          </p:cNvPr>
          <p:cNvSpPr/>
          <p:nvPr/>
        </p:nvSpPr>
        <p:spPr>
          <a:xfrm>
            <a:off x="6378722" y="3108575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מין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666CA0A-DCFC-4B30-AFA4-2F6D291584C6}"/>
              </a:ext>
            </a:extLst>
          </p:cNvPr>
          <p:cNvSpPr/>
          <p:nvPr/>
        </p:nvSpPr>
        <p:spPr>
          <a:xfrm>
            <a:off x="8017334" y="5770741"/>
            <a:ext cx="479406" cy="291287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A9F0EC-F2F4-4440-BE81-8100CE96AF6E}"/>
              </a:ext>
            </a:extLst>
          </p:cNvPr>
          <p:cNvSpPr/>
          <p:nvPr/>
        </p:nvSpPr>
        <p:spPr>
          <a:xfrm rot="10800000">
            <a:off x="5975941" y="5774145"/>
            <a:ext cx="504195" cy="30480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4B18F83-BECF-4838-8C5B-269D3F7E64BF}"/>
              </a:ext>
            </a:extLst>
          </p:cNvPr>
          <p:cNvSpPr/>
          <p:nvPr/>
        </p:nvSpPr>
        <p:spPr>
          <a:xfrm>
            <a:off x="9219041" y="1727437"/>
            <a:ext cx="2520799" cy="2085807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דיאלוג לתמצית</a:t>
            </a:r>
          </a:p>
          <a:p>
            <a:pPr algn="ctr"/>
            <a:r>
              <a:rPr lang="he-IL" dirty="0"/>
              <a:t>נראות איך שאנו נבחר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21828D1-86F4-4826-AAE6-FEB4EB70BCB1}"/>
              </a:ext>
            </a:extLst>
          </p:cNvPr>
          <p:cNvCxnSpPr>
            <a:stCxn id="5" idx="3"/>
            <a:endCxn id="17" idx="3"/>
          </p:cNvCxnSpPr>
          <p:nvPr/>
        </p:nvCxnSpPr>
        <p:spPr>
          <a:xfrm flipV="1">
            <a:off x="8118745" y="2770341"/>
            <a:ext cx="3621095" cy="1267613"/>
          </a:xfrm>
          <a:prstGeom prst="bentConnector3">
            <a:avLst>
              <a:gd name="adj1" fmla="val 1063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847D507-68FC-4D20-A7C6-54F2FFFC5882}"/>
              </a:ext>
            </a:extLst>
          </p:cNvPr>
          <p:cNvSpPr/>
          <p:nvPr/>
        </p:nvSpPr>
        <p:spPr>
          <a:xfrm>
            <a:off x="6300324" y="4666933"/>
            <a:ext cx="1399061" cy="43500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dirty="0"/>
              <a:t>אני מאשר ומקבל תנאי משתמש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8A66B4-2357-448C-BCA8-4FA066B0F38C}"/>
              </a:ext>
            </a:extLst>
          </p:cNvPr>
          <p:cNvSpPr txBox="1"/>
          <p:nvPr/>
        </p:nvSpPr>
        <p:spPr>
          <a:xfrm>
            <a:off x="7677312" y="4666932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</a:t>
            </a:r>
            <a:endParaRPr lang="en-US" sz="24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0133B36-AB80-4231-A7BF-37CBE41F31B6}"/>
              </a:ext>
            </a:extLst>
          </p:cNvPr>
          <p:cNvSpPr/>
          <p:nvPr/>
        </p:nvSpPr>
        <p:spPr>
          <a:xfrm>
            <a:off x="9288496" y="4208865"/>
            <a:ext cx="2127861" cy="148511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דיאלוג תנאי שימוש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0DDD855-4FFB-4816-8306-4ED78056486C}"/>
              </a:ext>
            </a:extLst>
          </p:cNvPr>
          <p:cNvSpPr/>
          <p:nvPr/>
        </p:nvSpPr>
        <p:spPr>
          <a:xfrm>
            <a:off x="6863244" y="5184792"/>
            <a:ext cx="844040" cy="403273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הירשם</a:t>
            </a:r>
            <a:endParaRPr lang="en-US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F40475B-2659-4936-82A0-40C37EA0CAE3}"/>
              </a:ext>
            </a:extLst>
          </p:cNvPr>
          <p:cNvCxnSpPr>
            <a:stCxn id="21" idx="2"/>
            <a:endCxn id="25" idx="3"/>
          </p:cNvCxnSpPr>
          <p:nvPr/>
        </p:nvCxnSpPr>
        <p:spPr>
          <a:xfrm rot="5400000" flipH="1" flipV="1">
            <a:off x="9132848" y="2818430"/>
            <a:ext cx="150516" cy="4416502"/>
          </a:xfrm>
          <a:prstGeom prst="bentConnector4">
            <a:avLst>
              <a:gd name="adj1" fmla="val -545219"/>
              <a:gd name="adj2" fmla="val 105176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660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3811</TotalTime>
  <Words>843</Words>
  <Application>Microsoft Office PowerPoint</Application>
  <PresentationFormat>Widescreen</PresentationFormat>
  <Paragraphs>200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Y.A.N.A</vt:lpstr>
      <vt:lpstr>הרעיון</vt:lpstr>
      <vt:lpstr>בפועל</vt:lpstr>
      <vt:lpstr>יוזר</vt:lpstr>
      <vt:lpstr>מסכים</vt:lpstr>
      <vt:lpstr>מסך טעינה</vt:lpstr>
      <vt:lpstr>מסך כניסה</vt:lpstr>
      <vt:lpstr>תכונות האובייקט של המשתמש - User</vt:lpstr>
      <vt:lpstr>מסך רישום</vt:lpstr>
      <vt:lpstr>מסך מפה</vt:lpstr>
      <vt:lpstr>מסך הגדרות</vt:lpstr>
      <vt:lpstr>מסך חיפוש</vt:lpstr>
      <vt:lpstr>אובייקט Location</vt:lpstr>
      <vt:lpstr>חלון ראשי צאט</vt:lpstr>
      <vt:lpstr>חלון צאט</vt:lpstr>
      <vt:lpstr>פונקציונליות שצריך להוסיף?</vt:lpstr>
      <vt:lpstr>דגשים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YANA</dc:title>
  <dc:creator>MOSHE</dc:creator>
  <cp:lastModifiedBy>Yann Ganem</cp:lastModifiedBy>
  <cp:revision>100</cp:revision>
  <dcterms:created xsi:type="dcterms:W3CDTF">2020-09-02T18:11:34Z</dcterms:created>
  <dcterms:modified xsi:type="dcterms:W3CDTF">2021-03-21T09:39:48Z</dcterms:modified>
</cp:coreProperties>
</file>