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erriweather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2AC1C8-C957-42F4-B9B5-7D8AC162643C}">
  <a:tblStyle styleId="{B22AC1C8-C957-42F4-B9B5-7D8AC16264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9e2e21d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9e2e21d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9e2e21d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9e2e21d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9e2e21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99e2e21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9e2e21d2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99e2e21d2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station 35 and 80 are popular start stations for casuals.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9e2e21d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99e2e21d2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99e2e21d2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99e2e21d2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 out the most popular leisure start station.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99e2e21d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99e2e21d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99e2e21d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99e2e21d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99e2e21d2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99e2e21d2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99e2e21d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99e2e21d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9e2e21d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9e2e21d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9e2e21d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9e2e21d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9e2e21d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9e2e21d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9e2e21d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9e2e21d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9e2e21d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9e2e21d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99e2e21d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99e2e21d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tittle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change y-axis label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increase font size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9e2e21d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99e2e21d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increase font size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Does a Bike-Share Navigate Speedy Success?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52800" y="2039650"/>
            <a:ext cx="37425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Case Study on Bike usage by subscribed and non-subscribed members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572650" y="4436000"/>
            <a:ext cx="231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Author: Yannic Chen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Date: 12.05.2021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Bike usage by time of the day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 working days, there the amount of bike usage is bimodal (two peaks). These peaks are at 7-8am and 5pm.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On weekends the bike usage is more normally distributed.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100" y="923550"/>
            <a:ext cx="5358901" cy="31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311725" y="1662625"/>
            <a:ext cx="4075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ride for longer durations compared to members (break even at 45 minutes)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cycle mostly on the weekends, while members are consistent throughout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bicycle usage is bimodal on weekdays, peaking at 7-8am and 5pm.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25" y="293325"/>
            <a:ext cx="4260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Observations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25" y="293325"/>
            <a:ext cx="4260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Observations 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311725" y="1662625"/>
            <a:ext cx="4075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ride for longer durations compared to members (break even at 45 minutes)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cycle mostly on the weekends, while members are consistent throughout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bicycle usage is bimodal on weekdays, peaking at 7-8am and 5pm.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/>
          <p:nvPr/>
        </p:nvSpPr>
        <p:spPr>
          <a:xfrm rot="10800000">
            <a:off x="367900" y="1706525"/>
            <a:ext cx="5058600" cy="1816800"/>
          </a:xfrm>
          <a:prstGeom prst="leftArrowCallout">
            <a:avLst>
              <a:gd name="adj1" fmla="val 26236"/>
              <a:gd name="adj2" fmla="val 25000"/>
              <a:gd name="adj3" fmla="val 25000"/>
              <a:gd name="adj4" fmla="val 775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5624725" y="1630675"/>
            <a:ext cx="3466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Casual riders cycle as a leisure activity, which therefore results in a longer riding duration compared to members.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Leisure activities are done in the free time, which for the majority of people is the weekend.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Members use bikes to get to and return from work. This is consistent with the standard start and end working hours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677500" y="293325"/>
            <a:ext cx="3466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Hypothesis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Popularity of stations to start and end a ride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Stations that are very popular among casual riders are often not frequented by members.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Usage of stations by members are less concentrated and more spread out.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50" y="0"/>
            <a:ext cx="5399976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250" y="2571750"/>
            <a:ext cx="539997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Popular start stations throughout the week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amount of starting starting stations do not vary much among members.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There is a large spike of usage of popular starting station by casual riders on the weekend (same trend for ending stations (data not shown).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400" y="888175"/>
            <a:ext cx="5330602" cy="312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311725" y="1662625"/>
            <a:ext cx="4075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ride for longer durations compared to members (break even at 45 minutes)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cycle mostly on the weekends, while members are consistent throughout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bicycle usage is bimodal on weekdays, peaking at 7-8am and 5pm.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Stations have vastly different popularity for casual riders.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popularity of stations for casual riders is often inversely proportional to the popularity for members.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/>
          <p:nvPr/>
        </p:nvSpPr>
        <p:spPr>
          <a:xfrm rot="10800000">
            <a:off x="417425" y="3464725"/>
            <a:ext cx="5058600" cy="1134000"/>
          </a:xfrm>
          <a:prstGeom prst="leftArrowCallout">
            <a:avLst>
              <a:gd name="adj1" fmla="val 26236"/>
              <a:gd name="adj2" fmla="val 25000"/>
              <a:gd name="adj3" fmla="val 25000"/>
              <a:gd name="adj4" fmla="val 775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5624725" y="1630675"/>
            <a:ext cx="3466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Casual riders cycle as a leisure activity, which therefore results in a longer riding duration compared to members.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Leisure activities are done in the free time, which for the majority of people is the weekend.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Members use bikes to get to and return from work. This is consistent with the standard start and end working hours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647825" y="3799250"/>
            <a:ext cx="3420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Bike rides for leisure activity would often be located at “greeneries” (i.e. parks).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Members riding bikes to and from work are unlikely be located near “greeneries”, as these area are not population dense.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25" y="293325"/>
            <a:ext cx="4260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Observations 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677500" y="293325"/>
            <a:ext cx="3466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Hypothesis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to turn casual cyclist to members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742875" y="1733375"/>
            <a:ext cx="3629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Make membership worthwhile for occasional leisure bicycle rides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increased incentive for using bicycle as a means of transport to and from 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motivation to cycle to work even when ride length is &gt; 45 minutes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to turn casual cyclist to members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742875" y="1733375"/>
            <a:ext cx="3629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Make membership worthwhile for occasional leisure bicycle rides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increased incentive for using bicycle as a means of transport to and from 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motivation to cycle to work even when ride length is &gt; 45 minutes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9"/>
          <p:cNvSpPr/>
          <p:nvPr/>
        </p:nvSpPr>
        <p:spPr>
          <a:xfrm rot="10800000">
            <a:off x="856000" y="1706450"/>
            <a:ext cx="4570500" cy="684900"/>
          </a:xfrm>
          <a:prstGeom prst="leftArrowCallout">
            <a:avLst>
              <a:gd name="adj1" fmla="val 26236"/>
              <a:gd name="adj2" fmla="val 25000"/>
              <a:gd name="adj3" fmla="val 25000"/>
              <a:gd name="adj4" fmla="val 775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5461875" y="1726300"/>
            <a:ext cx="3084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Create a membership option that is cheaper but restricts usage of bikes to weekends only.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Or restricts the usage for only specific stations (popular for leisure rides).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Enhance popularity of leisure bicycle ridings. (through advertising “good” cycling routes)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Create events for to increase frequency of leisure rides.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to turn casual cyclist to members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742875" y="1733375"/>
            <a:ext cx="3629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Make membership worthwhile for occasional leisure bicycle rides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increased incentive for using bicycle as a means of transport to and from 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Create motivation to cycle to work even when ride length is &gt; 45 minutes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0"/>
          <p:cNvSpPr/>
          <p:nvPr/>
        </p:nvSpPr>
        <p:spPr>
          <a:xfrm rot="10800000">
            <a:off x="848925" y="2452975"/>
            <a:ext cx="4570500" cy="1339200"/>
          </a:xfrm>
          <a:prstGeom prst="leftArrowCallout">
            <a:avLst>
              <a:gd name="adj1" fmla="val 26236"/>
              <a:gd name="adj2" fmla="val 25000"/>
              <a:gd name="adj3" fmla="val 25000"/>
              <a:gd name="adj4" fmla="val 775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61875" y="1726300"/>
            <a:ext cx="3084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Advertise health benefits of daily cycling, instead of other means of transport.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Enhance user experience for cycling to and from work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Create health apps that tracks user “sport” activity. To incentivise bike usage.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d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Create reward system that rewards cycling frequency and length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297150"/>
            <a:ext cx="85206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700"/>
              <a:t>Introduction</a:t>
            </a:r>
            <a:endParaRPr sz="370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/>
              <a:t>SCENARIO: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Cyclistic ltd. is a bike sharing company with a fleet of 5824 bicycles and 692 stations across Chicago.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Their pricing plans are: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single-ride pass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full-day pass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annual membership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The short term goal of the company is to maximize profit by converting casual riders to annual members.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/>
              <a:t>ASK:</a:t>
            </a:r>
            <a:endParaRPr sz="1800"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de" b="1" dirty="0"/>
              <a:t>Behavioural difference between casual riders and members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endParaRPr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de" b="1" dirty="0"/>
              <a:t>Why would casual riders buy a membership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endParaRPr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de" b="1" dirty="0"/>
              <a:t>How can digital media influence casual riders to become members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594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Scope of analysis</a:t>
            </a:r>
            <a:endParaRPr sz="360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/>
              <a:t>DATA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12 Month of Cyclistic trip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Availability from </a:t>
            </a:r>
            <a:r>
              <a:rPr lang="de" i="1"/>
              <a:t>Motivate International Inc.</a:t>
            </a:r>
            <a:br>
              <a:rPr lang="de" i="1"/>
            </a:br>
            <a:r>
              <a:rPr lang="de" sz="1200"/>
              <a:t>(</a:t>
            </a:r>
            <a:r>
              <a:rPr lang="de" sz="1200" i="1" u="sng">
                <a:solidFill>
                  <a:schemeClr val="hlink"/>
                </a:solidFill>
                <a:hlinkClick r:id="rId3"/>
              </a:rPr>
              <a:t>https://divvy-tripdata.s3.amazonaws.com/index.html</a:t>
            </a:r>
            <a:r>
              <a:rPr lang="de" sz="1200"/>
              <a:t>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/>
              <a:t>Restrictions: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200"/>
              <a:t>	no personal information (i.e. customer id)</a:t>
            </a:r>
            <a:endParaRPr sz="120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/>
              <a:t>ROCCC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/>
              <a:t>Reliability</a:t>
            </a:r>
            <a:r>
              <a:rPr lang="de"/>
              <a:t>: the data are directly fetched from the bicycle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/>
              <a:t>Original</a:t>
            </a:r>
            <a:r>
              <a:rPr lang="de"/>
              <a:t>: the data comes from the primary source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/>
              <a:t>Comprehensive</a:t>
            </a:r>
            <a:r>
              <a:rPr lang="de"/>
              <a:t>: The data contains the start and end date/time/station. Also shows whether rider was a member or casual rider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/>
              <a:t>Current</a:t>
            </a:r>
            <a:r>
              <a:rPr lang="de"/>
              <a:t>: Data range from May 2020 to April 2021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b="1"/>
              <a:t>Cited:</a:t>
            </a:r>
            <a:r>
              <a:rPr lang="de"/>
              <a:t> the data comes from the primary source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Ride Length between Member and Casual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09425" y="15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{B22AC1C8-C957-42F4-B9B5-7D8AC162643C}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Mean Ride Length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Median Ride Length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Casual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35min 52s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20min 49s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Member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15min 26s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11min 19s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737400" y="3961975"/>
            <a:ext cx="7669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Roboto"/>
                <a:ea typeface="Roboto"/>
                <a:cs typeface="Roboto"/>
                <a:sym typeface="Roboto"/>
              </a:rPr>
              <a:t>Casual riders cycle for a longer duration than members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Ride length of casual and members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Members are most frequently using the bicycles for short durations.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This discrepancy starts to even out toward the 45 minute mark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Long duration (&gt; 45 minutes) riders are mostly casual riders.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400" y="1213625"/>
            <a:ext cx="5399976" cy="312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Observations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11725" y="1662625"/>
            <a:ext cx="4075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Casual riders ride for longer durations compared to members (break even at 45 minutes)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Ride Length on days of the week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Average duration of members are consistent throughout the week.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Casual riders cycle longer on the weekends (and days before/after the weekend).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100" y="739525"/>
            <a:ext cx="5358901" cy="36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974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Riding frequency across the week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Casual riders use the bicycles most frequently on the weekends.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Members bike usage are consistent across the week, with a small reduction on sunday.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Bikes are more often used by members on all days, except saturday (sunday usage is very similar).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675" y="749975"/>
            <a:ext cx="5373324" cy="31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846588" y="4149600"/>
            <a:ext cx="522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Docked bikes are by far the most popular.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Members use classic bikes more frequently than casual riders.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Microsoft Office PowerPoint</Application>
  <PresentationFormat>On-screen Show (16:9)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Merriweather</vt:lpstr>
      <vt:lpstr>Roboto</vt:lpstr>
      <vt:lpstr>Arial</vt:lpstr>
      <vt:lpstr>Paradigm</vt:lpstr>
      <vt:lpstr>How Does a Bike-Share Navigate Speedy Success?</vt:lpstr>
      <vt:lpstr>Introduction</vt:lpstr>
      <vt:lpstr>Scope of analysis</vt:lpstr>
      <vt:lpstr>Results</vt:lpstr>
      <vt:lpstr>Ride Length between Member and Casual</vt:lpstr>
      <vt:lpstr>Ride length of casual and members</vt:lpstr>
      <vt:lpstr>Observations</vt:lpstr>
      <vt:lpstr>Ride Length on days of the week</vt:lpstr>
      <vt:lpstr>Riding frequency across the week</vt:lpstr>
      <vt:lpstr>Bike usage by time of the day</vt:lpstr>
      <vt:lpstr>Observations </vt:lpstr>
      <vt:lpstr>Observations </vt:lpstr>
      <vt:lpstr>Popularity of stations to start and end a ride</vt:lpstr>
      <vt:lpstr>Popular start stations throughout the week</vt:lpstr>
      <vt:lpstr>Observations </vt:lpstr>
      <vt:lpstr>How to turn casual cyclist to members</vt:lpstr>
      <vt:lpstr>How to turn casual cyclist to members</vt:lpstr>
      <vt:lpstr>How to turn casual cyclist to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</dc:title>
  <cp:lastModifiedBy>Yannic chen</cp:lastModifiedBy>
  <cp:revision>1</cp:revision>
  <dcterms:modified xsi:type="dcterms:W3CDTF">2021-05-27T13:58:31Z</dcterms:modified>
</cp:coreProperties>
</file>