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IBM Plex Sans"/>
      <p:regular r:id="rId17"/>
      <p:bold r:id="rId18"/>
      <p:italic r:id="rId19"/>
      <p:boldItalic r:id="rId20"/>
    </p:embeddedFont>
    <p:embeddedFont>
      <p:font typeface="Roboto"/>
      <p:regular r:id="rId21"/>
      <p:bold r:id="rId22"/>
      <p:italic r:id="rId23"/>
      <p:boldItalic r:id="rId24"/>
    </p:embeddedFont>
    <p:embeddedFont>
      <p:font typeface="IBM Plex Sans Light"/>
      <p:regular r:id="rId25"/>
      <p:bold r:id="rId26"/>
      <p:italic r:id="rId27"/>
      <p:boldItalic r:id="rId28"/>
    </p:embeddedFont>
    <p:embeddedFont>
      <p:font typeface="IBM Plex Sans Medium"/>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1D91D72-02DC-46B2-A7E9-4E32875CF8C7}">
  <a:tblStyle styleId="{F1D91D72-02DC-46B2-A7E9-4E32875CF8C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BMPlexSans-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IBMPlexSansLight-bold.fntdata"/><Relationship Id="rId25" Type="http://schemas.openxmlformats.org/officeDocument/2006/relationships/font" Target="fonts/IBMPlexSansLight-regular.fntdata"/><Relationship Id="rId28" Type="http://schemas.openxmlformats.org/officeDocument/2006/relationships/font" Target="fonts/IBMPlexSansLight-boldItalic.fntdata"/><Relationship Id="rId27" Type="http://schemas.openxmlformats.org/officeDocument/2006/relationships/font" Target="fonts/IBMPlexSansLigh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IBMPlexSansMedium-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IBMPlexSansMedium-italic.fntdata"/><Relationship Id="rId30" Type="http://schemas.openxmlformats.org/officeDocument/2006/relationships/font" Target="fonts/IBMPlexSansMedium-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IBMPlexSansMedium-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IBMPlexSans-regular.fntdata"/><Relationship Id="rId16" Type="http://schemas.openxmlformats.org/officeDocument/2006/relationships/slide" Target="slides/slide10.xml"/><Relationship Id="rId19" Type="http://schemas.openxmlformats.org/officeDocument/2006/relationships/font" Target="fonts/IBMPlexSans-italic.fntdata"/><Relationship Id="rId18" Type="http://schemas.openxmlformats.org/officeDocument/2006/relationships/font" Target="fonts/IBMPlex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a8387a290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a8387a290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8387a29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8387a29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a8387a290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a8387a290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a8387a290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a8387a290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a8387a290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a8387a290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a8387a290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a8387a290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a8387a290f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a8387a290f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a850d1595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a850d1595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a8387a290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a8387a290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CFE2F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18.png"/><Relationship Id="rId7" Type="http://schemas.openxmlformats.org/officeDocument/2006/relationships/image" Target="../media/image1.png"/><Relationship Id="rId8"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17.png"/><Relationship Id="rId7" Type="http://schemas.openxmlformats.org/officeDocument/2006/relationships/image" Target="../media/image5.png"/><Relationship Id="rId8"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8.png"/><Relationship Id="rId6"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4040">
                <a:solidFill>
                  <a:srgbClr val="0B5394"/>
                </a:solidFill>
                <a:latin typeface="Calibri"/>
                <a:ea typeface="Calibri"/>
                <a:cs typeface="Calibri"/>
                <a:sym typeface="Calibri"/>
              </a:rPr>
              <a:t>Reinforcement Learning for Generative AI Large Language Models</a:t>
            </a:r>
            <a:endParaRPr sz="2780">
              <a:solidFill>
                <a:srgbClr val="0B5394"/>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40000" lnSpcReduction="20000"/>
          </a:bodyPr>
          <a:lstStyle/>
          <a:p>
            <a:pPr indent="0" lvl="0" marL="0" rtl="0" algn="ctr">
              <a:spcBef>
                <a:spcPts val="0"/>
              </a:spcBef>
              <a:spcAft>
                <a:spcPts val="0"/>
              </a:spcAft>
              <a:buClr>
                <a:schemeClr val="dk1"/>
              </a:buClr>
              <a:buSzPct val="100000"/>
              <a:buFont typeface="Calibri"/>
              <a:buNone/>
            </a:pPr>
            <a:r>
              <a:rPr b="1" lang="en" sz="4400">
                <a:solidFill>
                  <a:schemeClr val="dk1"/>
                </a:solidFill>
                <a:latin typeface="Calibri"/>
                <a:ea typeface="Calibri"/>
                <a:cs typeface="Calibri"/>
                <a:sym typeface="Calibri"/>
              </a:rPr>
              <a:t>Yanni Chen, Junyuan Huang, Yi Lu, Xiaolin Sima, Michelle Sun</a:t>
            </a:r>
            <a:endParaRPr sz="1400">
              <a:solidFill>
                <a:schemeClr val="dk1"/>
              </a:solidFill>
            </a:endParaRPr>
          </a:p>
          <a:p>
            <a:pPr indent="0" lvl="0" marL="0" rtl="0" algn="ctr">
              <a:spcBef>
                <a:spcPts val="0"/>
              </a:spcBef>
              <a:spcAft>
                <a:spcPts val="0"/>
              </a:spcAft>
              <a:buClr>
                <a:schemeClr val="dk1"/>
              </a:buClr>
              <a:buSzPct val="100000"/>
              <a:buFont typeface="Calibri"/>
              <a:buNone/>
            </a:pPr>
            <a:r>
              <a:rPr b="1" lang="en" sz="4000">
                <a:solidFill>
                  <a:schemeClr val="dk1"/>
                </a:solidFill>
                <a:latin typeface="Calibri"/>
                <a:ea typeface="Calibri"/>
                <a:cs typeface="Calibri"/>
                <a:sym typeface="Calibri"/>
              </a:rPr>
              <a:t>Satish Banka, Subha Seshagiri</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cxnSp>
        <p:nvCxnSpPr>
          <p:cNvPr id="186" name="Google Shape;186;p22"/>
          <p:cNvCxnSpPr/>
          <p:nvPr/>
        </p:nvCxnSpPr>
        <p:spPr>
          <a:xfrm rot="10800000">
            <a:off x="6069314" y="973340"/>
            <a:ext cx="0" cy="2447400"/>
          </a:xfrm>
          <a:prstGeom prst="straightConnector1">
            <a:avLst/>
          </a:prstGeom>
          <a:noFill/>
          <a:ln cap="flat" cmpd="sng" w="19050">
            <a:solidFill>
              <a:srgbClr val="0F61FE"/>
            </a:solidFill>
            <a:prstDash val="solid"/>
            <a:miter lim="800000"/>
            <a:headEnd len="med" w="med" type="oval"/>
            <a:tailEnd len="med" w="med" type="oval"/>
          </a:ln>
        </p:spPr>
      </p:cxnSp>
      <p:sp>
        <p:nvSpPr>
          <p:cNvPr id="187" name="Google Shape;187;p22"/>
          <p:cNvSpPr/>
          <p:nvPr/>
        </p:nvSpPr>
        <p:spPr>
          <a:xfrm>
            <a:off x="909457" y="1674175"/>
            <a:ext cx="7922851" cy="3069622"/>
          </a:xfrm>
          <a:custGeom>
            <a:rect b="b" l="l" r="r" t="t"/>
            <a:pathLst>
              <a:path extrusionOk="0" h="2556" w="6823">
                <a:moveTo>
                  <a:pt x="0" y="2376"/>
                </a:moveTo>
                <a:cubicBezTo>
                  <a:pt x="0" y="2376"/>
                  <a:pt x="4512" y="2556"/>
                  <a:pt x="6823" y="0"/>
                </a:cubicBezTo>
              </a:path>
            </a:pathLst>
          </a:custGeom>
          <a:noFill/>
          <a:ln cap="flat" cmpd="sng" w="19050">
            <a:solidFill>
              <a:srgbClr val="A6C8FF"/>
            </a:solidFill>
            <a:prstDash val="dot"/>
            <a:miter lim="800000"/>
            <a:headEnd len="sm" w="sm" type="none"/>
            <a:tailEnd len="sm" w="sm" type="none"/>
          </a:ln>
        </p:spPr>
        <p:txBody>
          <a:bodyPr anchorCtr="0" anchor="t" bIns="60925" lIns="121850" spcFirstLastPara="1" rIns="121850" wrap="square" tIns="60925">
            <a:noAutofit/>
          </a:bodyPr>
          <a:lstStyle/>
          <a:p>
            <a:pPr indent="0" lvl="0" marL="0" marR="0" rtl="0" algn="l">
              <a:spcBef>
                <a:spcPts val="0"/>
              </a:spcBef>
              <a:spcAft>
                <a:spcPts val="0"/>
              </a:spcAft>
              <a:buNone/>
            </a:pPr>
            <a:r>
              <a:t/>
            </a:r>
            <a:endParaRPr sz="1600">
              <a:solidFill>
                <a:srgbClr val="000000"/>
              </a:solidFill>
              <a:latin typeface="IBM Plex Sans Light"/>
              <a:ea typeface="IBM Plex Sans Light"/>
              <a:cs typeface="IBM Plex Sans Light"/>
              <a:sym typeface="IBM Plex Sans Light"/>
            </a:endParaRPr>
          </a:p>
        </p:txBody>
      </p:sp>
      <p:cxnSp>
        <p:nvCxnSpPr>
          <p:cNvPr id="188" name="Google Shape;188;p22"/>
          <p:cNvCxnSpPr/>
          <p:nvPr/>
        </p:nvCxnSpPr>
        <p:spPr>
          <a:xfrm>
            <a:off x="3549616" y="2289138"/>
            <a:ext cx="0" cy="1998000"/>
          </a:xfrm>
          <a:prstGeom prst="straightConnector1">
            <a:avLst/>
          </a:prstGeom>
          <a:noFill/>
          <a:ln cap="flat" cmpd="sng" w="19050">
            <a:solidFill>
              <a:srgbClr val="78A8FE"/>
            </a:solidFill>
            <a:prstDash val="solid"/>
            <a:miter lim="800000"/>
            <a:headEnd len="med" w="med" type="oval"/>
            <a:tailEnd len="med" w="med" type="oval"/>
          </a:ln>
        </p:spPr>
      </p:cxnSp>
      <p:cxnSp>
        <p:nvCxnSpPr>
          <p:cNvPr id="189" name="Google Shape;189;p22"/>
          <p:cNvCxnSpPr/>
          <p:nvPr/>
        </p:nvCxnSpPr>
        <p:spPr>
          <a:xfrm>
            <a:off x="972205" y="2949769"/>
            <a:ext cx="0" cy="1582200"/>
          </a:xfrm>
          <a:prstGeom prst="straightConnector1">
            <a:avLst/>
          </a:prstGeom>
          <a:solidFill>
            <a:srgbClr val="004DFF"/>
          </a:solidFill>
          <a:ln cap="flat" cmpd="sng" w="19050">
            <a:solidFill>
              <a:srgbClr val="A6C8FF"/>
            </a:solidFill>
            <a:prstDash val="solid"/>
            <a:miter lim="800000"/>
            <a:headEnd len="med" w="med" type="oval"/>
            <a:tailEnd len="med" w="med" type="oval"/>
          </a:ln>
        </p:spPr>
      </p:cxnSp>
      <p:sp>
        <p:nvSpPr>
          <p:cNvPr id="190" name="Google Shape;190;p22"/>
          <p:cNvSpPr txBox="1"/>
          <p:nvPr/>
        </p:nvSpPr>
        <p:spPr>
          <a:xfrm>
            <a:off x="6378775" y="973350"/>
            <a:ext cx="1878300" cy="1598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None/>
            </a:pPr>
            <a:r>
              <a:rPr lang="en" sz="2033" cap="none">
                <a:solidFill>
                  <a:srgbClr val="041143"/>
                </a:solidFill>
                <a:latin typeface="IBM Plex Sans Medium"/>
                <a:ea typeface="IBM Plex Sans Medium"/>
                <a:cs typeface="IBM Plex Sans Medium"/>
                <a:sym typeface="IBM Plex Sans Medium"/>
              </a:rPr>
              <a:t>MOVE TO PRODUCTION</a:t>
            </a:r>
            <a:endParaRPr sz="2033" cap="none">
              <a:solidFill>
                <a:srgbClr val="041143"/>
              </a:solidFill>
              <a:latin typeface="IBM Plex Sans Medium"/>
              <a:ea typeface="IBM Plex Sans Medium"/>
              <a:cs typeface="IBM Plex Sans Medium"/>
              <a:sym typeface="IBM Plex Sans Medium"/>
            </a:endParaRPr>
          </a:p>
          <a:p>
            <a:pPr indent="0" lvl="0" marL="0" marR="0" rtl="0" algn="l">
              <a:spcBef>
                <a:spcPts val="0"/>
              </a:spcBef>
              <a:spcAft>
                <a:spcPts val="0"/>
              </a:spcAft>
              <a:buNone/>
            </a:pPr>
            <a:r>
              <a:t/>
            </a:r>
            <a:endParaRPr sz="1450"/>
          </a:p>
          <a:p>
            <a:pPr indent="0" lvl="0" marL="0" rtl="0" algn="l">
              <a:lnSpc>
                <a:spcPct val="150000"/>
              </a:lnSpc>
              <a:spcBef>
                <a:spcPts val="0"/>
              </a:spcBef>
              <a:spcAft>
                <a:spcPts val="0"/>
              </a:spcAft>
              <a:buClr>
                <a:schemeClr val="dk1"/>
              </a:buClr>
              <a:buSzPts val="1100"/>
              <a:buFont typeface="Arial"/>
              <a:buNone/>
            </a:pPr>
            <a:r>
              <a:rPr lang="en" sz="1200">
                <a:solidFill>
                  <a:schemeClr val="dk1"/>
                </a:solidFill>
              </a:rPr>
              <a:t>More intricate UI interface deployed on company’s server</a:t>
            </a:r>
            <a:endParaRPr sz="1450"/>
          </a:p>
        </p:txBody>
      </p:sp>
      <p:sp>
        <p:nvSpPr>
          <p:cNvPr id="191" name="Google Shape;191;p22"/>
          <p:cNvSpPr txBox="1"/>
          <p:nvPr/>
        </p:nvSpPr>
        <p:spPr>
          <a:xfrm>
            <a:off x="3764100" y="2353400"/>
            <a:ext cx="1878300" cy="10047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None/>
            </a:pPr>
            <a:r>
              <a:rPr lang="en" sz="2033" cap="none">
                <a:solidFill>
                  <a:srgbClr val="041143"/>
                </a:solidFill>
                <a:latin typeface="IBM Plex Sans Medium"/>
                <a:ea typeface="IBM Plex Sans Medium"/>
                <a:cs typeface="IBM Plex Sans Medium"/>
                <a:sym typeface="IBM Plex Sans Medium"/>
              </a:rPr>
              <a:t>DATA IMPROVEMENT</a:t>
            </a:r>
            <a:endParaRPr sz="1300"/>
          </a:p>
          <a:p>
            <a:pPr indent="0" lvl="0" marL="0" marR="0" rtl="0" algn="l">
              <a:spcBef>
                <a:spcPts val="0"/>
              </a:spcBef>
              <a:spcAft>
                <a:spcPts val="0"/>
              </a:spcAft>
              <a:buNone/>
            </a:pPr>
            <a:r>
              <a:t/>
            </a:r>
            <a:endParaRPr sz="1450">
              <a:solidFill>
                <a:srgbClr val="000000"/>
              </a:solidFill>
              <a:latin typeface="IBM Plex Sans Light"/>
              <a:ea typeface="IBM Plex Sans Light"/>
              <a:cs typeface="IBM Plex Sans Light"/>
              <a:sym typeface="IBM Plex Sans Light"/>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rPr>
              <a:t> A larger dataset for fine-tuning the model </a:t>
            </a:r>
            <a:endParaRPr sz="1450">
              <a:solidFill>
                <a:srgbClr val="000000"/>
              </a:solidFill>
              <a:latin typeface="IBM Plex Sans"/>
              <a:ea typeface="IBM Plex Sans"/>
              <a:cs typeface="IBM Plex Sans"/>
              <a:sym typeface="IBM Plex Sans"/>
            </a:endParaRPr>
          </a:p>
        </p:txBody>
      </p:sp>
      <p:sp>
        <p:nvSpPr>
          <p:cNvPr id="192" name="Google Shape;192;p22"/>
          <p:cNvSpPr txBox="1"/>
          <p:nvPr/>
        </p:nvSpPr>
        <p:spPr>
          <a:xfrm>
            <a:off x="1129775" y="2607000"/>
            <a:ext cx="2262300" cy="13623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None/>
            </a:pPr>
            <a:r>
              <a:rPr lang="en" sz="2000" cap="none">
                <a:solidFill>
                  <a:srgbClr val="041143"/>
                </a:solidFill>
                <a:latin typeface="IBM Plex Sans Medium"/>
                <a:ea typeface="IBM Plex Sans Medium"/>
                <a:cs typeface="IBM Plex Sans Medium"/>
                <a:sym typeface="IBM Plex Sans Medium"/>
              </a:rPr>
              <a:t>MODEL IMPROVEMENT</a:t>
            </a:r>
            <a:endParaRPr sz="1450">
              <a:solidFill>
                <a:srgbClr val="000000"/>
              </a:solidFill>
              <a:latin typeface="IBM Plex Sans Light"/>
              <a:ea typeface="IBM Plex Sans Light"/>
              <a:cs typeface="IBM Plex Sans Light"/>
              <a:sym typeface="IBM Plex Sans Light"/>
            </a:endParaRPr>
          </a:p>
          <a:p>
            <a:pPr indent="0" lvl="0" marL="0" rtl="0" algn="l">
              <a:lnSpc>
                <a:spcPct val="150000"/>
              </a:lnSpc>
              <a:spcBef>
                <a:spcPts val="0"/>
              </a:spcBef>
              <a:spcAft>
                <a:spcPts val="0"/>
              </a:spcAft>
              <a:buNone/>
            </a:pPr>
            <a:r>
              <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rPr>
              <a:t>Designing a more comprehensive rewarding system for reinforcement learning </a:t>
            </a:r>
            <a:endParaRPr/>
          </a:p>
        </p:txBody>
      </p:sp>
      <p:sp>
        <p:nvSpPr>
          <p:cNvPr id="193" name="Google Shape;193;p22"/>
          <p:cNvSpPr/>
          <p:nvPr/>
        </p:nvSpPr>
        <p:spPr>
          <a:xfrm>
            <a:off x="3277177" y="4046338"/>
            <a:ext cx="604200" cy="624600"/>
          </a:xfrm>
          <a:prstGeom prst="ellipse">
            <a:avLst/>
          </a:prstGeom>
          <a:solidFill>
            <a:srgbClr val="0043C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FFFFFF"/>
              </a:solidFill>
              <a:latin typeface="IBM Plex Sans Light"/>
              <a:ea typeface="IBM Plex Sans Light"/>
              <a:cs typeface="IBM Plex Sans Light"/>
              <a:sym typeface="IBM Plex Sans Light"/>
            </a:endParaRPr>
          </a:p>
        </p:txBody>
      </p:sp>
      <p:sp>
        <p:nvSpPr>
          <p:cNvPr id="194" name="Google Shape;194;p22"/>
          <p:cNvSpPr/>
          <p:nvPr/>
        </p:nvSpPr>
        <p:spPr>
          <a:xfrm>
            <a:off x="3375723" y="4148183"/>
            <a:ext cx="407100" cy="420600"/>
          </a:xfrm>
          <a:prstGeom prst="ellipse">
            <a:avLst/>
          </a:prstGeom>
          <a:solidFill>
            <a:srgbClr val="A6C8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FFFFFF"/>
              </a:solidFill>
              <a:latin typeface="IBM Plex Sans Light"/>
              <a:ea typeface="IBM Plex Sans Light"/>
              <a:cs typeface="IBM Plex Sans Light"/>
              <a:sym typeface="IBM Plex Sans Light"/>
            </a:endParaRPr>
          </a:p>
        </p:txBody>
      </p:sp>
      <p:sp>
        <p:nvSpPr>
          <p:cNvPr id="195" name="Google Shape;195;p22"/>
          <p:cNvSpPr/>
          <p:nvPr/>
        </p:nvSpPr>
        <p:spPr>
          <a:xfrm>
            <a:off x="3450563" y="4225528"/>
            <a:ext cx="257400" cy="266100"/>
          </a:xfrm>
          <a:prstGeom prst="ellipse">
            <a:avLst/>
          </a:prstGeom>
          <a:solidFill>
            <a:srgbClr val="EDF6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FFFFFF"/>
              </a:solidFill>
              <a:latin typeface="IBM Plex Sans Light"/>
              <a:ea typeface="IBM Plex Sans Light"/>
              <a:cs typeface="IBM Plex Sans Light"/>
              <a:sym typeface="IBM Plex Sans Light"/>
            </a:endParaRPr>
          </a:p>
        </p:txBody>
      </p:sp>
      <p:sp>
        <p:nvSpPr>
          <p:cNvPr id="196" name="Google Shape;196;p22"/>
          <p:cNvSpPr/>
          <p:nvPr/>
        </p:nvSpPr>
        <p:spPr>
          <a:xfrm>
            <a:off x="766375" y="4450225"/>
            <a:ext cx="397200" cy="410700"/>
          </a:xfrm>
          <a:prstGeom prst="ellipse">
            <a:avLst/>
          </a:prstGeom>
          <a:solidFill>
            <a:srgbClr val="0043C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FFFFFF"/>
              </a:solidFill>
              <a:latin typeface="IBM Plex Sans Light"/>
              <a:ea typeface="IBM Plex Sans Light"/>
              <a:cs typeface="IBM Plex Sans Light"/>
              <a:sym typeface="IBM Plex Sans Light"/>
            </a:endParaRPr>
          </a:p>
        </p:txBody>
      </p:sp>
      <p:sp>
        <p:nvSpPr>
          <p:cNvPr id="197" name="Google Shape;197;p22"/>
          <p:cNvSpPr/>
          <p:nvPr/>
        </p:nvSpPr>
        <p:spPr>
          <a:xfrm>
            <a:off x="831180" y="4517199"/>
            <a:ext cx="267900" cy="276900"/>
          </a:xfrm>
          <a:prstGeom prst="ellipse">
            <a:avLst/>
          </a:prstGeom>
          <a:solidFill>
            <a:srgbClr val="A6C8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FFFFFF"/>
              </a:solidFill>
              <a:latin typeface="IBM Plex Sans Light"/>
              <a:ea typeface="IBM Plex Sans Light"/>
              <a:cs typeface="IBM Plex Sans Light"/>
              <a:sym typeface="IBM Plex Sans Light"/>
            </a:endParaRPr>
          </a:p>
        </p:txBody>
      </p:sp>
      <p:sp>
        <p:nvSpPr>
          <p:cNvPr id="198" name="Google Shape;198;p22"/>
          <p:cNvSpPr/>
          <p:nvPr/>
        </p:nvSpPr>
        <p:spPr>
          <a:xfrm>
            <a:off x="880396" y="4568063"/>
            <a:ext cx="169200" cy="175200"/>
          </a:xfrm>
          <a:prstGeom prst="ellipse">
            <a:avLst/>
          </a:prstGeom>
          <a:solidFill>
            <a:srgbClr val="EDF6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FFFFFF"/>
              </a:solidFill>
              <a:latin typeface="IBM Plex Sans Light"/>
              <a:ea typeface="IBM Plex Sans Light"/>
              <a:cs typeface="IBM Plex Sans Light"/>
              <a:sym typeface="IBM Plex Sans Light"/>
            </a:endParaRPr>
          </a:p>
        </p:txBody>
      </p:sp>
      <p:sp>
        <p:nvSpPr>
          <p:cNvPr id="199" name="Google Shape;199;p22"/>
          <p:cNvSpPr/>
          <p:nvPr/>
        </p:nvSpPr>
        <p:spPr>
          <a:xfrm>
            <a:off x="5604664" y="3033154"/>
            <a:ext cx="924900" cy="933600"/>
          </a:xfrm>
          <a:prstGeom prst="ellipse">
            <a:avLst/>
          </a:prstGeom>
          <a:solidFill>
            <a:srgbClr val="0043C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FFFFFF"/>
              </a:solidFill>
              <a:latin typeface="IBM Plex Sans Light"/>
              <a:ea typeface="IBM Plex Sans Light"/>
              <a:cs typeface="IBM Plex Sans Light"/>
              <a:sym typeface="IBM Plex Sans Light"/>
            </a:endParaRPr>
          </a:p>
        </p:txBody>
      </p:sp>
      <p:sp>
        <p:nvSpPr>
          <p:cNvPr id="200" name="Google Shape;200;p22"/>
          <p:cNvSpPr/>
          <p:nvPr/>
        </p:nvSpPr>
        <p:spPr>
          <a:xfrm>
            <a:off x="5759876" y="3184643"/>
            <a:ext cx="618900" cy="635100"/>
          </a:xfrm>
          <a:prstGeom prst="ellipse">
            <a:avLst/>
          </a:prstGeom>
          <a:solidFill>
            <a:srgbClr val="A6C8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FFFFFF"/>
              </a:solidFill>
              <a:latin typeface="IBM Plex Sans Light"/>
              <a:ea typeface="IBM Plex Sans Light"/>
              <a:cs typeface="IBM Plex Sans Light"/>
              <a:sym typeface="IBM Plex Sans Light"/>
            </a:endParaRPr>
          </a:p>
        </p:txBody>
      </p:sp>
      <p:sp>
        <p:nvSpPr>
          <p:cNvPr id="201" name="Google Shape;201;p22"/>
          <p:cNvSpPr/>
          <p:nvPr/>
        </p:nvSpPr>
        <p:spPr>
          <a:xfrm>
            <a:off x="5856884" y="3293819"/>
            <a:ext cx="411900" cy="417000"/>
          </a:xfrm>
          <a:prstGeom prst="ellipse">
            <a:avLst/>
          </a:prstGeom>
          <a:solidFill>
            <a:srgbClr val="EDF6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rgbClr val="FFFFFF"/>
              </a:solidFill>
              <a:latin typeface="IBM Plex Sans Light"/>
              <a:ea typeface="IBM Plex Sans Light"/>
              <a:cs typeface="IBM Plex Sans Light"/>
              <a:sym typeface="IBM Plex Sans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55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Problem and Solution</a:t>
            </a:r>
            <a:endParaRPr/>
          </a:p>
        </p:txBody>
      </p:sp>
      <p:sp>
        <p:nvSpPr>
          <p:cNvPr id="61" name="Google Shape;61;p14"/>
          <p:cNvSpPr txBox="1"/>
          <p:nvPr>
            <p:ph idx="1" type="body"/>
          </p:nvPr>
        </p:nvSpPr>
        <p:spPr>
          <a:xfrm>
            <a:off x="82250" y="1592550"/>
            <a:ext cx="3892500" cy="21933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Clr>
                <a:schemeClr val="dk1"/>
              </a:buClr>
              <a:buSzPts val="1400"/>
              <a:buChar char="●"/>
            </a:pPr>
            <a:r>
              <a:rPr lang="en" sz="1400">
                <a:solidFill>
                  <a:schemeClr val="dk1"/>
                </a:solidFill>
              </a:rPr>
              <a:t>C</a:t>
            </a:r>
            <a:r>
              <a:rPr lang="en" sz="1400">
                <a:solidFill>
                  <a:schemeClr val="dk1"/>
                </a:solidFill>
              </a:rPr>
              <a:t>ompany</a:t>
            </a:r>
            <a:r>
              <a:rPr lang="en" sz="1400">
                <a:solidFill>
                  <a:schemeClr val="dk1"/>
                </a:solidFill>
              </a:rPr>
              <a:t> documentation such as annual reports and sustainability reports can range from 50 to 500 pages and contain large amounts of both numeric and textual information.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Manually reading through the whole report in this case can be time-consuming. </a:t>
            </a:r>
            <a:endParaRPr sz="2000"/>
          </a:p>
        </p:txBody>
      </p:sp>
      <p:sp>
        <p:nvSpPr>
          <p:cNvPr id="62" name="Google Shape;62;p14"/>
          <p:cNvSpPr txBox="1"/>
          <p:nvPr>
            <p:ph idx="1" type="body"/>
          </p:nvPr>
        </p:nvSpPr>
        <p:spPr>
          <a:xfrm>
            <a:off x="4017075" y="1592550"/>
            <a:ext cx="5013300" cy="36351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lang="en" sz="1400">
                <a:solidFill>
                  <a:schemeClr val="dk1"/>
                </a:solidFill>
              </a:rPr>
              <a:t>With the help of LLMs, the process of understanding how the company performs can be efficient.</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Develop a system that contains two primary models with the use of LLMs: </a:t>
            </a:r>
            <a:endParaRPr sz="1400">
              <a:solidFill>
                <a:schemeClr val="dk1"/>
              </a:solidFill>
            </a:endParaRPr>
          </a:p>
          <a:p>
            <a:pPr indent="-317500" lvl="1" marL="914400" rtl="0" algn="l">
              <a:lnSpc>
                <a:spcPct val="115000"/>
              </a:lnSpc>
              <a:spcBef>
                <a:spcPts val="0"/>
              </a:spcBef>
              <a:spcAft>
                <a:spcPts val="0"/>
              </a:spcAft>
              <a:buClr>
                <a:schemeClr val="dk1"/>
              </a:buClr>
              <a:buSzPts val="1400"/>
              <a:buChar char="○"/>
            </a:pPr>
            <a:r>
              <a:rPr lang="en" sz="1400">
                <a:solidFill>
                  <a:schemeClr val="dk1"/>
                </a:solidFill>
              </a:rPr>
              <a:t>a prompt optimizer that will help the user enhance the quality of their instructions to the report analyzer</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sz="1400">
                <a:solidFill>
                  <a:schemeClr val="dk1"/>
                </a:solidFill>
              </a:rPr>
              <a:t>a report analyzer that will read the documentation, and perform tasks such as generating a summary of the report, or answering specific questions that the user cares about, such as KPIs of the company. </a:t>
            </a:r>
            <a:endParaRPr sz="1400">
              <a:solidFill>
                <a:schemeClr val="dk1"/>
              </a:solidFill>
            </a:endParaRPr>
          </a:p>
        </p:txBody>
      </p:sp>
      <p:sp>
        <p:nvSpPr>
          <p:cNvPr id="63" name="Google Shape;63;p14"/>
          <p:cNvSpPr/>
          <p:nvPr/>
        </p:nvSpPr>
        <p:spPr>
          <a:xfrm>
            <a:off x="175325" y="944150"/>
            <a:ext cx="4106400" cy="490500"/>
          </a:xfrm>
          <a:prstGeom prst="chevron">
            <a:avLst>
              <a:gd fmla="val 50000" name="adj"/>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Business Problem</a:t>
            </a:r>
            <a:endParaRPr/>
          </a:p>
        </p:txBody>
      </p:sp>
      <p:sp>
        <p:nvSpPr>
          <p:cNvPr id="64" name="Google Shape;64;p14"/>
          <p:cNvSpPr/>
          <p:nvPr/>
        </p:nvSpPr>
        <p:spPr>
          <a:xfrm>
            <a:off x="4428225" y="944150"/>
            <a:ext cx="4335900" cy="490500"/>
          </a:xfrm>
          <a:prstGeom prst="chevron">
            <a:avLst>
              <a:gd fmla="val 50000"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Proposed Solution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81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Preparation</a:t>
            </a:r>
            <a:endParaRPr/>
          </a:p>
        </p:txBody>
      </p:sp>
      <p:pic>
        <p:nvPicPr>
          <p:cNvPr id="70" name="Google Shape;70;p15"/>
          <p:cNvPicPr preferRelativeResize="0"/>
          <p:nvPr/>
        </p:nvPicPr>
        <p:blipFill>
          <a:blip r:embed="rId3">
            <a:alphaModFix/>
          </a:blip>
          <a:stretch>
            <a:fillRect/>
          </a:stretch>
        </p:blipFill>
        <p:spPr>
          <a:xfrm>
            <a:off x="867125" y="778650"/>
            <a:ext cx="890100" cy="890100"/>
          </a:xfrm>
          <a:prstGeom prst="rect">
            <a:avLst/>
          </a:prstGeom>
          <a:noFill/>
          <a:ln>
            <a:noFill/>
          </a:ln>
        </p:spPr>
      </p:pic>
      <p:sp>
        <p:nvSpPr>
          <p:cNvPr id="71" name="Google Shape;71;p15"/>
          <p:cNvSpPr txBox="1"/>
          <p:nvPr/>
        </p:nvSpPr>
        <p:spPr>
          <a:xfrm>
            <a:off x="84600" y="1793450"/>
            <a:ext cx="3000000" cy="2154900"/>
          </a:xfrm>
          <a:prstGeom prst="rect">
            <a:avLst/>
          </a:prstGeom>
          <a:noFill/>
          <a:ln>
            <a:noFill/>
          </a:ln>
        </p:spPr>
        <p:txBody>
          <a:bodyPr anchorCtr="0" anchor="t" bIns="91425" lIns="91425" spcFirstLastPara="1" rIns="91425" wrap="square" tIns="91425">
            <a:spAutoFit/>
          </a:bodyPr>
          <a:lstStyle/>
          <a:p>
            <a:pPr indent="457200" lvl="0" marL="457200" rtl="0" algn="l">
              <a:lnSpc>
                <a:spcPct val="200000"/>
              </a:lnSpc>
              <a:spcBef>
                <a:spcPts val="0"/>
              </a:spcBef>
              <a:spcAft>
                <a:spcPts val="0"/>
              </a:spcAft>
              <a:buNone/>
            </a:pPr>
            <a:r>
              <a:rPr b="1" lang="en" sz="1300">
                <a:solidFill>
                  <a:schemeClr val="dk1"/>
                </a:solidFill>
              </a:rPr>
              <a:t>Source</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We gathered our raw pdf data by collecting recent 5-year annual reports, most recent sustainability reports, and 2-3 years quarterly reports directly from the official websites of ten select companies</a:t>
            </a:r>
            <a:endParaRPr/>
          </a:p>
        </p:txBody>
      </p:sp>
      <p:sp>
        <p:nvSpPr>
          <p:cNvPr id="72" name="Google Shape;72;p15"/>
          <p:cNvSpPr txBox="1"/>
          <p:nvPr/>
        </p:nvSpPr>
        <p:spPr>
          <a:xfrm>
            <a:off x="2876300" y="1793450"/>
            <a:ext cx="3138600" cy="3743400"/>
          </a:xfrm>
          <a:prstGeom prst="rect">
            <a:avLst/>
          </a:prstGeom>
          <a:noFill/>
          <a:ln>
            <a:noFill/>
          </a:ln>
        </p:spPr>
        <p:txBody>
          <a:bodyPr anchorCtr="0" anchor="t" bIns="91425" lIns="91425" spcFirstLastPara="1" rIns="91425" wrap="square" tIns="91425">
            <a:spAutoFit/>
          </a:bodyPr>
          <a:lstStyle/>
          <a:p>
            <a:pPr indent="457200" lvl="0" marL="457200" rtl="0" algn="l">
              <a:lnSpc>
                <a:spcPct val="200000"/>
              </a:lnSpc>
              <a:spcBef>
                <a:spcPts val="0"/>
              </a:spcBef>
              <a:spcAft>
                <a:spcPts val="0"/>
              </a:spcAft>
              <a:buClr>
                <a:schemeClr val="dk1"/>
              </a:buClr>
              <a:buSzPts val="1100"/>
              <a:buFont typeface="Arial"/>
              <a:buNone/>
            </a:pPr>
            <a:r>
              <a:rPr b="1" lang="en" sz="1300">
                <a:solidFill>
                  <a:schemeClr val="dk1"/>
                </a:solidFill>
              </a:rPr>
              <a:t>Load and Split</a:t>
            </a:r>
            <a:endParaRPr sz="1200">
              <a:solidFill>
                <a:srgbClr val="0F0F0F"/>
              </a:solidFill>
              <a:highlight>
                <a:srgbClr val="AB68FF"/>
              </a:highlight>
              <a:latin typeface="Roboto"/>
              <a:ea typeface="Roboto"/>
              <a:cs typeface="Roboto"/>
              <a:sym typeface="Roboto"/>
            </a:endParaRPr>
          </a:p>
          <a:p>
            <a:pPr indent="-304800" lvl="0" marL="457200" rtl="0" algn="l">
              <a:lnSpc>
                <a:spcPct val="115000"/>
              </a:lnSpc>
              <a:spcBef>
                <a:spcPts val="0"/>
              </a:spcBef>
              <a:spcAft>
                <a:spcPts val="0"/>
              </a:spcAft>
              <a:buClr>
                <a:srgbClr val="0F0F0F"/>
              </a:buClr>
              <a:buSzPts val="1200"/>
              <a:buFont typeface="Roboto"/>
              <a:buChar char="●"/>
            </a:pPr>
            <a:r>
              <a:rPr lang="en" sz="1200">
                <a:solidFill>
                  <a:srgbClr val="0F0F0F"/>
                </a:solidFill>
                <a:latin typeface="Roboto"/>
                <a:ea typeface="Roboto"/>
                <a:cs typeface="Roboto"/>
                <a:sym typeface="Roboto"/>
              </a:rPr>
              <a:t>Company reports are rich in text, images, tables, and graphs.</a:t>
            </a:r>
            <a:endParaRPr sz="1200">
              <a:solidFill>
                <a:srgbClr val="0F0F0F"/>
              </a:solidFill>
              <a:latin typeface="Roboto"/>
              <a:ea typeface="Roboto"/>
              <a:cs typeface="Roboto"/>
              <a:sym typeface="Roboto"/>
            </a:endParaRPr>
          </a:p>
          <a:p>
            <a:pPr indent="-304800" lvl="0" marL="457200" rtl="0" algn="l">
              <a:lnSpc>
                <a:spcPct val="115000"/>
              </a:lnSpc>
              <a:spcBef>
                <a:spcPts val="0"/>
              </a:spcBef>
              <a:spcAft>
                <a:spcPts val="0"/>
              </a:spcAft>
              <a:buClr>
                <a:srgbClr val="0F0F0F"/>
              </a:buClr>
              <a:buSzPts val="1200"/>
              <a:buFont typeface="Roboto"/>
              <a:buChar char="●"/>
            </a:pPr>
            <a:r>
              <a:rPr lang="en" sz="1200">
                <a:solidFill>
                  <a:srgbClr val="0F0F0F"/>
                </a:solidFill>
                <a:latin typeface="Roboto"/>
                <a:ea typeface="Roboto"/>
                <a:cs typeface="Roboto"/>
                <a:sym typeface="Roboto"/>
              </a:rPr>
              <a:t>Parsing PDFs extracts insights from various formats.</a:t>
            </a:r>
            <a:endParaRPr sz="1200">
              <a:solidFill>
                <a:srgbClr val="0F0F0F"/>
              </a:solidFill>
              <a:latin typeface="Roboto"/>
              <a:ea typeface="Roboto"/>
              <a:cs typeface="Roboto"/>
              <a:sym typeface="Roboto"/>
            </a:endParaRPr>
          </a:p>
          <a:p>
            <a:pPr indent="-304800" lvl="0" marL="457200" rtl="0" algn="l">
              <a:lnSpc>
                <a:spcPct val="115000"/>
              </a:lnSpc>
              <a:spcBef>
                <a:spcPts val="0"/>
              </a:spcBef>
              <a:spcAft>
                <a:spcPts val="0"/>
              </a:spcAft>
              <a:buClr>
                <a:srgbClr val="0F0F0F"/>
              </a:buClr>
              <a:buSzPts val="1200"/>
              <a:buFont typeface="Roboto"/>
              <a:buChar char="●"/>
            </a:pPr>
            <a:r>
              <a:rPr lang="en" sz="1200">
                <a:solidFill>
                  <a:srgbClr val="0F0F0F"/>
                </a:solidFill>
                <a:latin typeface="Roboto"/>
                <a:ea typeface="Roboto"/>
                <a:cs typeface="Roboto"/>
                <a:sym typeface="Roboto"/>
              </a:rPr>
              <a:t>Data splitting breaks down large documents into manageable chunks.</a:t>
            </a:r>
            <a:endParaRPr sz="1200">
              <a:solidFill>
                <a:srgbClr val="0F0F0F"/>
              </a:solidFill>
              <a:latin typeface="Roboto"/>
              <a:ea typeface="Roboto"/>
              <a:cs typeface="Roboto"/>
              <a:sym typeface="Roboto"/>
            </a:endParaRPr>
          </a:p>
          <a:p>
            <a:pPr indent="-304800" lvl="0" marL="457200" rtl="0" algn="l">
              <a:lnSpc>
                <a:spcPct val="115000"/>
              </a:lnSpc>
              <a:spcBef>
                <a:spcPts val="0"/>
              </a:spcBef>
              <a:spcAft>
                <a:spcPts val="0"/>
              </a:spcAft>
              <a:buClr>
                <a:srgbClr val="0F0F0F"/>
              </a:buClr>
              <a:buSzPts val="1200"/>
              <a:buFont typeface="Roboto"/>
              <a:buChar char="●"/>
            </a:pPr>
            <a:r>
              <a:rPr lang="en" sz="1200">
                <a:solidFill>
                  <a:srgbClr val="0F0F0F"/>
                </a:solidFill>
                <a:latin typeface="Roboto"/>
                <a:ea typeface="Roboto"/>
                <a:cs typeface="Roboto"/>
                <a:sym typeface="Roboto"/>
              </a:rPr>
              <a:t>Chunks serve as a knowledge base for LLM.</a:t>
            </a:r>
            <a:endParaRPr sz="1200">
              <a:solidFill>
                <a:srgbClr val="0F0F0F"/>
              </a:solidFill>
              <a:latin typeface="Roboto"/>
              <a:ea typeface="Roboto"/>
              <a:cs typeface="Roboto"/>
              <a:sym typeface="Roboto"/>
            </a:endParaRPr>
          </a:p>
          <a:p>
            <a:pPr indent="-304800" lvl="0" marL="457200" rtl="0" algn="l">
              <a:lnSpc>
                <a:spcPct val="115000"/>
              </a:lnSpc>
              <a:spcBef>
                <a:spcPts val="0"/>
              </a:spcBef>
              <a:spcAft>
                <a:spcPts val="0"/>
              </a:spcAft>
              <a:buClr>
                <a:srgbClr val="0F0F0F"/>
              </a:buClr>
              <a:buSzPts val="1200"/>
              <a:buFont typeface="Roboto"/>
              <a:buChar char="●"/>
            </a:pPr>
            <a:r>
              <a:rPr lang="en" sz="1200">
                <a:solidFill>
                  <a:srgbClr val="0F0F0F"/>
                </a:solidFill>
                <a:latin typeface="Roboto"/>
                <a:ea typeface="Roboto"/>
                <a:cs typeface="Roboto"/>
                <a:sym typeface="Roboto"/>
              </a:rPr>
              <a:t>Chunk configurations influence the PDF's representation.</a:t>
            </a:r>
            <a:endParaRPr sz="1200">
              <a:solidFill>
                <a:srgbClr val="0F0F0F"/>
              </a:solidFill>
              <a:latin typeface="Roboto"/>
              <a:ea typeface="Roboto"/>
              <a:cs typeface="Roboto"/>
              <a:sym typeface="Roboto"/>
            </a:endParaRPr>
          </a:p>
          <a:p>
            <a:pPr indent="-304800" lvl="0" marL="457200" rtl="0" algn="l">
              <a:lnSpc>
                <a:spcPct val="115000"/>
              </a:lnSpc>
              <a:spcBef>
                <a:spcPts val="0"/>
              </a:spcBef>
              <a:spcAft>
                <a:spcPts val="0"/>
              </a:spcAft>
              <a:buClr>
                <a:srgbClr val="0F0F0F"/>
              </a:buClr>
              <a:buSzPts val="1200"/>
              <a:buFont typeface="Roboto"/>
              <a:buChar char="●"/>
            </a:pPr>
            <a:r>
              <a:rPr lang="en" sz="1200">
                <a:solidFill>
                  <a:srgbClr val="0F0F0F"/>
                </a:solidFill>
                <a:latin typeface="Roboto"/>
                <a:ea typeface="Roboto"/>
                <a:cs typeface="Roboto"/>
                <a:sym typeface="Roboto"/>
              </a:rPr>
              <a:t>Effective segmentation improves information retrieval and system speed.</a:t>
            </a:r>
            <a:endParaRPr sz="1200">
              <a:solidFill>
                <a:srgbClr val="0F0F0F"/>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374151"/>
              </a:solidFill>
              <a:latin typeface="Roboto"/>
              <a:ea typeface="Roboto"/>
              <a:cs typeface="Roboto"/>
              <a:sym typeface="Roboto"/>
            </a:endParaRPr>
          </a:p>
          <a:p>
            <a:pPr indent="0" lvl="0" marL="0" rtl="0" algn="l">
              <a:lnSpc>
                <a:spcPct val="150000"/>
              </a:lnSpc>
              <a:spcBef>
                <a:spcPts val="0"/>
              </a:spcBef>
              <a:spcAft>
                <a:spcPts val="0"/>
              </a:spcAft>
              <a:buNone/>
            </a:pPr>
            <a:r>
              <a:t/>
            </a:r>
            <a:endParaRPr sz="1200">
              <a:solidFill>
                <a:schemeClr val="dk1"/>
              </a:solidFill>
            </a:endParaRPr>
          </a:p>
        </p:txBody>
      </p:sp>
      <p:pic>
        <p:nvPicPr>
          <p:cNvPr id="73" name="Google Shape;73;p15"/>
          <p:cNvPicPr preferRelativeResize="0"/>
          <p:nvPr/>
        </p:nvPicPr>
        <p:blipFill>
          <a:blip r:embed="rId4">
            <a:alphaModFix/>
          </a:blip>
          <a:stretch>
            <a:fillRect/>
          </a:stretch>
        </p:blipFill>
        <p:spPr>
          <a:xfrm>
            <a:off x="3971600" y="709337"/>
            <a:ext cx="948000" cy="948000"/>
          </a:xfrm>
          <a:prstGeom prst="rect">
            <a:avLst/>
          </a:prstGeom>
          <a:noFill/>
          <a:ln>
            <a:noFill/>
          </a:ln>
        </p:spPr>
      </p:pic>
      <p:sp>
        <p:nvSpPr>
          <p:cNvPr id="74" name="Google Shape;74;p15"/>
          <p:cNvSpPr txBox="1"/>
          <p:nvPr/>
        </p:nvSpPr>
        <p:spPr>
          <a:xfrm>
            <a:off x="6144000" y="1793450"/>
            <a:ext cx="3000000" cy="29361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 sz="1300">
                <a:solidFill>
                  <a:schemeClr val="dk1"/>
                </a:solidFill>
              </a:rPr>
              <a:t>Similarity Search</a:t>
            </a:r>
            <a:endParaRPr b="1" sz="1300">
              <a:solidFill>
                <a:schemeClr val="dk1"/>
              </a:solidFill>
            </a:endParaRPr>
          </a:p>
          <a:p>
            <a:pPr indent="0" lvl="0" marL="457200" rtl="0" algn="l">
              <a:lnSpc>
                <a:spcPct val="115000"/>
              </a:lnSpc>
              <a:spcBef>
                <a:spcPts val="0"/>
              </a:spcBef>
              <a:spcAft>
                <a:spcPts val="0"/>
              </a:spcAft>
              <a:buNone/>
            </a:pPr>
            <a:r>
              <a:rPr b="1" lang="en" sz="1100">
                <a:solidFill>
                  <a:schemeClr val="dk1"/>
                </a:solidFill>
              </a:rPr>
              <a:t>（Report Analyzing Model）</a:t>
            </a:r>
            <a:endParaRPr b="1" sz="1100">
              <a:solidFill>
                <a:schemeClr val="dk1"/>
              </a:solidFill>
            </a:endParaRPr>
          </a:p>
          <a:p>
            <a:pPr indent="0" lvl="0" marL="0" rtl="0" algn="l">
              <a:lnSpc>
                <a:spcPct val="115000"/>
              </a:lnSpc>
              <a:spcBef>
                <a:spcPts val="0"/>
              </a:spcBef>
              <a:spcAft>
                <a:spcPts val="0"/>
              </a:spcAft>
              <a:buNone/>
            </a:pPr>
            <a:r>
              <a:t/>
            </a:r>
            <a:endParaRPr b="1" sz="1300">
              <a:solidFill>
                <a:schemeClr val="dk1"/>
              </a:solidFill>
            </a:endParaRPr>
          </a:p>
          <a:p>
            <a:pPr indent="-304800" lvl="0" marL="457200" rtl="0" algn="l">
              <a:lnSpc>
                <a:spcPct val="115000"/>
              </a:lnSpc>
              <a:spcBef>
                <a:spcPts val="0"/>
              </a:spcBef>
              <a:spcAft>
                <a:spcPts val="0"/>
              </a:spcAft>
              <a:buClr>
                <a:srgbClr val="0F0F0F"/>
              </a:buClr>
              <a:buSzPts val="1200"/>
              <a:buFont typeface="Roboto"/>
              <a:buChar char="●"/>
            </a:pPr>
            <a:r>
              <a:rPr lang="en" sz="1200">
                <a:solidFill>
                  <a:srgbClr val="0F0F0F"/>
                </a:solidFill>
                <a:latin typeface="Roboto"/>
                <a:ea typeface="Roboto"/>
                <a:cs typeface="Roboto"/>
                <a:sym typeface="Roboto"/>
              </a:rPr>
              <a:t>Used Facebook AI Similarity Search (FAISS) for text analysis in oil company reports.</a:t>
            </a:r>
            <a:endParaRPr sz="1200">
              <a:solidFill>
                <a:srgbClr val="0F0F0F"/>
              </a:solidFill>
              <a:latin typeface="Roboto"/>
              <a:ea typeface="Roboto"/>
              <a:cs typeface="Roboto"/>
              <a:sym typeface="Roboto"/>
            </a:endParaRPr>
          </a:p>
          <a:p>
            <a:pPr indent="-304800" lvl="0" marL="457200" rtl="0" algn="l">
              <a:lnSpc>
                <a:spcPct val="115000"/>
              </a:lnSpc>
              <a:spcBef>
                <a:spcPts val="0"/>
              </a:spcBef>
              <a:spcAft>
                <a:spcPts val="0"/>
              </a:spcAft>
              <a:buClr>
                <a:srgbClr val="0F0F0F"/>
              </a:buClr>
              <a:buSzPts val="1200"/>
              <a:buFont typeface="Roboto"/>
              <a:buChar char="●"/>
            </a:pPr>
            <a:r>
              <a:rPr lang="en" sz="1200">
                <a:solidFill>
                  <a:srgbClr val="0F0F0F"/>
                </a:solidFill>
                <a:latin typeface="Roboto"/>
                <a:ea typeface="Roboto"/>
                <a:cs typeface="Roboto"/>
                <a:sym typeface="Roboto"/>
              </a:rPr>
              <a:t>FAISS retrieves relevant text for specific queries.</a:t>
            </a:r>
            <a:endParaRPr sz="1200">
              <a:solidFill>
                <a:srgbClr val="0F0F0F"/>
              </a:solidFill>
              <a:latin typeface="Roboto"/>
              <a:ea typeface="Roboto"/>
              <a:cs typeface="Roboto"/>
              <a:sym typeface="Roboto"/>
            </a:endParaRPr>
          </a:p>
          <a:p>
            <a:pPr indent="-304800" lvl="0" marL="457200" rtl="0" algn="l">
              <a:lnSpc>
                <a:spcPct val="115000"/>
              </a:lnSpc>
              <a:spcBef>
                <a:spcPts val="0"/>
              </a:spcBef>
              <a:spcAft>
                <a:spcPts val="0"/>
              </a:spcAft>
              <a:buClr>
                <a:srgbClr val="0F0F0F"/>
              </a:buClr>
              <a:buSzPts val="1200"/>
              <a:buFont typeface="Roboto"/>
              <a:buChar char="●"/>
            </a:pPr>
            <a:r>
              <a:rPr lang="en" sz="1200">
                <a:solidFill>
                  <a:srgbClr val="0F0F0F"/>
                </a:solidFill>
                <a:latin typeface="Roboto"/>
                <a:ea typeface="Roboto"/>
                <a:cs typeface="Roboto"/>
                <a:sym typeface="Roboto"/>
              </a:rPr>
              <a:t>Process involves creating and organizing text embeddings.</a:t>
            </a:r>
            <a:endParaRPr sz="1200">
              <a:solidFill>
                <a:srgbClr val="0F0F0F"/>
              </a:solidFill>
              <a:latin typeface="Roboto"/>
              <a:ea typeface="Roboto"/>
              <a:cs typeface="Roboto"/>
              <a:sym typeface="Roboto"/>
            </a:endParaRPr>
          </a:p>
          <a:p>
            <a:pPr indent="-304800" lvl="0" marL="457200" rtl="0" algn="l">
              <a:lnSpc>
                <a:spcPct val="115000"/>
              </a:lnSpc>
              <a:spcBef>
                <a:spcPts val="0"/>
              </a:spcBef>
              <a:spcAft>
                <a:spcPts val="0"/>
              </a:spcAft>
              <a:buClr>
                <a:srgbClr val="0F0F0F"/>
              </a:buClr>
              <a:buSzPts val="1200"/>
              <a:buFont typeface="Roboto"/>
              <a:buChar char="●"/>
            </a:pPr>
            <a:r>
              <a:rPr lang="en" sz="1200">
                <a:solidFill>
                  <a:srgbClr val="0F0F0F"/>
                </a:solidFill>
                <a:latin typeface="Roboto"/>
                <a:ea typeface="Roboto"/>
                <a:cs typeface="Roboto"/>
                <a:sym typeface="Roboto"/>
              </a:rPr>
              <a:t>Improves precision in text retrieval for Language Model.</a:t>
            </a:r>
            <a:endParaRPr sz="1200">
              <a:solidFill>
                <a:srgbClr val="0F0F0F"/>
              </a:solidFill>
              <a:latin typeface="Roboto"/>
              <a:ea typeface="Roboto"/>
              <a:cs typeface="Roboto"/>
              <a:sym typeface="Roboto"/>
            </a:endParaRPr>
          </a:p>
          <a:p>
            <a:pPr indent="-304800" lvl="0" marL="457200" rtl="0" algn="l">
              <a:lnSpc>
                <a:spcPct val="115000"/>
              </a:lnSpc>
              <a:spcBef>
                <a:spcPts val="0"/>
              </a:spcBef>
              <a:spcAft>
                <a:spcPts val="0"/>
              </a:spcAft>
              <a:buClr>
                <a:srgbClr val="0F0F0F"/>
              </a:buClr>
              <a:buSzPts val="1200"/>
              <a:buFont typeface="Roboto"/>
              <a:buChar char="●"/>
            </a:pPr>
            <a:r>
              <a:rPr lang="en" sz="1200">
                <a:solidFill>
                  <a:srgbClr val="0F0F0F"/>
                </a:solidFill>
                <a:latin typeface="Roboto"/>
                <a:ea typeface="Roboto"/>
                <a:cs typeface="Roboto"/>
                <a:sym typeface="Roboto"/>
              </a:rPr>
              <a:t>Leads to more accurate analysis.</a:t>
            </a:r>
            <a:endParaRPr sz="1200">
              <a:solidFill>
                <a:srgbClr val="0F0F0F"/>
              </a:solidFill>
              <a:latin typeface="Roboto"/>
              <a:ea typeface="Roboto"/>
              <a:cs typeface="Roboto"/>
              <a:sym typeface="Roboto"/>
            </a:endParaRPr>
          </a:p>
        </p:txBody>
      </p:sp>
      <p:pic>
        <p:nvPicPr>
          <p:cNvPr id="75" name="Google Shape;75;p15"/>
          <p:cNvPicPr preferRelativeResize="0"/>
          <p:nvPr/>
        </p:nvPicPr>
        <p:blipFill>
          <a:blip r:embed="rId5">
            <a:alphaModFix/>
          </a:blip>
          <a:stretch>
            <a:fillRect/>
          </a:stretch>
        </p:blipFill>
        <p:spPr>
          <a:xfrm>
            <a:off x="6870825" y="578136"/>
            <a:ext cx="1210426" cy="12104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111538" y="344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and Tuning</a:t>
            </a:r>
            <a:endParaRPr/>
          </a:p>
        </p:txBody>
      </p:sp>
      <p:sp>
        <p:nvSpPr>
          <p:cNvPr id="81" name="Google Shape;81;p16"/>
          <p:cNvSpPr/>
          <p:nvPr/>
        </p:nvSpPr>
        <p:spPr>
          <a:xfrm>
            <a:off x="311700" y="1285600"/>
            <a:ext cx="8433000" cy="1493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82" name="Google Shape;82;p16"/>
          <p:cNvPicPr preferRelativeResize="0"/>
          <p:nvPr/>
        </p:nvPicPr>
        <p:blipFill>
          <a:blip r:embed="rId3">
            <a:alphaModFix/>
          </a:blip>
          <a:stretch>
            <a:fillRect/>
          </a:stretch>
        </p:blipFill>
        <p:spPr>
          <a:xfrm>
            <a:off x="2944587" y="1679668"/>
            <a:ext cx="612968" cy="613371"/>
          </a:xfrm>
          <a:prstGeom prst="rect">
            <a:avLst/>
          </a:prstGeom>
          <a:noFill/>
          <a:ln>
            <a:noFill/>
          </a:ln>
        </p:spPr>
      </p:pic>
      <p:sp>
        <p:nvSpPr>
          <p:cNvPr id="83" name="Google Shape;83;p16"/>
          <p:cNvSpPr txBox="1"/>
          <p:nvPr/>
        </p:nvSpPr>
        <p:spPr>
          <a:xfrm>
            <a:off x="2324238" y="2359137"/>
            <a:ext cx="21048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800">
                <a:solidFill>
                  <a:srgbClr val="000000"/>
                </a:solidFill>
              </a:rPr>
              <a:t>Prompt Optimizing Model</a:t>
            </a:r>
            <a:endParaRPr b="1" sz="800">
              <a:solidFill>
                <a:srgbClr val="000000"/>
              </a:solidFill>
            </a:endParaRPr>
          </a:p>
        </p:txBody>
      </p:sp>
      <p:sp>
        <p:nvSpPr>
          <p:cNvPr id="84" name="Google Shape;84;p16"/>
          <p:cNvSpPr txBox="1"/>
          <p:nvPr/>
        </p:nvSpPr>
        <p:spPr>
          <a:xfrm>
            <a:off x="4747375" y="2359122"/>
            <a:ext cx="26334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800">
                <a:solidFill>
                  <a:srgbClr val="000000"/>
                </a:solidFill>
              </a:rPr>
              <a:t>Report Analyzing Model</a:t>
            </a:r>
            <a:endParaRPr b="1" sz="800">
              <a:solidFill>
                <a:srgbClr val="000000"/>
              </a:solidFill>
            </a:endParaRPr>
          </a:p>
        </p:txBody>
      </p:sp>
      <p:sp>
        <p:nvSpPr>
          <p:cNvPr id="85" name="Google Shape;85;p16"/>
          <p:cNvSpPr txBox="1"/>
          <p:nvPr/>
        </p:nvSpPr>
        <p:spPr>
          <a:xfrm>
            <a:off x="540557" y="2359137"/>
            <a:ext cx="13368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800">
                <a:solidFill>
                  <a:srgbClr val="000000"/>
                </a:solidFill>
              </a:rPr>
              <a:t>User Prompt</a:t>
            </a:r>
            <a:endParaRPr b="1" sz="800">
              <a:solidFill>
                <a:srgbClr val="000000"/>
              </a:solidFill>
            </a:endParaRPr>
          </a:p>
        </p:txBody>
      </p:sp>
      <p:pic>
        <p:nvPicPr>
          <p:cNvPr id="86" name="Google Shape;86;p16"/>
          <p:cNvPicPr preferRelativeResize="0"/>
          <p:nvPr/>
        </p:nvPicPr>
        <p:blipFill>
          <a:blip r:embed="rId4">
            <a:alphaModFix/>
          </a:blip>
          <a:stretch>
            <a:fillRect/>
          </a:stretch>
        </p:blipFill>
        <p:spPr>
          <a:xfrm>
            <a:off x="637183" y="1477477"/>
            <a:ext cx="698788" cy="699249"/>
          </a:xfrm>
          <a:prstGeom prst="rect">
            <a:avLst/>
          </a:prstGeom>
          <a:noFill/>
          <a:ln>
            <a:noFill/>
          </a:ln>
        </p:spPr>
      </p:pic>
      <p:pic>
        <p:nvPicPr>
          <p:cNvPr id="87" name="Google Shape;87;p16"/>
          <p:cNvPicPr preferRelativeResize="0"/>
          <p:nvPr/>
        </p:nvPicPr>
        <p:blipFill>
          <a:blip r:embed="rId5">
            <a:alphaModFix/>
          </a:blip>
          <a:stretch>
            <a:fillRect/>
          </a:stretch>
        </p:blipFill>
        <p:spPr>
          <a:xfrm>
            <a:off x="5164082" y="2001358"/>
            <a:ext cx="409249" cy="409518"/>
          </a:xfrm>
          <a:prstGeom prst="rect">
            <a:avLst/>
          </a:prstGeom>
          <a:noFill/>
          <a:ln>
            <a:noFill/>
          </a:ln>
        </p:spPr>
      </p:pic>
      <p:pic>
        <p:nvPicPr>
          <p:cNvPr id="88" name="Google Shape;88;p16"/>
          <p:cNvPicPr preferRelativeResize="0"/>
          <p:nvPr/>
        </p:nvPicPr>
        <p:blipFill>
          <a:blip r:embed="rId6">
            <a:alphaModFix/>
          </a:blip>
          <a:stretch>
            <a:fillRect/>
          </a:stretch>
        </p:blipFill>
        <p:spPr>
          <a:xfrm>
            <a:off x="5323342" y="1477472"/>
            <a:ext cx="522481" cy="522824"/>
          </a:xfrm>
          <a:prstGeom prst="rect">
            <a:avLst/>
          </a:prstGeom>
          <a:noFill/>
          <a:ln>
            <a:noFill/>
          </a:ln>
        </p:spPr>
      </p:pic>
      <p:pic>
        <p:nvPicPr>
          <p:cNvPr id="89" name="Google Shape;89;p16"/>
          <p:cNvPicPr preferRelativeResize="0"/>
          <p:nvPr/>
        </p:nvPicPr>
        <p:blipFill>
          <a:blip r:embed="rId7">
            <a:alphaModFix/>
          </a:blip>
          <a:stretch>
            <a:fillRect/>
          </a:stretch>
        </p:blipFill>
        <p:spPr>
          <a:xfrm>
            <a:off x="5701080" y="2001358"/>
            <a:ext cx="377908" cy="378159"/>
          </a:xfrm>
          <a:prstGeom prst="rect">
            <a:avLst/>
          </a:prstGeom>
          <a:noFill/>
          <a:ln>
            <a:noFill/>
          </a:ln>
        </p:spPr>
      </p:pic>
      <p:pic>
        <p:nvPicPr>
          <p:cNvPr id="90" name="Google Shape;90;p16"/>
          <p:cNvPicPr preferRelativeResize="0"/>
          <p:nvPr/>
        </p:nvPicPr>
        <p:blipFill>
          <a:blip r:embed="rId8">
            <a:alphaModFix/>
          </a:blip>
          <a:stretch>
            <a:fillRect/>
          </a:stretch>
        </p:blipFill>
        <p:spPr>
          <a:xfrm>
            <a:off x="1668238" y="1812596"/>
            <a:ext cx="754437" cy="439832"/>
          </a:xfrm>
          <a:prstGeom prst="rect">
            <a:avLst/>
          </a:prstGeom>
          <a:noFill/>
          <a:ln>
            <a:noFill/>
          </a:ln>
        </p:spPr>
      </p:pic>
      <p:pic>
        <p:nvPicPr>
          <p:cNvPr id="91" name="Google Shape;91;p16"/>
          <p:cNvPicPr preferRelativeResize="0"/>
          <p:nvPr/>
        </p:nvPicPr>
        <p:blipFill>
          <a:blip r:embed="rId8">
            <a:alphaModFix/>
          </a:blip>
          <a:stretch>
            <a:fillRect/>
          </a:stretch>
        </p:blipFill>
        <p:spPr>
          <a:xfrm>
            <a:off x="4079465" y="1812596"/>
            <a:ext cx="754437" cy="439832"/>
          </a:xfrm>
          <a:prstGeom prst="rect">
            <a:avLst/>
          </a:prstGeom>
          <a:noFill/>
          <a:ln>
            <a:noFill/>
          </a:ln>
        </p:spPr>
      </p:pic>
      <p:sp>
        <p:nvSpPr>
          <p:cNvPr id="92" name="Google Shape;92;p16"/>
          <p:cNvSpPr txBox="1"/>
          <p:nvPr/>
        </p:nvSpPr>
        <p:spPr>
          <a:xfrm>
            <a:off x="7236336" y="2355543"/>
            <a:ext cx="12645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800">
                <a:solidFill>
                  <a:srgbClr val="000000"/>
                </a:solidFill>
              </a:rPr>
              <a:t>Output for Users</a:t>
            </a:r>
            <a:endParaRPr b="1" sz="800">
              <a:solidFill>
                <a:srgbClr val="000000"/>
              </a:solidFill>
            </a:endParaRPr>
          </a:p>
        </p:txBody>
      </p:sp>
      <p:pic>
        <p:nvPicPr>
          <p:cNvPr id="93" name="Google Shape;93;p16"/>
          <p:cNvPicPr preferRelativeResize="0"/>
          <p:nvPr/>
        </p:nvPicPr>
        <p:blipFill>
          <a:blip r:embed="rId8">
            <a:alphaModFix/>
          </a:blip>
          <a:stretch>
            <a:fillRect/>
          </a:stretch>
        </p:blipFill>
        <p:spPr>
          <a:xfrm>
            <a:off x="6335257" y="1766432"/>
            <a:ext cx="754437" cy="439832"/>
          </a:xfrm>
          <a:prstGeom prst="rect">
            <a:avLst/>
          </a:prstGeom>
          <a:noFill/>
          <a:ln>
            <a:noFill/>
          </a:ln>
        </p:spPr>
      </p:pic>
      <p:pic>
        <p:nvPicPr>
          <p:cNvPr id="94" name="Google Shape;94;p16"/>
          <p:cNvPicPr preferRelativeResize="0"/>
          <p:nvPr/>
        </p:nvPicPr>
        <p:blipFill>
          <a:blip r:embed="rId9">
            <a:alphaModFix/>
          </a:blip>
          <a:stretch>
            <a:fillRect/>
          </a:stretch>
        </p:blipFill>
        <p:spPr>
          <a:xfrm>
            <a:off x="7380216" y="1331349"/>
            <a:ext cx="976726" cy="977370"/>
          </a:xfrm>
          <a:prstGeom prst="rect">
            <a:avLst/>
          </a:prstGeom>
          <a:noFill/>
          <a:ln>
            <a:noFill/>
          </a:ln>
        </p:spPr>
      </p:pic>
      <p:sp>
        <p:nvSpPr>
          <p:cNvPr id="95" name="Google Shape;95;p16"/>
          <p:cNvSpPr txBox="1"/>
          <p:nvPr/>
        </p:nvSpPr>
        <p:spPr>
          <a:xfrm>
            <a:off x="2019400" y="2949150"/>
            <a:ext cx="2463300" cy="163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rgbClr val="374151"/>
                </a:solidFill>
              </a:rPr>
              <a:t>Prompt Optimization: </a:t>
            </a:r>
            <a:endParaRPr>
              <a:solidFill>
                <a:srgbClr val="374151"/>
              </a:solidFill>
            </a:endParaRPr>
          </a:p>
          <a:p>
            <a:pPr indent="0" lvl="0" marL="0" rtl="0" algn="l">
              <a:lnSpc>
                <a:spcPct val="115000"/>
              </a:lnSpc>
              <a:spcBef>
                <a:spcPts val="0"/>
              </a:spcBef>
              <a:spcAft>
                <a:spcPts val="0"/>
              </a:spcAft>
              <a:buNone/>
            </a:pPr>
            <a:r>
              <a:rPr lang="en">
                <a:solidFill>
                  <a:srgbClr val="374151"/>
                </a:solidFill>
              </a:rPr>
              <a:t>Uses Black-Box Method for LLM training</a:t>
            </a:r>
            <a:endParaRPr>
              <a:solidFill>
                <a:srgbClr val="374151"/>
              </a:solidFill>
            </a:endParaRPr>
          </a:p>
          <a:p>
            <a:pPr indent="0" lvl="0" marL="0" rtl="0" algn="l">
              <a:lnSpc>
                <a:spcPct val="115000"/>
              </a:lnSpc>
              <a:spcBef>
                <a:spcPts val="0"/>
              </a:spcBef>
              <a:spcAft>
                <a:spcPts val="0"/>
              </a:spcAft>
              <a:buNone/>
            </a:pPr>
            <a:r>
              <a:rPr lang="en">
                <a:solidFill>
                  <a:srgbClr val="374151"/>
                </a:solidFill>
              </a:rPr>
              <a:t>Objective: </a:t>
            </a:r>
            <a:endParaRPr>
              <a:solidFill>
                <a:srgbClr val="374151"/>
              </a:solidFill>
            </a:endParaRPr>
          </a:p>
          <a:p>
            <a:pPr indent="0" lvl="0" marL="0" rtl="0" algn="l">
              <a:lnSpc>
                <a:spcPct val="115000"/>
              </a:lnSpc>
              <a:spcBef>
                <a:spcPts val="0"/>
              </a:spcBef>
              <a:spcAft>
                <a:spcPts val="0"/>
              </a:spcAft>
              <a:buNone/>
            </a:pPr>
            <a:r>
              <a:rPr lang="en">
                <a:solidFill>
                  <a:srgbClr val="374151"/>
                </a:solidFill>
              </a:rPr>
              <a:t>Enhance prompt quality for report analysis</a:t>
            </a:r>
            <a:endParaRPr>
              <a:solidFill>
                <a:srgbClr val="374151"/>
              </a:solidFill>
            </a:endParaRPr>
          </a:p>
        </p:txBody>
      </p:sp>
      <p:sp>
        <p:nvSpPr>
          <p:cNvPr id="96" name="Google Shape;96;p16"/>
          <p:cNvSpPr txBox="1"/>
          <p:nvPr/>
        </p:nvSpPr>
        <p:spPr>
          <a:xfrm>
            <a:off x="4572002" y="2949150"/>
            <a:ext cx="2343900" cy="188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rgbClr val="374151"/>
                </a:solidFill>
              </a:rPr>
              <a:t>Report Analysis: Processes reports using optimized prompts</a:t>
            </a:r>
            <a:endParaRPr>
              <a:solidFill>
                <a:srgbClr val="374151"/>
              </a:solidFill>
            </a:endParaRPr>
          </a:p>
          <a:p>
            <a:pPr indent="0" lvl="0" marL="0" rtl="0" algn="l">
              <a:lnSpc>
                <a:spcPct val="115000"/>
              </a:lnSpc>
              <a:spcBef>
                <a:spcPts val="0"/>
              </a:spcBef>
              <a:spcAft>
                <a:spcPts val="0"/>
              </a:spcAft>
              <a:buNone/>
            </a:pPr>
            <a:r>
              <a:rPr lang="en">
                <a:solidFill>
                  <a:srgbClr val="374151"/>
                </a:solidFill>
              </a:rPr>
              <a:t>Objective</a:t>
            </a:r>
            <a:r>
              <a:rPr lang="en">
                <a:solidFill>
                  <a:srgbClr val="374151"/>
                </a:solidFill>
              </a:rPr>
              <a:t>: </a:t>
            </a:r>
            <a:endParaRPr>
              <a:solidFill>
                <a:srgbClr val="374151"/>
              </a:solidFill>
            </a:endParaRPr>
          </a:p>
          <a:p>
            <a:pPr indent="0" lvl="0" marL="0" rtl="0" algn="l">
              <a:lnSpc>
                <a:spcPct val="115000"/>
              </a:lnSpc>
              <a:spcBef>
                <a:spcPts val="0"/>
              </a:spcBef>
              <a:spcAft>
                <a:spcPts val="0"/>
              </a:spcAft>
              <a:buNone/>
            </a:pPr>
            <a:r>
              <a:rPr lang="en">
                <a:solidFill>
                  <a:srgbClr val="374151"/>
                </a:solidFill>
              </a:rPr>
              <a:t>Summarize reports, extract key performance indicators</a:t>
            </a:r>
            <a:endParaRPr>
              <a:solidFill>
                <a:srgbClr val="37415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227700" y="245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Prompt </a:t>
            </a:r>
            <a:r>
              <a:rPr lang="en"/>
              <a:t>Optimizing</a:t>
            </a:r>
            <a:r>
              <a:rPr lang="en"/>
              <a:t> Model (BPO Algorithm)</a:t>
            </a:r>
            <a:endParaRPr/>
          </a:p>
        </p:txBody>
      </p:sp>
      <p:sp>
        <p:nvSpPr>
          <p:cNvPr id="102" name="Google Shape;102;p17"/>
          <p:cNvSpPr txBox="1"/>
          <p:nvPr>
            <p:ph idx="1" type="body"/>
          </p:nvPr>
        </p:nvSpPr>
        <p:spPr>
          <a:xfrm>
            <a:off x="189788" y="4148150"/>
            <a:ext cx="8520600" cy="831300"/>
          </a:xfrm>
          <a:prstGeom prst="rect">
            <a:avLst/>
          </a:prstGeom>
        </p:spPr>
        <p:txBody>
          <a:bodyPr anchorCtr="0" anchor="t" bIns="91425" lIns="91425" spcFirstLastPara="1" rIns="91425" wrap="square" tIns="91425">
            <a:normAutofit/>
          </a:bodyPr>
          <a:lstStyle/>
          <a:p>
            <a:pPr indent="0" lvl="0" marL="0" rtl="0" algn="l">
              <a:lnSpc>
                <a:spcPct val="90000"/>
              </a:lnSpc>
              <a:spcBef>
                <a:spcPts val="900"/>
              </a:spcBef>
              <a:spcAft>
                <a:spcPts val="0"/>
              </a:spcAft>
              <a:buClr>
                <a:schemeClr val="dk1"/>
              </a:buClr>
              <a:buSzPts val="688"/>
              <a:buFont typeface="Calibri"/>
              <a:buNone/>
            </a:pPr>
            <a:r>
              <a:rPr lang="en" sz="1500">
                <a:solidFill>
                  <a:schemeClr val="dk1"/>
                </a:solidFill>
                <a:latin typeface="Calibri"/>
                <a:ea typeface="Calibri"/>
                <a:cs typeface="Calibri"/>
                <a:sym typeface="Calibri"/>
              </a:rPr>
              <a:t>The BPO algorithm operates by enabling the model to optimize the prompt itself by learning what is a good prompt that can produce ideal result. In our approach, we utilized our dataset to fine-tune the THUDM/BPO model, which is based on </a:t>
            </a:r>
            <a:r>
              <a:rPr lang="en" sz="1500">
                <a:solidFill>
                  <a:schemeClr val="dk1"/>
                </a:solidFill>
                <a:latin typeface="Calibri"/>
                <a:ea typeface="Calibri"/>
                <a:cs typeface="Calibri"/>
                <a:sym typeface="Calibri"/>
              </a:rPr>
              <a:t>Llama 2</a:t>
            </a:r>
            <a:r>
              <a:rPr lang="en" sz="1500">
                <a:solidFill>
                  <a:schemeClr val="dk1"/>
                </a:solidFill>
                <a:latin typeface="Calibri"/>
                <a:ea typeface="Calibri"/>
                <a:cs typeface="Calibri"/>
                <a:sym typeface="Calibri"/>
              </a:rPr>
              <a:t>. </a:t>
            </a:r>
            <a:endParaRPr sz="1500"/>
          </a:p>
        </p:txBody>
      </p:sp>
      <p:sp>
        <p:nvSpPr>
          <p:cNvPr id="103" name="Google Shape;103;p17"/>
          <p:cNvSpPr txBox="1"/>
          <p:nvPr/>
        </p:nvSpPr>
        <p:spPr>
          <a:xfrm>
            <a:off x="127788" y="999675"/>
            <a:ext cx="2586900" cy="29667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595959"/>
                </a:solidFill>
              </a:rPr>
              <a:t>Step1 Feedback Data Collection</a:t>
            </a:r>
            <a:endParaRPr sz="1000">
              <a:solidFill>
                <a:srgbClr val="595959"/>
              </a:solidFill>
            </a:endParaRPr>
          </a:p>
        </p:txBody>
      </p:sp>
      <p:sp>
        <p:nvSpPr>
          <p:cNvPr id="104" name="Google Shape;104;p17"/>
          <p:cNvSpPr txBox="1"/>
          <p:nvPr/>
        </p:nvSpPr>
        <p:spPr>
          <a:xfrm>
            <a:off x="3063149" y="999784"/>
            <a:ext cx="2901900" cy="29667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595959"/>
                </a:solidFill>
              </a:rPr>
              <a:t>Step 2 Optimized Prompt Construction</a:t>
            </a:r>
            <a:endParaRPr sz="1000">
              <a:solidFill>
                <a:srgbClr val="595959"/>
              </a:solidFill>
            </a:endParaRPr>
          </a:p>
        </p:txBody>
      </p:sp>
      <p:sp>
        <p:nvSpPr>
          <p:cNvPr id="105" name="Google Shape;105;p17"/>
          <p:cNvSpPr txBox="1"/>
          <p:nvPr/>
        </p:nvSpPr>
        <p:spPr>
          <a:xfrm>
            <a:off x="6279605" y="999675"/>
            <a:ext cx="2736600" cy="29667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595959"/>
                </a:solidFill>
              </a:rPr>
              <a:t>Step 3 Prompt Optimizer Training</a:t>
            </a:r>
            <a:endParaRPr sz="1000">
              <a:solidFill>
                <a:srgbClr val="595959"/>
              </a:solidFill>
            </a:endParaRPr>
          </a:p>
        </p:txBody>
      </p:sp>
      <p:pic>
        <p:nvPicPr>
          <p:cNvPr id="106" name="Google Shape;106;p17"/>
          <p:cNvPicPr preferRelativeResize="0"/>
          <p:nvPr/>
        </p:nvPicPr>
        <p:blipFill>
          <a:blip r:embed="rId3">
            <a:alphaModFix/>
          </a:blip>
          <a:stretch>
            <a:fillRect/>
          </a:stretch>
        </p:blipFill>
        <p:spPr>
          <a:xfrm>
            <a:off x="299375" y="1425659"/>
            <a:ext cx="522666" cy="544940"/>
          </a:xfrm>
          <a:prstGeom prst="rect">
            <a:avLst/>
          </a:prstGeom>
          <a:noFill/>
          <a:ln>
            <a:noFill/>
          </a:ln>
        </p:spPr>
      </p:pic>
      <p:sp>
        <p:nvSpPr>
          <p:cNvPr id="107" name="Google Shape;107;p17"/>
          <p:cNvSpPr txBox="1"/>
          <p:nvPr/>
        </p:nvSpPr>
        <p:spPr>
          <a:xfrm>
            <a:off x="1025586" y="1479068"/>
            <a:ext cx="1221300" cy="43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000000"/>
                </a:solidFill>
              </a:rPr>
              <a:t>Write a prompt to do summarization</a:t>
            </a:r>
            <a:endParaRPr sz="1000">
              <a:solidFill>
                <a:srgbClr val="000000"/>
              </a:solidFill>
            </a:endParaRPr>
          </a:p>
        </p:txBody>
      </p:sp>
      <p:sp>
        <p:nvSpPr>
          <p:cNvPr id="108" name="Google Shape;108;p17"/>
          <p:cNvSpPr txBox="1"/>
          <p:nvPr/>
        </p:nvSpPr>
        <p:spPr>
          <a:xfrm>
            <a:off x="6406202" y="1479068"/>
            <a:ext cx="1883400" cy="1369800"/>
          </a:xfrm>
          <a:prstGeom prst="rect">
            <a:avLst/>
          </a:prstGeom>
          <a:noFill/>
          <a:ln cap="flat" cmpd="sng" w="9525">
            <a:solidFill>
              <a:srgbClr val="595959"/>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700">
                <a:solidFill>
                  <a:srgbClr val="1F1F1F"/>
                </a:solidFill>
                <a:latin typeface="Roboto"/>
                <a:ea typeface="Roboto"/>
                <a:cs typeface="Roboto"/>
                <a:sym typeface="Roboto"/>
              </a:rPr>
              <a:t>Original Prompt</a:t>
            </a:r>
            <a:r>
              <a:rPr lang="en" sz="700">
                <a:solidFill>
                  <a:srgbClr val="1F1F1F"/>
                </a:solidFill>
                <a:latin typeface="Roboto"/>
                <a:ea typeface="Roboto"/>
                <a:cs typeface="Roboto"/>
                <a:sym typeface="Roboto"/>
              </a:rPr>
              <a:t>: Summarize the company's performances and future plans according to the CEO's letter</a:t>
            </a:r>
            <a:endParaRPr sz="700">
              <a:solidFill>
                <a:srgbClr val="1F1F1F"/>
              </a:solidFill>
              <a:latin typeface="Roboto"/>
              <a:ea typeface="Roboto"/>
              <a:cs typeface="Roboto"/>
              <a:sym typeface="Roboto"/>
            </a:endParaRPr>
          </a:p>
          <a:p>
            <a:pPr indent="0" lvl="0" marL="0" rtl="0" algn="l">
              <a:spcBef>
                <a:spcPts val="0"/>
              </a:spcBef>
              <a:spcAft>
                <a:spcPts val="0"/>
              </a:spcAft>
              <a:buNone/>
            </a:pPr>
            <a:r>
              <a:t/>
            </a:r>
            <a:endParaRPr b="1" sz="700">
              <a:solidFill>
                <a:srgbClr val="1F1F1F"/>
              </a:solidFill>
              <a:latin typeface="Roboto"/>
              <a:ea typeface="Roboto"/>
              <a:cs typeface="Roboto"/>
              <a:sym typeface="Roboto"/>
            </a:endParaRPr>
          </a:p>
          <a:p>
            <a:pPr indent="0" lvl="0" marL="0" rtl="0" algn="l">
              <a:spcBef>
                <a:spcPts val="0"/>
              </a:spcBef>
              <a:spcAft>
                <a:spcPts val="0"/>
              </a:spcAft>
              <a:buNone/>
            </a:pPr>
            <a:r>
              <a:rPr b="1" lang="en" sz="700">
                <a:solidFill>
                  <a:srgbClr val="1F1F1F"/>
                </a:solidFill>
                <a:latin typeface="Roboto"/>
                <a:ea typeface="Roboto"/>
                <a:cs typeface="Roboto"/>
                <a:sym typeface="Roboto"/>
              </a:rPr>
              <a:t>Optimized Prompt</a:t>
            </a:r>
            <a:r>
              <a:rPr lang="en" sz="700">
                <a:solidFill>
                  <a:srgbClr val="1F1F1F"/>
                </a:solidFill>
                <a:latin typeface="Roboto"/>
                <a:ea typeface="Roboto"/>
                <a:cs typeface="Roboto"/>
                <a:sym typeface="Roboto"/>
              </a:rPr>
              <a:t>: Summarize CEO letter to shareholders, covering the company's performance, values, initiatives, market resilience, safety focus, environmental efforts, social contributions, and commitment to meeting global energy needs and addressing climate change</a:t>
            </a:r>
            <a:endParaRPr sz="700">
              <a:solidFill>
                <a:srgbClr val="1F1F1F"/>
              </a:solidFill>
              <a:latin typeface="Roboto"/>
              <a:ea typeface="Roboto"/>
              <a:cs typeface="Roboto"/>
              <a:sym typeface="Roboto"/>
            </a:endParaRPr>
          </a:p>
        </p:txBody>
      </p:sp>
      <p:sp>
        <p:nvSpPr>
          <p:cNvPr id="109" name="Google Shape;109;p17"/>
          <p:cNvSpPr txBox="1"/>
          <p:nvPr/>
        </p:nvSpPr>
        <p:spPr>
          <a:xfrm>
            <a:off x="6406202" y="3277773"/>
            <a:ext cx="1883400" cy="35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800">
                <a:solidFill>
                  <a:srgbClr val="000000"/>
                </a:solidFill>
              </a:rPr>
              <a:t>Training a seq2seq model as the </a:t>
            </a:r>
            <a:r>
              <a:rPr b="1" lang="en" sz="800">
                <a:solidFill>
                  <a:srgbClr val="000000"/>
                </a:solidFill>
              </a:rPr>
              <a:t>prompt preference optimizer</a:t>
            </a:r>
            <a:endParaRPr b="1" sz="800">
              <a:solidFill>
                <a:srgbClr val="000000"/>
              </a:solidFill>
            </a:endParaRPr>
          </a:p>
          <a:p>
            <a:pPr indent="0" lvl="0" marL="0" rtl="0" algn="l">
              <a:spcBef>
                <a:spcPts val="1200"/>
              </a:spcBef>
              <a:spcAft>
                <a:spcPts val="0"/>
              </a:spcAft>
              <a:buNone/>
            </a:pPr>
            <a:r>
              <a:t/>
            </a:r>
            <a:endParaRPr sz="1800">
              <a:solidFill>
                <a:srgbClr val="595959"/>
              </a:solidFill>
            </a:endParaRPr>
          </a:p>
        </p:txBody>
      </p:sp>
      <p:pic>
        <p:nvPicPr>
          <p:cNvPr id="110" name="Google Shape;110;p17"/>
          <p:cNvPicPr preferRelativeResize="0"/>
          <p:nvPr/>
        </p:nvPicPr>
        <p:blipFill>
          <a:blip r:embed="rId4">
            <a:alphaModFix/>
          </a:blip>
          <a:stretch>
            <a:fillRect/>
          </a:stretch>
        </p:blipFill>
        <p:spPr>
          <a:xfrm>
            <a:off x="8335699" y="3181638"/>
            <a:ext cx="522666" cy="544940"/>
          </a:xfrm>
          <a:prstGeom prst="rect">
            <a:avLst/>
          </a:prstGeom>
          <a:noFill/>
          <a:ln>
            <a:noFill/>
          </a:ln>
        </p:spPr>
      </p:pic>
      <p:sp>
        <p:nvSpPr>
          <p:cNvPr id="111" name="Google Shape;111;p17"/>
          <p:cNvSpPr txBox="1"/>
          <p:nvPr/>
        </p:nvSpPr>
        <p:spPr>
          <a:xfrm>
            <a:off x="8348733" y="1917201"/>
            <a:ext cx="628800" cy="81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rPr>
              <a:t>Paired Optimized Prompt</a:t>
            </a:r>
            <a:endParaRPr b="1" sz="700">
              <a:solidFill>
                <a:srgbClr val="000000"/>
              </a:solidFill>
            </a:endParaRPr>
          </a:p>
        </p:txBody>
      </p:sp>
      <p:pic>
        <p:nvPicPr>
          <p:cNvPr id="112" name="Google Shape;112;p17"/>
          <p:cNvPicPr preferRelativeResize="0"/>
          <p:nvPr/>
        </p:nvPicPr>
        <p:blipFill>
          <a:blip r:embed="rId5">
            <a:alphaModFix/>
          </a:blip>
          <a:stretch>
            <a:fillRect/>
          </a:stretch>
        </p:blipFill>
        <p:spPr>
          <a:xfrm rot="5400000">
            <a:off x="7219610" y="3003959"/>
            <a:ext cx="302785" cy="290412"/>
          </a:xfrm>
          <a:prstGeom prst="rect">
            <a:avLst/>
          </a:prstGeom>
          <a:noFill/>
          <a:ln>
            <a:noFill/>
          </a:ln>
        </p:spPr>
      </p:pic>
      <p:sp>
        <p:nvSpPr>
          <p:cNvPr id="113" name="Google Shape;113;p17"/>
          <p:cNvSpPr txBox="1"/>
          <p:nvPr/>
        </p:nvSpPr>
        <p:spPr>
          <a:xfrm>
            <a:off x="3128947" y="1381200"/>
            <a:ext cx="2736600" cy="831300"/>
          </a:xfrm>
          <a:prstGeom prst="rect">
            <a:avLst/>
          </a:prstGeom>
          <a:noFill/>
          <a:ln cap="flat" cmpd="sng" w="9525">
            <a:solidFill>
              <a:srgbClr val="78909C"/>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rgbClr val="000000"/>
                </a:solidFill>
              </a:rPr>
              <a:t>Instruction: Summarize the company's performance and future plans according to the CEO's letter</a:t>
            </a:r>
            <a:endParaRPr sz="700">
              <a:solidFill>
                <a:srgbClr val="000000"/>
              </a:solidFill>
            </a:endParaRPr>
          </a:p>
          <a:p>
            <a:pPr indent="0" lvl="0" marL="0" rtl="0" algn="l">
              <a:spcBef>
                <a:spcPts val="0"/>
              </a:spcBef>
              <a:spcAft>
                <a:spcPts val="0"/>
              </a:spcAft>
              <a:buNone/>
            </a:pPr>
            <a:r>
              <a:t/>
            </a:r>
            <a:endParaRPr sz="700">
              <a:solidFill>
                <a:srgbClr val="000000"/>
              </a:solidFill>
            </a:endParaRPr>
          </a:p>
          <a:p>
            <a:pPr indent="0" lvl="0" marL="0" rtl="0" algn="l">
              <a:spcBef>
                <a:spcPts val="0"/>
              </a:spcBef>
              <a:spcAft>
                <a:spcPts val="0"/>
              </a:spcAft>
              <a:buNone/>
            </a:pPr>
            <a:r>
              <a:rPr lang="en" sz="700">
                <a:solidFill>
                  <a:srgbClr val="000000"/>
                </a:solidFill>
              </a:rPr>
              <a:t>	This is a good response: …</a:t>
            </a:r>
            <a:endParaRPr sz="700">
              <a:solidFill>
                <a:srgbClr val="000000"/>
              </a:solidFill>
            </a:endParaRPr>
          </a:p>
          <a:p>
            <a:pPr indent="0" lvl="0" marL="0" rtl="0" algn="l">
              <a:spcBef>
                <a:spcPts val="0"/>
              </a:spcBef>
              <a:spcAft>
                <a:spcPts val="0"/>
              </a:spcAft>
              <a:buNone/>
            </a:pPr>
            <a:r>
              <a:t/>
            </a:r>
            <a:endParaRPr sz="700">
              <a:solidFill>
                <a:srgbClr val="000000"/>
              </a:solidFill>
            </a:endParaRPr>
          </a:p>
          <a:p>
            <a:pPr indent="0" lvl="0" marL="0" rtl="0" algn="l">
              <a:spcBef>
                <a:spcPts val="0"/>
              </a:spcBef>
              <a:spcAft>
                <a:spcPts val="0"/>
              </a:spcAft>
              <a:buNone/>
            </a:pPr>
            <a:r>
              <a:rPr lang="en" sz="700">
                <a:solidFill>
                  <a:srgbClr val="000000"/>
                </a:solidFill>
              </a:rPr>
              <a:t>	This is a bad response : ...</a:t>
            </a:r>
            <a:endParaRPr sz="700">
              <a:solidFill>
                <a:srgbClr val="000000"/>
              </a:solidFill>
            </a:endParaRPr>
          </a:p>
        </p:txBody>
      </p:sp>
      <p:sp>
        <p:nvSpPr>
          <p:cNvPr id="114" name="Google Shape;114;p17"/>
          <p:cNvSpPr txBox="1"/>
          <p:nvPr/>
        </p:nvSpPr>
        <p:spPr>
          <a:xfrm>
            <a:off x="3128947" y="2538927"/>
            <a:ext cx="2736600" cy="400200"/>
          </a:xfrm>
          <a:prstGeom prst="rect">
            <a:avLst/>
          </a:prstGeom>
          <a:noFill/>
          <a:ln cap="flat" cmpd="sng" w="9525">
            <a:solidFill>
              <a:srgbClr val="78909C"/>
            </a:solidFill>
            <a:prstDash val="solid"/>
            <a:round/>
            <a:headEnd len="sm" w="sm" type="none"/>
            <a:tailEnd len="sm" w="sm" type="none"/>
          </a:ln>
        </p:spPr>
        <p:txBody>
          <a:bodyPr anchorCtr="0" anchor="t" bIns="91425" lIns="91425" spcFirstLastPara="1" rIns="91425" wrap="square" tIns="91425">
            <a:spAutoFit/>
          </a:bodyPr>
          <a:lstStyle/>
          <a:p>
            <a:pPr indent="0" lvl="0" marL="457200" rtl="0" algn="l">
              <a:spcBef>
                <a:spcPts val="0"/>
              </a:spcBef>
              <a:spcAft>
                <a:spcPts val="0"/>
              </a:spcAft>
              <a:buNone/>
            </a:pPr>
            <a:r>
              <a:rPr lang="en" sz="700">
                <a:solidFill>
                  <a:srgbClr val="000000"/>
                </a:solidFill>
              </a:rPr>
              <a:t>The bad response does not capture the key information of the companies overview of the year...</a:t>
            </a:r>
            <a:endParaRPr sz="700">
              <a:solidFill>
                <a:srgbClr val="000000"/>
              </a:solidFill>
            </a:endParaRPr>
          </a:p>
        </p:txBody>
      </p:sp>
      <p:sp>
        <p:nvSpPr>
          <p:cNvPr id="115" name="Google Shape;115;p17"/>
          <p:cNvSpPr txBox="1"/>
          <p:nvPr/>
        </p:nvSpPr>
        <p:spPr>
          <a:xfrm>
            <a:off x="3128948" y="3224070"/>
            <a:ext cx="2736600" cy="646500"/>
          </a:xfrm>
          <a:prstGeom prst="rect">
            <a:avLst/>
          </a:prstGeom>
          <a:noFill/>
          <a:ln cap="flat" cmpd="sng" w="9525">
            <a:solidFill>
              <a:srgbClr val="78909C"/>
            </a:solidFill>
            <a:prstDash val="solid"/>
            <a:round/>
            <a:headEnd len="sm" w="sm" type="none"/>
            <a:tailEnd len="sm" w="sm" type="none"/>
          </a:ln>
        </p:spPr>
        <p:txBody>
          <a:bodyPr anchorCtr="0" anchor="t" bIns="91425" lIns="91425" spcFirstLastPara="1" rIns="91425" wrap="square" tIns="91425">
            <a:spAutoFit/>
          </a:bodyPr>
          <a:lstStyle/>
          <a:p>
            <a:pPr indent="0" lvl="0" marL="457200" rtl="0" algn="l">
              <a:spcBef>
                <a:spcPts val="0"/>
              </a:spcBef>
              <a:spcAft>
                <a:spcPts val="0"/>
              </a:spcAft>
              <a:buNone/>
            </a:pPr>
            <a:r>
              <a:rPr lang="en" sz="600">
                <a:solidFill>
                  <a:srgbClr val="000000"/>
                </a:solidFill>
              </a:rPr>
              <a:t>Summarize</a:t>
            </a:r>
            <a:r>
              <a:rPr lang="en" sz="600">
                <a:solidFill>
                  <a:srgbClr val="000000"/>
                </a:solidFill>
                <a:latin typeface="Roboto"/>
                <a:ea typeface="Roboto"/>
                <a:cs typeface="Roboto"/>
                <a:sym typeface="Roboto"/>
              </a:rPr>
              <a:t> CEO letter to shareholders, covering the company's performance, values, initiatives, market resilience, safety focus, environmental efforts, social contributions, and commitment to meeting global energy needs and addressing climate change</a:t>
            </a:r>
            <a:endParaRPr sz="600">
              <a:solidFill>
                <a:srgbClr val="000000"/>
              </a:solidFill>
            </a:endParaRPr>
          </a:p>
        </p:txBody>
      </p:sp>
      <p:sp>
        <p:nvSpPr>
          <p:cNvPr id="116" name="Google Shape;116;p17"/>
          <p:cNvSpPr txBox="1"/>
          <p:nvPr/>
        </p:nvSpPr>
        <p:spPr>
          <a:xfrm>
            <a:off x="127788" y="1999556"/>
            <a:ext cx="22341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595959"/>
                </a:solidFill>
              </a:rPr>
              <a:t>        Response 1</a:t>
            </a:r>
            <a:endParaRPr sz="800">
              <a:solidFill>
                <a:srgbClr val="595959"/>
              </a:solidFill>
            </a:endParaRPr>
          </a:p>
          <a:p>
            <a:pPr indent="0" lvl="0" marL="0" rtl="0" algn="l">
              <a:spcBef>
                <a:spcPts val="0"/>
              </a:spcBef>
              <a:spcAft>
                <a:spcPts val="0"/>
              </a:spcAft>
              <a:buNone/>
            </a:pPr>
            <a:r>
              <a:rPr lang="en" sz="600">
                <a:solidFill>
                  <a:srgbClr val="000000"/>
                </a:solidFill>
              </a:rPr>
              <a:t>Chevron emphasizes the importance of its people and culture in its performance, with a focus on values such as diversity and inclusion, high performance, innovation, integrity, and trust....</a:t>
            </a:r>
            <a:endParaRPr sz="600">
              <a:solidFill>
                <a:srgbClr val="000000"/>
              </a:solidFill>
            </a:endParaRPr>
          </a:p>
          <a:p>
            <a:pPr indent="0" lvl="0" marL="0" rtl="0" algn="l">
              <a:spcBef>
                <a:spcPts val="0"/>
              </a:spcBef>
              <a:spcAft>
                <a:spcPts val="0"/>
              </a:spcAft>
              <a:buNone/>
            </a:pPr>
            <a:r>
              <a:t/>
            </a:r>
            <a:endParaRPr sz="600">
              <a:solidFill>
                <a:srgbClr val="000000"/>
              </a:solidFill>
            </a:endParaRPr>
          </a:p>
          <a:p>
            <a:pPr indent="0" lvl="0" marL="0" rtl="0" algn="l">
              <a:spcBef>
                <a:spcPts val="0"/>
              </a:spcBef>
              <a:spcAft>
                <a:spcPts val="0"/>
              </a:spcAft>
              <a:buNone/>
            </a:pPr>
            <a:r>
              <a:rPr lang="en" sz="800">
                <a:solidFill>
                  <a:srgbClr val="595959"/>
                </a:solidFill>
              </a:rPr>
              <a:t>        Response 2</a:t>
            </a:r>
            <a:endParaRPr sz="800">
              <a:solidFill>
                <a:srgbClr val="595959"/>
              </a:solidFill>
            </a:endParaRPr>
          </a:p>
          <a:p>
            <a:pPr indent="0" lvl="0" marL="0" rtl="0" algn="l">
              <a:spcBef>
                <a:spcPts val="0"/>
              </a:spcBef>
              <a:spcAft>
                <a:spcPts val="0"/>
              </a:spcAft>
              <a:buNone/>
            </a:pPr>
            <a:r>
              <a:rPr lang="en" sz="600">
                <a:solidFill>
                  <a:srgbClr val="000000"/>
                </a:solidFill>
              </a:rPr>
              <a:t>2018 is a good year for Chevron</a:t>
            </a:r>
            <a:endParaRPr sz="600">
              <a:solidFill>
                <a:srgbClr val="000000"/>
              </a:solidFill>
            </a:endParaRPr>
          </a:p>
        </p:txBody>
      </p:sp>
      <p:sp>
        <p:nvSpPr>
          <p:cNvPr id="117" name="Google Shape;117;p17"/>
          <p:cNvSpPr txBox="1"/>
          <p:nvPr/>
        </p:nvSpPr>
        <p:spPr>
          <a:xfrm>
            <a:off x="211330" y="3504044"/>
            <a:ext cx="17652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000000"/>
                </a:solidFill>
              </a:rPr>
              <a:t>Paired Preference </a:t>
            </a:r>
            <a:endParaRPr b="1" sz="700">
              <a:solidFill>
                <a:srgbClr val="000000"/>
              </a:solidFill>
            </a:endParaRPr>
          </a:p>
          <a:p>
            <a:pPr indent="0" lvl="0" marL="0" rtl="0" algn="l">
              <a:spcBef>
                <a:spcPts val="0"/>
              </a:spcBef>
              <a:spcAft>
                <a:spcPts val="0"/>
              </a:spcAft>
              <a:buNone/>
            </a:pPr>
            <a:r>
              <a:rPr b="1" lang="en" sz="700">
                <a:solidFill>
                  <a:srgbClr val="000000"/>
                </a:solidFill>
              </a:rPr>
              <a:t>Feedback Dataset</a:t>
            </a:r>
            <a:endParaRPr b="1" sz="700">
              <a:solidFill>
                <a:srgbClr val="000000"/>
              </a:solidFill>
            </a:endParaRPr>
          </a:p>
        </p:txBody>
      </p:sp>
      <p:sp>
        <p:nvSpPr>
          <p:cNvPr id="118" name="Google Shape;118;p17"/>
          <p:cNvSpPr/>
          <p:nvPr/>
        </p:nvSpPr>
        <p:spPr>
          <a:xfrm>
            <a:off x="1571965" y="3413503"/>
            <a:ext cx="922482" cy="484002"/>
          </a:xfrm>
          <a:prstGeom prst="flowChartMultidocumen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
              <a:t>{Instruction}</a:t>
            </a:r>
            <a:endParaRPr sz="500"/>
          </a:p>
          <a:p>
            <a:pPr indent="0" lvl="0" marL="0" rtl="0" algn="ctr">
              <a:spcBef>
                <a:spcPts val="0"/>
              </a:spcBef>
              <a:spcAft>
                <a:spcPts val="0"/>
              </a:spcAft>
              <a:buNone/>
            </a:pPr>
            <a:r>
              <a:rPr lang="en" sz="500"/>
              <a:t>{Good Response}</a:t>
            </a:r>
            <a:endParaRPr sz="500"/>
          </a:p>
          <a:p>
            <a:pPr indent="0" lvl="0" marL="0" rtl="0" algn="ctr">
              <a:spcBef>
                <a:spcPts val="0"/>
              </a:spcBef>
              <a:spcAft>
                <a:spcPts val="0"/>
              </a:spcAft>
              <a:buNone/>
            </a:pPr>
            <a:r>
              <a:rPr lang="en" sz="500"/>
              <a:t>{Bad Response}</a:t>
            </a:r>
            <a:endParaRPr sz="500"/>
          </a:p>
        </p:txBody>
      </p:sp>
      <p:pic>
        <p:nvPicPr>
          <p:cNvPr id="119" name="Google Shape;119;p17"/>
          <p:cNvPicPr preferRelativeResize="0"/>
          <p:nvPr/>
        </p:nvPicPr>
        <p:blipFill>
          <a:blip r:embed="rId5">
            <a:alphaModFix/>
          </a:blip>
          <a:stretch>
            <a:fillRect/>
          </a:stretch>
        </p:blipFill>
        <p:spPr>
          <a:xfrm rot="5400000">
            <a:off x="1093232" y="3144273"/>
            <a:ext cx="302785" cy="290412"/>
          </a:xfrm>
          <a:prstGeom prst="rect">
            <a:avLst/>
          </a:prstGeom>
          <a:noFill/>
          <a:ln>
            <a:noFill/>
          </a:ln>
        </p:spPr>
      </p:pic>
      <p:pic>
        <p:nvPicPr>
          <p:cNvPr id="120" name="Google Shape;120;p17"/>
          <p:cNvPicPr preferRelativeResize="0"/>
          <p:nvPr/>
        </p:nvPicPr>
        <p:blipFill>
          <a:blip r:embed="rId5">
            <a:alphaModFix/>
          </a:blip>
          <a:stretch>
            <a:fillRect/>
          </a:stretch>
        </p:blipFill>
        <p:spPr>
          <a:xfrm rot="5400000">
            <a:off x="4360956" y="2342313"/>
            <a:ext cx="195328" cy="187345"/>
          </a:xfrm>
          <a:prstGeom prst="rect">
            <a:avLst/>
          </a:prstGeom>
          <a:noFill/>
          <a:ln>
            <a:noFill/>
          </a:ln>
        </p:spPr>
      </p:pic>
      <p:pic>
        <p:nvPicPr>
          <p:cNvPr id="121" name="Google Shape;121;p17"/>
          <p:cNvPicPr preferRelativeResize="0"/>
          <p:nvPr/>
        </p:nvPicPr>
        <p:blipFill>
          <a:blip r:embed="rId5">
            <a:alphaModFix/>
          </a:blip>
          <a:stretch>
            <a:fillRect/>
          </a:stretch>
        </p:blipFill>
        <p:spPr>
          <a:xfrm rot="5400000">
            <a:off x="4356480" y="3001947"/>
            <a:ext cx="204278" cy="195928"/>
          </a:xfrm>
          <a:prstGeom prst="rect">
            <a:avLst/>
          </a:prstGeom>
          <a:noFill/>
          <a:ln>
            <a:noFill/>
          </a:ln>
        </p:spPr>
      </p:pic>
      <p:sp>
        <p:nvSpPr>
          <p:cNvPr id="122" name="Google Shape;122;p17"/>
          <p:cNvSpPr txBox="1"/>
          <p:nvPr/>
        </p:nvSpPr>
        <p:spPr>
          <a:xfrm>
            <a:off x="3874134" y="2284878"/>
            <a:ext cx="5844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
                <a:solidFill>
                  <a:srgbClr val="000000"/>
                </a:solidFill>
              </a:rPr>
              <a:t>Criticize </a:t>
            </a:r>
            <a:endParaRPr b="1" sz="600">
              <a:solidFill>
                <a:srgbClr val="000000"/>
              </a:solidFill>
            </a:endParaRPr>
          </a:p>
        </p:txBody>
      </p:sp>
      <p:sp>
        <p:nvSpPr>
          <p:cNvPr id="123" name="Google Shape;123;p17"/>
          <p:cNvSpPr txBox="1"/>
          <p:nvPr/>
        </p:nvSpPr>
        <p:spPr>
          <a:xfrm>
            <a:off x="3874134" y="2948791"/>
            <a:ext cx="5844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
                <a:solidFill>
                  <a:srgbClr val="000000"/>
                </a:solidFill>
              </a:rPr>
              <a:t>Optimize</a:t>
            </a:r>
            <a:endParaRPr b="1" sz="600">
              <a:solidFill>
                <a:srgbClr val="000000"/>
              </a:solidFill>
            </a:endParaRPr>
          </a:p>
        </p:txBody>
      </p:sp>
      <p:sp>
        <p:nvSpPr>
          <p:cNvPr id="124" name="Google Shape;124;p17"/>
          <p:cNvSpPr txBox="1"/>
          <p:nvPr/>
        </p:nvSpPr>
        <p:spPr>
          <a:xfrm>
            <a:off x="4552292" y="2908841"/>
            <a:ext cx="1493100" cy="35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500">
                <a:solidFill>
                  <a:srgbClr val="000000"/>
                </a:solidFill>
              </a:rPr>
              <a:t>Be an expert prompt engineer. Improve my instruction upon above aspects ......</a:t>
            </a:r>
            <a:endParaRPr sz="1800">
              <a:solidFill>
                <a:srgbClr val="595959"/>
              </a:solidFill>
            </a:endParaRPr>
          </a:p>
        </p:txBody>
      </p:sp>
      <p:sp>
        <p:nvSpPr>
          <p:cNvPr id="125" name="Google Shape;125;p17"/>
          <p:cNvSpPr txBox="1"/>
          <p:nvPr/>
        </p:nvSpPr>
        <p:spPr>
          <a:xfrm>
            <a:off x="4552292" y="2244928"/>
            <a:ext cx="1493100" cy="35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500">
                <a:solidFill>
                  <a:srgbClr val="000000"/>
                </a:solidFill>
              </a:rPr>
              <a:t>Compare the good and bad response from the following aspects: ......</a:t>
            </a:r>
            <a:endParaRPr sz="500">
              <a:solidFill>
                <a:srgbClr val="000000"/>
              </a:solidFill>
            </a:endParaRPr>
          </a:p>
        </p:txBody>
      </p:sp>
      <p:pic>
        <p:nvPicPr>
          <p:cNvPr id="126" name="Google Shape;126;p17"/>
          <p:cNvPicPr preferRelativeResize="0"/>
          <p:nvPr/>
        </p:nvPicPr>
        <p:blipFill rotWithShape="1">
          <a:blip r:embed="rId6">
            <a:alphaModFix/>
          </a:blip>
          <a:srcRect b="49192" l="0" r="0" t="0"/>
          <a:stretch/>
        </p:blipFill>
        <p:spPr>
          <a:xfrm>
            <a:off x="211330" y="2122738"/>
            <a:ext cx="187345" cy="99242"/>
          </a:xfrm>
          <a:prstGeom prst="rect">
            <a:avLst/>
          </a:prstGeom>
          <a:noFill/>
          <a:ln>
            <a:noFill/>
          </a:ln>
        </p:spPr>
      </p:pic>
      <p:pic>
        <p:nvPicPr>
          <p:cNvPr id="127" name="Google Shape;127;p17"/>
          <p:cNvPicPr preferRelativeResize="0"/>
          <p:nvPr/>
        </p:nvPicPr>
        <p:blipFill rotWithShape="1">
          <a:blip r:embed="rId6">
            <a:alphaModFix/>
          </a:blip>
          <a:srcRect b="0" l="0" r="0" t="46876"/>
          <a:stretch/>
        </p:blipFill>
        <p:spPr>
          <a:xfrm>
            <a:off x="211330" y="2729252"/>
            <a:ext cx="195928" cy="108509"/>
          </a:xfrm>
          <a:prstGeom prst="rect">
            <a:avLst/>
          </a:prstGeom>
          <a:noFill/>
          <a:ln>
            <a:noFill/>
          </a:ln>
        </p:spPr>
      </p:pic>
      <p:pic>
        <p:nvPicPr>
          <p:cNvPr id="128" name="Google Shape;128;p17"/>
          <p:cNvPicPr preferRelativeResize="0"/>
          <p:nvPr/>
        </p:nvPicPr>
        <p:blipFill rotWithShape="1">
          <a:blip r:embed="rId6">
            <a:alphaModFix/>
          </a:blip>
          <a:srcRect b="49192" l="0" r="0" t="0"/>
          <a:stretch/>
        </p:blipFill>
        <p:spPr>
          <a:xfrm>
            <a:off x="3263998" y="1763364"/>
            <a:ext cx="290412" cy="153838"/>
          </a:xfrm>
          <a:prstGeom prst="rect">
            <a:avLst/>
          </a:prstGeom>
          <a:noFill/>
          <a:ln>
            <a:noFill/>
          </a:ln>
        </p:spPr>
      </p:pic>
      <p:pic>
        <p:nvPicPr>
          <p:cNvPr id="129" name="Google Shape;129;p17"/>
          <p:cNvPicPr preferRelativeResize="0"/>
          <p:nvPr/>
        </p:nvPicPr>
        <p:blipFill rotWithShape="1">
          <a:blip r:embed="rId6">
            <a:alphaModFix/>
          </a:blip>
          <a:srcRect b="0" l="0" r="0" t="46876"/>
          <a:stretch/>
        </p:blipFill>
        <p:spPr>
          <a:xfrm>
            <a:off x="3263995" y="1999546"/>
            <a:ext cx="290412" cy="160859"/>
          </a:xfrm>
          <a:prstGeom prst="rect">
            <a:avLst/>
          </a:prstGeom>
          <a:noFill/>
          <a:ln>
            <a:noFill/>
          </a:ln>
        </p:spPr>
      </p:pic>
      <p:cxnSp>
        <p:nvCxnSpPr>
          <p:cNvPr id="130" name="Google Shape;130;p17"/>
          <p:cNvCxnSpPr>
            <a:stCxn id="118" idx="3"/>
            <a:endCxn id="113" idx="1"/>
          </p:cNvCxnSpPr>
          <p:nvPr/>
        </p:nvCxnSpPr>
        <p:spPr>
          <a:xfrm flipH="1" rot="10800000">
            <a:off x="2494447" y="1796704"/>
            <a:ext cx="634500" cy="1858800"/>
          </a:xfrm>
          <a:prstGeom prst="bentConnector3">
            <a:avLst>
              <a:gd fmla="val 50002" name="adj1"/>
            </a:avLst>
          </a:prstGeom>
          <a:noFill/>
          <a:ln cap="flat" cmpd="sng" w="9525">
            <a:solidFill>
              <a:srgbClr val="595959"/>
            </a:solidFill>
            <a:prstDash val="solid"/>
            <a:round/>
            <a:headEnd len="med" w="med" type="none"/>
            <a:tailEnd len="med" w="med" type="stealth"/>
          </a:ln>
        </p:spPr>
      </p:cxnSp>
      <p:cxnSp>
        <p:nvCxnSpPr>
          <p:cNvPr id="131" name="Google Shape;131;p17"/>
          <p:cNvCxnSpPr>
            <a:stCxn id="115" idx="3"/>
            <a:endCxn id="108" idx="1"/>
          </p:cNvCxnSpPr>
          <p:nvPr/>
        </p:nvCxnSpPr>
        <p:spPr>
          <a:xfrm flipH="1" rot="10800000">
            <a:off x="5865548" y="2164020"/>
            <a:ext cx="540600" cy="1383300"/>
          </a:xfrm>
          <a:prstGeom prst="bentConnector3">
            <a:avLst>
              <a:gd fmla="val 50001" name="adj1"/>
            </a:avLst>
          </a:prstGeom>
          <a:noFill/>
          <a:ln cap="flat" cmpd="sng" w="9525">
            <a:solidFill>
              <a:srgbClr val="595959"/>
            </a:solidFill>
            <a:prstDash val="solid"/>
            <a:round/>
            <a:headEnd len="med" w="med" type="none"/>
            <a:tailEnd len="med" w="med" type="stealth"/>
          </a:ln>
        </p:spPr>
      </p:cxnSp>
      <p:pic>
        <p:nvPicPr>
          <p:cNvPr id="132" name="Google Shape;132;p17"/>
          <p:cNvPicPr preferRelativeResize="0"/>
          <p:nvPr/>
        </p:nvPicPr>
        <p:blipFill>
          <a:blip r:embed="rId7">
            <a:alphaModFix/>
          </a:blip>
          <a:stretch>
            <a:fillRect/>
          </a:stretch>
        </p:blipFill>
        <p:spPr>
          <a:xfrm>
            <a:off x="3199745" y="3354281"/>
            <a:ext cx="418930" cy="436823"/>
          </a:xfrm>
          <a:prstGeom prst="rect">
            <a:avLst/>
          </a:prstGeom>
          <a:noFill/>
          <a:ln>
            <a:noFill/>
          </a:ln>
        </p:spPr>
      </p:pic>
      <p:pic>
        <p:nvPicPr>
          <p:cNvPr id="133" name="Google Shape;133;p17"/>
          <p:cNvPicPr preferRelativeResize="0"/>
          <p:nvPr/>
        </p:nvPicPr>
        <p:blipFill>
          <a:blip r:embed="rId8">
            <a:alphaModFix/>
          </a:blip>
          <a:stretch>
            <a:fillRect/>
          </a:stretch>
        </p:blipFill>
        <p:spPr>
          <a:xfrm>
            <a:off x="3174312" y="2579990"/>
            <a:ext cx="338243" cy="35266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8"/>
          <p:cNvSpPr txBox="1"/>
          <p:nvPr>
            <p:ph type="title"/>
          </p:nvPr>
        </p:nvSpPr>
        <p:spPr>
          <a:xfrm>
            <a:off x="311700" y="234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Report Analyzing Model</a:t>
            </a:r>
            <a:endParaRPr/>
          </a:p>
        </p:txBody>
      </p:sp>
      <p:sp>
        <p:nvSpPr>
          <p:cNvPr id="139" name="Google Shape;139;p18"/>
          <p:cNvSpPr txBox="1"/>
          <p:nvPr>
            <p:ph idx="1" type="body"/>
          </p:nvPr>
        </p:nvSpPr>
        <p:spPr>
          <a:xfrm>
            <a:off x="367850" y="3405350"/>
            <a:ext cx="8633400" cy="1645200"/>
          </a:xfrm>
          <a:prstGeom prst="rect">
            <a:avLst/>
          </a:prstGeom>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lang="en" sz="1200">
                <a:solidFill>
                  <a:schemeClr val="dk1"/>
                </a:solidFill>
              </a:rPr>
              <a:t>We aim to comprehensively analyze a targeted company's report, focusing on two key aspects: </a:t>
            </a:r>
            <a:endParaRPr sz="1200">
              <a:solidFill>
                <a:schemeClr val="dk1"/>
              </a:solidFill>
            </a:endParaRPr>
          </a:p>
          <a:p>
            <a:pPr indent="-299085" lvl="0" marL="457200" rtl="0" algn="l">
              <a:lnSpc>
                <a:spcPct val="150000"/>
              </a:lnSpc>
              <a:spcBef>
                <a:spcPts val="0"/>
              </a:spcBef>
              <a:spcAft>
                <a:spcPts val="0"/>
              </a:spcAft>
              <a:buClr>
                <a:schemeClr val="dk1"/>
              </a:buClr>
              <a:buSzPct val="100000"/>
              <a:buChar char="-"/>
            </a:pPr>
            <a:r>
              <a:rPr lang="en" sz="1200">
                <a:solidFill>
                  <a:schemeClr val="dk1"/>
                </a:solidFill>
              </a:rPr>
              <a:t>summarizing annual highlights </a:t>
            </a:r>
            <a:endParaRPr sz="1200">
              <a:solidFill>
                <a:schemeClr val="dk1"/>
              </a:solidFill>
            </a:endParaRPr>
          </a:p>
          <a:p>
            <a:pPr indent="-299085" lvl="0" marL="457200" rtl="0" algn="l">
              <a:lnSpc>
                <a:spcPct val="150000"/>
              </a:lnSpc>
              <a:spcBef>
                <a:spcPts val="0"/>
              </a:spcBef>
              <a:spcAft>
                <a:spcPts val="0"/>
              </a:spcAft>
              <a:buClr>
                <a:schemeClr val="dk1"/>
              </a:buClr>
              <a:buSzPct val="100000"/>
              <a:buChar char="-"/>
            </a:pPr>
            <a:r>
              <a:rPr lang="en" sz="1200">
                <a:solidFill>
                  <a:schemeClr val="dk1"/>
                </a:solidFill>
              </a:rPr>
              <a:t>extracting major KPIs. </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To accomplish this, we fine-tuned the Llama2 model using a custom dataset that includes informative summarizations and accurate KPI extractions. Specifically, the model adeptly identifies the CEO report—a key source of annual highlights—and produces concise and insightful summarizations. In terms of Q&amp;A, the model can answer the questions provided by users, focusing on KPI. </a:t>
            </a:r>
            <a:endParaRPr/>
          </a:p>
        </p:txBody>
      </p:sp>
      <p:sp>
        <p:nvSpPr>
          <p:cNvPr id="140" name="Google Shape;140;p18"/>
          <p:cNvSpPr txBox="1"/>
          <p:nvPr/>
        </p:nvSpPr>
        <p:spPr>
          <a:xfrm>
            <a:off x="367850" y="1256414"/>
            <a:ext cx="7545600" cy="141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595959"/>
              </a:solidFill>
            </a:endParaRPr>
          </a:p>
        </p:txBody>
      </p:sp>
      <p:pic>
        <p:nvPicPr>
          <p:cNvPr id="141" name="Google Shape;141;p18"/>
          <p:cNvPicPr preferRelativeResize="0"/>
          <p:nvPr/>
        </p:nvPicPr>
        <p:blipFill>
          <a:blip r:embed="rId3">
            <a:alphaModFix/>
          </a:blip>
          <a:stretch>
            <a:fillRect/>
          </a:stretch>
        </p:blipFill>
        <p:spPr>
          <a:xfrm>
            <a:off x="2823175" y="1590367"/>
            <a:ext cx="803956" cy="705902"/>
          </a:xfrm>
          <a:prstGeom prst="rect">
            <a:avLst/>
          </a:prstGeom>
          <a:noFill/>
          <a:ln>
            <a:noFill/>
          </a:ln>
        </p:spPr>
      </p:pic>
      <p:sp>
        <p:nvSpPr>
          <p:cNvPr id="142" name="Google Shape;142;p18"/>
          <p:cNvSpPr txBox="1"/>
          <p:nvPr/>
        </p:nvSpPr>
        <p:spPr>
          <a:xfrm>
            <a:off x="5589771" y="2567884"/>
            <a:ext cx="963900" cy="44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800">
                <a:solidFill>
                  <a:srgbClr val="000000"/>
                </a:solidFill>
              </a:rPr>
              <a:t>Q&amp;A for Major KPIs</a:t>
            </a:r>
            <a:endParaRPr b="1" sz="800">
              <a:solidFill>
                <a:srgbClr val="000000"/>
              </a:solidFill>
            </a:endParaRPr>
          </a:p>
        </p:txBody>
      </p:sp>
      <p:sp>
        <p:nvSpPr>
          <p:cNvPr id="143" name="Google Shape;143;p18"/>
          <p:cNvSpPr txBox="1"/>
          <p:nvPr/>
        </p:nvSpPr>
        <p:spPr>
          <a:xfrm>
            <a:off x="7212750" y="2439565"/>
            <a:ext cx="11766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800">
                <a:solidFill>
                  <a:srgbClr val="000000"/>
                </a:solidFill>
              </a:rPr>
              <a:t>Output for Users</a:t>
            </a:r>
            <a:endParaRPr b="1" sz="800">
              <a:solidFill>
                <a:srgbClr val="000000"/>
              </a:solidFill>
            </a:endParaRPr>
          </a:p>
        </p:txBody>
      </p:sp>
      <p:sp>
        <p:nvSpPr>
          <p:cNvPr id="144" name="Google Shape;144;p18"/>
          <p:cNvSpPr txBox="1"/>
          <p:nvPr/>
        </p:nvSpPr>
        <p:spPr>
          <a:xfrm>
            <a:off x="1192556" y="2384747"/>
            <a:ext cx="12438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800">
                <a:solidFill>
                  <a:srgbClr val="000000"/>
                </a:solidFill>
              </a:rPr>
              <a:t>User Prompt</a:t>
            </a:r>
            <a:endParaRPr b="1" sz="800">
              <a:solidFill>
                <a:srgbClr val="000000"/>
              </a:solidFill>
            </a:endParaRPr>
          </a:p>
        </p:txBody>
      </p:sp>
      <p:pic>
        <p:nvPicPr>
          <p:cNvPr id="145" name="Google Shape;145;p18"/>
          <p:cNvPicPr preferRelativeResize="0"/>
          <p:nvPr/>
        </p:nvPicPr>
        <p:blipFill>
          <a:blip r:embed="rId4">
            <a:alphaModFix/>
          </a:blip>
          <a:stretch>
            <a:fillRect/>
          </a:stretch>
        </p:blipFill>
        <p:spPr>
          <a:xfrm>
            <a:off x="1282470" y="1599547"/>
            <a:ext cx="650248" cy="622746"/>
          </a:xfrm>
          <a:prstGeom prst="rect">
            <a:avLst/>
          </a:prstGeom>
          <a:noFill/>
          <a:ln>
            <a:noFill/>
          </a:ln>
        </p:spPr>
      </p:pic>
      <p:pic>
        <p:nvPicPr>
          <p:cNvPr id="146" name="Google Shape;146;p18"/>
          <p:cNvPicPr preferRelativeResize="0"/>
          <p:nvPr/>
        </p:nvPicPr>
        <p:blipFill>
          <a:blip r:embed="rId5">
            <a:alphaModFix/>
          </a:blip>
          <a:stretch>
            <a:fillRect/>
          </a:stretch>
        </p:blipFill>
        <p:spPr>
          <a:xfrm rot="-2024428">
            <a:off x="3892707" y="1363232"/>
            <a:ext cx="692455" cy="397456"/>
          </a:xfrm>
          <a:prstGeom prst="rect">
            <a:avLst/>
          </a:prstGeom>
          <a:noFill/>
          <a:ln>
            <a:noFill/>
          </a:ln>
        </p:spPr>
      </p:pic>
      <p:pic>
        <p:nvPicPr>
          <p:cNvPr id="147" name="Google Shape;147;p18"/>
          <p:cNvPicPr preferRelativeResize="0"/>
          <p:nvPr/>
        </p:nvPicPr>
        <p:blipFill>
          <a:blip r:embed="rId5">
            <a:alphaModFix/>
          </a:blip>
          <a:stretch>
            <a:fillRect/>
          </a:stretch>
        </p:blipFill>
        <p:spPr>
          <a:xfrm>
            <a:off x="6374262" y="1914906"/>
            <a:ext cx="702033" cy="391712"/>
          </a:xfrm>
          <a:prstGeom prst="rect">
            <a:avLst/>
          </a:prstGeom>
          <a:noFill/>
          <a:ln>
            <a:noFill/>
          </a:ln>
        </p:spPr>
      </p:pic>
      <p:pic>
        <p:nvPicPr>
          <p:cNvPr id="148" name="Google Shape;148;p18"/>
          <p:cNvPicPr preferRelativeResize="0"/>
          <p:nvPr/>
        </p:nvPicPr>
        <p:blipFill>
          <a:blip r:embed="rId5">
            <a:alphaModFix/>
          </a:blip>
          <a:stretch>
            <a:fillRect/>
          </a:stretch>
        </p:blipFill>
        <p:spPr>
          <a:xfrm rot="1656241">
            <a:off x="3892471" y="2245478"/>
            <a:ext cx="695326" cy="395751"/>
          </a:xfrm>
          <a:prstGeom prst="rect">
            <a:avLst/>
          </a:prstGeom>
          <a:noFill/>
          <a:ln>
            <a:noFill/>
          </a:ln>
        </p:spPr>
      </p:pic>
      <p:sp>
        <p:nvSpPr>
          <p:cNvPr id="149" name="Google Shape;149;p18"/>
          <p:cNvSpPr txBox="1"/>
          <p:nvPr/>
        </p:nvSpPr>
        <p:spPr>
          <a:xfrm>
            <a:off x="2519615" y="2439565"/>
            <a:ext cx="1487400" cy="449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 sz="800">
                <a:solidFill>
                  <a:srgbClr val="000000"/>
                </a:solidFill>
              </a:rPr>
              <a:t>Report Analyzer (Tuned Llama2 Model)</a:t>
            </a:r>
            <a:endParaRPr b="1" sz="800">
              <a:solidFill>
                <a:srgbClr val="000000"/>
              </a:solidFill>
            </a:endParaRPr>
          </a:p>
        </p:txBody>
      </p:sp>
      <p:sp>
        <p:nvSpPr>
          <p:cNvPr id="150" name="Google Shape;150;p18"/>
          <p:cNvSpPr txBox="1"/>
          <p:nvPr/>
        </p:nvSpPr>
        <p:spPr>
          <a:xfrm>
            <a:off x="5506998" y="1052187"/>
            <a:ext cx="1129500" cy="44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800">
                <a:solidFill>
                  <a:srgbClr val="000000"/>
                </a:solidFill>
              </a:rPr>
              <a:t>Summarization for Annual Highlights</a:t>
            </a:r>
            <a:endParaRPr b="1" sz="800">
              <a:solidFill>
                <a:srgbClr val="000000"/>
              </a:solidFill>
            </a:endParaRPr>
          </a:p>
        </p:txBody>
      </p:sp>
      <p:pic>
        <p:nvPicPr>
          <p:cNvPr id="151" name="Google Shape;151;p18"/>
          <p:cNvPicPr preferRelativeResize="0"/>
          <p:nvPr/>
        </p:nvPicPr>
        <p:blipFill>
          <a:blip r:embed="rId5">
            <a:alphaModFix/>
          </a:blip>
          <a:stretch>
            <a:fillRect/>
          </a:stretch>
        </p:blipFill>
        <p:spPr>
          <a:xfrm>
            <a:off x="2053894" y="1830573"/>
            <a:ext cx="702033" cy="391712"/>
          </a:xfrm>
          <a:prstGeom prst="rect">
            <a:avLst/>
          </a:prstGeom>
          <a:noFill/>
          <a:ln>
            <a:noFill/>
          </a:ln>
        </p:spPr>
      </p:pic>
      <p:pic>
        <p:nvPicPr>
          <p:cNvPr id="152" name="Google Shape;152;p18"/>
          <p:cNvPicPr preferRelativeResize="0"/>
          <p:nvPr/>
        </p:nvPicPr>
        <p:blipFill>
          <a:blip r:embed="rId6">
            <a:alphaModFix/>
          </a:blip>
          <a:stretch>
            <a:fillRect/>
          </a:stretch>
        </p:blipFill>
        <p:spPr>
          <a:xfrm>
            <a:off x="4643818" y="2378524"/>
            <a:ext cx="908879" cy="870438"/>
          </a:xfrm>
          <a:prstGeom prst="rect">
            <a:avLst/>
          </a:prstGeom>
          <a:noFill/>
          <a:ln>
            <a:noFill/>
          </a:ln>
        </p:spPr>
      </p:pic>
      <p:pic>
        <p:nvPicPr>
          <p:cNvPr id="153" name="Google Shape;153;p18"/>
          <p:cNvPicPr preferRelativeResize="0"/>
          <p:nvPr/>
        </p:nvPicPr>
        <p:blipFill>
          <a:blip r:embed="rId7">
            <a:alphaModFix/>
          </a:blip>
          <a:stretch>
            <a:fillRect/>
          </a:stretch>
        </p:blipFill>
        <p:spPr>
          <a:xfrm>
            <a:off x="7346635" y="1527425"/>
            <a:ext cx="908879" cy="870438"/>
          </a:xfrm>
          <a:prstGeom prst="rect">
            <a:avLst/>
          </a:prstGeom>
          <a:noFill/>
          <a:ln>
            <a:noFill/>
          </a:ln>
        </p:spPr>
      </p:pic>
      <p:pic>
        <p:nvPicPr>
          <p:cNvPr id="154" name="Google Shape;154;p18"/>
          <p:cNvPicPr preferRelativeResize="0"/>
          <p:nvPr/>
        </p:nvPicPr>
        <p:blipFill>
          <a:blip r:embed="rId8">
            <a:alphaModFix/>
          </a:blip>
          <a:stretch>
            <a:fillRect/>
          </a:stretch>
        </p:blipFill>
        <p:spPr>
          <a:xfrm>
            <a:off x="4706598" y="963913"/>
            <a:ext cx="859552" cy="82319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9"/>
          <p:cNvSpPr txBox="1"/>
          <p:nvPr>
            <p:ph type="title"/>
          </p:nvPr>
        </p:nvSpPr>
        <p:spPr>
          <a:xfrm>
            <a:off x="311700" y="368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of the models after fine-tuning</a:t>
            </a:r>
            <a:endParaRPr/>
          </a:p>
        </p:txBody>
      </p:sp>
      <p:graphicFrame>
        <p:nvGraphicFramePr>
          <p:cNvPr id="160" name="Google Shape;160;p19"/>
          <p:cNvGraphicFramePr/>
          <p:nvPr/>
        </p:nvGraphicFramePr>
        <p:xfrm>
          <a:off x="1094825" y="1452825"/>
          <a:ext cx="3000000" cy="3000000"/>
        </p:xfrm>
        <a:graphic>
          <a:graphicData uri="http://schemas.openxmlformats.org/drawingml/2006/table">
            <a:tbl>
              <a:tblPr>
                <a:noFill/>
                <a:tableStyleId>{F1D91D72-02DC-46B2-A7E9-4E32875CF8C7}</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Rouge Score </a:t>
                      </a:r>
                      <a:endParaRPr/>
                    </a:p>
                  </a:txBody>
                  <a:tcPr marT="91425" marB="91425" marR="91425" marL="91425"/>
                </a:tc>
                <a:tc>
                  <a:txBody>
                    <a:bodyPr/>
                    <a:lstStyle/>
                    <a:p>
                      <a:pPr indent="0" lvl="0" marL="0" rtl="0" algn="l">
                        <a:spcBef>
                          <a:spcPts val="0"/>
                        </a:spcBef>
                        <a:spcAft>
                          <a:spcPts val="0"/>
                        </a:spcAft>
                        <a:buNone/>
                      </a:pPr>
                      <a:r>
                        <a:rPr lang="en"/>
                        <a:t>Bleu Score</a:t>
                      </a:r>
                      <a:endParaRPr/>
                    </a:p>
                  </a:txBody>
                  <a:tcPr marT="91425" marB="91425" marR="91425" marL="91425"/>
                </a:tc>
              </a:tr>
              <a:tr h="381000">
                <a:tc>
                  <a:txBody>
                    <a:bodyPr/>
                    <a:lstStyle/>
                    <a:p>
                      <a:pPr indent="0" lvl="0" marL="0" rtl="0" algn="l">
                        <a:spcBef>
                          <a:spcPts val="0"/>
                        </a:spcBef>
                        <a:spcAft>
                          <a:spcPts val="0"/>
                        </a:spcAft>
                        <a:buNone/>
                      </a:pPr>
                      <a:r>
                        <a:rPr lang="en"/>
                        <a:t>Before Fine-Tuning</a:t>
                      </a:r>
                      <a:endParaRPr/>
                    </a:p>
                  </a:txBody>
                  <a:tcPr marT="91425" marB="91425" marR="91425" marL="91425"/>
                </a:tc>
                <a:tc>
                  <a:txBody>
                    <a:bodyPr/>
                    <a:lstStyle/>
                    <a:p>
                      <a:pPr indent="0" lvl="0" marL="0" rtl="0" algn="l">
                        <a:spcBef>
                          <a:spcPts val="0"/>
                        </a:spcBef>
                        <a:spcAft>
                          <a:spcPts val="0"/>
                        </a:spcAft>
                        <a:buNone/>
                      </a:pPr>
                      <a:r>
                        <a:rPr lang="en"/>
                        <a:t>0.25</a:t>
                      </a:r>
                      <a:endParaRPr/>
                    </a:p>
                  </a:txBody>
                  <a:tcPr marT="91425" marB="91425" marR="91425" marL="91425"/>
                </a:tc>
                <a:tc>
                  <a:txBody>
                    <a:bodyPr/>
                    <a:lstStyle/>
                    <a:p>
                      <a:pPr indent="0" lvl="0" marL="0" rtl="0" algn="l">
                        <a:spcBef>
                          <a:spcPts val="0"/>
                        </a:spcBef>
                        <a:spcAft>
                          <a:spcPts val="0"/>
                        </a:spcAft>
                        <a:buNone/>
                      </a:pPr>
                      <a:r>
                        <a:rPr lang="en"/>
                        <a:t>0.03</a:t>
                      </a:r>
                      <a:endParaRPr/>
                    </a:p>
                  </a:txBody>
                  <a:tcPr marT="91425" marB="91425" marR="91425" marL="91425"/>
                </a:tc>
              </a:tr>
              <a:tr h="381000">
                <a:tc>
                  <a:txBody>
                    <a:bodyPr/>
                    <a:lstStyle/>
                    <a:p>
                      <a:pPr indent="0" lvl="0" marL="0" rtl="0" algn="l">
                        <a:spcBef>
                          <a:spcPts val="0"/>
                        </a:spcBef>
                        <a:spcAft>
                          <a:spcPts val="0"/>
                        </a:spcAft>
                        <a:buNone/>
                      </a:pPr>
                      <a:r>
                        <a:rPr lang="en"/>
                        <a:t>After Fine-Tuning</a:t>
                      </a:r>
                      <a:endParaRPr/>
                    </a:p>
                  </a:txBody>
                  <a:tcPr marT="91425" marB="91425" marR="91425" marL="91425"/>
                </a:tc>
                <a:tc>
                  <a:txBody>
                    <a:bodyPr/>
                    <a:lstStyle/>
                    <a:p>
                      <a:pPr indent="0" lvl="0" marL="0" rtl="0" algn="l">
                        <a:spcBef>
                          <a:spcPts val="0"/>
                        </a:spcBef>
                        <a:spcAft>
                          <a:spcPts val="0"/>
                        </a:spcAft>
                        <a:buNone/>
                      </a:pPr>
                      <a:r>
                        <a:rPr lang="en"/>
                        <a:t>0.32</a:t>
                      </a:r>
                      <a:endParaRPr/>
                    </a:p>
                  </a:txBody>
                  <a:tcPr marT="91425" marB="91425" marR="91425" marL="91425"/>
                </a:tc>
                <a:tc>
                  <a:txBody>
                    <a:bodyPr/>
                    <a:lstStyle/>
                    <a:p>
                      <a:pPr indent="0" lvl="0" marL="0" rtl="0" algn="l">
                        <a:spcBef>
                          <a:spcPts val="0"/>
                        </a:spcBef>
                        <a:spcAft>
                          <a:spcPts val="0"/>
                        </a:spcAft>
                        <a:buNone/>
                      </a:pPr>
                      <a:r>
                        <a:rPr lang="en"/>
                        <a:t>0.05</a:t>
                      </a:r>
                      <a:endParaRPr/>
                    </a:p>
                  </a:txBody>
                  <a:tcPr marT="91425" marB="91425" marR="91425" marL="91425"/>
                </a:tc>
              </a:tr>
            </a:tbl>
          </a:graphicData>
        </a:graphic>
      </p:graphicFrame>
      <p:graphicFrame>
        <p:nvGraphicFramePr>
          <p:cNvPr id="161" name="Google Shape;161;p19"/>
          <p:cNvGraphicFramePr/>
          <p:nvPr/>
        </p:nvGraphicFramePr>
        <p:xfrm>
          <a:off x="1185000" y="3641600"/>
          <a:ext cx="3000000" cy="3000000"/>
        </p:xfrm>
        <a:graphic>
          <a:graphicData uri="http://schemas.openxmlformats.org/drawingml/2006/table">
            <a:tbl>
              <a:tblPr>
                <a:noFill/>
                <a:tableStyleId>{F1D91D72-02DC-46B2-A7E9-4E32875CF8C7}</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Rouge Score </a:t>
                      </a:r>
                      <a:endParaRPr/>
                    </a:p>
                  </a:txBody>
                  <a:tcPr marT="91425" marB="91425" marR="91425" marL="91425"/>
                </a:tc>
                <a:tc>
                  <a:txBody>
                    <a:bodyPr/>
                    <a:lstStyle/>
                    <a:p>
                      <a:pPr indent="0" lvl="0" marL="0" rtl="0" algn="l">
                        <a:spcBef>
                          <a:spcPts val="0"/>
                        </a:spcBef>
                        <a:spcAft>
                          <a:spcPts val="0"/>
                        </a:spcAft>
                        <a:buNone/>
                      </a:pPr>
                      <a:r>
                        <a:rPr lang="en"/>
                        <a:t>Bleu Score</a:t>
                      </a:r>
                      <a:endParaRPr/>
                    </a:p>
                  </a:txBody>
                  <a:tcPr marT="91425" marB="91425" marR="91425" marL="91425"/>
                </a:tc>
              </a:tr>
              <a:tr h="381000">
                <a:tc>
                  <a:txBody>
                    <a:bodyPr/>
                    <a:lstStyle/>
                    <a:p>
                      <a:pPr indent="0" lvl="0" marL="0" rtl="0" algn="l">
                        <a:spcBef>
                          <a:spcPts val="0"/>
                        </a:spcBef>
                        <a:spcAft>
                          <a:spcPts val="0"/>
                        </a:spcAft>
                        <a:buNone/>
                      </a:pPr>
                      <a:r>
                        <a:rPr lang="en"/>
                        <a:t>Before Fine-Tuning</a:t>
                      </a:r>
                      <a:endParaRPr/>
                    </a:p>
                  </a:txBody>
                  <a:tcPr marT="91425" marB="91425" marR="91425" marL="91425"/>
                </a:tc>
                <a:tc>
                  <a:txBody>
                    <a:bodyPr/>
                    <a:lstStyle/>
                    <a:p>
                      <a:pPr indent="0" lvl="0" marL="0" rtl="0" algn="l">
                        <a:lnSpc>
                          <a:spcPct val="150000"/>
                        </a:lnSpc>
                        <a:spcBef>
                          <a:spcPts val="0"/>
                        </a:spcBef>
                        <a:spcAft>
                          <a:spcPts val="0"/>
                        </a:spcAft>
                        <a:buClr>
                          <a:schemeClr val="dk1"/>
                        </a:buClr>
                        <a:buSzPts val="1100"/>
                        <a:buFont typeface="Arial"/>
                        <a:buNone/>
                      </a:pPr>
                      <a:r>
                        <a:rPr lang="en"/>
                        <a:t>0.21</a:t>
                      </a:r>
                      <a:endParaRPr/>
                    </a:p>
                  </a:txBody>
                  <a:tcPr marT="91425" marB="91425" marR="91425" marL="91425"/>
                </a:tc>
                <a:tc>
                  <a:txBody>
                    <a:bodyPr/>
                    <a:lstStyle/>
                    <a:p>
                      <a:pPr indent="0" lvl="0" marL="0" rtl="0" algn="l">
                        <a:spcBef>
                          <a:spcPts val="0"/>
                        </a:spcBef>
                        <a:spcAft>
                          <a:spcPts val="0"/>
                        </a:spcAft>
                        <a:buNone/>
                      </a:pPr>
                      <a:r>
                        <a:rPr lang="en"/>
                        <a:t>0.45</a:t>
                      </a:r>
                      <a:endParaRPr/>
                    </a:p>
                  </a:txBody>
                  <a:tcPr marT="91425" marB="91425" marR="91425" marL="91425"/>
                </a:tc>
              </a:tr>
              <a:tr h="381000">
                <a:tc>
                  <a:txBody>
                    <a:bodyPr/>
                    <a:lstStyle/>
                    <a:p>
                      <a:pPr indent="0" lvl="0" marL="0" rtl="0" algn="l">
                        <a:spcBef>
                          <a:spcPts val="0"/>
                        </a:spcBef>
                        <a:spcAft>
                          <a:spcPts val="0"/>
                        </a:spcAft>
                        <a:buNone/>
                      </a:pPr>
                      <a:r>
                        <a:rPr lang="en"/>
                        <a:t>After Fine-Tuning</a:t>
                      </a:r>
                      <a:endParaRPr/>
                    </a:p>
                  </a:txBody>
                  <a:tcPr marT="91425" marB="91425" marR="91425" marL="91425"/>
                </a:tc>
                <a:tc>
                  <a:txBody>
                    <a:bodyPr/>
                    <a:lstStyle/>
                    <a:p>
                      <a:pPr indent="0" lvl="0" marL="0" rtl="0" algn="l">
                        <a:spcBef>
                          <a:spcPts val="0"/>
                        </a:spcBef>
                        <a:spcAft>
                          <a:spcPts val="0"/>
                        </a:spcAft>
                        <a:buNone/>
                      </a:pPr>
                      <a:r>
                        <a:rPr lang="en"/>
                        <a:t>0.26</a:t>
                      </a:r>
                      <a:endParaRPr/>
                    </a:p>
                  </a:txBody>
                  <a:tcPr marT="91425" marB="91425" marR="91425" marL="91425"/>
                </a:tc>
                <a:tc>
                  <a:txBody>
                    <a:bodyPr/>
                    <a:lstStyle/>
                    <a:p>
                      <a:pPr indent="0" lvl="0" marL="0" rtl="0" algn="l">
                        <a:spcBef>
                          <a:spcPts val="0"/>
                        </a:spcBef>
                        <a:spcAft>
                          <a:spcPts val="0"/>
                        </a:spcAft>
                        <a:buNone/>
                      </a:pPr>
                      <a:r>
                        <a:rPr lang="en"/>
                        <a:t>0.46</a:t>
                      </a:r>
                      <a:endParaRPr/>
                    </a:p>
                  </a:txBody>
                  <a:tcPr marT="91425" marB="91425" marR="91425" marL="91425"/>
                </a:tc>
              </a:tr>
            </a:tbl>
          </a:graphicData>
        </a:graphic>
      </p:graphicFrame>
      <p:sp>
        <p:nvSpPr>
          <p:cNvPr id="162" name="Google Shape;162;p19"/>
          <p:cNvSpPr txBox="1"/>
          <p:nvPr/>
        </p:nvSpPr>
        <p:spPr>
          <a:xfrm>
            <a:off x="1057250" y="991125"/>
            <a:ext cx="3010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Prompt Optimization Model</a:t>
            </a:r>
            <a:endParaRPr sz="1800">
              <a:solidFill>
                <a:schemeClr val="dk2"/>
              </a:solidFill>
            </a:endParaRPr>
          </a:p>
        </p:txBody>
      </p:sp>
      <p:sp>
        <p:nvSpPr>
          <p:cNvPr id="163" name="Google Shape;163;p19"/>
          <p:cNvSpPr txBox="1"/>
          <p:nvPr/>
        </p:nvSpPr>
        <p:spPr>
          <a:xfrm>
            <a:off x="1094825" y="3153150"/>
            <a:ext cx="3010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Report </a:t>
            </a:r>
            <a:r>
              <a:rPr lang="en" sz="1800">
                <a:solidFill>
                  <a:schemeClr val="dk2"/>
                </a:solidFill>
              </a:rPr>
              <a:t>Analyzation</a:t>
            </a:r>
            <a:r>
              <a:rPr lang="en" sz="1800">
                <a:solidFill>
                  <a:schemeClr val="dk2"/>
                </a:solidFill>
              </a:rPr>
              <a:t> Model</a:t>
            </a:r>
            <a:endParaRPr sz="1800">
              <a:solidFill>
                <a:schemeClr val="dk2"/>
              </a:solidFill>
            </a:endParaRPr>
          </a:p>
        </p:txBody>
      </p:sp>
      <p:pic>
        <p:nvPicPr>
          <p:cNvPr id="164" name="Google Shape;164;p19"/>
          <p:cNvPicPr preferRelativeResize="0"/>
          <p:nvPr/>
        </p:nvPicPr>
        <p:blipFill>
          <a:blip r:embed="rId3">
            <a:alphaModFix/>
          </a:blip>
          <a:stretch>
            <a:fillRect/>
          </a:stretch>
        </p:blipFill>
        <p:spPr>
          <a:xfrm>
            <a:off x="256362" y="1452818"/>
            <a:ext cx="612968" cy="613371"/>
          </a:xfrm>
          <a:prstGeom prst="rect">
            <a:avLst/>
          </a:prstGeom>
          <a:noFill/>
          <a:ln>
            <a:noFill/>
          </a:ln>
        </p:spPr>
      </p:pic>
      <p:pic>
        <p:nvPicPr>
          <p:cNvPr id="165" name="Google Shape;165;p19"/>
          <p:cNvPicPr preferRelativeResize="0"/>
          <p:nvPr/>
        </p:nvPicPr>
        <p:blipFill>
          <a:blip r:embed="rId4">
            <a:alphaModFix/>
          </a:blip>
          <a:stretch>
            <a:fillRect/>
          </a:stretch>
        </p:blipFill>
        <p:spPr>
          <a:xfrm>
            <a:off x="142332" y="4165483"/>
            <a:ext cx="409249" cy="409518"/>
          </a:xfrm>
          <a:prstGeom prst="rect">
            <a:avLst/>
          </a:prstGeom>
          <a:noFill/>
          <a:ln>
            <a:noFill/>
          </a:ln>
        </p:spPr>
      </p:pic>
      <p:pic>
        <p:nvPicPr>
          <p:cNvPr id="166" name="Google Shape;166;p19"/>
          <p:cNvPicPr preferRelativeResize="0"/>
          <p:nvPr/>
        </p:nvPicPr>
        <p:blipFill>
          <a:blip r:embed="rId5">
            <a:alphaModFix/>
          </a:blip>
          <a:stretch>
            <a:fillRect/>
          </a:stretch>
        </p:blipFill>
        <p:spPr>
          <a:xfrm>
            <a:off x="301592" y="3641597"/>
            <a:ext cx="522481" cy="522824"/>
          </a:xfrm>
          <a:prstGeom prst="rect">
            <a:avLst/>
          </a:prstGeom>
          <a:noFill/>
          <a:ln>
            <a:noFill/>
          </a:ln>
        </p:spPr>
      </p:pic>
      <p:pic>
        <p:nvPicPr>
          <p:cNvPr id="167" name="Google Shape;167;p19"/>
          <p:cNvPicPr preferRelativeResize="0"/>
          <p:nvPr/>
        </p:nvPicPr>
        <p:blipFill>
          <a:blip r:embed="rId6">
            <a:alphaModFix/>
          </a:blip>
          <a:stretch>
            <a:fillRect/>
          </a:stretch>
        </p:blipFill>
        <p:spPr>
          <a:xfrm>
            <a:off x="679330" y="4181158"/>
            <a:ext cx="377908" cy="37815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Reinforcement</a:t>
            </a:r>
            <a:r>
              <a:rPr lang="en"/>
              <a:t> Learning Initial Approach</a:t>
            </a:r>
            <a:endParaRPr/>
          </a:p>
        </p:txBody>
      </p:sp>
      <p:sp>
        <p:nvSpPr>
          <p:cNvPr id="173" name="Google Shape;173;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rgbClr val="0F0F0F"/>
              </a:solidFill>
              <a:latin typeface="Roboto"/>
              <a:ea typeface="Roboto"/>
              <a:cs typeface="Roboto"/>
              <a:sym typeface="Roboto"/>
            </a:endParaRPr>
          </a:p>
          <a:p>
            <a:pPr indent="-317500" lvl="0" marL="457200" rtl="0" algn="l">
              <a:spcBef>
                <a:spcPts val="0"/>
              </a:spcBef>
              <a:spcAft>
                <a:spcPts val="0"/>
              </a:spcAft>
              <a:buClr>
                <a:srgbClr val="0F0F0F"/>
              </a:buClr>
              <a:buSzPts val="1400"/>
              <a:buFont typeface="Roboto"/>
              <a:buChar char="●"/>
            </a:pPr>
            <a:r>
              <a:rPr b="1" lang="en" sz="1400">
                <a:solidFill>
                  <a:srgbClr val="0F0F0F"/>
                </a:solidFill>
                <a:latin typeface="Roboto"/>
                <a:ea typeface="Roboto"/>
                <a:cs typeface="Roboto"/>
                <a:sym typeface="Roboto"/>
              </a:rPr>
              <a:t>Manual Labeling Process</a:t>
            </a:r>
            <a:r>
              <a:rPr lang="en" sz="1400">
                <a:solidFill>
                  <a:srgbClr val="0F0F0F"/>
                </a:solidFill>
                <a:latin typeface="Roboto"/>
                <a:ea typeface="Roboto"/>
                <a:cs typeface="Roboto"/>
                <a:sym typeface="Roboto"/>
              </a:rPr>
              <a:t>: </a:t>
            </a:r>
            <a:endParaRPr sz="1400">
              <a:solidFill>
                <a:srgbClr val="0F0F0F"/>
              </a:solidFill>
              <a:latin typeface="Roboto"/>
              <a:ea typeface="Roboto"/>
              <a:cs typeface="Roboto"/>
              <a:sym typeface="Roboto"/>
            </a:endParaRPr>
          </a:p>
          <a:p>
            <a:pPr indent="-317500" lvl="0" marL="457200" rtl="0" algn="l">
              <a:spcBef>
                <a:spcPts val="0"/>
              </a:spcBef>
              <a:spcAft>
                <a:spcPts val="0"/>
              </a:spcAft>
              <a:buClr>
                <a:srgbClr val="0F0F0F"/>
              </a:buClr>
              <a:buSzPts val="1400"/>
              <a:buFont typeface="Roboto"/>
              <a:buChar char="●"/>
            </a:pPr>
            <a:r>
              <a:rPr lang="en" sz="1400">
                <a:solidFill>
                  <a:srgbClr val="0F0F0F"/>
                </a:solidFill>
                <a:latin typeface="Roboto"/>
                <a:ea typeface="Roboto"/>
                <a:cs typeface="Roboto"/>
                <a:sym typeface="Roboto"/>
              </a:rPr>
              <a:t>Ranking LLM-produced answers based on accuracy, readability, etc.</a:t>
            </a:r>
            <a:endParaRPr sz="1400">
              <a:solidFill>
                <a:srgbClr val="0F0F0F"/>
              </a:solidFill>
              <a:latin typeface="Roboto"/>
              <a:ea typeface="Roboto"/>
              <a:cs typeface="Roboto"/>
              <a:sym typeface="Roboto"/>
            </a:endParaRPr>
          </a:p>
          <a:p>
            <a:pPr indent="-317500" lvl="0" marL="457200" rtl="0" algn="l">
              <a:spcBef>
                <a:spcPts val="0"/>
              </a:spcBef>
              <a:spcAft>
                <a:spcPts val="0"/>
              </a:spcAft>
              <a:buClr>
                <a:srgbClr val="0F0F0F"/>
              </a:buClr>
              <a:buSzPts val="1400"/>
              <a:buFont typeface="Roboto"/>
              <a:buChar char="●"/>
            </a:pPr>
            <a:r>
              <a:rPr b="1" lang="en" sz="1400">
                <a:solidFill>
                  <a:srgbClr val="0F0F0F"/>
                </a:solidFill>
                <a:latin typeface="Roboto"/>
                <a:ea typeface="Roboto"/>
                <a:cs typeface="Roboto"/>
                <a:sym typeface="Roboto"/>
              </a:rPr>
              <a:t>Training Reward Model</a:t>
            </a:r>
            <a:r>
              <a:rPr lang="en" sz="1400">
                <a:solidFill>
                  <a:srgbClr val="0F0F0F"/>
                </a:solidFill>
                <a:latin typeface="Roboto"/>
                <a:ea typeface="Roboto"/>
                <a:cs typeface="Roboto"/>
                <a:sym typeface="Roboto"/>
              </a:rPr>
              <a:t>: </a:t>
            </a:r>
            <a:endParaRPr sz="1400">
              <a:solidFill>
                <a:srgbClr val="0F0F0F"/>
              </a:solidFill>
              <a:latin typeface="Roboto"/>
              <a:ea typeface="Roboto"/>
              <a:cs typeface="Roboto"/>
              <a:sym typeface="Roboto"/>
            </a:endParaRPr>
          </a:p>
          <a:p>
            <a:pPr indent="-317500" lvl="0" marL="457200" rtl="0" algn="l">
              <a:spcBef>
                <a:spcPts val="0"/>
              </a:spcBef>
              <a:spcAft>
                <a:spcPts val="0"/>
              </a:spcAft>
              <a:buClr>
                <a:srgbClr val="0F0F0F"/>
              </a:buClr>
              <a:buSzPts val="1400"/>
              <a:buFont typeface="Roboto"/>
              <a:buChar char="●"/>
            </a:pPr>
            <a:r>
              <a:rPr lang="en" sz="1400">
                <a:solidFill>
                  <a:srgbClr val="0F0F0F"/>
                </a:solidFill>
                <a:latin typeface="Roboto"/>
                <a:ea typeface="Roboto"/>
                <a:cs typeface="Roboto"/>
                <a:sym typeface="Roboto"/>
              </a:rPr>
              <a:t>Using labeled data to train GPT2-based reward model via supervised learning.</a:t>
            </a:r>
            <a:endParaRPr sz="1400">
              <a:solidFill>
                <a:srgbClr val="0F0F0F"/>
              </a:solidFill>
              <a:latin typeface="Roboto"/>
              <a:ea typeface="Roboto"/>
              <a:cs typeface="Roboto"/>
              <a:sym typeface="Roboto"/>
            </a:endParaRPr>
          </a:p>
          <a:p>
            <a:pPr indent="-317500" lvl="0" marL="457200" rtl="0" algn="l">
              <a:spcBef>
                <a:spcPts val="0"/>
              </a:spcBef>
              <a:spcAft>
                <a:spcPts val="0"/>
              </a:spcAft>
              <a:buClr>
                <a:srgbClr val="0F0F0F"/>
              </a:buClr>
              <a:buSzPts val="1400"/>
              <a:buFont typeface="Roboto"/>
              <a:buChar char="●"/>
            </a:pPr>
            <a:r>
              <a:rPr b="1" lang="en" sz="1400">
                <a:solidFill>
                  <a:srgbClr val="0F0F0F"/>
                </a:solidFill>
                <a:latin typeface="Roboto"/>
                <a:ea typeface="Roboto"/>
                <a:cs typeface="Roboto"/>
                <a:sym typeface="Roboto"/>
              </a:rPr>
              <a:t>Proximal Policy Optimization (PPO)</a:t>
            </a:r>
            <a:r>
              <a:rPr lang="en" sz="1400">
                <a:solidFill>
                  <a:srgbClr val="0F0F0F"/>
                </a:solidFill>
                <a:latin typeface="Roboto"/>
                <a:ea typeface="Roboto"/>
                <a:cs typeface="Roboto"/>
                <a:sym typeface="Roboto"/>
              </a:rPr>
              <a:t>: </a:t>
            </a:r>
            <a:endParaRPr sz="1400">
              <a:solidFill>
                <a:srgbClr val="0F0F0F"/>
              </a:solidFill>
              <a:latin typeface="Roboto"/>
              <a:ea typeface="Roboto"/>
              <a:cs typeface="Roboto"/>
              <a:sym typeface="Roboto"/>
            </a:endParaRPr>
          </a:p>
          <a:p>
            <a:pPr indent="-317500" lvl="0" marL="457200" rtl="0" algn="l">
              <a:spcBef>
                <a:spcPts val="0"/>
              </a:spcBef>
              <a:spcAft>
                <a:spcPts val="0"/>
              </a:spcAft>
              <a:buClr>
                <a:srgbClr val="0F0F0F"/>
              </a:buClr>
              <a:buSzPts val="1400"/>
              <a:buFont typeface="Roboto"/>
              <a:buChar char="●"/>
            </a:pPr>
            <a:r>
              <a:rPr lang="en" sz="1400">
                <a:solidFill>
                  <a:srgbClr val="0F0F0F"/>
                </a:solidFill>
                <a:latin typeface="Roboto"/>
                <a:ea typeface="Roboto"/>
                <a:cs typeface="Roboto"/>
                <a:sym typeface="Roboto"/>
              </a:rPr>
              <a:t>Employing PPO for prompt completion experiments and response ranking.</a:t>
            </a:r>
            <a:endParaRPr sz="1400">
              <a:solidFill>
                <a:srgbClr val="0F0F0F"/>
              </a:solidFill>
              <a:latin typeface="Roboto"/>
              <a:ea typeface="Roboto"/>
              <a:cs typeface="Roboto"/>
              <a:sym typeface="Roboto"/>
            </a:endParaRPr>
          </a:p>
          <a:p>
            <a:pPr indent="-317500" lvl="0" marL="457200" rtl="0" algn="l">
              <a:spcBef>
                <a:spcPts val="0"/>
              </a:spcBef>
              <a:spcAft>
                <a:spcPts val="0"/>
              </a:spcAft>
              <a:buClr>
                <a:srgbClr val="0F0F0F"/>
              </a:buClr>
              <a:buSzPts val="1400"/>
              <a:buFont typeface="Roboto"/>
              <a:buChar char="●"/>
            </a:pPr>
            <a:r>
              <a:rPr b="1" lang="en" sz="1400">
                <a:solidFill>
                  <a:srgbClr val="0F0F0F"/>
                </a:solidFill>
                <a:latin typeface="Roboto"/>
                <a:ea typeface="Roboto"/>
                <a:cs typeface="Roboto"/>
                <a:sym typeface="Roboto"/>
              </a:rPr>
              <a:t>Model Benchmarking</a:t>
            </a:r>
            <a:r>
              <a:rPr lang="en" sz="1400">
                <a:solidFill>
                  <a:srgbClr val="0F0F0F"/>
                </a:solidFill>
                <a:latin typeface="Roboto"/>
                <a:ea typeface="Roboto"/>
                <a:cs typeface="Roboto"/>
                <a:sym typeface="Roboto"/>
              </a:rPr>
              <a:t>: </a:t>
            </a:r>
            <a:endParaRPr sz="1400">
              <a:solidFill>
                <a:srgbClr val="0F0F0F"/>
              </a:solidFill>
              <a:latin typeface="Roboto"/>
              <a:ea typeface="Roboto"/>
              <a:cs typeface="Roboto"/>
              <a:sym typeface="Roboto"/>
            </a:endParaRPr>
          </a:p>
          <a:p>
            <a:pPr indent="-317500" lvl="0" marL="457200" rtl="0" algn="l">
              <a:spcBef>
                <a:spcPts val="0"/>
              </a:spcBef>
              <a:spcAft>
                <a:spcPts val="0"/>
              </a:spcAft>
              <a:buClr>
                <a:srgbClr val="0F0F0F"/>
              </a:buClr>
              <a:buSzPts val="1400"/>
              <a:buFont typeface="Roboto"/>
              <a:buChar char="●"/>
            </a:pPr>
            <a:r>
              <a:rPr lang="en" sz="1400">
                <a:solidFill>
                  <a:srgbClr val="0F0F0F"/>
                </a:solidFill>
                <a:latin typeface="Roboto"/>
                <a:ea typeface="Roboto"/>
                <a:cs typeface="Roboto"/>
                <a:sym typeface="Roboto"/>
              </a:rPr>
              <a:t>Fine-tuned LLama as reference, using frozen weights.</a:t>
            </a:r>
            <a:endParaRPr sz="1400">
              <a:solidFill>
                <a:srgbClr val="0F0F0F"/>
              </a:solidFill>
              <a:latin typeface="Roboto"/>
              <a:ea typeface="Roboto"/>
              <a:cs typeface="Roboto"/>
              <a:sym typeface="Roboto"/>
            </a:endParaRPr>
          </a:p>
          <a:p>
            <a:pPr indent="-317500" lvl="0" marL="457200" rtl="0" algn="l">
              <a:spcBef>
                <a:spcPts val="0"/>
              </a:spcBef>
              <a:spcAft>
                <a:spcPts val="0"/>
              </a:spcAft>
              <a:buClr>
                <a:srgbClr val="0F0F0F"/>
              </a:buClr>
              <a:buSzPts val="1400"/>
              <a:buFont typeface="Roboto"/>
              <a:buChar char="●"/>
            </a:pPr>
            <a:r>
              <a:rPr b="1" lang="en" sz="1400">
                <a:solidFill>
                  <a:srgbClr val="0F0F0F"/>
                </a:solidFill>
                <a:latin typeface="Roboto"/>
                <a:ea typeface="Roboto"/>
                <a:cs typeface="Roboto"/>
                <a:sym typeface="Roboto"/>
              </a:rPr>
              <a:t>KL Divergence Penalty</a:t>
            </a:r>
            <a:r>
              <a:rPr lang="en" sz="1400">
                <a:solidFill>
                  <a:srgbClr val="0F0F0F"/>
                </a:solidFill>
                <a:latin typeface="Roboto"/>
                <a:ea typeface="Roboto"/>
                <a:cs typeface="Roboto"/>
                <a:sym typeface="Roboto"/>
              </a:rPr>
              <a:t>: </a:t>
            </a:r>
            <a:endParaRPr sz="1400">
              <a:solidFill>
                <a:srgbClr val="0F0F0F"/>
              </a:solidFill>
              <a:latin typeface="Roboto"/>
              <a:ea typeface="Roboto"/>
              <a:cs typeface="Roboto"/>
              <a:sym typeface="Roboto"/>
            </a:endParaRPr>
          </a:p>
          <a:p>
            <a:pPr indent="-317500" lvl="0" marL="457200" rtl="0" algn="l">
              <a:spcBef>
                <a:spcPts val="0"/>
              </a:spcBef>
              <a:spcAft>
                <a:spcPts val="0"/>
              </a:spcAft>
              <a:buClr>
                <a:srgbClr val="0F0F0F"/>
              </a:buClr>
              <a:buSzPts val="1400"/>
              <a:buFont typeface="Roboto"/>
              <a:buChar char="●"/>
            </a:pPr>
            <a:r>
              <a:rPr lang="en" sz="1400">
                <a:solidFill>
                  <a:srgbClr val="0F0F0F"/>
                </a:solidFill>
                <a:latin typeface="Roboto"/>
                <a:ea typeface="Roboto"/>
                <a:cs typeface="Roboto"/>
                <a:sym typeface="Roboto"/>
              </a:rPr>
              <a:t>Ensures model alignment with reference during hallucinations.</a:t>
            </a:r>
            <a:endParaRPr sz="1400">
              <a:solidFill>
                <a:srgbClr val="0F0F0F"/>
              </a:solidFill>
              <a:latin typeface="Roboto"/>
              <a:ea typeface="Roboto"/>
              <a:cs typeface="Roboto"/>
              <a:sym typeface="Roboto"/>
            </a:endParaRPr>
          </a:p>
          <a:p>
            <a:pPr indent="-317500" lvl="0" marL="457200" rtl="0" algn="l">
              <a:spcBef>
                <a:spcPts val="0"/>
              </a:spcBef>
              <a:spcAft>
                <a:spcPts val="0"/>
              </a:spcAft>
              <a:buClr>
                <a:srgbClr val="0F0F0F"/>
              </a:buClr>
              <a:buSzPts val="1400"/>
              <a:buFont typeface="Roboto"/>
              <a:buChar char="●"/>
            </a:pPr>
            <a:r>
              <a:rPr b="1" lang="en" sz="1400">
                <a:solidFill>
                  <a:srgbClr val="0F0F0F"/>
                </a:solidFill>
                <a:latin typeface="Roboto"/>
                <a:ea typeface="Roboto"/>
                <a:cs typeface="Roboto"/>
                <a:sym typeface="Roboto"/>
              </a:rPr>
              <a:t>Parameter-Efficient Fine-Tuning (PEFT) Adapter</a:t>
            </a:r>
            <a:r>
              <a:rPr lang="en" sz="1400">
                <a:solidFill>
                  <a:srgbClr val="0F0F0F"/>
                </a:solidFill>
                <a:latin typeface="Roboto"/>
                <a:ea typeface="Roboto"/>
                <a:cs typeface="Roboto"/>
                <a:sym typeface="Roboto"/>
              </a:rPr>
              <a:t>:</a:t>
            </a:r>
            <a:endParaRPr sz="1400">
              <a:solidFill>
                <a:srgbClr val="0F0F0F"/>
              </a:solidFill>
              <a:latin typeface="Roboto"/>
              <a:ea typeface="Roboto"/>
              <a:cs typeface="Roboto"/>
              <a:sym typeface="Roboto"/>
            </a:endParaRPr>
          </a:p>
          <a:p>
            <a:pPr indent="-317500" lvl="0" marL="457200" rtl="0" algn="l">
              <a:spcBef>
                <a:spcPts val="0"/>
              </a:spcBef>
              <a:spcAft>
                <a:spcPts val="0"/>
              </a:spcAft>
              <a:buClr>
                <a:srgbClr val="0F0F0F"/>
              </a:buClr>
              <a:buSzPts val="1400"/>
              <a:buFont typeface="Roboto"/>
              <a:buChar char="●"/>
            </a:pPr>
            <a:r>
              <a:rPr lang="en" sz="1400">
                <a:solidFill>
                  <a:srgbClr val="0F0F0F"/>
                </a:solidFill>
                <a:latin typeface="Roboto"/>
                <a:ea typeface="Roboto"/>
                <a:cs typeface="Roboto"/>
                <a:sym typeface="Roboto"/>
              </a:rPr>
              <a:t> Enhances PPO model responsiveness and alignment.</a:t>
            </a:r>
            <a:endParaRPr sz="1400">
              <a:solidFill>
                <a:srgbClr val="0F0F0F"/>
              </a:solidFill>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311700" y="213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UI Interface Design</a:t>
            </a:r>
            <a:endParaRPr/>
          </a:p>
        </p:txBody>
      </p:sp>
      <p:sp>
        <p:nvSpPr>
          <p:cNvPr id="179" name="Google Shape;179;p21"/>
          <p:cNvSpPr txBox="1"/>
          <p:nvPr>
            <p:ph idx="1" type="body"/>
          </p:nvPr>
        </p:nvSpPr>
        <p:spPr>
          <a:xfrm>
            <a:off x="5612500" y="1907225"/>
            <a:ext cx="3279300" cy="2170800"/>
          </a:xfrm>
          <a:prstGeom prst="rect">
            <a:avLst/>
          </a:prstGeom>
        </p:spPr>
        <p:txBody>
          <a:bodyPr anchorCtr="0" anchor="t" bIns="91425" lIns="91425" spcFirstLastPara="1" rIns="91425" wrap="square" tIns="91425">
            <a:normAutofit/>
          </a:bodyPr>
          <a:lstStyle/>
          <a:p>
            <a:pPr indent="0" lvl="0" marL="0" rtl="0" algn="l">
              <a:lnSpc>
                <a:spcPct val="90000"/>
              </a:lnSpc>
              <a:spcBef>
                <a:spcPts val="900"/>
              </a:spcBef>
              <a:spcAft>
                <a:spcPts val="0"/>
              </a:spcAft>
              <a:buClr>
                <a:schemeClr val="dk1"/>
              </a:buClr>
              <a:buSzPts val="688"/>
              <a:buFont typeface="Calibri"/>
              <a:buNone/>
            </a:pPr>
            <a:r>
              <a:rPr lang="en" sz="1500">
                <a:solidFill>
                  <a:schemeClr val="dk1"/>
                </a:solidFill>
                <a:latin typeface="Calibri"/>
                <a:ea typeface="Calibri"/>
                <a:cs typeface="Calibri"/>
                <a:sym typeface="Calibri"/>
              </a:rPr>
              <a:t>As a final deliverable, we deploy our Prompt Optimizer and Report Analyzer into a web app through Streamlit. On the left-hand side bar, users are able to drop their files and specify which model they would like to use. On the right-hand side, users can enter their message and start a conversation with the chatbot.</a:t>
            </a:r>
            <a:endParaRPr sz="1500"/>
          </a:p>
        </p:txBody>
      </p:sp>
      <p:pic>
        <p:nvPicPr>
          <p:cNvPr id="180" name="Google Shape;180;p21"/>
          <p:cNvPicPr preferRelativeResize="0"/>
          <p:nvPr/>
        </p:nvPicPr>
        <p:blipFill>
          <a:blip r:embed="rId3">
            <a:alphaModFix/>
          </a:blip>
          <a:stretch>
            <a:fillRect/>
          </a:stretch>
        </p:blipFill>
        <p:spPr>
          <a:xfrm>
            <a:off x="364850" y="881075"/>
            <a:ext cx="5200175" cy="4153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