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Roboto"/>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bold.fntdata"/><Relationship Id="rId10" Type="http://schemas.openxmlformats.org/officeDocument/2006/relationships/font" Target="fonts/Roboto-regular.fntdata"/><Relationship Id="rId13" Type="http://schemas.openxmlformats.org/officeDocument/2006/relationships/font" Target="fonts/Roboto-boldItalic.fntdata"/><Relationship Id="rId12"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87d254ba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87d254ba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87d254baa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87d254baa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87d254baa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87d254baa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87e794cfc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87e794cf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Task Completed in the Past Week</a:t>
            </a:r>
            <a:endParaRPr/>
          </a:p>
        </p:txBody>
      </p:sp>
      <p:sp>
        <p:nvSpPr>
          <p:cNvPr id="55" name="Google Shape;55;p13"/>
          <p:cNvSpPr txBox="1"/>
          <p:nvPr>
            <p:ph idx="1" type="body"/>
          </p:nvPr>
        </p:nvSpPr>
        <p:spPr>
          <a:xfrm>
            <a:off x="311700" y="1152475"/>
            <a:ext cx="8520600" cy="3832200"/>
          </a:xfrm>
          <a:prstGeom prst="rect">
            <a:avLst/>
          </a:prstGeom>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None/>
            </a:pPr>
            <a:r>
              <a:rPr lang="en">
                <a:solidFill>
                  <a:schemeClr val="dk1"/>
                </a:solidFill>
              </a:rPr>
              <a:t>Data</a:t>
            </a:r>
            <a:endParaRPr>
              <a:solidFill>
                <a:schemeClr val="dk1"/>
              </a:solidFill>
            </a:endParaRPr>
          </a:p>
          <a:p>
            <a:pPr indent="-334327" lvl="0" marL="457200" rtl="0" algn="l">
              <a:lnSpc>
                <a:spcPct val="100000"/>
              </a:lnSpc>
              <a:spcBef>
                <a:spcPts val="1200"/>
              </a:spcBef>
              <a:spcAft>
                <a:spcPts val="0"/>
              </a:spcAft>
              <a:buClr>
                <a:schemeClr val="dk1"/>
              </a:buClr>
              <a:buSzPct val="100000"/>
              <a:buChar char="●"/>
            </a:pPr>
            <a:r>
              <a:rPr lang="en">
                <a:solidFill>
                  <a:schemeClr val="dk1"/>
                </a:solidFill>
              </a:rPr>
              <a:t>Collected sustaina</a:t>
            </a:r>
            <a:r>
              <a:rPr lang="en">
                <a:solidFill>
                  <a:schemeClr val="dk1"/>
                </a:solidFill>
              </a:rPr>
              <a:t>bility reports for target companies in the past 5 years (together)</a:t>
            </a:r>
            <a:endParaRPr>
              <a:solidFill>
                <a:schemeClr val="dk1"/>
              </a:solidFill>
            </a:endParaRPr>
          </a:p>
          <a:p>
            <a:pPr indent="-334327" lvl="0" marL="457200" rtl="0" algn="l">
              <a:lnSpc>
                <a:spcPct val="100000"/>
              </a:lnSpc>
              <a:spcBef>
                <a:spcPts val="0"/>
              </a:spcBef>
              <a:spcAft>
                <a:spcPts val="0"/>
              </a:spcAft>
              <a:buClr>
                <a:schemeClr val="dk1"/>
              </a:buClr>
              <a:buSzPct val="100000"/>
              <a:buChar char="●"/>
            </a:pPr>
            <a:r>
              <a:rPr lang="en">
                <a:solidFill>
                  <a:schemeClr val="dk1"/>
                </a:solidFill>
              </a:rPr>
              <a:t>Came up with sample prompts and expected answers for Q&amp;A model (together)</a:t>
            </a:r>
            <a:endParaRPr>
              <a:solidFill>
                <a:schemeClr val="dk1"/>
              </a:solidFill>
            </a:endParaRPr>
          </a:p>
          <a:p>
            <a:pPr indent="0" lvl="0" marL="0" rtl="0" algn="l">
              <a:lnSpc>
                <a:spcPct val="100000"/>
              </a:lnSpc>
              <a:spcBef>
                <a:spcPts val="1200"/>
              </a:spcBef>
              <a:spcAft>
                <a:spcPts val="0"/>
              </a:spcAft>
              <a:buNone/>
            </a:pPr>
            <a:r>
              <a:rPr lang="en">
                <a:solidFill>
                  <a:schemeClr val="dk1"/>
                </a:solidFill>
              </a:rPr>
              <a:t>Research</a:t>
            </a:r>
            <a:endParaRPr>
              <a:solidFill>
                <a:schemeClr val="dk1"/>
              </a:solidFill>
            </a:endParaRPr>
          </a:p>
          <a:p>
            <a:pPr indent="-334327" lvl="0" marL="457200" rtl="0" algn="l">
              <a:lnSpc>
                <a:spcPct val="100000"/>
              </a:lnSpc>
              <a:spcBef>
                <a:spcPts val="1200"/>
              </a:spcBef>
              <a:spcAft>
                <a:spcPts val="0"/>
              </a:spcAft>
              <a:buClr>
                <a:schemeClr val="dk1"/>
              </a:buClr>
              <a:buSzPct val="100000"/>
              <a:buChar char="●"/>
            </a:pPr>
            <a:r>
              <a:rPr lang="en">
                <a:solidFill>
                  <a:schemeClr val="dk1"/>
                </a:solidFill>
              </a:rPr>
              <a:t>Researched on Reinforcement Learning with Human Feedback (Michelle &amp; Jasper)</a:t>
            </a:r>
            <a:endParaRPr>
              <a:solidFill>
                <a:schemeClr val="dk1"/>
              </a:solidFill>
            </a:endParaRPr>
          </a:p>
          <a:p>
            <a:pPr indent="0" lvl="0" marL="0" rtl="0" algn="l">
              <a:lnSpc>
                <a:spcPct val="100000"/>
              </a:lnSpc>
              <a:spcBef>
                <a:spcPts val="1200"/>
              </a:spcBef>
              <a:spcAft>
                <a:spcPts val="0"/>
              </a:spcAft>
              <a:buNone/>
            </a:pPr>
            <a:r>
              <a:rPr lang="en">
                <a:solidFill>
                  <a:schemeClr val="dk1"/>
                </a:solidFill>
              </a:rPr>
              <a:t>Code</a:t>
            </a:r>
            <a:endParaRPr>
              <a:solidFill>
                <a:schemeClr val="dk1"/>
              </a:solidFill>
            </a:endParaRPr>
          </a:p>
          <a:p>
            <a:pPr indent="-334327" lvl="0" marL="457200" rtl="0" algn="l">
              <a:lnSpc>
                <a:spcPct val="100000"/>
              </a:lnSpc>
              <a:spcBef>
                <a:spcPts val="1200"/>
              </a:spcBef>
              <a:spcAft>
                <a:spcPts val="0"/>
              </a:spcAft>
              <a:buClr>
                <a:schemeClr val="dk1"/>
              </a:buClr>
              <a:buSzPct val="100000"/>
              <a:buChar char="●"/>
            </a:pPr>
            <a:r>
              <a:rPr lang="en">
                <a:solidFill>
                  <a:schemeClr val="dk1"/>
                </a:solidFill>
              </a:rPr>
              <a:t>Compared different vector databases, </a:t>
            </a:r>
            <a:r>
              <a:rPr lang="en">
                <a:solidFill>
                  <a:schemeClr val="dk1"/>
                </a:solidFill>
              </a:rPr>
              <a:t>retrievers</a:t>
            </a:r>
            <a:r>
              <a:rPr lang="en">
                <a:solidFill>
                  <a:schemeClr val="dk1"/>
                </a:solidFill>
              </a:rPr>
              <a:t>, and LLM model performances for the Q&amp;A model (Yi)</a:t>
            </a:r>
            <a:endParaRPr>
              <a:solidFill>
                <a:schemeClr val="dk1"/>
              </a:solidFill>
            </a:endParaRPr>
          </a:p>
          <a:p>
            <a:pPr indent="-334327" lvl="0" marL="457200" rtl="0" algn="l">
              <a:lnSpc>
                <a:spcPct val="100000"/>
              </a:lnSpc>
              <a:spcBef>
                <a:spcPts val="0"/>
              </a:spcBef>
              <a:spcAft>
                <a:spcPts val="0"/>
              </a:spcAft>
              <a:buClr>
                <a:schemeClr val="dk1"/>
              </a:buClr>
              <a:buSzPct val="100000"/>
              <a:buChar char="●"/>
            </a:pPr>
            <a:r>
              <a:rPr lang="en">
                <a:solidFill>
                  <a:schemeClr val="dk1"/>
                </a:solidFill>
              </a:rPr>
              <a:t>Built summarization model, compared different LLM models, different chain types (refine and map-reduce), and did prompt engineerings to improve model performances (Alisa &amp; Yanni) </a:t>
            </a:r>
            <a:endParaRPr>
              <a:solidFill>
                <a:schemeClr val="dk1"/>
              </a:solidFill>
            </a:endParaRPr>
          </a:p>
          <a:p>
            <a:pPr indent="-334327" lvl="0" marL="457200" rtl="0" algn="l">
              <a:lnSpc>
                <a:spcPct val="100000"/>
              </a:lnSpc>
              <a:spcBef>
                <a:spcPts val="0"/>
              </a:spcBef>
              <a:spcAft>
                <a:spcPts val="0"/>
              </a:spcAft>
              <a:buClr>
                <a:schemeClr val="dk1"/>
              </a:buClr>
              <a:buSzPct val="100000"/>
              <a:buChar char="●"/>
            </a:pPr>
            <a:r>
              <a:rPr lang="en">
                <a:solidFill>
                  <a:schemeClr val="dk1"/>
                </a:solidFill>
              </a:rPr>
              <a:t>Tested different prompts for Q&amp;A model and prompt engineering (Yi &amp; Michelle)</a:t>
            </a:r>
            <a:endParaRPr>
              <a:solidFill>
                <a:schemeClr val="dk1"/>
              </a:solidFill>
            </a:endParaRPr>
          </a:p>
          <a:p>
            <a:pPr indent="-334327" lvl="0" marL="457200" rtl="0" algn="l">
              <a:lnSpc>
                <a:spcPct val="100000"/>
              </a:lnSpc>
              <a:spcBef>
                <a:spcPts val="0"/>
              </a:spcBef>
              <a:spcAft>
                <a:spcPts val="0"/>
              </a:spcAft>
              <a:buClr>
                <a:schemeClr val="dk1"/>
              </a:buClr>
              <a:buSzPct val="100000"/>
              <a:buChar char="●"/>
            </a:pPr>
            <a:r>
              <a:rPr lang="en">
                <a:solidFill>
                  <a:schemeClr val="dk1"/>
                </a:solidFill>
              </a:rPr>
              <a:t>M</a:t>
            </a:r>
            <a:r>
              <a:rPr lang="en">
                <a:solidFill>
                  <a:schemeClr val="dk1"/>
                </a:solidFill>
              </a:rPr>
              <a:t>ultiple documents loading and table reader (Jasper)</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191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 Encountered </a:t>
            </a:r>
            <a:endParaRPr/>
          </a:p>
        </p:txBody>
      </p:sp>
      <p:sp>
        <p:nvSpPr>
          <p:cNvPr id="61" name="Google Shape;61;p14"/>
          <p:cNvSpPr txBox="1"/>
          <p:nvPr>
            <p:ph idx="1" type="body"/>
          </p:nvPr>
        </p:nvSpPr>
        <p:spPr>
          <a:xfrm>
            <a:off x="311700" y="873900"/>
            <a:ext cx="8520600" cy="38049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Problem</a:t>
            </a:r>
            <a:endParaRPr/>
          </a:p>
          <a:p>
            <a:pPr indent="0" lvl="0" marL="0" rtl="0" algn="l">
              <a:spcBef>
                <a:spcPts val="1200"/>
              </a:spcBef>
              <a:spcAft>
                <a:spcPts val="0"/>
              </a:spcAft>
              <a:buNone/>
            </a:pPr>
            <a:r>
              <a:rPr lang="en">
                <a:solidFill>
                  <a:schemeClr val="dk1"/>
                </a:solidFill>
              </a:rPr>
              <a:t>Summarization output is not ideal (inaccurate data, too general output, not well-formatted, etc.)</a:t>
            </a:r>
            <a:endParaRPr>
              <a:solidFill>
                <a:schemeClr val="dk1"/>
              </a:solidFill>
            </a:endParaRPr>
          </a:p>
          <a:p>
            <a:pPr indent="0" lvl="0" marL="0" rtl="0" algn="l">
              <a:spcBef>
                <a:spcPts val="1200"/>
              </a:spcBef>
              <a:spcAft>
                <a:spcPts val="0"/>
              </a:spcAft>
              <a:buNone/>
            </a:pPr>
            <a:r>
              <a:rPr lang="en"/>
              <a:t>Solution</a:t>
            </a:r>
            <a:endParaRPr/>
          </a:p>
          <a:p>
            <a:pPr indent="0" lvl="0" marL="0" rtl="0" algn="l">
              <a:spcBef>
                <a:spcPts val="1200"/>
              </a:spcBef>
              <a:spcAft>
                <a:spcPts val="0"/>
              </a:spcAft>
              <a:buNone/>
            </a:pPr>
            <a:r>
              <a:rPr lang="en">
                <a:solidFill>
                  <a:schemeClr val="dk1"/>
                </a:solidFill>
              </a:rPr>
              <a:t>We will do research on why Open-Source LLMs does not perform well and how to solve the issue. We will also try out bigger sizes of the T5 model (XL, XXL). Finally, we will try out more prompts to see if we can get better answers.</a:t>
            </a:r>
            <a:endParaRPr>
              <a:solidFill>
                <a:schemeClr val="dk1"/>
              </a:solidFill>
            </a:endParaRPr>
          </a:p>
          <a:p>
            <a:pPr indent="0" lvl="0" marL="0" rtl="0" algn="l">
              <a:spcBef>
                <a:spcPts val="1200"/>
              </a:spcBef>
              <a:spcAft>
                <a:spcPts val="0"/>
              </a:spcAft>
              <a:buNone/>
            </a:pPr>
            <a:r>
              <a:rPr lang="en"/>
              <a:t>Problem</a:t>
            </a:r>
            <a:endParaRPr/>
          </a:p>
          <a:p>
            <a:pPr indent="0" lvl="0" marL="0" rtl="0" algn="l">
              <a:spcBef>
                <a:spcPts val="1200"/>
              </a:spcBef>
              <a:spcAft>
                <a:spcPts val="0"/>
              </a:spcAft>
              <a:buNone/>
            </a:pPr>
            <a:r>
              <a:rPr lang="en">
                <a:solidFill>
                  <a:schemeClr val="dk1"/>
                </a:solidFill>
              </a:rPr>
              <a:t>The retriever did not retrieve the correct chunk, which resulted in the failure to obtain correct results even though the model was good enough.</a:t>
            </a:r>
            <a:endParaRPr>
              <a:solidFill>
                <a:schemeClr val="dk1"/>
              </a:solidFill>
            </a:endParaRPr>
          </a:p>
          <a:p>
            <a:pPr indent="0" lvl="0" marL="0" rtl="0" algn="l">
              <a:spcBef>
                <a:spcPts val="1200"/>
              </a:spcBef>
              <a:spcAft>
                <a:spcPts val="0"/>
              </a:spcAft>
              <a:buNone/>
            </a:pPr>
            <a:r>
              <a:rPr lang="en"/>
              <a:t>Solution</a:t>
            </a:r>
            <a:endParaRPr/>
          </a:p>
          <a:p>
            <a:pPr indent="0" lvl="0" marL="0" rtl="0" algn="l">
              <a:spcBef>
                <a:spcPts val="1200"/>
              </a:spcBef>
              <a:spcAft>
                <a:spcPts val="1200"/>
              </a:spcAft>
              <a:buNone/>
            </a:pPr>
            <a:r>
              <a:rPr lang="en">
                <a:solidFill>
                  <a:schemeClr val="dk1"/>
                </a:solidFill>
              </a:rPr>
              <a:t>Adjust chunk sizes and set overlap to obtain more coherent data. Also research on better methods to load data, such as separating table and text.</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Next Steps for the Project</a:t>
            </a:r>
            <a:endParaRPr/>
          </a:p>
        </p:txBody>
      </p:sp>
      <p:sp>
        <p:nvSpPr>
          <p:cNvPr id="67" name="Google Shape;67;p15"/>
          <p:cNvSpPr txBox="1"/>
          <p:nvPr>
            <p:ph idx="1" type="body"/>
          </p:nvPr>
        </p:nvSpPr>
        <p:spPr>
          <a:xfrm>
            <a:off x="311700" y="1152475"/>
            <a:ext cx="8520600" cy="3771000"/>
          </a:xfrm>
          <a:prstGeom prst="rect">
            <a:avLst/>
          </a:prstGeom>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None/>
            </a:pPr>
            <a:r>
              <a:rPr lang="en" sz="1500">
                <a:solidFill>
                  <a:schemeClr val="dk1"/>
                </a:solidFill>
              </a:rPr>
              <a:t>Data Collection </a:t>
            </a:r>
            <a:endParaRPr sz="1500">
              <a:solidFill>
                <a:schemeClr val="dk1"/>
              </a:solidFill>
            </a:endParaRPr>
          </a:p>
          <a:p>
            <a:pPr indent="-309562" lvl="0" marL="457200" rtl="0" algn="l">
              <a:lnSpc>
                <a:spcPct val="100000"/>
              </a:lnSpc>
              <a:spcBef>
                <a:spcPts val="1200"/>
              </a:spcBef>
              <a:spcAft>
                <a:spcPts val="0"/>
              </a:spcAft>
              <a:buClr>
                <a:schemeClr val="dk1"/>
              </a:buClr>
              <a:buSzPct val="100000"/>
              <a:buChar char="●"/>
            </a:pPr>
            <a:r>
              <a:rPr lang="en" sz="1500">
                <a:solidFill>
                  <a:schemeClr val="dk1"/>
                </a:solidFill>
              </a:rPr>
              <a:t>Collect 2-3 years quarterly reports</a:t>
            </a:r>
            <a:endParaRPr sz="1500">
              <a:solidFill>
                <a:schemeClr val="dk1"/>
              </a:solidFill>
            </a:endParaRPr>
          </a:p>
          <a:p>
            <a:pPr indent="-309562" lvl="0" marL="457200" rtl="0" algn="l">
              <a:lnSpc>
                <a:spcPct val="100000"/>
              </a:lnSpc>
              <a:spcBef>
                <a:spcPts val="0"/>
              </a:spcBef>
              <a:spcAft>
                <a:spcPts val="0"/>
              </a:spcAft>
              <a:buClr>
                <a:schemeClr val="dk1"/>
              </a:buClr>
              <a:buSzPct val="100000"/>
              <a:buChar char="●"/>
            </a:pPr>
            <a:r>
              <a:rPr lang="en" sz="1500">
                <a:solidFill>
                  <a:schemeClr val="dk1"/>
                </a:solidFill>
              </a:rPr>
              <a:t>Label tables in reports </a:t>
            </a:r>
            <a:r>
              <a:rPr lang="en" sz="1500">
                <a:solidFill>
                  <a:schemeClr val="dk1"/>
                </a:solidFill>
              </a:rPr>
              <a:t>manually (100-5000)</a:t>
            </a:r>
            <a:endParaRPr sz="1500">
              <a:solidFill>
                <a:schemeClr val="dk1"/>
              </a:solidFill>
            </a:endParaRPr>
          </a:p>
          <a:p>
            <a:pPr indent="-309562" lvl="0" marL="457200" rtl="0" algn="l">
              <a:lnSpc>
                <a:spcPct val="100000"/>
              </a:lnSpc>
              <a:spcBef>
                <a:spcPts val="0"/>
              </a:spcBef>
              <a:spcAft>
                <a:spcPts val="0"/>
              </a:spcAft>
              <a:buClr>
                <a:schemeClr val="dk1"/>
              </a:buClr>
              <a:buSzPct val="100000"/>
              <a:buChar char="●"/>
            </a:pPr>
            <a:r>
              <a:rPr lang="en" sz="1500">
                <a:solidFill>
                  <a:schemeClr val="dk1"/>
                </a:solidFill>
              </a:rPr>
              <a:t>Get financial reports as the dataset for fine-tuning</a:t>
            </a:r>
            <a:endParaRPr sz="1500">
              <a:solidFill>
                <a:schemeClr val="dk1"/>
              </a:solidFill>
            </a:endParaRPr>
          </a:p>
          <a:p>
            <a:pPr indent="0" lvl="0" marL="0" rtl="0" algn="l">
              <a:lnSpc>
                <a:spcPct val="100000"/>
              </a:lnSpc>
              <a:spcBef>
                <a:spcPts val="1200"/>
              </a:spcBef>
              <a:spcAft>
                <a:spcPts val="0"/>
              </a:spcAft>
              <a:buNone/>
            </a:pPr>
            <a:r>
              <a:rPr lang="en" sz="1500">
                <a:solidFill>
                  <a:schemeClr val="dk1"/>
                </a:solidFill>
              </a:rPr>
              <a:t>Research </a:t>
            </a:r>
            <a:endParaRPr sz="1500">
              <a:solidFill>
                <a:schemeClr val="dk1"/>
              </a:solidFill>
            </a:endParaRPr>
          </a:p>
          <a:p>
            <a:pPr indent="-309562" lvl="0" marL="457200" rtl="0" algn="l">
              <a:lnSpc>
                <a:spcPct val="100000"/>
              </a:lnSpc>
              <a:spcBef>
                <a:spcPts val="1200"/>
              </a:spcBef>
              <a:spcAft>
                <a:spcPts val="0"/>
              </a:spcAft>
              <a:buClr>
                <a:schemeClr val="dk1"/>
              </a:buClr>
              <a:buSzPct val="100000"/>
              <a:buChar char="●"/>
            </a:pPr>
            <a:r>
              <a:rPr lang="en" sz="1500">
                <a:solidFill>
                  <a:schemeClr val="dk1"/>
                </a:solidFill>
              </a:rPr>
              <a:t>Possible reasons for </a:t>
            </a:r>
            <a:r>
              <a:rPr lang="en" sz="1500">
                <a:solidFill>
                  <a:schemeClr val="dk1"/>
                </a:solidFill>
              </a:rPr>
              <a:t>bad results of </a:t>
            </a:r>
            <a:r>
              <a:rPr lang="en" sz="1500">
                <a:solidFill>
                  <a:schemeClr val="dk1"/>
                </a:solidFill>
              </a:rPr>
              <a:t>summarization model </a:t>
            </a:r>
            <a:endParaRPr sz="1500">
              <a:solidFill>
                <a:schemeClr val="dk1"/>
              </a:solidFill>
            </a:endParaRPr>
          </a:p>
          <a:p>
            <a:pPr indent="-309562" lvl="0" marL="457200" rtl="0" algn="l">
              <a:lnSpc>
                <a:spcPct val="100000"/>
              </a:lnSpc>
              <a:spcBef>
                <a:spcPts val="0"/>
              </a:spcBef>
              <a:spcAft>
                <a:spcPts val="0"/>
              </a:spcAft>
              <a:buClr>
                <a:schemeClr val="dk1"/>
              </a:buClr>
              <a:buSzPct val="100000"/>
              <a:buChar char="●"/>
            </a:pPr>
            <a:r>
              <a:rPr lang="en" sz="1500">
                <a:solidFill>
                  <a:schemeClr val="dk1"/>
                </a:solidFill>
              </a:rPr>
              <a:t>Possible reasons for bad results on complicated questions</a:t>
            </a:r>
            <a:endParaRPr sz="1500">
              <a:solidFill>
                <a:schemeClr val="dk1"/>
              </a:solidFill>
            </a:endParaRPr>
          </a:p>
          <a:p>
            <a:pPr indent="0" lvl="0" marL="0" rtl="0" algn="l">
              <a:lnSpc>
                <a:spcPct val="100000"/>
              </a:lnSpc>
              <a:spcBef>
                <a:spcPts val="1200"/>
              </a:spcBef>
              <a:spcAft>
                <a:spcPts val="0"/>
              </a:spcAft>
              <a:buNone/>
            </a:pPr>
            <a:r>
              <a:rPr lang="en" sz="1500">
                <a:solidFill>
                  <a:schemeClr val="dk1"/>
                </a:solidFill>
              </a:rPr>
              <a:t>Visualization</a:t>
            </a:r>
            <a:endParaRPr sz="1500">
              <a:solidFill>
                <a:schemeClr val="dk1"/>
              </a:solidFill>
            </a:endParaRPr>
          </a:p>
          <a:p>
            <a:pPr indent="-309562" lvl="0" marL="457200" rtl="0" algn="l">
              <a:lnSpc>
                <a:spcPct val="100000"/>
              </a:lnSpc>
              <a:spcBef>
                <a:spcPts val="1200"/>
              </a:spcBef>
              <a:spcAft>
                <a:spcPts val="0"/>
              </a:spcAft>
              <a:buClr>
                <a:schemeClr val="dk1"/>
              </a:buClr>
              <a:buSzPct val="100000"/>
              <a:buChar char="●"/>
            </a:pPr>
            <a:r>
              <a:rPr lang="en" sz="1500">
                <a:solidFill>
                  <a:schemeClr val="dk1"/>
                </a:solidFill>
              </a:rPr>
              <a:t>Flow graph of summarization model </a:t>
            </a:r>
            <a:endParaRPr sz="1500">
              <a:solidFill>
                <a:schemeClr val="dk1"/>
              </a:solidFill>
            </a:endParaRPr>
          </a:p>
          <a:p>
            <a:pPr indent="0" lvl="0" marL="0" rtl="0" algn="l">
              <a:lnSpc>
                <a:spcPct val="100000"/>
              </a:lnSpc>
              <a:spcBef>
                <a:spcPts val="1200"/>
              </a:spcBef>
              <a:spcAft>
                <a:spcPts val="0"/>
              </a:spcAft>
              <a:buNone/>
            </a:pPr>
            <a:r>
              <a:rPr lang="en" sz="1500">
                <a:solidFill>
                  <a:schemeClr val="dk1"/>
                </a:solidFill>
              </a:rPr>
              <a:t>Op</a:t>
            </a:r>
            <a:r>
              <a:rPr lang="en" sz="1500">
                <a:solidFill>
                  <a:schemeClr val="dk1"/>
                </a:solidFill>
              </a:rPr>
              <a:t>timization</a:t>
            </a:r>
            <a:endParaRPr sz="1500">
              <a:solidFill>
                <a:schemeClr val="dk1"/>
              </a:solidFill>
            </a:endParaRPr>
          </a:p>
          <a:p>
            <a:pPr indent="-309562" lvl="0" marL="457200" rtl="0" algn="l">
              <a:lnSpc>
                <a:spcPct val="100000"/>
              </a:lnSpc>
              <a:spcBef>
                <a:spcPts val="1200"/>
              </a:spcBef>
              <a:spcAft>
                <a:spcPts val="0"/>
              </a:spcAft>
              <a:buClr>
                <a:schemeClr val="dk1"/>
              </a:buClr>
              <a:buSzPct val="100000"/>
              <a:buChar char="●"/>
            </a:pPr>
            <a:r>
              <a:rPr lang="en" sz="1500">
                <a:solidFill>
                  <a:schemeClr val="dk1"/>
                </a:solidFill>
              </a:rPr>
              <a:t>Use the flan-t5-xl or flan-t5-xxl instead of flan-t5-l on flan-t5 model</a:t>
            </a:r>
            <a:endParaRPr sz="1500">
              <a:solidFill>
                <a:schemeClr val="dk1"/>
              </a:solidFill>
            </a:endParaRPr>
          </a:p>
          <a:p>
            <a:pPr indent="-309562" lvl="0" marL="457200" rtl="0" algn="l">
              <a:lnSpc>
                <a:spcPct val="100000"/>
              </a:lnSpc>
              <a:spcBef>
                <a:spcPts val="0"/>
              </a:spcBef>
              <a:spcAft>
                <a:spcPts val="0"/>
              </a:spcAft>
              <a:buClr>
                <a:schemeClr val="dk1"/>
              </a:buClr>
              <a:buSzPct val="100000"/>
              <a:buChar char="●"/>
            </a:pPr>
            <a:r>
              <a:rPr lang="en" sz="1500">
                <a:solidFill>
                  <a:schemeClr val="dk1"/>
                </a:solidFill>
              </a:rPr>
              <a:t>Add metadata into the input to improve the retrieval part (year, page, etc.)</a:t>
            </a:r>
            <a:endParaRPr sz="1500">
              <a:solidFill>
                <a:schemeClr val="dk1"/>
              </a:solidFill>
            </a:endParaRPr>
          </a:p>
          <a:p>
            <a:pPr indent="-309562" lvl="0" marL="457200" rtl="0" algn="l">
              <a:lnSpc>
                <a:spcPct val="100000"/>
              </a:lnSpc>
              <a:spcBef>
                <a:spcPts val="0"/>
              </a:spcBef>
              <a:spcAft>
                <a:spcPts val="0"/>
              </a:spcAft>
              <a:buClr>
                <a:schemeClr val="dk1"/>
              </a:buClr>
              <a:buSzPct val="100000"/>
              <a:buChar char="●"/>
            </a:pPr>
            <a:r>
              <a:rPr lang="en" sz="1500">
                <a:solidFill>
                  <a:schemeClr val="dk1"/>
                </a:solidFill>
              </a:rPr>
              <a:t>Further prompt engineerings for model improvement </a:t>
            </a:r>
            <a:endParaRPr sz="1500">
              <a:solidFill>
                <a:schemeClr val="dk1"/>
              </a:solidFill>
            </a:endParaRPr>
          </a:p>
          <a:p>
            <a:pPr indent="-309562" lvl="0" marL="457200" rtl="0" algn="l">
              <a:lnSpc>
                <a:spcPct val="100000"/>
              </a:lnSpc>
              <a:spcBef>
                <a:spcPts val="0"/>
              </a:spcBef>
              <a:spcAft>
                <a:spcPts val="0"/>
              </a:spcAft>
              <a:buClr>
                <a:schemeClr val="dk1"/>
              </a:buClr>
              <a:buSzPct val="100000"/>
              <a:buChar char="●"/>
            </a:pPr>
            <a:r>
              <a:rPr lang="en" sz="1500">
                <a:solidFill>
                  <a:schemeClr val="dk1"/>
                </a:solidFill>
              </a:rPr>
              <a:t>Find way to better </a:t>
            </a:r>
            <a:r>
              <a:rPr lang="en" sz="1500">
                <a:solidFill>
                  <a:schemeClr val="dk1"/>
                </a:solidFill>
              </a:rPr>
              <a:t>distinguish</a:t>
            </a:r>
            <a:r>
              <a:rPr lang="en" sz="1500">
                <a:solidFill>
                  <a:schemeClr val="dk1"/>
                </a:solidFill>
              </a:rPr>
              <a:t> table and images in documents</a:t>
            </a:r>
            <a:endParaRPr sz="1500">
              <a:solidFill>
                <a:schemeClr val="dk1"/>
              </a:solidFill>
            </a:endParaRPr>
          </a:p>
          <a:p>
            <a:pPr indent="-309562" lvl="0" marL="457200" rtl="0" algn="l">
              <a:lnSpc>
                <a:spcPct val="100000"/>
              </a:lnSpc>
              <a:spcBef>
                <a:spcPts val="0"/>
              </a:spcBef>
              <a:spcAft>
                <a:spcPts val="0"/>
              </a:spcAft>
              <a:buClr>
                <a:schemeClr val="dk1"/>
              </a:buClr>
              <a:buSzPct val="100000"/>
              <a:buChar char="●"/>
            </a:pPr>
            <a:r>
              <a:rPr lang="en" sz="1500">
                <a:solidFill>
                  <a:schemeClr val="dk1"/>
                </a:solidFill>
              </a:rPr>
              <a:t>Fine-tune the model by feeding 100,000 financial report</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Weekly Report Content</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28600" lvl="0" marL="457200" rtl="0" algn="l">
              <a:lnSpc>
                <a:spcPct val="95000"/>
              </a:lnSpc>
              <a:spcBef>
                <a:spcPts val="0"/>
              </a:spcBef>
              <a:spcAft>
                <a:spcPts val="0"/>
              </a:spcAft>
              <a:buClr>
                <a:srgbClr val="000000"/>
              </a:buClr>
              <a:buSzPts val="1130"/>
              <a:buFont typeface="Roboto"/>
              <a:buNone/>
            </a:pPr>
            <a:r>
              <a:rPr lang="en" sz="1130">
                <a:solidFill>
                  <a:srgbClr val="000000"/>
                </a:solidFill>
                <a:highlight>
                  <a:schemeClr val="lt1"/>
                </a:highlight>
                <a:latin typeface="Roboto"/>
                <a:ea typeface="Roboto"/>
                <a:cs typeface="Roboto"/>
                <a:sym typeface="Roboto"/>
              </a:rPr>
              <a:t>1. </a:t>
            </a:r>
            <a:r>
              <a:rPr lang="en" sz="1130">
                <a:solidFill>
                  <a:schemeClr val="dk1"/>
                </a:solidFill>
                <a:highlight>
                  <a:schemeClr val="lt1"/>
                </a:highlight>
                <a:latin typeface="Roboto"/>
                <a:ea typeface="Roboto"/>
                <a:cs typeface="Roboto"/>
                <a:sym typeface="Roboto"/>
              </a:rPr>
              <a:t>Tasks Completed in the Past Week</a:t>
            </a:r>
            <a:endParaRPr sz="1130">
              <a:solidFill>
                <a:schemeClr val="dk1"/>
              </a:solidFill>
              <a:highlight>
                <a:schemeClr val="lt1"/>
              </a:highlight>
              <a:latin typeface="Roboto"/>
              <a:ea typeface="Roboto"/>
              <a:cs typeface="Roboto"/>
              <a:sym typeface="Roboto"/>
            </a:endParaRPr>
          </a:p>
          <a:p>
            <a:pPr indent="-300355" lvl="1" marL="914400" rtl="0" algn="l">
              <a:lnSpc>
                <a:spcPct val="95000"/>
              </a:lnSpc>
              <a:spcBef>
                <a:spcPts val="0"/>
              </a:spcBef>
              <a:spcAft>
                <a:spcPts val="0"/>
              </a:spcAft>
              <a:buClr>
                <a:schemeClr val="dk1"/>
              </a:buClr>
              <a:buSzPts val="1130"/>
              <a:buFont typeface="Roboto"/>
              <a:buChar char="●"/>
            </a:pPr>
            <a:r>
              <a:rPr lang="en" sz="1130">
                <a:solidFill>
                  <a:schemeClr val="dk1"/>
                </a:solidFill>
                <a:highlight>
                  <a:schemeClr val="lt1"/>
                </a:highlight>
                <a:latin typeface="Roboto"/>
                <a:ea typeface="Roboto"/>
                <a:cs typeface="Roboto"/>
                <a:sym typeface="Roboto"/>
              </a:rPr>
              <a:t>Briefly enumerate the milestones you or the team have achieved.</a:t>
            </a:r>
            <a:endParaRPr sz="1130">
              <a:solidFill>
                <a:schemeClr val="dk1"/>
              </a:solidFill>
              <a:highlight>
                <a:schemeClr val="lt1"/>
              </a:highlight>
              <a:latin typeface="Roboto"/>
              <a:ea typeface="Roboto"/>
              <a:cs typeface="Roboto"/>
              <a:sym typeface="Roboto"/>
            </a:endParaRPr>
          </a:p>
          <a:p>
            <a:pPr indent="-300355" lvl="1" marL="914400" rtl="0" algn="l">
              <a:lnSpc>
                <a:spcPct val="95000"/>
              </a:lnSpc>
              <a:spcBef>
                <a:spcPts val="0"/>
              </a:spcBef>
              <a:spcAft>
                <a:spcPts val="0"/>
              </a:spcAft>
              <a:buClr>
                <a:schemeClr val="dk1"/>
              </a:buClr>
              <a:buSzPts val="1130"/>
              <a:buFont typeface="Roboto"/>
              <a:buChar char="●"/>
            </a:pPr>
            <a:r>
              <a:rPr lang="en" sz="1130">
                <a:solidFill>
                  <a:schemeClr val="dk1"/>
                </a:solidFill>
                <a:highlight>
                  <a:schemeClr val="lt1"/>
                </a:highlight>
                <a:latin typeface="Roboto"/>
                <a:ea typeface="Roboto"/>
                <a:cs typeface="Roboto"/>
                <a:sym typeface="Roboto"/>
              </a:rPr>
              <a:t>Include bullet points to make the slide easy to read.</a:t>
            </a:r>
            <a:endParaRPr sz="1130">
              <a:solidFill>
                <a:schemeClr val="dk1"/>
              </a:solidFill>
              <a:highlight>
                <a:schemeClr val="lt1"/>
              </a:highlight>
              <a:latin typeface="Roboto"/>
              <a:ea typeface="Roboto"/>
              <a:cs typeface="Roboto"/>
              <a:sym typeface="Roboto"/>
            </a:endParaRPr>
          </a:p>
          <a:p>
            <a:pPr indent="-300355" lvl="1" marL="914400" rtl="0" algn="l">
              <a:lnSpc>
                <a:spcPct val="95000"/>
              </a:lnSpc>
              <a:spcBef>
                <a:spcPts val="0"/>
              </a:spcBef>
              <a:spcAft>
                <a:spcPts val="0"/>
              </a:spcAft>
              <a:buClr>
                <a:schemeClr val="dk1"/>
              </a:buClr>
              <a:buSzPts val="1130"/>
              <a:buFont typeface="Roboto"/>
              <a:buChar char="●"/>
            </a:pPr>
            <a:r>
              <a:rPr lang="en" sz="1130">
                <a:solidFill>
                  <a:schemeClr val="dk1"/>
                </a:solidFill>
                <a:highlight>
                  <a:schemeClr val="lt1"/>
                </a:highlight>
                <a:latin typeface="Roboto"/>
                <a:ea typeface="Roboto"/>
                <a:cs typeface="Roboto"/>
                <a:sym typeface="Roboto"/>
              </a:rPr>
              <a:t>Use infographics, charts, or diagrams if necessary for enhanced clarity.</a:t>
            </a:r>
            <a:endParaRPr sz="1130">
              <a:solidFill>
                <a:schemeClr val="dk1"/>
              </a:solidFill>
              <a:highlight>
                <a:schemeClr val="lt1"/>
              </a:highlight>
              <a:latin typeface="Roboto"/>
              <a:ea typeface="Roboto"/>
              <a:cs typeface="Roboto"/>
              <a:sym typeface="Roboto"/>
            </a:endParaRPr>
          </a:p>
          <a:p>
            <a:pPr indent="-300355" lvl="1" marL="914400" rtl="0" algn="l">
              <a:lnSpc>
                <a:spcPct val="95000"/>
              </a:lnSpc>
              <a:spcBef>
                <a:spcPts val="0"/>
              </a:spcBef>
              <a:spcAft>
                <a:spcPts val="0"/>
              </a:spcAft>
              <a:buClr>
                <a:schemeClr val="dk1"/>
              </a:buClr>
              <a:buSzPts val="1130"/>
              <a:buFont typeface="Roboto"/>
              <a:buChar char="●"/>
            </a:pPr>
            <a:r>
              <a:rPr i="1" lang="en" sz="1130">
                <a:solidFill>
                  <a:schemeClr val="dk1"/>
                </a:solidFill>
                <a:highlight>
                  <a:schemeClr val="lt1"/>
                </a:highlight>
                <a:latin typeface="Roboto"/>
                <a:ea typeface="Roboto"/>
                <a:cs typeface="Roboto"/>
                <a:sym typeface="Roboto"/>
              </a:rPr>
              <a:t>Example:</a:t>
            </a:r>
            <a:endParaRPr i="1" sz="1130">
              <a:solidFill>
                <a:schemeClr val="dk1"/>
              </a:solidFill>
              <a:highlight>
                <a:schemeClr val="lt1"/>
              </a:highlight>
              <a:latin typeface="Roboto"/>
              <a:ea typeface="Roboto"/>
              <a:cs typeface="Roboto"/>
              <a:sym typeface="Roboto"/>
            </a:endParaRPr>
          </a:p>
          <a:p>
            <a:pPr indent="-295433" lvl="2" marL="1371600" rtl="0" algn="l">
              <a:lnSpc>
                <a:spcPct val="95000"/>
              </a:lnSpc>
              <a:spcBef>
                <a:spcPts val="0"/>
              </a:spcBef>
              <a:spcAft>
                <a:spcPts val="0"/>
              </a:spcAft>
              <a:buClr>
                <a:schemeClr val="dk1"/>
              </a:buClr>
              <a:buSzPts val="1053"/>
              <a:buAutoNum type="romanLcPeriod"/>
            </a:pPr>
            <a:r>
              <a:rPr lang="en" sz="1130">
                <a:solidFill>
                  <a:schemeClr val="dk1"/>
                </a:solidFill>
                <a:highlight>
                  <a:schemeClr val="lt1"/>
                </a:highlight>
                <a:latin typeface="Roboto"/>
                <a:ea typeface="Roboto"/>
                <a:cs typeface="Roboto"/>
                <a:sym typeface="Roboto"/>
              </a:rPr>
              <a:t>Completed data collection for XYZ variables.</a:t>
            </a:r>
            <a:endParaRPr sz="1130">
              <a:solidFill>
                <a:schemeClr val="dk1"/>
              </a:solidFill>
              <a:highlight>
                <a:schemeClr val="lt1"/>
              </a:highlight>
              <a:latin typeface="Roboto"/>
              <a:ea typeface="Roboto"/>
              <a:cs typeface="Roboto"/>
              <a:sym typeface="Roboto"/>
            </a:endParaRPr>
          </a:p>
          <a:p>
            <a:pPr indent="-295433" lvl="2" marL="1371600" rtl="0" algn="l">
              <a:lnSpc>
                <a:spcPct val="95000"/>
              </a:lnSpc>
              <a:spcBef>
                <a:spcPts val="0"/>
              </a:spcBef>
              <a:spcAft>
                <a:spcPts val="0"/>
              </a:spcAft>
              <a:buClr>
                <a:schemeClr val="dk1"/>
              </a:buClr>
              <a:buSzPts val="1053"/>
              <a:buAutoNum type="romanLcPeriod"/>
            </a:pPr>
            <a:r>
              <a:rPr lang="en" sz="1130">
                <a:solidFill>
                  <a:schemeClr val="dk1"/>
                </a:solidFill>
                <a:highlight>
                  <a:schemeClr val="lt1"/>
                </a:highlight>
                <a:latin typeface="Roboto"/>
                <a:ea typeface="Roboto"/>
                <a:cs typeface="Roboto"/>
                <a:sym typeface="Roboto"/>
              </a:rPr>
              <a:t>Conducted preliminary data analysis.</a:t>
            </a:r>
            <a:endParaRPr sz="1130">
              <a:solidFill>
                <a:schemeClr val="dk1"/>
              </a:solidFill>
              <a:highlight>
                <a:schemeClr val="lt1"/>
              </a:highlight>
              <a:latin typeface="Roboto"/>
              <a:ea typeface="Roboto"/>
              <a:cs typeface="Roboto"/>
              <a:sym typeface="Roboto"/>
            </a:endParaRPr>
          </a:p>
          <a:p>
            <a:pPr indent="-295433" lvl="2" marL="1371600" rtl="0" algn="l">
              <a:lnSpc>
                <a:spcPct val="95000"/>
              </a:lnSpc>
              <a:spcBef>
                <a:spcPts val="0"/>
              </a:spcBef>
              <a:spcAft>
                <a:spcPts val="0"/>
              </a:spcAft>
              <a:buClr>
                <a:schemeClr val="dk1"/>
              </a:buClr>
              <a:buSzPts val="1053"/>
              <a:buAutoNum type="romanLcPeriod"/>
            </a:pPr>
            <a:r>
              <a:rPr lang="en" sz="1130">
                <a:solidFill>
                  <a:schemeClr val="dk1"/>
                </a:solidFill>
                <a:highlight>
                  <a:schemeClr val="lt1"/>
                </a:highlight>
                <a:latin typeface="Roboto"/>
                <a:ea typeface="Roboto"/>
                <a:cs typeface="Roboto"/>
                <a:sym typeface="Roboto"/>
              </a:rPr>
              <a:t>Drafted introduction section of the paper.</a:t>
            </a:r>
            <a:endParaRPr sz="1130">
              <a:solidFill>
                <a:schemeClr val="dk1"/>
              </a:solidFill>
              <a:highlight>
                <a:schemeClr val="lt1"/>
              </a:highlight>
              <a:latin typeface="Roboto"/>
              <a:ea typeface="Roboto"/>
              <a:cs typeface="Roboto"/>
              <a:sym typeface="Roboto"/>
            </a:endParaRPr>
          </a:p>
          <a:p>
            <a:pPr indent="-228600" lvl="0" marL="457200" rtl="0" algn="l">
              <a:lnSpc>
                <a:spcPct val="95000"/>
              </a:lnSpc>
              <a:spcBef>
                <a:spcPts val="0"/>
              </a:spcBef>
              <a:spcAft>
                <a:spcPts val="0"/>
              </a:spcAft>
              <a:buClr>
                <a:schemeClr val="dk1"/>
              </a:buClr>
              <a:buSzPts val="1130"/>
              <a:buFont typeface="Roboto"/>
              <a:buNone/>
            </a:pPr>
            <a:r>
              <a:rPr lang="en" sz="1130">
                <a:solidFill>
                  <a:schemeClr val="dk1"/>
                </a:solidFill>
                <a:highlight>
                  <a:schemeClr val="lt1"/>
                </a:highlight>
                <a:latin typeface="Roboto"/>
                <a:ea typeface="Roboto"/>
                <a:cs typeface="Roboto"/>
                <a:sym typeface="Roboto"/>
              </a:rPr>
              <a:t>2. Challenges Encountered</a:t>
            </a:r>
            <a:endParaRPr sz="1130">
              <a:solidFill>
                <a:schemeClr val="dk1"/>
              </a:solidFill>
              <a:highlight>
                <a:schemeClr val="lt1"/>
              </a:highlight>
              <a:latin typeface="Roboto"/>
              <a:ea typeface="Roboto"/>
              <a:cs typeface="Roboto"/>
              <a:sym typeface="Roboto"/>
            </a:endParaRPr>
          </a:p>
          <a:p>
            <a:pPr indent="-300355" lvl="1" marL="914400" rtl="0" algn="l">
              <a:lnSpc>
                <a:spcPct val="95000"/>
              </a:lnSpc>
              <a:spcBef>
                <a:spcPts val="0"/>
              </a:spcBef>
              <a:spcAft>
                <a:spcPts val="0"/>
              </a:spcAft>
              <a:buClr>
                <a:schemeClr val="dk1"/>
              </a:buClr>
              <a:buSzPts val="1130"/>
              <a:buFont typeface="Roboto"/>
              <a:buChar char="●"/>
            </a:pPr>
            <a:r>
              <a:rPr lang="en" sz="1130">
                <a:solidFill>
                  <a:schemeClr val="dk1"/>
                </a:solidFill>
                <a:highlight>
                  <a:schemeClr val="lt1"/>
                </a:highlight>
                <a:latin typeface="Roboto"/>
                <a:ea typeface="Roboto"/>
                <a:cs typeface="Roboto"/>
                <a:sym typeface="Roboto"/>
              </a:rPr>
              <a:t>Mention any obstacles or difficulties faced during the week.</a:t>
            </a:r>
            <a:endParaRPr sz="1130">
              <a:solidFill>
                <a:schemeClr val="dk1"/>
              </a:solidFill>
              <a:highlight>
                <a:schemeClr val="lt1"/>
              </a:highlight>
              <a:latin typeface="Roboto"/>
              <a:ea typeface="Roboto"/>
              <a:cs typeface="Roboto"/>
              <a:sym typeface="Roboto"/>
            </a:endParaRPr>
          </a:p>
          <a:p>
            <a:pPr indent="-300355" lvl="1" marL="914400" rtl="0" algn="l">
              <a:lnSpc>
                <a:spcPct val="95000"/>
              </a:lnSpc>
              <a:spcBef>
                <a:spcPts val="0"/>
              </a:spcBef>
              <a:spcAft>
                <a:spcPts val="0"/>
              </a:spcAft>
              <a:buClr>
                <a:schemeClr val="dk1"/>
              </a:buClr>
              <a:buSzPts val="1130"/>
              <a:buFont typeface="Roboto"/>
              <a:buChar char="●"/>
            </a:pPr>
            <a:r>
              <a:rPr lang="en" sz="1130">
                <a:solidFill>
                  <a:schemeClr val="dk1"/>
                </a:solidFill>
                <a:highlight>
                  <a:schemeClr val="lt1"/>
                </a:highlight>
                <a:latin typeface="Roboto"/>
                <a:ea typeface="Roboto"/>
                <a:cs typeface="Roboto"/>
                <a:sym typeface="Roboto"/>
              </a:rPr>
              <a:t>Explain how you overcame them or plan to tackle them.</a:t>
            </a:r>
            <a:endParaRPr sz="1130">
              <a:solidFill>
                <a:schemeClr val="dk1"/>
              </a:solidFill>
              <a:highlight>
                <a:schemeClr val="lt1"/>
              </a:highlight>
              <a:latin typeface="Roboto"/>
              <a:ea typeface="Roboto"/>
              <a:cs typeface="Roboto"/>
              <a:sym typeface="Roboto"/>
            </a:endParaRPr>
          </a:p>
          <a:p>
            <a:pPr indent="-300355" lvl="1" marL="914400" rtl="0" algn="l">
              <a:lnSpc>
                <a:spcPct val="95000"/>
              </a:lnSpc>
              <a:spcBef>
                <a:spcPts val="0"/>
              </a:spcBef>
              <a:spcAft>
                <a:spcPts val="0"/>
              </a:spcAft>
              <a:buClr>
                <a:schemeClr val="dk1"/>
              </a:buClr>
              <a:buSzPts val="1130"/>
              <a:buFont typeface="Roboto"/>
              <a:buChar char="●"/>
            </a:pPr>
            <a:r>
              <a:rPr i="1" lang="en" sz="1130">
                <a:solidFill>
                  <a:schemeClr val="dk1"/>
                </a:solidFill>
                <a:highlight>
                  <a:schemeClr val="lt1"/>
                </a:highlight>
                <a:latin typeface="Roboto"/>
                <a:ea typeface="Roboto"/>
                <a:cs typeface="Roboto"/>
                <a:sym typeface="Roboto"/>
              </a:rPr>
              <a:t>Example:</a:t>
            </a:r>
            <a:endParaRPr i="1" sz="1130">
              <a:solidFill>
                <a:schemeClr val="dk1"/>
              </a:solidFill>
              <a:highlight>
                <a:schemeClr val="lt1"/>
              </a:highlight>
              <a:latin typeface="Roboto"/>
              <a:ea typeface="Roboto"/>
              <a:cs typeface="Roboto"/>
              <a:sym typeface="Roboto"/>
            </a:endParaRPr>
          </a:p>
          <a:p>
            <a:pPr indent="-295433" lvl="2" marL="1371600" rtl="0" algn="l">
              <a:lnSpc>
                <a:spcPct val="95000"/>
              </a:lnSpc>
              <a:spcBef>
                <a:spcPts val="0"/>
              </a:spcBef>
              <a:spcAft>
                <a:spcPts val="0"/>
              </a:spcAft>
              <a:buClr>
                <a:schemeClr val="dk1"/>
              </a:buClr>
              <a:buSzPts val="1053"/>
              <a:buAutoNum type="romanLcPeriod"/>
            </a:pPr>
            <a:r>
              <a:rPr lang="en" sz="1130">
                <a:solidFill>
                  <a:schemeClr val="dk1"/>
                </a:solidFill>
                <a:highlight>
                  <a:schemeClr val="lt1"/>
                </a:highlight>
                <a:latin typeface="Roboto"/>
                <a:ea typeface="Roboto"/>
                <a:cs typeface="Roboto"/>
                <a:sym typeface="Roboto"/>
              </a:rPr>
              <a:t>Faced difficulty in automating the data collection process.</a:t>
            </a:r>
            <a:endParaRPr sz="1130">
              <a:solidFill>
                <a:schemeClr val="dk1"/>
              </a:solidFill>
              <a:highlight>
                <a:schemeClr val="lt1"/>
              </a:highlight>
              <a:latin typeface="Roboto"/>
              <a:ea typeface="Roboto"/>
              <a:cs typeface="Roboto"/>
              <a:sym typeface="Roboto"/>
            </a:endParaRPr>
          </a:p>
          <a:p>
            <a:pPr indent="-295433" lvl="2" marL="1371600" rtl="0" algn="l">
              <a:lnSpc>
                <a:spcPct val="95000"/>
              </a:lnSpc>
              <a:spcBef>
                <a:spcPts val="0"/>
              </a:spcBef>
              <a:spcAft>
                <a:spcPts val="0"/>
              </a:spcAft>
              <a:buClr>
                <a:schemeClr val="dk1"/>
              </a:buClr>
              <a:buSzPts val="1053"/>
              <a:buAutoNum type="romanLcPeriod"/>
            </a:pPr>
            <a:r>
              <a:rPr lang="en" sz="1130">
                <a:solidFill>
                  <a:schemeClr val="dk1"/>
                </a:solidFill>
                <a:highlight>
                  <a:schemeClr val="lt1"/>
                </a:highlight>
                <a:latin typeface="Roboto"/>
                <a:ea typeface="Roboto"/>
                <a:cs typeface="Roboto"/>
                <a:sym typeface="Roboto"/>
              </a:rPr>
              <a:t>Solved by modifying the existing algorithm to improve efficiency.</a:t>
            </a:r>
            <a:endParaRPr sz="1130">
              <a:solidFill>
                <a:schemeClr val="dk1"/>
              </a:solidFill>
              <a:highlight>
                <a:schemeClr val="lt1"/>
              </a:highlight>
              <a:latin typeface="Roboto"/>
              <a:ea typeface="Roboto"/>
              <a:cs typeface="Roboto"/>
              <a:sym typeface="Roboto"/>
            </a:endParaRPr>
          </a:p>
          <a:p>
            <a:pPr indent="-228600" lvl="0" marL="457200" rtl="0" algn="l">
              <a:lnSpc>
                <a:spcPct val="95000"/>
              </a:lnSpc>
              <a:spcBef>
                <a:spcPts val="0"/>
              </a:spcBef>
              <a:spcAft>
                <a:spcPts val="0"/>
              </a:spcAft>
              <a:buClr>
                <a:schemeClr val="dk1"/>
              </a:buClr>
              <a:buSzPts val="1130"/>
              <a:buFont typeface="Roboto"/>
              <a:buNone/>
            </a:pPr>
            <a:r>
              <a:rPr lang="en" sz="1130">
                <a:solidFill>
                  <a:schemeClr val="dk1"/>
                </a:solidFill>
                <a:highlight>
                  <a:schemeClr val="lt1"/>
                </a:highlight>
                <a:latin typeface="Roboto"/>
                <a:ea typeface="Roboto"/>
                <a:cs typeface="Roboto"/>
                <a:sym typeface="Roboto"/>
              </a:rPr>
              <a:t>3. The Next Steps for the Project</a:t>
            </a:r>
            <a:endParaRPr sz="1130">
              <a:solidFill>
                <a:schemeClr val="dk1"/>
              </a:solidFill>
              <a:highlight>
                <a:schemeClr val="lt1"/>
              </a:highlight>
              <a:latin typeface="Roboto"/>
              <a:ea typeface="Roboto"/>
              <a:cs typeface="Roboto"/>
              <a:sym typeface="Roboto"/>
            </a:endParaRPr>
          </a:p>
          <a:p>
            <a:pPr indent="-300355" lvl="1" marL="914400" rtl="0" algn="l">
              <a:lnSpc>
                <a:spcPct val="95000"/>
              </a:lnSpc>
              <a:spcBef>
                <a:spcPts val="0"/>
              </a:spcBef>
              <a:spcAft>
                <a:spcPts val="0"/>
              </a:spcAft>
              <a:buClr>
                <a:schemeClr val="dk1"/>
              </a:buClr>
              <a:buSzPts val="1130"/>
              <a:buFont typeface="Roboto"/>
              <a:buChar char="●"/>
            </a:pPr>
            <a:r>
              <a:rPr lang="en" sz="1130">
                <a:solidFill>
                  <a:schemeClr val="dk1"/>
                </a:solidFill>
                <a:highlight>
                  <a:schemeClr val="lt1"/>
                </a:highlight>
                <a:latin typeface="Roboto"/>
                <a:ea typeface="Roboto"/>
                <a:cs typeface="Roboto"/>
                <a:sym typeface="Roboto"/>
              </a:rPr>
              <a:t>Clearly define the objectives for the upcoming week.</a:t>
            </a:r>
            <a:endParaRPr sz="1130">
              <a:solidFill>
                <a:schemeClr val="dk1"/>
              </a:solidFill>
              <a:highlight>
                <a:schemeClr val="lt1"/>
              </a:highlight>
              <a:latin typeface="Roboto"/>
              <a:ea typeface="Roboto"/>
              <a:cs typeface="Roboto"/>
              <a:sym typeface="Roboto"/>
            </a:endParaRPr>
          </a:p>
          <a:p>
            <a:pPr indent="-300355" lvl="1" marL="914400" rtl="0" algn="l">
              <a:lnSpc>
                <a:spcPct val="95000"/>
              </a:lnSpc>
              <a:spcBef>
                <a:spcPts val="0"/>
              </a:spcBef>
              <a:spcAft>
                <a:spcPts val="0"/>
              </a:spcAft>
              <a:buClr>
                <a:schemeClr val="dk1"/>
              </a:buClr>
              <a:buSzPts val="1130"/>
              <a:buFont typeface="Roboto"/>
              <a:buChar char="●"/>
            </a:pPr>
            <a:r>
              <a:rPr lang="en" sz="1130">
                <a:solidFill>
                  <a:schemeClr val="dk1"/>
                </a:solidFill>
                <a:highlight>
                  <a:schemeClr val="lt1"/>
                </a:highlight>
                <a:latin typeface="Roboto"/>
                <a:ea typeface="Roboto"/>
                <a:cs typeface="Roboto"/>
                <a:sym typeface="Roboto"/>
              </a:rPr>
              <a:t>These should be SMART goals (Specific, Measurable, Achievable, Relevant, Time-bound).</a:t>
            </a:r>
            <a:endParaRPr sz="1130">
              <a:solidFill>
                <a:schemeClr val="dk1"/>
              </a:solidFill>
              <a:highlight>
                <a:schemeClr val="lt1"/>
              </a:highlight>
              <a:latin typeface="Roboto"/>
              <a:ea typeface="Roboto"/>
              <a:cs typeface="Roboto"/>
              <a:sym typeface="Roboto"/>
            </a:endParaRPr>
          </a:p>
          <a:p>
            <a:pPr indent="-300355" lvl="1" marL="914400" rtl="0" algn="l">
              <a:lnSpc>
                <a:spcPct val="95000"/>
              </a:lnSpc>
              <a:spcBef>
                <a:spcPts val="0"/>
              </a:spcBef>
              <a:spcAft>
                <a:spcPts val="0"/>
              </a:spcAft>
              <a:buClr>
                <a:schemeClr val="dk1"/>
              </a:buClr>
              <a:buSzPts val="1130"/>
              <a:buFont typeface="Roboto"/>
              <a:buChar char="●"/>
            </a:pPr>
            <a:r>
              <a:rPr i="1" lang="en" sz="1130">
                <a:solidFill>
                  <a:schemeClr val="dk1"/>
                </a:solidFill>
                <a:highlight>
                  <a:schemeClr val="lt1"/>
                </a:highlight>
                <a:latin typeface="Roboto"/>
                <a:ea typeface="Roboto"/>
                <a:cs typeface="Roboto"/>
                <a:sym typeface="Roboto"/>
              </a:rPr>
              <a:t>Example:</a:t>
            </a:r>
            <a:endParaRPr i="1" sz="1130">
              <a:solidFill>
                <a:schemeClr val="dk1"/>
              </a:solidFill>
              <a:highlight>
                <a:schemeClr val="lt1"/>
              </a:highlight>
              <a:latin typeface="Roboto"/>
              <a:ea typeface="Roboto"/>
              <a:cs typeface="Roboto"/>
              <a:sym typeface="Roboto"/>
            </a:endParaRPr>
          </a:p>
          <a:p>
            <a:pPr indent="-295433" lvl="2" marL="1371600" rtl="0" algn="l">
              <a:lnSpc>
                <a:spcPct val="95000"/>
              </a:lnSpc>
              <a:spcBef>
                <a:spcPts val="0"/>
              </a:spcBef>
              <a:spcAft>
                <a:spcPts val="0"/>
              </a:spcAft>
              <a:buClr>
                <a:schemeClr val="dk1"/>
              </a:buClr>
              <a:buSzPts val="1053"/>
              <a:buAutoNum type="romanLcPeriod"/>
            </a:pPr>
            <a:r>
              <a:rPr lang="en" sz="1130">
                <a:solidFill>
                  <a:schemeClr val="dk1"/>
                </a:solidFill>
                <a:highlight>
                  <a:schemeClr val="lt1"/>
                </a:highlight>
                <a:latin typeface="Roboto"/>
                <a:ea typeface="Roboto"/>
                <a:cs typeface="Roboto"/>
                <a:sym typeface="Roboto"/>
              </a:rPr>
              <a:t>To finalize the literature review by [Date].</a:t>
            </a:r>
            <a:endParaRPr sz="1130">
              <a:solidFill>
                <a:schemeClr val="dk1"/>
              </a:solidFill>
              <a:highlight>
                <a:schemeClr val="lt1"/>
              </a:highlight>
              <a:latin typeface="Roboto"/>
              <a:ea typeface="Roboto"/>
              <a:cs typeface="Roboto"/>
              <a:sym typeface="Roboto"/>
            </a:endParaRPr>
          </a:p>
          <a:p>
            <a:pPr indent="-295433" lvl="2" marL="1371600" rtl="0" algn="l">
              <a:lnSpc>
                <a:spcPct val="95000"/>
              </a:lnSpc>
              <a:spcBef>
                <a:spcPts val="0"/>
              </a:spcBef>
              <a:spcAft>
                <a:spcPts val="0"/>
              </a:spcAft>
              <a:buClr>
                <a:schemeClr val="dk1"/>
              </a:buClr>
              <a:buSzPts val="1053"/>
              <a:buAutoNum type="romanLcPeriod"/>
            </a:pPr>
            <a:r>
              <a:rPr lang="en" sz="1130">
                <a:solidFill>
                  <a:schemeClr val="dk1"/>
                </a:solidFill>
                <a:highlight>
                  <a:schemeClr val="lt1"/>
                </a:highlight>
                <a:latin typeface="Roboto"/>
                <a:ea typeface="Roboto"/>
                <a:cs typeface="Roboto"/>
                <a:sym typeface="Roboto"/>
              </a:rPr>
              <a:t>To conduct interviews for qualitative data collection by [Date].</a:t>
            </a:r>
            <a:endParaRPr sz="1130">
              <a:solidFill>
                <a:schemeClr val="dk1"/>
              </a:solidFill>
              <a:highlight>
                <a:schemeClr val="lt1"/>
              </a:highlight>
              <a:latin typeface="Roboto"/>
              <a:ea typeface="Roboto"/>
              <a:cs typeface="Roboto"/>
              <a:sym typeface="Roboto"/>
            </a:endParaRPr>
          </a:p>
          <a:p>
            <a:pPr indent="0" lvl="0" marL="0" rtl="0" algn="l">
              <a:lnSpc>
                <a:spcPct val="95000"/>
              </a:lnSpc>
              <a:spcBef>
                <a:spcPts val="1500"/>
              </a:spcBef>
              <a:spcAft>
                <a:spcPts val="1200"/>
              </a:spcAft>
              <a:buSzPts val="852"/>
              <a:buNone/>
            </a:pPr>
            <a:r>
              <a:t/>
            </a:r>
            <a:endParaRPr sz="1595">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