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1cba1ff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1cba1ff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1cba1ff4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1cba1ff4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1cba1ff4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1cba1ff4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759a20b65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759a20b6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15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35200" y="1592875"/>
            <a:ext cx="2471100" cy="27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Step1 Feedback Data Collection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239050" y="1592975"/>
            <a:ext cx="2772000" cy="27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Step 2 Optimized Prompt Construction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311400" y="1592875"/>
            <a:ext cx="2613900" cy="27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Step 3 Prompt Optimizer Training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100" y="1983144"/>
            <a:ext cx="499250" cy="49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292775" y="2032075"/>
            <a:ext cx="11667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Write a prompt to do summarization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432325" y="2032075"/>
            <a:ext cx="1799100" cy="136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Original Prompt</a:t>
            </a:r>
            <a:r>
              <a:rPr lang="en" sz="7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: Summarize the company's performances and future plans according to the CEO's letter</a:t>
            </a:r>
            <a:endParaRPr sz="7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Optimized Prompt</a:t>
            </a:r>
            <a:r>
              <a:rPr lang="en" sz="7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: Summarize CEO letter to shareholders, covering the company's performance, values, initiatives, market resilience, safety focus, environmental efforts, social contributions, and commitment to meeting global energy needs and addressing climate change</a:t>
            </a:r>
            <a:endParaRPr sz="7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432325" y="3679975"/>
            <a:ext cx="179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Training a seq2seq model as the </a:t>
            </a:r>
            <a:r>
              <a:rPr b="1" lang="en" sz="800">
                <a:solidFill>
                  <a:schemeClr val="dk1"/>
                </a:solidFill>
              </a:rPr>
              <a:t>prompt preference optimizer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5375" y="3591900"/>
            <a:ext cx="499250" cy="4992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8287825" y="2433475"/>
            <a:ext cx="6009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Paired Optimized Prompt</a:t>
            </a:r>
            <a:endParaRPr b="1" sz="700">
              <a:solidFill>
                <a:schemeClr val="dk1"/>
              </a:solidFill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7215200" y="3423450"/>
            <a:ext cx="277400" cy="27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3301900" y="1942413"/>
            <a:ext cx="2613900" cy="8313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Instruction: Summarize the company's performance and future plans according to the CEO's letter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	This is a good response: …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	This is a bad response : ...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3301900" y="3003075"/>
            <a:ext cx="2613900" cy="400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The bad response does not capture the key information of the companies overview of the year...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301900" y="3630775"/>
            <a:ext cx="2613900" cy="6465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Summarize</a:t>
            </a:r>
            <a:r>
              <a:rPr lang="en" sz="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CEO letter to shareholders, covering the company's performance, values, initiatives, market resilience, safety focus, environmental efforts, social contributions, and commitment to meeting global energy needs and addressing climate change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35200" y="2508925"/>
            <a:ext cx="2133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        Response 1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Chevron emphasizes the importance of its people and culture in its performance, with a focus on values such as diversity and inclusion, high performance, innovation, integrity, and trust....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        Response 2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2018 is a good year for Chevron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515000" y="3887275"/>
            <a:ext cx="1686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Paired Preference 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Feedback Dataset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814675" y="3804325"/>
            <a:ext cx="881172" cy="443394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{Instruction}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{Good Response}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{Bad Response}</a:t>
            </a:r>
            <a:endParaRPr sz="500"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1363300" y="3552000"/>
            <a:ext cx="277400" cy="2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4482525" y="2819288"/>
            <a:ext cx="178950" cy="1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4478424" y="3423450"/>
            <a:ext cx="187150" cy="1871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/>
        </p:nvSpPr>
        <p:spPr>
          <a:xfrm>
            <a:off x="4013700" y="2770325"/>
            <a:ext cx="558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Criticize 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4013700" y="3378575"/>
            <a:ext cx="558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Optimize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4661475" y="3341975"/>
            <a:ext cx="14265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500">
                <a:solidFill>
                  <a:schemeClr val="dk1"/>
                </a:solidFill>
              </a:rPr>
              <a:t>Be an expert prompt engineer. Improve my instruction upon above aspects ......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4661475" y="2733725"/>
            <a:ext cx="14265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500">
                <a:solidFill>
                  <a:schemeClr val="dk1"/>
                </a:solidFill>
              </a:rPr>
              <a:t>Compare the good and bad response from the following aspects: ......</a:t>
            </a:r>
            <a:endParaRPr sz="500">
              <a:solidFill>
                <a:schemeClr val="dk1"/>
              </a:solidFill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 rotWithShape="1">
          <a:blip r:embed="rId6">
            <a:alphaModFix/>
          </a:blip>
          <a:srcRect b="49192" l="0" r="0" t="0"/>
          <a:stretch/>
        </p:blipFill>
        <p:spPr>
          <a:xfrm>
            <a:off x="515000" y="2621780"/>
            <a:ext cx="178950" cy="90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 rotWithShape="1">
          <a:blip r:embed="rId6">
            <a:alphaModFix/>
          </a:blip>
          <a:srcRect b="0" l="0" r="0" t="46876"/>
          <a:stretch/>
        </p:blipFill>
        <p:spPr>
          <a:xfrm>
            <a:off x="514999" y="3177443"/>
            <a:ext cx="187150" cy="99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 rotWithShape="1">
          <a:blip r:embed="rId6">
            <a:alphaModFix/>
          </a:blip>
          <a:srcRect b="49192" l="0" r="0" t="0"/>
          <a:stretch/>
        </p:blipFill>
        <p:spPr>
          <a:xfrm>
            <a:off x="3430900" y="2292536"/>
            <a:ext cx="277400" cy="140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3"/>
          <p:cNvPicPr preferRelativeResize="0"/>
          <p:nvPr/>
        </p:nvPicPr>
        <p:blipFill rotWithShape="1">
          <a:blip r:embed="rId6">
            <a:alphaModFix/>
          </a:blip>
          <a:srcRect b="0" l="0" r="0" t="46876"/>
          <a:stretch/>
        </p:blipFill>
        <p:spPr>
          <a:xfrm>
            <a:off x="3430897" y="2508916"/>
            <a:ext cx="277400" cy="147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3"/>
          <p:cNvCxnSpPr>
            <a:stCxn id="69" idx="3"/>
            <a:endCxn id="64" idx="1"/>
          </p:cNvCxnSpPr>
          <p:nvPr/>
        </p:nvCxnSpPr>
        <p:spPr>
          <a:xfrm flipH="1" rot="10800000">
            <a:off x="2695847" y="2358022"/>
            <a:ext cx="606000" cy="16680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2" name="Google Shape;82;p13"/>
          <p:cNvCxnSpPr>
            <a:stCxn id="66" idx="3"/>
            <a:endCxn id="59" idx="1"/>
          </p:cNvCxnSpPr>
          <p:nvPr/>
        </p:nvCxnSpPr>
        <p:spPr>
          <a:xfrm flipH="1" rot="10800000">
            <a:off x="5915800" y="2717125"/>
            <a:ext cx="516600" cy="12369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83" name="Google Shape;8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69525" y="3750069"/>
            <a:ext cx="40016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45232" y="3040695"/>
            <a:ext cx="32308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1590125" y="1346100"/>
            <a:ext cx="453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810800" y="1723950"/>
            <a:ext cx="6604500" cy="12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346250" y="1881375"/>
            <a:ext cx="6868200" cy="121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688" y="2202125"/>
            <a:ext cx="499250" cy="49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2985425" y="2755175"/>
            <a:ext cx="171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P</a:t>
            </a:r>
            <a:r>
              <a:rPr b="1" lang="en" sz="800">
                <a:solidFill>
                  <a:schemeClr val="dk1"/>
                </a:solidFill>
              </a:rPr>
              <a:t>rompt Optimizing Model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959025" y="2755163"/>
            <a:ext cx="214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Report Analyzing Model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532650" y="2755175"/>
            <a:ext cx="108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User Prompt</a:t>
            </a:r>
            <a:endParaRPr b="1" sz="800">
              <a:solidFill>
                <a:schemeClr val="dk1"/>
              </a:solidFill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350" y="2037552"/>
            <a:ext cx="569149" cy="56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8425" y="2463962"/>
            <a:ext cx="333325" cy="33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8550" y="2029612"/>
            <a:ext cx="425550" cy="4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35800" y="2463962"/>
            <a:ext cx="307800" cy="3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51125" y="2310320"/>
            <a:ext cx="614476" cy="3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15025" y="2310320"/>
            <a:ext cx="614476" cy="3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6986238" y="2752250"/>
            <a:ext cx="102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Output for Users</a:t>
            </a:r>
            <a:endParaRPr b="1" sz="800">
              <a:solidFill>
                <a:schemeClr val="dk1"/>
              </a:solidFill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52325" y="2272745"/>
            <a:ext cx="614476" cy="3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03425" y="1918612"/>
            <a:ext cx="795525" cy="7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/>
        </p:nvSpPr>
        <p:spPr>
          <a:xfrm>
            <a:off x="810800" y="1723950"/>
            <a:ext cx="6604500" cy="12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900" y="2029163"/>
            <a:ext cx="703688" cy="64514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5381450" y="2922550"/>
            <a:ext cx="8436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Q&amp;A for Major KPIs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6802013" y="2805275"/>
            <a:ext cx="102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Output for Users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1532650" y="2755175"/>
            <a:ext cx="108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User Prompt</a:t>
            </a:r>
            <a:endParaRPr b="1" sz="800">
              <a:solidFill>
                <a:schemeClr val="dk1"/>
              </a:solidFill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350" y="2037552"/>
            <a:ext cx="569149" cy="56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093601">
            <a:off x="3891850" y="1824200"/>
            <a:ext cx="614475" cy="3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8100" y="2325770"/>
            <a:ext cx="614476" cy="3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717987">
            <a:off x="3892900" y="2629737"/>
            <a:ext cx="614476" cy="3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/>
        </p:nvSpPr>
        <p:spPr>
          <a:xfrm>
            <a:off x="2694200" y="2805275"/>
            <a:ext cx="13020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Report Analyzer (Tuned Llama2 Model)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5309000" y="1537300"/>
            <a:ext cx="9885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Summarization for Annual Highlights</a:t>
            </a:r>
            <a:endParaRPr b="1" sz="800">
              <a:solidFill>
                <a:schemeClr val="dk1"/>
              </a:solidFill>
            </a:endParaRPr>
          </a:p>
        </p:txBody>
      </p:sp>
      <p:pic>
        <p:nvPicPr>
          <p:cNvPr id="120" name="Google Shape;12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563" y="2248695"/>
            <a:ext cx="614476" cy="3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3475" y="2749488"/>
            <a:ext cx="795525" cy="7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19200" y="1971637"/>
            <a:ext cx="795525" cy="7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08425" y="1456623"/>
            <a:ext cx="752349" cy="75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93875" y="7454038"/>
            <a:ext cx="11862173" cy="9466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