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58" r:id="rId6"/>
    <p:sldId id="259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7366" autoAdjust="0"/>
  </p:normalViewPr>
  <p:slideViewPr>
    <p:cSldViewPr snapToGrid="0">
      <p:cViewPr varScale="1">
        <p:scale>
          <a:sx n="51" d="100"/>
          <a:sy n="51" d="100"/>
        </p:scale>
        <p:origin x="12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shagiri, Subha" userId="99c7fe0b-b645-459d-a2bb-d46a701013b1" providerId="ADAL" clId="{EA508091-E781-4394-BCD0-031D30BAE5C4}"/>
    <pc:docChg chg="undo custSel modSld">
      <pc:chgData name="Seshagiri, Subha" userId="99c7fe0b-b645-459d-a2bb-d46a701013b1" providerId="ADAL" clId="{EA508091-E781-4394-BCD0-031D30BAE5C4}" dt="2023-09-27T15:03:14.494" v="58" actId="27636"/>
      <pc:docMkLst>
        <pc:docMk/>
      </pc:docMkLst>
      <pc:sldChg chg="modSp mod">
        <pc:chgData name="Seshagiri, Subha" userId="99c7fe0b-b645-459d-a2bb-d46a701013b1" providerId="ADAL" clId="{EA508091-E781-4394-BCD0-031D30BAE5C4}" dt="2023-09-27T15:03:14.494" v="58" actId="27636"/>
        <pc:sldMkLst>
          <pc:docMk/>
          <pc:sldMk cId="2131375836" sldId="261"/>
        </pc:sldMkLst>
        <pc:spChg chg="mod">
          <ac:chgData name="Seshagiri, Subha" userId="99c7fe0b-b645-459d-a2bb-d46a701013b1" providerId="ADAL" clId="{EA508091-E781-4394-BCD0-031D30BAE5C4}" dt="2023-09-27T15:03:14.494" v="58" actId="27636"/>
          <ac:spMkLst>
            <pc:docMk/>
            <pc:sldMk cId="2131375836" sldId="261"/>
            <ac:spMk id="3" creationId="{7522770E-D47C-9C81-C3DF-A4A0328BCD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51082-F833-47CD-81BE-32763F33CF5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C02A6-99D2-436C-9746-AF88365B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5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C02A6-99D2-436C-9746-AF88365B65E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7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EC44-44C9-73A8-F40B-F5758D0D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6F31-C1D5-BF47-1B6A-08F6C1E9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54CD-CAD8-5633-2C40-7F77E545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CDD-3FD0-4DF1-AF22-C736BE26E1C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61D2-81F3-7A50-8CBA-FA3E0FFD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58DA-CEFE-417F-9BE0-385013D9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08D4-711E-4159-A8B0-BE6812AAA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1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200C-E5A6-C751-8185-710811DF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5AD76-07CB-E2CF-4AB4-A292F3946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AD7BD-05A1-32AC-28B5-84977833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CDD-3FD0-4DF1-AF22-C736BE26E1C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0CED9-BF04-F64A-FBF3-0F9B33B9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2E5A2-433A-786B-6787-0CE7E985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08D4-711E-4159-A8B0-BE6812AAA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5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FC05F-C670-51F9-FFB3-ED2E735E1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7550-DA6C-EB29-F4D2-B0601A8FF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AF42-E73F-9BEB-53BB-D7FCFE31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CDD-3FD0-4DF1-AF22-C736BE26E1C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81-7BFE-4F24-513D-515C1708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BE5FB-9DF2-6D1F-2C8D-01DB0DFF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08D4-711E-4159-A8B0-BE6812AAA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29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5FEE-F8E6-4DED-FD68-10E67ADA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9A1C-2F11-8E1B-A745-A3ECAE98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C4D83-2227-60CC-A117-ADDB8148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CDD-3FD0-4DF1-AF22-C736BE26E1C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7708-5C8C-3D79-36BE-8A10BD54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7412-254C-1FDD-03C4-0F727CF9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08D4-711E-4159-A8B0-BE6812AAA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6963-56BA-B450-B12B-397BA1E3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43636-273D-45F5-9F7E-806AF480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D342-1E56-6F5E-6999-B1CC3663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CDD-3FD0-4DF1-AF22-C736BE26E1C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17B4-E80B-76E9-D854-2CB21981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A69C-E021-355B-1480-9F1AB371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08D4-711E-4159-A8B0-BE6812AAA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58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C7F6-5F11-1390-9F5E-D15EE6E9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568F-4E9B-CBBF-661A-CF8646F27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9868-DE8D-AE57-7C35-809E1F6A9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60B35-2523-AEE9-2479-EFADAD92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CDD-3FD0-4DF1-AF22-C736BE26E1C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B6DE7-BA20-318B-5611-9F3FA547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C9EA1-2B07-A274-F33B-3DBD0909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08D4-711E-4159-A8B0-BE6812AAA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74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7729-40C5-C49E-7DA5-DE7F3289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891A1-F175-29BD-70D8-AA88C8573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351F3-2D16-5954-608B-22184C02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5F030-2301-4DA8-5B6B-DAD5EBCF9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DE4BB-3541-05C0-D2B4-0049C97EB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B8390-406D-C32B-642C-5D8A2E4A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CDD-3FD0-4DF1-AF22-C736BE26E1C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A867F-9BE0-E7F5-7144-AB52C1EE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F8E71-353F-69A8-F3A7-275838F9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08D4-711E-4159-A8B0-BE6812AAA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70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B33C-7AFC-D079-00B3-3AAAFA81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65878-B6A8-34E6-5EE9-07AE21A6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CDD-3FD0-4DF1-AF22-C736BE26E1C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E159E-CAED-BB61-7FD0-A7122C5F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3F485-AB9D-76B5-1AE2-9D4C3146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08D4-711E-4159-A8B0-BE6812AAA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47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332D5-9BDD-336B-E0EF-39183E50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CDD-3FD0-4DF1-AF22-C736BE26E1C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81D34-1BE8-D816-13B4-13D2B8F8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6177-B578-AA72-0B0E-F13B26C9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08D4-711E-4159-A8B0-BE6812AAA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4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9CB-82F5-3E9F-6BAB-4984BE94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A22C-B06B-3432-A89D-800E65F0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393FC-1FC7-A4B3-81CB-E7BAB8CF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C1F8C-E87C-EE77-18CF-08924CF2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CDD-3FD0-4DF1-AF22-C736BE26E1C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84D93-C6DD-3B8F-A4DC-3F86ADC7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9932-20BA-4169-57B6-442D00F2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08D4-711E-4159-A8B0-BE6812AAA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3152-2843-FB1F-E843-D3EA92C5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C789C-D299-C933-E4D9-E4EFBBE15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E84BA-0B53-C700-E25B-561087A4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C5CDC-D616-7985-8EDF-76A4119A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4CDD-3FD0-4DF1-AF22-C736BE26E1C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5F9B8-1496-3262-63B4-80A98CE7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ACCDC-28C9-837D-CE5B-A0B1D65F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08D4-711E-4159-A8B0-BE6812AAA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512C6-3327-3BA4-BB52-D43C8CD1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D26F7-E9C0-0E98-1C89-2CB8E303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7ED4F-F750-366B-C5B5-3D91EE62F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D4CDD-3FD0-4DF1-AF22-C736BE26E1C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C32BF-6A24-C205-1978-94856142C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A989D-C8DE-9E2E-EC45-205732CF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08D4-711E-4159-A8B0-BE6812AAA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68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sca_esv=568775834&amp;rlz=1C1GCEB_enIN1000IN1000&amp;cs=0&amp;sxsrf=AM9HkKlGtCBGuWgqYSWwFsIcOah7QBWenA:1695817290743&amp;q=valero+energy+corporation&amp;stick=H4sIAAAAAAAAAH2RP0_CQBiHhVQKFRgaB1GGxsEVrn8QRyVoTAwhSkxkkJS2tLXtXbmrB-2HcHXW-AGcnfwKGuLg5tqP4CQCaZ0cn7v3nt8v7-XBbhY0-9UA-QKoC8h2BRXqgqkSQUOer0LbIN-Zau-_62x-0O70TntXg2cmEzMcl695tbpIGtMETIWGMbPJFX4B-HQq8WzLMihGMGY2lseSfiA1Y2ZnNUQ14PDlFoJIQ13Ldl3bJzHDL32OMlT43FFX6J61Ui81RYdnT9TIx8hLvDIJxUlC-xQETprZ8CfzzMpKML4xRb54od7qtnCIVU9DqWU8tWhCoqbLcypy3ILwRLb-RERDitOHlhXKMVPmijWzBoBVF70Ij9IGA8ed72l71YBAkfClS9U1MBLa0MBmujeZyAPKs-eIQGMUJAag0VBKSIHUcdJmDTcyx2ntUK_7j-sVuvQbC__8J7GPsBrYCH7mKmuvM_vp5fqu2X9_-KBvndLs_ovd2isc_wC6QrTkKwIAAA&amp;sa=X&amp;ved=2ahUKEwjpgNvZ48qBAxWkTGwGHTDjD80Q7fAIegUIABDBAQ" TargetMode="External"/><Relationship Id="rId3" Type="http://schemas.openxmlformats.org/officeDocument/2006/relationships/hyperlink" Target="https://www.google.com/search?rlz=1C1GCEB_enIN1000IN1000&amp;sca_esv=568767614&amp;cs=0&amp;sxsrf=AM9HkKnqsbMHDoDFsIsumWdVp7Wdnf2euw:1695805002366&amp;q=shell+plc&amp;stick=H4sIAAAAAAAAAH2Rv06DUBTGrbn2D7YdiIPVDjcOrnAp_eOopBoTUxttTOwgoYCAXLiUW29LH8LVWeMDODv5CprGwc2VR3Cy2gY2x985X77vyzl5tJNB_eqIBBCJkDgYar4BLY1CnXiB5jsm_c5Ue_-tV_Nqu9M77l2qzyATA47LC54gSrQxScCqsygGG1zhF1DAJjU-p9gmC4kfg_XFuGbs1Vox2F6KmI5cvqwQn-ikazsYOwGNAb_wc-uDOp896MLuiZL6Mkty-dyRNg1C4qW-jWDcSqjJ0MhNSKaRNI5BZWkwvLEkvniu3RoO3A81TyepcjixWUKSbsgpNacDFqZK247kGBQ57k8ZjmV7HrG1jKC-RPnShYbNkMC2b4ZWlDZVXTxJCOksqsWgzBUFS0DIFiVvGl4n67rPXDc5l0xllfHlM0J983oET-ePUkhaooGn1jBtHxli8LhWoLaJMQyw_pmtrLzOnKeXq7tW__3hg711SrP7r9zmbuHwB6j_BE4hAgAA&amp;sa=X&amp;ved=2ahUKEwiUqZL2tcqBAxXsSWwGHcQ8ALIQ7fAIegUIABDKAg" TargetMode="External"/><Relationship Id="rId7" Type="http://schemas.openxmlformats.org/officeDocument/2006/relationships/hyperlink" Target="https://www.google.com/search?sca_esv=568775834&amp;rlz=1C1GCEB_enIN1000IN1000&amp;cs=0&amp;sxsrf=AM9HkKlGtCBGuWgqYSWwFsIcOah7QBWenA:1695817290743&amp;q=totalenergies&amp;stick=H4sIAAAAAAAAAH2RP0_CQBiHxVQKFRwaB1GGi4Nr_yOOStCYGEKUmMhgU9rS1rZ3pVcPyodwddb4AZyd_Aoa4uDm2o_gZBHSOjk-d-89v1_eKwm7Balfj1AABB4gxwMaNIClYaAjP9CgY-LvQr333_VqSW13eqe9K_WZKiQUw5Q4n-NF3JhkYCkkTqhNpjwHISATiaVbtklCBBNqfXEsGQdSM6F2lkNEF1x2o4Ug0lHXdjzPCXBCsQufqwwUtnjUBd2zVu4lluiy9Ik2DULkZ14Zx-I4o30iRG6e2QjGaWZtKRjdWCJbudBuDQcchpqvo9wymtgkI1E35JQqDPNL4Vi2_0RMByTMH9p2LCfUBlPhLE4QbF70p-Ewb6C6Xrqn7WUDDEXMVi81zwwRaEMztPK9yVhWCUufIwzNYZQZBJ3EUkYKJK6bN2t4U2uU144NPnhcq0YoShPm9vT_Pou1ldeZ8_Ryfdfsvz98kLdOdXb_RW_tlY9_AIRNLFkeAgAA&amp;sa=X&amp;ved=2ahUKEwjpgNvZ48qBAxWkTGwGHTDjD80Q7fAIegUIABDxAg" TargetMode="External"/><Relationship Id="rId2" Type="http://schemas.openxmlformats.org/officeDocument/2006/relationships/hyperlink" Target="https://www.google.com/search?rlz=1C1GCEB_enIN1000IN1000&amp;sca_esv=568767614&amp;cs=0&amp;sxsrf=AM9HkKnqsbMHDoDFsIsumWdVp7Wdnf2euw:1695805002366&amp;q=exxonmobil&amp;stick=H4sIAAAAAAAAAH2Rv07CUBTGxVz5U4GhcRBluHFwpX8BRyVoTAwSJSYySEpb29r23tKLl5aHcHXW-ADOTr6Chji4ufYRnEQhvZvj75wv3_flnLy4kxH61TEOoChA7HhQQwa0NAJ17Acackzynan2_luv5gftTu-4dzl4BpkEcFy-5tcEidSjFCyVxgnY4Aq_IAY0kvlcyzZpiFEC1hdj2diTmwnYXoqoLrp8uYUR1nHXdjzPCUgC-IWfqw5VPnvQhd2TFvOlluTyuSNtGoTYZ771YNJMqUHFsZuSQmJpkoDK0mB0Y0l88Vy7NRy4H2q-jplyFNk0JUk3FEaN6ZCGTGnbsZKAIsf9KcOJYs8jtpYRBEmEL11onhli2EZmaMWs6cD1opREncZyAspcsWbVRNEWJH8aXqdrFVHXTc-lEGVA-fIZJsi8HsPT-aNamJWoe1NrxNrHhhA8rnFmFGHk46HjfWYrK68z5-nl6q7Zf3_4oG-d0uz-K7e5Wzj8AQzJEEsiAgAA&amp;sa=X&amp;ved=2ahUKEwiUqZL2tcqBAxXsSWwGHcQ8ALIQ7fAIegUIABC3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sca_esv=568775834&amp;rlz=1C1GCEB_enIN1000IN1000&amp;cs=0&amp;sxsrf=AM9HkKlGtCBGuWgqYSWwFsIcOah7QBWenA:1695817290743&amp;q=chevron+corp.&amp;stick=H4sIAAAAAAAAAH2RP0_CQByGxVQKFRgaB1GGxsHR_kcclaAxMYQoMZHBprS1rf1zxx0etB_C1VnjB3B28itoiIObaz-Ck1VI6-T43P3u-b15ryRuFaRBYwwgJwoccH1OD03O1jFngADqoWvhr0Kj_9_1cknrdPvH_QvtiSokFMOU-IAXJNycZmCrJEqoNab8AyIkU5ml245FEAgTanV-LJt7ciuhNhdDxBA9ttYGITBAz3F934U4odi5z1OHKls86HG9k3buJbbksfSRHkMEgsyr4EiaZLRLxLGX72zCSbqzvhCMrm2JrZzpN6bL7SM9MEBuGU0dkpFkmEpKFYb5JTRRnD8r4iFB-UPHiZSEqjEV3uZF0RGkIEZXeQLN89OeNhYJcChhtnqu-xYCXCe0kJ33pmBFIyx9CnBoXY0zg2iQSM5IDYnn5cmafmyP8tiRKcCHlaoxrz79QwR3Por1pZeZ-_h8edsavN2_k9dudXb3Sa9vlw-_AZj4XtoeAgAA&amp;sa=X&amp;ved=2ahUKEwjpgNvZ48qBAxWkTGwGHTDjD80Q7fAIegUIABDeAg" TargetMode="External"/><Relationship Id="rId11" Type="http://schemas.openxmlformats.org/officeDocument/2006/relationships/hyperlink" Target="https://www.google.com/search?sca_esv=568775834&amp;rlz=1C1GCEB_enIN1000IN1000&amp;cs=0&amp;sxsrf=AM9HkKlGtCBGuWgqYSWwFsIcOah7QBWenA:1695817290743&amp;q=petrochina&amp;stick=H4sIAAAAAAAAAH2QMU_CQBiGxVQKFRgaB1GGxsG1vdIijkrQmBhClJjIICltaWvbu3JXD9of4eqs8Qc4O_kXNMTBzbU_wUkU0jo5Pt9397xvvgLYWQWgXwtRIABJQI4naNAQLI0IOvIDDTom-crVev-tVwuDdqd30rscPDG5hOG4guiLkkwa0xQslUYJs8EVfwAEdFrn2ZZtUoxgwqwvxnVjv95MmO3lI6oDl6-0EEQ66tqO5zkBSRh-4XPVocrnD7tC97SVeakluzx7rMUBRn7qVUgkT1LaoyB0s8xGMJlnVpeC8bUl86Vz7cZwhAOs-TrKLOOpTVOSdUOZU4njfglPFPtPRDykOPto25GSMBWuJFoiALYk-zEeZQ0Grje_09ayAYEy4csXmmdiJLShia3sbgpRBpRnzxCB5ihMDUCnUT0lFVLXzZo1vNgaZ7UjQwoe1rjADDHSbQdqH_nqysvMeXy-um323-7f6WunPLv7ZDd3i0ffY82uPBwCAAA&amp;sa=X&amp;ved=2ahUKEwjpgNvZ48qBAxWkTGwGHTDjD80Q7fAIegQIABAw" TargetMode="External"/><Relationship Id="rId5" Type="http://schemas.openxmlformats.org/officeDocument/2006/relationships/hyperlink" Target="https://www.google.com/search?rlz=1C1GCEB_enIN1000IN1000&amp;sca_esv=568767614&amp;cs=0&amp;sxsrf=AM9HkKnqsbMHDoDFsIsumWdVp7Wdnf2euw:1695805002366&amp;q=aramco&amp;stick=H4sIAAAAAAAAAH2RPU_CUBSGhVz5qMDQOIgy3Di40lvKh6M2aEwMEiUmMkhKW9vaj1t68dLyI1ydNf4AZyf_goY4uLn2JziJQHo3x-ecN-95zzk5tJtGQr8yxj5EAsSWAxVPg4ZCoIpdX_EsnfykKr3_2uncoN3pnfSuBi8gFQOOy1XdqiCSRpiAUadRDDa5_B8gn4Y1PiubOg2wF4ONZbmm7ddaMdhZiaiKbL4kYw-ruGtajmP5JAb80s-uD-t85rALu6cy86WGaPPZY2XqB9hlvg1_0kqoSdHYTkgikTiJQXllMLo1RL5wodxpFjwIFFfFTDkKTZqQqGoSo-Z0SAOmNM1IikGB4xbKYCKZ8xHbqxHEEwlfvFQcPcCw7emBEbGkA9sJE0IqjWoxKHGFqlFFyBREdxrcJO26R207OZdEpAHlS-eYePrNGJ7NHyVjFqLhTI0RSx9pgv-0nlEWK35lymtvM-v59fq-1f94_KTvneLs4Tu7tZc_-gXT1HrmHwIAAA&amp;sa=X&amp;ved=2ahUKEwiUqZL2tcqBAxXsSWwGHcQ8ALIQ7fAIegQIABAa" TargetMode="External"/><Relationship Id="rId10" Type="http://schemas.openxmlformats.org/officeDocument/2006/relationships/hyperlink" Target="https://www.google.com/search?rlz=1C1GCEB_enIN1000IN1000&amp;sca_esv=568775834&amp;cs=0&amp;sxsrf=AM9HkKl924PKQVRWmtfV_7x9UTDCCNqZgg:1695826822040&amp;q=sinopec&amp;stick=H4sIAAAAAAAAAH2QvY7TQBSFNzC7mzXJCgaaLEKMEL3jsROWggKiFCsBikiEBAXWxB48xuMZZ8aZ_PAaPAHwANRUtGxNxSOMeAIqshsrhobyuz_nnnOb3r2G_xp5XTRNk4TqEsmUIyJilBCNIpkXRKRU_27cn8jiYowT9Z-xK81w-HxyNnkVfgENCxyn6eZuF-v-0oIbW0h6ZgX3x4xybsEt5-ii5hVm6cPDAaNGSWHBtW050Cu82NED45VZ3ZstmbGgUwnM3iUYtsZkHqfosSJ5JC24s-358UP_FF6fyJLwoaAq2RhF46EFcGso60178ODJCI2eDiy4XQmayMvg8UAKGckRSzlPC7077veLxakFdysrjK0CCJ8RRUomBRrRUklO57kFx07LTVzPY12cr9XbWiDM-LJOtp4atSPPJLjO2RMmqwlHcbBJ3XKcS1KLgG0edFItaoE1bL8knCqJLqOu6tk-Xyezv7AMwtACVOkGOOrDmy8oT4mIKDoT8VyXavOpfzZ8_HH_UKdCFjT6edDZ-_Yj_dw--XS-d_XDL_vozffzr0cub7_v_AEEyhyEVgIAAA&amp;sa=X&amp;ved=2ahUKEwjatcuah8uBAxVqa2wGHWtpDu4Q7fAIegUIABDyAg" TargetMode="External"/><Relationship Id="rId4" Type="http://schemas.openxmlformats.org/officeDocument/2006/relationships/hyperlink" Target="https://www.google.com/search?rlz=1C1GCEB_enIN1000IN1000&amp;sca_esv=568767614&amp;cs=0&amp;sxsrf=AM9HkKnqsbMHDoDFsIsumWdVp7Wdnf2euw:1695805002366&amp;q=british+petroleum&amp;stick=H4sIAAAAAAAAAH2Rv07CUBTGxVz5U4HExkGU4cbBFVpawFEbNCYGiRITGSSlrW3tn1vuLZe2D-HqrPEBnJ18BQ1xcHPtIziJQtrN8XfOl-_7ck6e282Ig6qPPMjVITJtKLsq1GUCFeR4smtq5DtT7f-3Xs0PO93-Sf9q-AwyMWCYfM2p1XnSDBLQRRrGYJMp_ALn0aDB5iRDoxi5MVhfjBvqfqMdg52liCqcxZYl5CIF9QzTtk2PxIBd-FniSGSzhz3YO5VSX6rzFps7liMPIyf1bXrTdkItyvlWQgIJ-WkMKkuD8a3Os8ULeaKa8ADLjoJS5TgwaEK8ogoptaIRxanSMEIhBkWG-VPiqWDMI7aXEcTlCVu6lG0NI9hxNayHadOhZQcJcQoNGzEoM8WaXuM4o847Eb5J1qJLLSs5l0CEIWXL54i42o0Pz-aPklBaomlH-jhtH6p173FtY4RN3yQG9DQfI1ubOJ_ZysrrzHx6ub5rD94fPuhbtzS7_8pt7RWOfgC-ROpYKQIAAA&amp;sa=X&amp;ved=2ahUKEwiUqZL2tcqBAxXsSWwGHcQ8ALIQ7fAIegUIABCWAw" TargetMode="External"/><Relationship Id="rId9" Type="http://schemas.openxmlformats.org/officeDocument/2006/relationships/hyperlink" Target="https://www.google.com/search?sca_esv=568775834&amp;rlz=1C1GCEB_enIN1000IN1000&amp;cs=0&amp;sxsrf=AM9HkKlGtCBGuWgqYSWwFsIcOah7QBWenA:1695817290743&amp;q=marathon+petroleum&amp;stick=H4sIAAAAAAAAAH2QMU_CQBiGlVSBigwXB1GGi4MrXGkRRyVoTAwhSkxkkJxtbWvbu3JXDsqPcHXW-AOcnfwLGuPg5tqf4CQKaZ0cn--7e943Xw5tZZDWK4c0gKgKqeNBTAxoYQ516geYOCb_Wix3_1tncv1Wu3vUPe8_SouxJMu5il-pKrw-TsDSRBRLa3L-B1AgxjWQbdqmYJTE0spsXDN2a41Y2pw_EjpyQbFJCdVpx3Y8zwl4LIGZz9UuNbC834Gd42bqFZbiguwhngSM-olX5ZEySmhHoNBNM-vBaJpZmgsG15YCCqd4aDhwj2Ffp6llMLZFQopuqFMqyPIvsZFq_4mYXAqWfrTtSI2lolyoWBWE7KriT9hV2qDvetM7bcwbcKJwsHqGPZNR2CIms9K7qVztC5A9oZyYV2FiQLqIaglpRLhu2qzuTaxBWjsyqsH9EvAxw6FNCQzMkFHPHPofy6WF5zfn4eniptF7vXsXL-3Vt9vP7Pp2_uAbLcUvAyQCAAA&amp;sa=X&amp;ved=2ahUKEwjpgNvZ48qBAxWkTGwGHTDjD80Q7fAIegUIABCDA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rporate.exxonmobil.com/news/reporting-and-publications#Progressandfinanci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B216-837B-03FC-0ED6-794700DFB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Unlocking Insights-Comparative Study of Oil and Gas Company KPIs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E0366-0EF4-3194-7310-3CC594BAE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sz="4000" dirty="0"/>
              <a:t>Leveraging AI for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33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F064-8896-670D-0A50-411F1AED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8D90-7DFC-54D7-89BB-AA1CCD2A2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study aims to unlock valuable insights about the Oil and Gas industry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study underscores the importance of data-driven decision making in today’s competitive landscape by extracting and analyzing information from Key Performance Indicators (KPIs)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leverage the power of AI using innovative techniques like </a:t>
            </a:r>
          </a:p>
          <a:p>
            <a:pPr marL="0" indent="0">
              <a:buNone/>
            </a:pPr>
            <a:r>
              <a:rPr lang="en-US" dirty="0"/>
              <a:t>RLHF and RAG for studying the KPIs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34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359F-D9B6-582B-4E6E-6038756B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Comparative Study of KPIs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770E-D47C-9C81-C3DF-A4A0328BC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will analyze the KPIs of a major Oil and Gas company and compare it with nine other competitors.</a:t>
            </a:r>
          </a:p>
          <a:p>
            <a:pPr marL="0" indent="0">
              <a:buNone/>
            </a:pPr>
            <a:r>
              <a:rPr lang="en-US" dirty="0"/>
              <a:t>Our study will be carried out by  analyzing the company’s reports and those of its competitors, we will be able to derive valuable insights.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purpose of this study, we will be considering </a:t>
            </a:r>
            <a:r>
              <a:rPr lang="en-IN" b="0" i="0" u="none" strike="noStrike" dirty="0">
                <a:effectLst/>
                <a:latin typeface="Google Sans"/>
                <a:hlinkClick r:id="rId2"/>
              </a:rPr>
              <a:t>ExxonMobil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as the company of study and will compare its performance to its competitors , viz,</a:t>
            </a:r>
            <a:r>
              <a:rPr lang="en-IN" b="0" i="0" u="none" strike="noStrike" dirty="0">
                <a:effectLst/>
                <a:latin typeface="Google Sans"/>
                <a:hlinkClick r:id="rId3"/>
              </a:rPr>
              <a:t> Shell plc</a:t>
            </a:r>
            <a:r>
              <a:rPr lang="en-IN" b="0" i="0" u="none" strike="noStrike" dirty="0">
                <a:effectLst/>
                <a:latin typeface="Google Sans"/>
              </a:rPr>
              <a:t>, </a:t>
            </a:r>
            <a:r>
              <a:rPr lang="en-IN" b="0" i="0" u="none" strike="noStrike" dirty="0">
                <a:effectLst/>
                <a:latin typeface="Google Sans"/>
                <a:hlinkClick r:id="rId4"/>
              </a:rPr>
              <a:t>BP PLC</a:t>
            </a:r>
            <a:r>
              <a:rPr lang="en-IN" b="0" i="0" u="none" strike="noStrike" dirty="0">
                <a:effectLst/>
                <a:latin typeface="Google Sans"/>
              </a:rPr>
              <a:t> , </a:t>
            </a:r>
            <a:r>
              <a:rPr lang="en-IN" b="0" i="0" u="none" strike="noStrike" dirty="0">
                <a:effectLst/>
                <a:latin typeface="Google Sans"/>
                <a:hlinkClick r:id="rId5"/>
              </a:rPr>
              <a:t>Saudi Aramco</a:t>
            </a:r>
            <a:r>
              <a:rPr lang="en-IN" dirty="0">
                <a:latin typeface="Google Sans"/>
              </a:rPr>
              <a:t>, </a:t>
            </a:r>
            <a:r>
              <a:rPr lang="en-IN" b="0" i="0" u="none" strike="noStrike" dirty="0">
                <a:effectLst/>
                <a:latin typeface="Google Sans"/>
                <a:hlinkClick r:id="rId6"/>
              </a:rPr>
              <a:t>Chevron</a:t>
            </a:r>
            <a:r>
              <a:rPr lang="en-IN" dirty="0">
                <a:latin typeface="Google Sans"/>
              </a:rPr>
              <a:t>, </a:t>
            </a:r>
            <a:r>
              <a:rPr lang="en-IN" b="0" i="0" u="none" strike="noStrike" dirty="0" err="1">
                <a:effectLst/>
                <a:latin typeface="Google Sans"/>
                <a:hlinkClick r:id="rId7"/>
              </a:rPr>
              <a:t>TotalEnergies</a:t>
            </a:r>
            <a:r>
              <a:rPr lang="en-IN" dirty="0">
                <a:latin typeface="Google Sans"/>
              </a:rPr>
              <a:t>, </a:t>
            </a:r>
            <a:r>
              <a:rPr lang="en-IN" b="0" i="0" u="sng" dirty="0">
                <a:effectLst/>
                <a:latin typeface="Google Sans"/>
                <a:hlinkClick r:id="rId8"/>
              </a:rPr>
              <a:t>Valero Energy</a:t>
            </a:r>
            <a:r>
              <a:rPr lang="en-IN" dirty="0">
                <a:latin typeface="Google Sans"/>
              </a:rPr>
              <a:t>, </a:t>
            </a:r>
            <a:r>
              <a:rPr lang="en-IN" b="0" i="0" u="none" strike="noStrike" dirty="0">
                <a:effectLst/>
                <a:latin typeface="Google Sans"/>
                <a:hlinkClick r:id="rId9"/>
              </a:rPr>
              <a:t>Marathon Petroleum Corporation</a:t>
            </a:r>
            <a:r>
              <a:rPr lang="en-IN" b="0" i="0" u="none" strike="noStrike" dirty="0">
                <a:effectLst/>
                <a:latin typeface="Google Sans"/>
              </a:rPr>
              <a:t>,</a:t>
            </a:r>
            <a:r>
              <a:rPr lang="en-IN" b="0" i="0" u="none" strike="noStrike" dirty="0">
                <a:effectLst/>
                <a:latin typeface="Google Sans"/>
                <a:hlinkClick r:id="rId10"/>
              </a:rPr>
              <a:t> Sinopec</a:t>
            </a:r>
            <a:r>
              <a:rPr lang="en-IN" b="0" i="0" u="none" strike="noStrike" dirty="0">
                <a:effectLst/>
                <a:latin typeface="Google Sans"/>
              </a:rPr>
              <a:t> and  </a:t>
            </a:r>
            <a:r>
              <a:rPr lang="en-IN" b="0" i="0" u="sng" dirty="0">
                <a:effectLst/>
                <a:latin typeface="Google Sans"/>
                <a:hlinkClick r:id="rId11"/>
              </a:rPr>
              <a:t>PetroChina</a:t>
            </a:r>
            <a:r>
              <a:rPr lang="en-IN" b="0" i="0" u="sng" dirty="0">
                <a:effectLst/>
                <a:latin typeface="Google Sans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37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1207-E34A-B331-3CE9-9B7889F6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9B2F-CBED-500D-C7DA-F11D6537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Collect the past 3-5 years reports of ten major oil and gas companies listed in previous slide.</a:t>
            </a:r>
          </a:p>
          <a:p>
            <a:pPr marL="514350" indent="-514350">
              <a:buAutoNum type="arabicPeriod"/>
            </a:pPr>
            <a:r>
              <a:rPr lang="en-US" dirty="0"/>
              <a:t>Reports can be Financial reports, Quarterly, Half-yearly and Annual Reports, </a:t>
            </a:r>
            <a:r>
              <a:rPr lang="en-US" dirty="0" err="1"/>
              <a:t>Sustainabilty</a:t>
            </a:r>
            <a:r>
              <a:rPr lang="en-US" dirty="0"/>
              <a:t> reports etc.</a:t>
            </a:r>
          </a:p>
          <a:p>
            <a:pPr marL="514350" indent="-514350">
              <a:buAutoNum type="arabicPeriod"/>
            </a:pPr>
            <a:r>
              <a:rPr lang="en-US" dirty="0"/>
              <a:t>Link for Exxon Mobil reports: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https://corporate.exxonmobil.com/news/reporting-and-publications#Progressandfinancials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Similarly collect reports of the other major oil and gas companies for  the past 3 to 5 years.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CC77-AF47-1DA5-D075-49F82581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740E-2D56-B98D-03CB-272D2CBD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leverage AI for data extraction, summarization and question-answering, making it possible to derive deeper insights from vast volumes of unstructured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RLHF (Reinforcement Learning with Human Feedback),</a:t>
            </a:r>
          </a:p>
          <a:p>
            <a:pPr marL="0" indent="0">
              <a:buNone/>
            </a:pPr>
            <a:r>
              <a:rPr lang="en-US" dirty="0"/>
              <a:t>DPO (Discrete Prompt Optimization) and</a:t>
            </a:r>
          </a:p>
          <a:p>
            <a:pPr marL="0" indent="0">
              <a:buNone/>
            </a:pPr>
            <a:r>
              <a:rPr lang="en-US" dirty="0"/>
              <a:t>RAG (Retrieval-Augmented-Generation) and </a:t>
            </a:r>
          </a:p>
          <a:p>
            <a:pPr marL="0" indent="0">
              <a:buNone/>
            </a:pPr>
            <a:r>
              <a:rPr lang="en-US" dirty="0" err="1"/>
              <a:t>Langchain</a:t>
            </a:r>
            <a:r>
              <a:rPr lang="en-US" dirty="0"/>
              <a:t> for building and improving the</a:t>
            </a:r>
          </a:p>
          <a:p>
            <a:pPr marL="0" indent="0">
              <a:buNone/>
            </a:pPr>
            <a:r>
              <a:rPr lang="en-US" dirty="0"/>
              <a:t>Summarization and Q&amp;A bots.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26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07BD-1023-2D8E-5269-B16F4B3E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FFE1-A405-F712-6F8F-74A8139E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After data extraction from the reports, we will be building </a:t>
            </a:r>
          </a:p>
          <a:p>
            <a:pPr marL="571500" indent="-571500">
              <a:buAutoNum type="romanLcParenBoth"/>
            </a:pPr>
            <a:r>
              <a:rPr lang="en-US" dirty="0"/>
              <a:t>Summarization model</a:t>
            </a:r>
          </a:p>
          <a:p>
            <a:pPr marL="571500" indent="-571500">
              <a:buAutoNum type="romanLcParenBoth"/>
            </a:pPr>
            <a:r>
              <a:rPr lang="en-US" dirty="0"/>
              <a:t>Q&amp;A bot</a:t>
            </a:r>
          </a:p>
          <a:p>
            <a:pPr marL="0" indent="0">
              <a:buNone/>
            </a:pPr>
            <a:r>
              <a:rPr lang="en-US" dirty="0"/>
              <a:t>Using RAG and </a:t>
            </a:r>
            <a:r>
              <a:rPr lang="en-US" dirty="0" err="1"/>
              <a:t>Langchain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These will serve as useful tools to summarize the report contents as well as answer questions regarding KPIs.</a:t>
            </a:r>
          </a:p>
          <a:p>
            <a:pPr marL="0" indent="0">
              <a:buNone/>
            </a:pPr>
            <a:r>
              <a:rPr lang="en-US" dirty="0"/>
              <a:t>Example :</a:t>
            </a:r>
          </a:p>
          <a:p>
            <a:pPr marL="0" indent="0">
              <a:buNone/>
            </a:pPr>
            <a:r>
              <a:rPr lang="en-US" dirty="0"/>
              <a:t>Q: What was the total revenue in last quarter for Company1?</a:t>
            </a:r>
          </a:p>
          <a:p>
            <a:pPr marL="0" indent="0">
              <a:buNone/>
            </a:pPr>
            <a:r>
              <a:rPr lang="en-US" dirty="0"/>
              <a:t>Ans : Total revenue in last quarter for Company1 was $xxx.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68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FF18-BAEC-6BBC-B75D-81514965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break-up of 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9456-9F33-E2E2-8A24-F7975FA4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Summarization: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Summarize on Reports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Summarize on KPI indicator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Summarize competitive analysis</a:t>
            </a:r>
          </a:p>
          <a:p>
            <a:pPr rtl="0">
              <a:buFont typeface="+mj-lt"/>
              <a:buAutoNum type="arabicPeriod"/>
            </a:pPr>
            <a:endParaRPr lang="en-US" dirty="0"/>
          </a:p>
          <a:p>
            <a:pPr marL="0" indent="0" rtl="0">
              <a:buNone/>
            </a:pPr>
            <a:r>
              <a:rPr lang="en-US" dirty="0"/>
              <a:t>Q&amp;A Tasks: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Answer from Reports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Answer on KPI's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Perform competitor analysis by domain areas or KPIs</a:t>
            </a:r>
          </a:p>
          <a:p>
            <a:pPr marL="0" indent="0" rtl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14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23E9-3CD2-BC50-0777-1E3D1A3A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C887-DB2A-A937-46BC-564E551E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8600" dirty="0"/>
              <a:t>To enhance the summarization model and Q&amp;A bot we will be using:</a:t>
            </a:r>
          </a:p>
          <a:p>
            <a:pPr marL="0" indent="0">
              <a:buNone/>
            </a:pPr>
            <a:endParaRPr lang="en-US" sz="8600" dirty="0"/>
          </a:p>
          <a:p>
            <a:pPr marL="571500" indent="-571500">
              <a:buAutoNum type="romanLcParenBoth"/>
            </a:pPr>
            <a:r>
              <a:rPr lang="en-US" sz="8600" dirty="0"/>
              <a:t>Retrieval-Augmented-Generation -  RAG and Lang chain , when combined with LLMs improve factual consistency for knowledge-intensive tasks</a:t>
            </a:r>
          </a:p>
          <a:p>
            <a:pPr marL="571500" indent="-571500">
              <a:buFont typeface="Arial" panose="020B0604020202020204" pitchFamily="34" charset="0"/>
              <a:buAutoNum type="romanLcParenBoth"/>
            </a:pPr>
            <a:r>
              <a:rPr lang="en-US" sz="8600" dirty="0"/>
              <a:t>Discrete Prompt Optimization - DPO is a parallel technique to RLHF. DPO ensures that the prompts given as inputs to the model are improved based on reinforcement learning techniques.</a:t>
            </a:r>
          </a:p>
          <a:p>
            <a:pPr marL="571500" indent="-571500">
              <a:buFont typeface="Arial" panose="020B0604020202020204" pitchFamily="34" charset="0"/>
              <a:buAutoNum type="romanLcParenBoth"/>
            </a:pPr>
            <a:r>
              <a:rPr lang="en-US" sz="8600" dirty="0"/>
              <a:t>Reinforcement Learning with Human Feedback - RLHF ensures that our models continuously learn, adapt and improve based on human feedback and interactions.</a:t>
            </a:r>
          </a:p>
          <a:p>
            <a:pPr marL="571500" indent="-571500">
              <a:buAutoNum type="romanLcParenBoth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1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504</Words>
  <Application>Microsoft Office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Office Theme</vt:lpstr>
      <vt:lpstr>Unlocking Insights-Comparative Study of Oil and Gas Company KPIs</vt:lpstr>
      <vt:lpstr>Introduction</vt:lpstr>
      <vt:lpstr>Comparative Study of KPIs</vt:lpstr>
      <vt:lpstr>Data Collection </vt:lpstr>
      <vt:lpstr>Leveraging AI</vt:lpstr>
      <vt:lpstr>Models</vt:lpstr>
      <vt:lpstr>Sample break-up of tasks</vt:lpstr>
      <vt:lpstr>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Seshagiri, Subha</dc:creator>
  <cp:lastModifiedBy>Seshagiri, Subha</cp:lastModifiedBy>
  <cp:revision>18</cp:revision>
  <dcterms:created xsi:type="dcterms:W3CDTF">2023-09-26T05:55:34Z</dcterms:created>
  <dcterms:modified xsi:type="dcterms:W3CDTF">2023-09-27T15:03:24Z</dcterms:modified>
</cp:coreProperties>
</file>