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 id="2147483703" r:id="rId2"/>
  </p:sldMasterIdLst>
  <p:notesMasterIdLst>
    <p:notesMasterId r:id="rId29"/>
  </p:notesMasterIdLst>
  <p:handoutMasterIdLst>
    <p:handoutMasterId r:id="rId30"/>
  </p:handoutMasterIdLst>
  <p:sldIdLst>
    <p:sldId id="336" r:id="rId3"/>
    <p:sldId id="309" r:id="rId4"/>
    <p:sldId id="320" r:id="rId5"/>
    <p:sldId id="325" r:id="rId6"/>
    <p:sldId id="321" r:id="rId7"/>
    <p:sldId id="282" r:id="rId8"/>
    <p:sldId id="326" r:id="rId9"/>
    <p:sldId id="301" r:id="rId10"/>
    <p:sldId id="285" r:id="rId11"/>
    <p:sldId id="355" r:id="rId12"/>
    <p:sldId id="356" r:id="rId13"/>
    <p:sldId id="354" r:id="rId14"/>
    <p:sldId id="350" r:id="rId15"/>
    <p:sldId id="278" r:id="rId16"/>
    <p:sldId id="341" r:id="rId17"/>
    <p:sldId id="328" r:id="rId18"/>
    <p:sldId id="329" r:id="rId19"/>
    <p:sldId id="293" r:id="rId20"/>
    <p:sldId id="295" r:id="rId21"/>
    <p:sldId id="353" r:id="rId22"/>
    <p:sldId id="332" r:id="rId23"/>
    <p:sldId id="330" r:id="rId24"/>
    <p:sldId id="331" r:id="rId25"/>
    <p:sldId id="303" r:id="rId26"/>
    <p:sldId id="335" r:id="rId27"/>
    <p:sldId id="300" r:id="rId28"/>
  </p:sldIdLst>
  <p:sldSz cx="10693400" cy="6013450"/>
  <p:notesSz cx="9918700" cy="68199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2"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900"/>
    <a:srgbClr val="00A2E0"/>
    <a:srgbClr val="00A5E1"/>
    <a:srgbClr val="9AC236"/>
    <a:srgbClr val="088FDA"/>
    <a:srgbClr val="2DAFF7"/>
    <a:srgbClr val="7ACCFA"/>
    <a:srgbClr val="83C7F0"/>
    <a:srgbClr val="000000"/>
    <a:srgbClr val="00B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6" autoAdjust="0"/>
    <p:restoredTop sz="94343" autoAdjust="0"/>
  </p:normalViewPr>
  <p:slideViewPr>
    <p:cSldViewPr>
      <p:cViewPr varScale="1">
        <p:scale>
          <a:sx n="144" d="100"/>
          <a:sy n="144" d="100"/>
        </p:scale>
        <p:origin x="608" y="200"/>
      </p:cViewPr>
      <p:guideLst>
        <p:guide orient="horz" pos="2902"/>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3" d="100"/>
          <a:sy n="113" d="100"/>
        </p:scale>
        <p:origin x="211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5A70328-FC30-F348-A541-A64AC37025D5}"/>
              </a:ext>
            </a:extLst>
          </p:cNvPr>
          <p:cNvSpPr>
            <a:spLocks noGrp="1"/>
          </p:cNvSpPr>
          <p:nvPr>
            <p:ph type="hdr" sz="quarter"/>
          </p:nvPr>
        </p:nvSpPr>
        <p:spPr>
          <a:xfrm>
            <a:off x="0" y="1"/>
            <a:ext cx="4298202" cy="342075"/>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A6A81FE-C7D2-9842-B1E7-D97F23D31093}"/>
              </a:ext>
            </a:extLst>
          </p:cNvPr>
          <p:cNvSpPr>
            <a:spLocks noGrp="1"/>
          </p:cNvSpPr>
          <p:nvPr>
            <p:ph type="dt" sz="quarter" idx="1"/>
          </p:nvPr>
        </p:nvSpPr>
        <p:spPr>
          <a:xfrm>
            <a:off x="5619026" y="1"/>
            <a:ext cx="4296729" cy="342075"/>
          </a:xfrm>
          <a:prstGeom prst="rect">
            <a:avLst/>
          </a:prstGeom>
        </p:spPr>
        <p:txBody>
          <a:bodyPr vert="horz" lIns="91440" tIns="45720" rIns="91440" bIns="45720" rtlCol="0"/>
          <a:lstStyle>
            <a:lvl1pPr algn="r">
              <a:defRPr sz="1200"/>
            </a:lvl1pPr>
          </a:lstStyle>
          <a:p>
            <a:endParaRPr lang="fr-FR" dirty="0"/>
          </a:p>
        </p:txBody>
      </p:sp>
      <p:sp>
        <p:nvSpPr>
          <p:cNvPr id="4" name="Espace réservé du pied de page 3">
            <a:extLst>
              <a:ext uri="{FF2B5EF4-FFF2-40B4-BE49-F238E27FC236}">
                <a16:creationId xmlns:a16="http://schemas.microsoft.com/office/drawing/2014/main" id="{CF94ABEF-94AE-1145-9402-2D1846CB2080}"/>
              </a:ext>
            </a:extLst>
          </p:cNvPr>
          <p:cNvSpPr>
            <a:spLocks noGrp="1"/>
          </p:cNvSpPr>
          <p:nvPr>
            <p:ph type="ftr" sz="quarter" idx="2"/>
          </p:nvPr>
        </p:nvSpPr>
        <p:spPr>
          <a:xfrm>
            <a:off x="0" y="6477825"/>
            <a:ext cx="4298202" cy="342075"/>
          </a:xfrm>
          <a:prstGeom prst="rect">
            <a:avLst/>
          </a:prstGeom>
        </p:spPr>
        <p:txBody>
          <a:bodyPr vert="horz" lIns="91440" tIns="45720" rIns="91440" bIns="45720" rtlCol="0" anchor="b"/>
          <a:lstStyle>
            <a:lvl1pPr algn="l">
              <a:defRPr sz="1200"/>
            </a:lvl1pPr>
          </a:lstStyle>
          <a:p>
            <a:r>
              <a:rPr lang="fr-FR" dirty="0"/>
              <a:t>Boîte à outils n° 2</a:t>
            </a:r>
          </a:p>
        </p:txBody>
      </p:sp>
      <p:sp>
        <p:nvSpPr>
          <p:cNvPr id="5" name="Espace réservé du numéro de diapositive 4">
            <a:extLst>
              <a:ext uri="{FF2B5EF4-FFF2-40B4-BE49-F238E27FC236}">
                <a16:creationId xmlns:a16="http://schemas.microsoft.com/office/drawing/2014/main" id="{1C8A5980-01E3-6B49-8996-9ACAFAA479CF}"/>
              </a:ext>
            </a:extLst>
          </p:cNvPr>
          <p:cNvSpPr>
            <a:spLocks noGrp="1"/>
          </p:cNvSpPr>
          <p:nvPr>
            <p:ph type="sldNum" sz="quarter" idx="3"/>
          </p:nvPr>
        </p:nvSpPr>
        <p:spPr>
          <a:xfrm>
            <a:off x="5619026" y="6477825"/>
            <a:ext cx="4296729" cy="342075"/>
          </a:xfrm>
          <a:prstGeom prst="rect">
            <a:avLst/>
          </a:prstGeom>
        </p:spPr>
        <p:txBody>
          <a:bodyPr vert="horz" lIns="91440" tIns="45720" rIns="91440" bIns="45720" rtlCol="0" anchor="b"/>
          <a:lstStyle>
            <a:lvl1pPr algn="r">
              <a:defRPr sz="1200"/>
            </a:lvl1pPr>
          </a:lstStyle>
          <a:p>
            <a:fld id="{7FFDD7AB-1F35-CD42-BD66-03273B68F527}" type="slidenum">
              <a:rPr lang="fr-FR" smtClean="0"/>
              <a:t>‹N°›</a:t>
            </a:fld>
            <a:endParaRPr lang="fr-FR"/>
          </a:p>
        </p:txBody>
      </p:sp>
    </p:spTree>
    <p:extLst>
      <p:ext uri="{BB962C8B-B14F-4D97-AF65-F5344CB8AC3E}">
        <p14:creationId xmlns:p14="http://schemas.microsoft.com/office/powerpoint/2010/main" val="29844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1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commentair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10181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943995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87257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993717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852457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244869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820004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102034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321975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63667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35478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commentair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1177764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4126067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687458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518942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87375" y="844550"/>
            <a:ext cx="7499350" cy="4217988"/>
          </a:xfrm>
          <a:prstGeom prst="rect">
            <a:avLst/>
          </a:prstGeom>
        </p:spPr>
      </p:sp>
      <p:sp>
        <p:nvSpPr>
          <p:cNvPr id="3" name="Espace réservé des commentaires 2"/>
          <p:cNvSpPr>
            <a:spLocks noGrp="1"/>
          </p:cNvSpPr>
          <p:nvPr>
            <p:ph type="body" idx="1"/>
          </p:nvPr>
        </p:nvSpPr>
        <p:spPr>
          <a:xfrm>
            <a:off x="632582" y="5343217"/>
            <a:ext cx="5060657" cy="5061993"/>
          </a:xfrm>
          <a:prstGeom prst="rect">
            <a:avLst/>
          </a:prstGeom>
        </p:spPr>
        <p:txBody>
          <a:bodyPr/>
          <a:lstStyle/>
          <a:p>
            <a:endParaRPr lang="fr-FR" dirty="0"/>
          </a:p>
        </p:txBody>
      </p:sp>
      <p:sp>
        <p:nvSpPr>
          <p:cNvPr id="4" name="Espace réservé du numéro de diapositive 3"/>
          <p:cNvSpPr>
            <a:spLocks noGrp="1"/>
          </p:cNvSpPr>
          <p:nvPr>
            <p:ph type="sldNum" sz="quarter" idx="10"/>
          </p:nvPr>
        </p:nvSpPr>
        <p:spPr>
          <a:xfrm>
            <a:off x="3583169" y="10684479"/>
            <a:ext cx="2741189" cy="562444"/>
          </a:xfrm>
          <a:prstGeom prst="rect">
            <a:avLst/>
          </a:prstGeom>
        </p:spPr>
        <p:txBody>
          <a:bodyPr/>
          <a:lstStyle/>
          <a:p>
            <a:fld id="{9CAB6105-48B8-4691-ADD2-FE6B77A68D21}" type="slidenum">
              <a:rPr lang="fr-FR" smtClean="0"/>
              <a:pPr/>
              <a:t>26</a:t>
            </a:fld>
            <a:endParaRPr lang="fr-FR"/>
          </a:p>
        </p:txBody>
      </p:sp>
    </p:spTree>
    <p:extLst>
      <p:ext uri="{BB962C8B-B14F-4D97-AF65-F5344CB8AC3E}">
        <p14:creationId xmlns:p14="http://schemas.microsoft.com/office/powerpoint/2010/main" val="285015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4650" y="854075"/>
            <a:ext cx="4089400" cy="2300288"/>
          </a:xfrm>
          <a:prstGeom prst="rect">
            <a:avLst/>
          </a:prstGeom>
          <a:noFill/>
          <a:ln w="12700">
            <a:solidFill>
              <a:prstClr val="black"/>
            </a:solidFill>
          </a:ln>
        </p:spPr>
      </p:sp>
      <p:sp>
        <p:nvSpPr>
          <p:cNvPr id="3" name="Espace réservé des commentaires 2"/>
          <p:cNvSpPr>
            <a:spLocks noGrp="1"/>
          </p:cNvSpPr>
          <p:nvPr>
            <p:ph type="body" idx="1"/>
          </p:nvPr>
        </p:nvSpPr>
        <p:spPr>
          <a:xfrm>
            <a:off x="992459" y="3282122"/>
            <a:ext cx="7933782" cy="2686191"/>
          </a:xfrm>
          <a:prstGeom prst="rect">
            <a:avLst/>
          </a:prstGeom>
        </p:spPr>
        <p:txBody>
          <a:bodyPr/>
          <a:lstStyle/>
          <a:p>
            <a:endParaRPr lang="fr-FR" baseline="0" dirty="0"/>
          </a:p>
        </p:txBody>
      </p:sp>
    </p:spTree>
    <p:extLst>
      <p:ext uri="{BB962C8B-B14F-4D97-AF65-F5344CB8AC3E}">
        <p14:creationId xmlns:p14="http://schemas.microsoft.com/office/powerpoint/2010/main" val="1885123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4650" y="854075"/>
            <a:ext cx="4089400" cy="2300288"/>
          </a:xfrm>
          <a:prstGeom prst="rect">
            <a:avLst/>
          </a:prstGeom>
          <a:noFill/>
          <a:ln w="12700">
            <a:solidFill>
              <a:prstClr val="black"/>
            </a:solidFill>
          </a:ln>
        </p:spPr>
      </p:sp>
      <p:sp>
        <p:nvSpPr>
          <p:cNvPr id="3" name="Espace réservé des commentaires 2"/>
          <p:cNvSpPr>
            <a:spLocks noGrp="1"/>
          </p:cNvSpPr>
          <p:nvPr>
            <p:ph type="body" idx="1"/>
          </p:nvPr>
        </p:nvSpPr>
        <p:spPr>
          <a:xfrm>
            <a:off x="992459" y="3282122"/>
            <a:ext cx="7933782" cy="2686191"/>
          </a:xfrm>
          <a:prstGeom prst="rect">
            <a:avLst/>
          </a:prstGeom>
        </p:spPr>
        <p:txBody>
          <a:bodyPr/>
          <a:lstStyle/>
          <a:p>
            <a:endParaRPr lang="fr-FR" baseline="0" dirty="0"/>
          </a:p>
        </p:txBody>
      </p:sp>
    </p:spTree>
    <p:extLst>
      <p:ext uri="{BB962C8B-B14F-4D97-AF65-F5344CB8AC3E}">
        <p14:creationId xmlns:p14="http://schemas.microsoft.com/office/powerpoint/2010/main" val="3272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60386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269524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610745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360144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913063" y="852488"/>
            <a:ext cx="4092575" cy="2301875"/>
          </a:xfrm>
          <a:prstGeom prst="rect">
            <a:avLst/>
          </a:prstGeom>
          <a:noFill/>
          <a:ln w="12700">
            <a:solidFill>
              <a:prstClr val="black"/>
            </a:solidFill>
          </a:ln>
        </p:spPr>
      </p:sp>
      <p:sp>
        <p:nvSpPr>
          <p:cNvPr id="3" name="Espace réservé des notes 2"/>
          <p:cNvSpPr>
            <a:spLocks noGrp="1"/>
          </p:cNvSpPr>
          <p:nvPr>
            <p:ph type="body" idx="1"/>
          </p:nvPr>
        </p:nvSpPr>
        <p:spPr>
          <a:xfrm>
            <a:off x="992188" y="3281363"/>
            <a:ext cx="7934325" cy="2686050"/>
          </a:xfrm>
          <a:prstGeom prst="rect">
            <a:avLst/>
          </a:prstGeom>
        </p:spPr>
        <p:txBody>
          <a:bodyPr/>
          <a:lstStyle/>
          <a:p>
            <a:endParaRPr lang="fr-FR" dirty="0"/>
          </a:p>
        </p:txBody>
      </p:sp>
    </p:spTree>
    <p:extLst>
      <p:ext uri="{BB962C8B-B14F-4D97-AF65-F5344CB8AC3E}">
        <p14:creationId xmlns:p14="http://schemas.microsoft.com/office/powerpoint/2010/main" val="65333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149DB43-A035-0E4A-A663-A24FBEFC84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9" name="object 2">
            <a:extLst>
              <a:ext uri="{FF2B5EF4-FFF2-40B4-BE49-F238E27FC236}">
                <a16:creationId xmlns:a16="http://schemas.microsoft.com/office/drawing/2014/main" id="{2716E64A-8B6F-0545-8864-33DFFF9E7E18}"/>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dirty="0">
                <a:solidFill>
                  <a:srgbClr val="9AC437"/>
                </a:solidFill>
                <a:latin typeface="Ubuntu"/>
                <a:cs typeface="Ubuntu"/>
              </a:rPr>
              <a:t>Mars 2020</a:t>
            </a:r>
            <a:endParaRPr sz="800" dirty="0">
              <a:latin typeface="Ubuntu"/>
              <a:cs typeface="Ubuntu"/>
            </a:endParaRPr>
          </a:p>
        </p:txBody>
      </p:sp>
      <p:sp>
        <p:nvSpPr>
          <p:cNvPr id="10" name="object 4">
            <a:extLst>
              <a:ext uri="{FF2B5EF4-FFF2-40B4-BE49-F238E27FC236}">
                <a16:creationId xmlns:a16="http://schemas.microsoft.com/office/drawing/2014/main" id="{5AE12C51-530E-1848-99BD-CD4BE8CF2FF1}"/>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Boîte à outils n° 2 – TOP et Point d’arrêt</a:t>
            </a:r>
            <a:endParaRPr sz="800" dirty="0">
              <a:latin typeface="Ubuntu"/>
              <a:cs typeface="Ubuntu"/>
            </a:endParaRPr>
          </a:p>
        </p:txBody>
      </p:sp>
      <p:sp>
        <p:nvSpPr>
          <p:cNvPr id="11" name="object 2">
            <a:extLst>
              <a:ext uri="{FF2B5EF4-FFF2-40B4-BE49-F238E27FC236}">
                <a16:creationId xmlns:a16="http://schemas.microsoft.com/office/drawing/2014/main" id="{BA48765D-4079-5446-BF7E-3FC6A76947BD}"/>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8" name="Rectangle 7">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Tree>
    <p:extLst>
      <p:ext uri="{BB962C8B-B14F-4D97-AF65-F5344CB8AC3E}">
        <p14:creationId xmlns:p14="http://schemas.microsoft.com/office/powerpoint/2010/main" val="88767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13/10/2020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22581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30250" y="1498600"/>
            <a:ext cx="9221788" cy="2501900"/>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730250" y="4024313"/>
            <a:ext cx="9221788" cy="13160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13/10/2020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3488537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735013" y="1600200"/>
            <a:ext cx="4535487" cy="38163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422900" y="1600200"/>
            <a:ext cx="4535488" cy="38163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CE8D59A-7FD1-42AA-BD2E-3F801B8FA56A}" type="datetimeFigureOut">
              <a:rPr lang="fr-FR" smtClean="0"/>
              <a:t>13/10/2020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59724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736600" y="320675"/>
            <a:ext cx="9223375" cy="1162050"/>
          </a:xfrm>
        </p:spPr>
        <p:txBody>
          <a:bodyPr/>
          <a:lstStyle/>
          <a:p>
            <a:r>
              <a:rPr lang="fr-FR"/>
              <a:t>Modifiez le style du titre</a:t>
            </a:r>
          </a:p>
        </p:txBody>
      </p:sp>
      <p:sp>
        <p:nvSpPr>
          <p:cNvPr id="3" name="Espace réservé du texte 2"/>
          <p:cNvSpPr>
            <a:spLocks noGrp="1"/>
          </p:cNvSpPr>
          <p:nvPr>
            <p:ph type="body" idx="1"/>
          </p:nvPr>
        </p:nvSpPr>
        <p:spPr>
          <a:xfrm>
            <a:off x="736600" y="1474788"/>
            <a:ext cx="4524375"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736600" y="2197100"/>
            <a:ext cx="4524375" cy="323056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413375" y="1474788"/>
            <a:ext cx="45466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5413375" y="2197100"/>
            <a:ext cx="4546600" cy="323056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CE8D59A-7FD1-42AA-BD2E-3F801B8FA56A}" type="datetimeFigureOut">
              <a:rPr lang="fr-FR" smtClean="0"/>
              <a:t>13/10/2020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195407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CE8D59A-7FD1-42AA-BD2E-3F801B8FA56A}" type="datetimeFigureOut">
              <a:rPr lang="fr-FR" smtClean="0"/>
              <a:t>13/10/2020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3313340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CE8D59A-7FD1-42AA-BD2E-3F801B8FA56A}" type="datetimeFigureOut">
              <a:rPr lang="fr-FR" smtClean="0"/>
              <a:t>13/10/2020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1597147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401638"/>
            <a:ext cx="3449638" cy="1401762"/>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4546600" y="865188"/>
            <a:ext cx="5413375" cy="4273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736600" y="1803400"/>
            <a:ext cx="3449638" cy="3343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CE8D59A-7FD1-42AA-BD2E-3F801B8FA56A}" type="datetimeFigureOut">
              <a:rPr lang="fr-FR" smtClean="0"/>
              <a:t>13/10/2020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110236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401638"/>
            <a:ext cx="3449638" cy="1401762"/>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4546600" y="865188"/>
            <a:ext cx="5413375" cy="42735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736600" y="1803400"/>
            <a:ext cx="3449638" cy="3343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CE8D59A-7FD1-42AA-BD2E-3F801B8FA56A}" type="datetimeFigureOut">
              <a:rPr lang="fr-FR" smtClean="0"/>
              <a:t>13/10/2020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636026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13/10/2020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442023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653338" y="320675"/>
            <a:ext cx="2305050" cy="509587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735013" y="320675"/>
            <a:ext cx="6765925" cy="5095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13/10/2020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223762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735013" y="320675"/>
            <a:ext cx="9223375" cy="1162050"/>
          </a:xfrm>
          <a:prstGeom prst="rect">
            <a:avLst/>
          </a:prstGeom>
        </p:spPr>
        <p:txBody>
          <a:bodyPr/>
          <a:lstStyle/>
          <a:p>
            <a:r>
              <a:rPr lang="fr-FR"/>
              <a:t>Modifiez le style du titre</a:t>
            </a:r>
          </a:p>
        </p:txBody>
      </p:sp>
    </p:spTree>
    <p:extLst>
      <p:ext uri="{BB962C8B-B14F-4D97-AF65-F5344CB8AC3E}">
        <p14:creationId xmlns:p14="http://schemas.microsoft.com/office/powerpoint/2010/main" val="22062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38797D-0604-D543-8E27-B12221088AE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18" name="object 5">
            <a:extLst>
              <a:ext uri="{FF2B5EF4-FFF2-40B4-BE49-F238E27FC236}">
                <a16:creationId xmlns:a16="http://schemas.microsoft.com/office/drawing/2014/main" id="{F7B7D5F5-D512-2D42-B63A-ECC26CB5B24A}"/>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19" name="Rectangle 18">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
        <p:nvSpPr>
          <p:cNvPr id="20" name="object 2">
            <a:extLst>
              <a:ext uri="{FF2B5EF4-FFF2-40B4-BE49-F238E27FC236}">
                <a16:creationId xmlns:a16="http://schemas.microsoft.com/office/drawing/2014/main" id="{ADA56C9C-A8D1-284A-A492-C78B67F4346B}"/>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baseline="0" dirty="0">
                <a:solidFill>
                  <a:srgbClr val="9AC437"/>
                </a:solidFill>
                <a:latin typeface="Ubuntu"/>
                <a:cs typeface="Ubuntu"/>
              </a:rPr>
              <a:t>Mars 2020 – DP2S</a:t>
            </a:r>
            <a:endParaRPr lang="fr-FR" sz="800" dirty="0">
              <a:latin typeface="Ubuntu"/>
              <a:cs typeface="Ubuntu"/>
            </a:endParaRPr>
          </a:p>
        </p:txBody>
      </p:sp>
      <p:sp>
        <p:nvSpPr>
          <p:cNvPr id="21" name="object 4">
            <a:extLst>
              <a:ext uri="{FF2B5EF4-FFF2-40B4-BE49-F238E27FC236}">
                <a16:creationId xmlns:a16="http://schemas.microsoft.com/office/drawing/2014/main" id="{36E5FEDF-FC2C-3746-BBBB-0242389BC698}"/>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Ubuntu"/>
                <a:cs typeface="Ubuntu"/>
              </a:rPr>
              <a:t>BOITE OUTIL</a:t>
            </a:r>
            <a:r>
              <a:rPr lang="fr-FR" sz="800" b="1" baseline="0" dirty="0">
                <a:solidFill>
                  <a:srgbClr val="006AB4"/>
                </a:solidFill>
                <a:latin typeface="Ubuntu"/>
                <a:cs typeface="Ubuntu"/>
              </a:rPr>
              <a:t> N°2 – Top et Point d’arrêt</a:t>
            </a:r>
            <a:endParaRPr lang="fr-FR" sz="800" dirty="0">
              <a:latin typeface="Ubuntu"/>
              <a:cs typeface="Ubuntu"/>
            </a:endParaRPr>
          </a:p>
        </p:txBody>
      </p:sp>
      <p:sp>
        <p:nvSpPr>
          <p:cNvPr id="22" name="object 2">
            <a:extLst>
              <a:ext uri="{FF2B5EF4-FFF2-40B4-BE49-F238E27FC236}">
                <a16:creationId xmlns:a16="http://schemas.microsoft.com/office/drawing/2014/main" id="{38926D25-DF85-A24F-9A1B-2636DB8A430B}"/>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223311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26043A59-1B51-414F-B988-90F366E75071}"/>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baseline="0" dirty="0">
                <a:solidFill>
                  <a:srgbClr val="9AC437"/>
                </a:solidFill>
                <a:latin typeface="Ubuntu"/>
                <a:cs typeface="Ubuntu"/>
              </a:rPr>
              <a:t>Mars 2020 – DP2S</a:t>
            </a:r>
            <a:endParaRPr sz="800" dirty="0">
              <a:latin typeface="Ubuntu"/>
              <a:cs typeface="Ubuntu"/>
            </a:endParaRPr>
          </a:p>
        </p:txBody>
      </p:sp>
      <p:sp>
        <p:nvSpPr>
          <p:cNvPr id="9" name="object 4">
            <a:extLst>
              <a:ext uri="{FF2B5EF4-FFF2-40B4-BE49-F238E27FC236}">
                <a16:creationId xmlns:a16="http://schemas.microsoft.com/office/drawing/2014/main" id="{C75FB9EA-C567-7D4F-AFDE-3F0E1B414305}"/>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lang="fr-FR" sz="800" b="1" dirty="0">
                <a:solidFill>
                  <a:srgbClr val="006AB4"/>
                </a:solidFill>
                <a:latin typeface="+mn-lt"/>
                <a:cs typeface="Ubuntu"/>
              </a:rPr>
              <a:t>BOITE OUTILS</a:t>
            </a:r>
            <a:r>
              <a:rPr lang="fr-FR" sz="800" b="1" baseline="0" dirty="0">
                <a:solidFill>
                  <a:srgbClr val="006AB4"/>
                </a:solidFill>
                <a:latin typeface="+mn-lt"/>
                <a:cs typeface="Ubuntu"/>
              </a:rPr>
              <a:t> N°2 </a:t>
            </a:r>
            <a:r>
              <a:rPr lang="fr-FR" sz="800" b="1" baseline="0" dirty="0">
                <a:solidFill>
                  <a:srgbClr val="006AB4"/>
                </a:solidFill>
                <a:latin typeface="Ubuntu"/>
                <a:cs typeface="Ubuntu"/>
              </a:rPr>
              <a:t>– Top et Point d’arrêt</a:t>
            </a:r>
            <a:endParaRPr sz="800" dirty="0">
              <a:latin typeface="Ubuntu"/>
              <a:cs typeface="Ubuntu"/>
            </a:endParaRPr>
          </a:p>
        </p:txBody>
      </p:sp>
      <p:sp>
        <p:nvSpPr>
          <p:cNvPr id="10" name="object 2">
            <a:extLst>
              <a:ext uri="{FF2B5EF4-FFF2-40B4-BE49-F238E27FC236}">
                <a16:creationId xmlns:a16="http://schemas.microsoft.com/office/drawing/2014/main" id="{609718FE-FB35-454A-BF0C-7AE893D798AC}"/>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420722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87C2B27-6188-0442-81D4-B20CD5B6DE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439A4D2-BEC0-EF42-B678-DDFCAFA6FD32}"/>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DEEE752E-96E9-0646-8B7D-0C2CA1DB65AE}"/>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D027C71A-335D-8845-90AE-8CEEEBAACE90}"/>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Tree>
    <p:extLst>
      <p:ext uri="{BB962C8B-B14F-4D97-AF65-F5344CB8AC3E}">
        <p14:creationId xmlns:p14="http://schemas.microsoft.com/office/powerpoint/2010/main" val="48017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072EC16-7C2E-2E49-B912-7DCBD94704A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5" name="object 5">
            <a:extLst>
              <a:ext uri="{FF2B5EF4-FFF2-40B4-BE49-F238E27FC236}">
                <a16:creationId xmlns:a16="http://schemas.microsoft.com/office/drawing/2014/main" id="{1D37C1B4-E434-784B-A96A-ECEF5CC09D90}"/>
              </a:ext>
            </a:extLst>
          </p:cNvPr>
          <p:cNvSpPr txBox="1"/>
          <p:nvPr userDrawn="1"/>
        </p:nvSpPr>
        <p:spPr>
          <a:xfrm>
            <a:off x="318725" y="348424"/>
            <a:ext cx="1120140" cy="127000"/>
          </a:xfrm>
          <a:prstGeom prst="rect">
            <a:avLst/>
          </a:prstGeom>
        </p:spPr>
        <p:txBody>
          <a:bodyPr vert="horz" wrap="square" lIns="0" tIns="0" rIns="0" bIns="0" rtlCol="0">
            <a:spAutoFit/>
          </a:bodyPr>
          <a:lstStyle/>
          <a:p>
            <a:pPr marL="12700">
              <a:lnSpc>
                <a:spcPts val="1170"/>
              </a:lnSpc>
            </a:pPr>
            <a:r>
              <a:rPr sz="1000" spc="-25" dirty="0">
                <a:solidFill>
                  <a:srgbClr val="9AC437"/>
                </a:solidFill>
                <a:latin typeface="Ubuntu"/>
                <a:cs typeface="Ubuntu"/>
              </a:rPr>
              <a:t>L</a:t>
            </a:r>
            <a:r>
              <a:rPr sz="1000" spc="-5" dirty="0">
                <a:solidFill>
                  <a:srgbClr val="9AC437"/>
                </a:solidFill>
                <a:latin typeface="Ubuntu"/>
                <a:cs typeface="Ubuntu"/>
              </a:rPr>
              <a:t>es </a:t>
            </a:r>
            <a:r>
              <a:rPr sz="1000" spc="-10" dirty="0">
                <a:solidFill>
                  <a:srgbClr val="9AC437"/>
                </a:solidFill>
                <a:latin typeface="Ubuntu"/>
                <a:cs typeface="Ubuntu"/>
              </a:rPr>
              <a:t>fondamentaux,</a:t>
            </a:r>
            <a:endParaRPr sz="1000" dirty="0">
              <a:latin typeface="Ubuntu"/>
              <a:cs typeface="Ubuntu"/>
            </a:endParaRPr>
          </a:p>
        </p:txBody>
      </p:sp>
      <p:sp>
        <p:nvSpPr>
          <p:cNvPr id="7" name="object 2">
            <a:extLst>
              <a:ext uri="{FF2B5EF4-FFF2-40B4-BE49-F238E27FC236}">
                <a16:creationId xmlns:a16="http://schemas.microsoft.com/office/drawing/2014/main" id="{902D7904-91C7-7C4B-A983-1B8B09FF48BE}"/>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sz="800" spc="-10" dirty="0">
                <a:solidFill>
                  <a:srgbClr val="9AC437"/>
                </a:solidFill>
                <a:latin typeface="Ubuntu"/>
                <a:cs typeface="Ubuntu"/>
              </a:rPr>
              <a:t>D</a:t>
            </a:r>
            <a:r>
              <a:rPr sz="800" spc="-45" dirty="0">
                <a:solidFill>
                  <a:srgbClr val="9AC437"/>
                </a:solidFill>
                <a:latin typeface="Ubuntu"/>
                <a:cs typeface="Ubuntu"/>
              </a:rPr>
              <a:t>A</a:t>
            </a:r>
            <a:r>
              <a:rPr sz="800" spc="5" dirty="0">
                <a:solidFill>
                  <a:srgbClr val="9AC437"/>
                </a:solidFill>
                <a:latin typeface="Ubuntu"/>
                <a:cs typeface="Ubuntu"/>
              </a:rPr>
              <a:t>T</a:t>
            </a:r>
            <a:r>
              <a:rPr sz="800" dirty="0">
                <a:solidFill>
                  <a:srgbClr val="9AC437"/>
                </a:solidFill>
                <a:latin typeface="Ubuntu"/>
                <a:cs typeface="Ubuntu"/>
              </a:rPr>
              <a:t>E</a:t>
            </a:r>
            <a:r>
              <a:rPr sz="800" spc="15" dirty="0">
                <a:solidFill>
                  <a:srgbClr val="9AC437"/>
                </a:solidFill>
                <a:latin typeface="Ubuntu"/>
                <a:cs typeface="Ubuntu"/>
              </a:rPr>
              <a:t> </a:t>
            </a:r>
            <a:r>
              <a:rPr sz="800" spc="5" dirty="0">
                <a:solidFill>
                  <a:srgbClr val="9AC437"/>
                </a:solidFill>
                <a:latin typeface="Ubuntu"/>
                <a:cs typeface="Ubuntu"/>
              </a:rPr>
              <a:t>E</a:t>
            </a:r>
            <a:r>
              <a:rPr sz="800" dirty="0">
                <a:solidFill>
                  <a:srgbClr val="9AC437"/>
                </a:solidFill>
                <a:latin typeface="Ubuntu"/>
                <a:cs typeface="Ubuntu"/>
              </a:rPr>
              <a:t>T</a:t>
            </a:r>
            <a:r>
              <a:rPr sz="800" spc="15" dirty="0">
                <a:solidFill>
                  <a:srgbClr val="9AC437"/>
                </a:solidFill>
                <a:latin typeface="Ubuntu"/>
                <a:cs typeface="Ubuntu"/>
              </a:rPr>
              <a:t> </a:t>
            </a:r>
            <a:r>
              <a:rPr sz="800" spc="5" dirty="0">
                <a:solidFill>
                  <a:srgbClr val="9AC437"/>
                </a:solidFill>
                <a:latin typeface="Ubuntu"/>
                <a:cs typeface="Ubuntu"/>
              </a:rPr>
              <a:t>RÉFÉRENCE</a:t>
            </a:r>
            <a:endParaRPr sz="800" dirty="0">
              <a:latin typeface="Ubuntu"/>
              <a:cs typeface="Ubuntu"/>
            </a:endParaRPr>
          </a:p>
        </p:txBody>
      </p:sp>
      <p:sp>
        <p:nvSpPr>
          <p:cNvPr id="8" name="object 4">
            <a:extLst>
              <a:ext uri="{FF2B5EF4-FFF2-40B4-BE49-F238E27FC236}">
                <a16:creationId xmlns:a16="http://schemas.microsoft.com/office/drawing/2014/main" id="{1394C30F-A0FD-F24B-9305-F252E6EF4B2F}"/>
              </a:ext>
            </a:extLst>
          </p:cNvPr>
          <p:cNvSpPr txBox="1"/>
          <p:nvPr userDrawn="1"/>
        </p:nvSpPr>
        <p:spPr>
          <a:xfrm>
            <a:off x="347300" y="5644832"/>
            <a:ext cx="3509010" cy="127000"/>
          </a:xfrm>
          <a:prstGeom prst="rect">
            <a:avLst/>
          </a:prstGeom>
        </p:spPr>
        <p:txBody>
          <a:bodyPr vert="horz" wrap="square" lIns="0" tIns="0" rIns="0" bIns="0" rtlCol="0">
            <a:spAutoFit/>
          </a:bodyPr>
          <a:lstStyle/>
          <a:p>
            <a:pPr marL="12700">
              <a:lnSpc>
                <a:spcPct val="100000"/>
              </a:lnSpc>
            </a:pPr>
            <a:r>
              <a:rPr sz="800" b="1" dirty="0">
                <a:solidFill>
                  <a:srgbClr val="006AB4"/>
                </a:solidFill>
                <a:latin typeface="Ubuntu"/>
                <a:cs typeface="Ubuntu"/>
              </a:rPr>
              <a:t>TITRE DE </a:t>
            </a:r>
            <a:r>
              <a:rPr sz="800" b="1" spc="20" dirty="0">
                <a:solidFill>
                  <a:srgbClr val="006AB4"/>
                </a:solidFill>
                <a:latin typeface="Ubuntu"/>
                <a:cs typeface="Ubuntu"/>
              </a:rPr>
              <a:t>L</a:t>
            </a:r>
            <a:r>
              <a:rPr sz="800" b="1" dirty="0">
                <a:solidFill>
                  <a:srgbClr val="006AB4"/>
                </a:solidFill>
                <a:latin typeface="Ubuntu"/>
                <a:cs typeface="Ubuntu"/>
              </a:rPr>
              <a:t>A PRÉSEN</a:t>
            </a:r>
            <a:r>
              <a:rPr sz="800" b="1" spc="-70" dirty="0">
                <a:solidFill>
                  <a:srgbClr val="006AB4"/>
                </a:solidFill>
                <a:latin typeface="Ubuntu"/>
                <a:cs typeface="Ubuntu"/>
              </a:rPr>
              <a:t>TA</a:t>
            </a:r>
            <a:r>
              <a:rPr sz="800" b="1" dirty="0">
                <a:solidFill>
                  <a:srgbClr val="006AB4"/>
                </a:solidFill>
                <a:latin typeface="Ubuntu"/>
                <a:cs typeface="Ubuntu"/>
              </a:rPr>
              <a:t>TION </a:t>
            </a:r>
            <a:r>
              <a:rPr sz="800" b="1" spc="-55" dirty="0">
                <a:solidFill>
                  <a:srgbClr val="006AB4"/>
                </a:solidFill>
                <a:latin typeface="Ubuntu"/>
                <a:cs typeface="Ubuntu"/>
              </a:rPr>
              <a:t>A</a:t>
            </a:r>
            <a:r>
              <a:rPr sz="800" b="1" dirty="0">
                <a:solidFill>
                  <a:srgbClr val="006AB4"/>
                </a:solidFill>
                <a:latin typeface="Ubuntu"/>
                <a:cs typeface="Ubuntu"/>
              </a:rPr>
              <a:t>VEC MISE EN </a:t>
            </a:r>
            <a:r>
              <a:rPr sz="800" b="1" spc="-55" dirty="0">
                <a:solidFill>
                  <a:srgbClr val="006AB4"/>
                </a:solidFill>
                <a:latin typeface="Ubuntu"/>
                <a:cs typeface="Ubuntu"/>
              </a:rPr>
              <a:t>V</a:t>
            </a:r>
            <a:r>
              <a:rPr sz="800" b="1" dirty="0">
                <a:solidFill>
                  <a:srgbClr val="006AB4"/>
                </a:solidFill>
                <a:latin typeface="Ubuntu"/>
                <a:cs typeface="Ubuntu"/>
              </a:rPr>
              <a:t>ALEUR </a:t>
            </a:r>
            <a:r>
              <a:rPr sz="800" b="1" spc="-20" dirty="0">
                <a:solidFill>
                  <a:srgbClr val="006AB4"/>
                </a:solidFill>
                <a:latin typeface="Ubuntu"/>
                <a:cs typeface="Ubuntu"/>
              </a:rPr>
              <a:t>(</a:t>
            </a:r>
            <a:r>
              <a:rPr sz="800" b="1" dirty="0">
                <a:solidFill>
                  <a:srgbClr val="006AB4"/>
                </a:solidFill>
                <a:latin typeface="Ubuntu"/>
                <a:cs typeface="Ubuntu"/>
              </a:rPr>
              <a:t>G</a:t>
            </a:r>
            <a:r>
              <a:rPr sz="800" b="1" spc="20" dirty="0">
                <a:solidFill>
                  <a:srgbClr val="006AB4"/>
                </a:solidFill>
                <a:latin typeface="Ubuntu"/>
                <a:cs typeface="Ubuntu"/>
              </a:rPr>
              <a:t>R</a:t>
            </a:r>
            <a:r>
              <a:rPr sz="800" b="1" spc="15" dirty="0">
                <a:solidFill>
                  <a:srgbClr val="006AB4"/>
                </a:solidFill>
                <a:latin typeface="Ubuntu"/>
                <a:cs typeface="Ubuntu"/>
              </a:rPr>
              <a:t>A</a:t>
            </a:r>
            <a:r>
              <a:rPr sz="800" b="1" spc="-10" dirty="0">
                <a:solidFill>
                  <a:srgbClr val="006AB4"/>
                </a:solidFill>
                <a:latin typeface="Ubuntu"/>
                <a:cs typeface="Ubuntu"/>
              </a:rPr>
              <a:t>S</a:t>
            </a:r>
            <a:r>
              <a:rPr sz="800" b="1" dirty="0">
                <a:solidFill>
                  <a:srgbClr val="006AB4"/>
                </a:solidFill>
                <a:latin typeface="Ubuntu"/>
                <a:cs typeface="Ubuntu"/>
              </a:rPr>
              <a:t>) MANUELLE</a:t>
            </a:r>
            <a:endParaRPr sz="800" dirty="0">
              <a:latin typeface="Ubuntu"/>
              <a:cs typeface="Ubuntu"/>
            </a:endParaRPr>
          </a:p>
        </p:txBody>
      </p:sp>
      <p:sp>
        <p:nvSpPr>
          <p:cNvPr id="9" name="object 2">
            <a:extLst>
              <a:ext uri="{FF2B5EF4-FFF2-40B4-BE49-F238E27FC236}">
                <a16:creationId xmlns:a16="http://schemas.microsoft.com/office/drawing/2014/main" id="{67EA1F55-DF0A-234E-B658-7062BAB62A7E}"/>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
        <p:nvSpPr>
          <p:cNvPr id="10" name="Rectangle 9">
            <a:extLst>
              <a:ext uri="{FF2B5EF4-FFF2-40B4-BE49-F238E27FC236}">
                <a16:creationId xmlns:a16="http://schemas.microsoft.com/office/drawing/2014/main" id="{459710FF-7AE7-2444-910E-3411CDFC2B7E}"/>
              </a:ext>
            </a:extLst>
          </p:cNvPr>
          <p:cNvSpPr/>
          <p:nvPr userDrawn="1"/>
        </p:nvSpPr>
        <p:spPr>
          <a:xfrm>
            <a:off x="241300" y="447626"/>
            <a:ext cx="3236784" cy="369332"/>
          </a:xfrm>
          <a:prstGeom prst="rect">
            <a:avLst/>
          </a:prstGeom>
        </p:spPr>
        <p:txBody>
          <a:bodyPr wrap="none">
            <a:spAutoFit/>
          </a:bodyPr>
          <a:lstStyle/>
          <a:p>
            <a:r>
              <a:rPr lang="fr-FR" sz="1800" b="1" i="0" dirty="0">
                <a:solidFill>
                  <a:schemeClr val="bg2"/>
                </a:solidFill>
                <a:latin typeface="Ubuntu" panose="020B0504030602030204" pitchFamily="34" charset="0"/>
              </a:rPr>
              <a:t>c’est notre vie, c’est ma vie</a:t>
            </a:r>
          </a:p>
        </p:txBody>
      </p:sp>
    </p:spTree>
    <p:extLst>
      <p:ext uri="{BB962C8B-B14F-4D97-AF65-F5344CB8AC3E}">
        <p14:creationId xmlns:p14="http://schemas.microsoft.com/office/powerpoint/2010/main" val="9706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9EFA347-1157-1644-9473-8729134198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
        <p:nvSpPr>
          <p:cNvPr id="8" name="object 2">
            <a:extLst>
              <a:ext uri="{FF2B5EF4-FFF2-40B4-BE49-F238E27FC236}">
                <a16:creationId xmlns:a16="http://schemas.microsoft.com/office/drawing/2014/main" id="{26043A59-1B51-414F-B988-90F366E75071}"/>
              </a:ext>
            </a:extLst>
          </p:cNvPr>
          <p:cNvSpPr txBox="1"/>
          <p:nvPr userDrawn="1"/>
        </p:nvSpPr>
        <p:spPr>
          <a:xfrm>
            <a:off x="5499100" y="5644832"/>
            <a:ext cx="2527300" cy="127000"/>
          </a:xfrm>
          <a:prstGeom prst="rect">
            <a:avLst/>
          </a:prstGeom>
        </p:spPr>
        <p:txBody>
          <a:bodyPr vert="horz" wrap="square" lIns="0" tIns="0" rIns="0" bIns="0" rtlCol="0">
            <a:spAutoFit/>
          </a:bodyPr>
          <a:lstStyle/>
          <a:p>
            <a:pPr marL="12700" algn="ctr">
              <a:lnSpc>
                <a:spcPct val="100000"/>
              </a:lnSpc>
            </a:pPr>
            <a:r>
              <a:rPr lang="fr-FR" sz="800" spc="-10" dirty="0">
                <a:solidFill>
                  <a:srgbClr val="9AC437"/>
                </a:solidFill>
                <a:latin typeface="Ubuntu"/>
                <a:cs typeface="Ubuntu"/>
              </a:rPr>
              <a:t>Mars 2020</a:t>
            </a:r>
            <a:endParaRPr sz="800" dirty="0">
              <a:latin typeface="Ubuntu"/>
              <a:cs typeface="Ubuntu"/>
            </a:endParaRPr>
          </a:p>
        </p:txBody>
      </p:sp>
      <p:sp>
        <p:nvSpPr>
          <p:cNvPr id="10" name="object 2">
            <a:extLst>
              <a:ext uri="{FF2B5EF4-FFF2-40B4-BE49-F238E27FC236}">
                <a16:creationId xmlns:a16="http://schemas.microsoft.com/office/drawing/2014/main" id="{609718FE-FB35-454A-BF0C-7AE893D798AC}"/>
              </a:ext>
            </a:extLst>
          </p:cNvPr>
          <p:cNvSpPr txBox="1"/>
          <p:nvPr userDrawn="1"/>
        </p:nvSpPr>
        <p:spPr>
          <a:xfrm>
            <a:off x="9766300" y="5644832"/>
            <a:ext cx="622300" cy="127000"/>
          </a:xfrm>
          <a:prstGeom prst="rect">
            <a:avLst/>
          </a:prstGeom>
        </p:spPr>
        <p:txBody>
          <a:bodyPr vert="horz" wrap="square" lIns="0" tIns="0" rIns="0" bIns="0" rtlCol="0">
            <a:spAutoFit/>
          </a:bodyPr>
          <a:lstStyle/>
          <a:p>
            <a:pPr marL="12700" algn="r">
              <a:lnSpc>
                <a:spcPct val="100000"/>
              </a:lnSpc>
            </a:pPr>
            <a:fld id="{3CC99DD2-690B-3846-A393-97C7EE4B3120}" type="slidenum">
              <a:rPr lang="fr-FR" sz="800" spc="-10" smtClean="0">
                <a:solidFill>
                  <a:schemeClr val="tx2"/>
                </a:solidFill>
                <a:latin typeface="Ubuntu"/>
                <a:cs typeface="Ubuntu"/>
              </a:rPr>
              <a:t>‹N°›</a:t>
            </a:fld>
            <a:endParaRPr sz="800" dirty="0">
              <a:solidFill>
                <a:schemeClr val="tx2"/>
              </a:solidFill>
              <a:latin typeface="Ubuntu"/>
              <a:cs typeface="Ubuntu"/>
            </a:endParaRPr>
          </a:p>
        </p:txBody>
      </p:sp>
    </p:spTree>
    <p:extLst>
      <p:ext uri="{BB962C8B-B14F-4D97-AF65-F5344CB8AC3E}">
        <p14:creationId xmlns:p14="http://schemas.microsoft.com/office/powerpoint/2010/main" val="7212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lôture">
    <p:bg>
      <p:bgPr>
        <a:solidFill>
          <a:schemeClr val="bg1"/>
        </a:solidFill>
        <a:effectLst/>
      </p:bgPr>
    </p:bg>
    <p:spTree>
      <p:nvGrpSpPr>
        <p:cNvPr id="1" name=""/>
        <p:cNvGrpSpPr/>
        <p:nvPr/>
      </p:nvGrpSpPr>
      <p:grpSpPr>
        <a:xfrm>
          <a:off x="0" y="0"/>
          <a:ext cx="0" cy="0"/>
          <a:chOff x="0" y="0"/>
          <a:chExt cx="0" cy="0"/>
        </a:xfrm>
      </p:grpSpPr>
      <p:sp>
        <p:nvSpPr>
          <p:cNvPr id="7" name="Espace réservé du texte 6"/>
          <p:cNvSpPr>
            <a:spLocks noGrp="1"/>
          </p:cNvSpPr>
          <p:nvPr>
            <p:ph type="body" sz="quarter" idx="10"/>
          </p:nvPr>
        </p:nvSpPr>
        <p:spPr>
          <a:xfrm>
            <a:off x="5473015" y="1485294"/>
            <a:ext cx="3663107" cy="999031"/>
          </a:xfrm>
          <a:prstGeom prst="rect">
            <a:avLst/>
          </a:prstGeom>
        </p:spPr>
        <p:txBody>
          <a:bodyPr/>
          <a:lstStyle>
            <a:lvl1pPr marL="0" indent="0">
              <a:lnSpc>
                <a:spcPct val="100000"/>
              </a:lnSpc>
              <a:spcBef>
                <a:spcPts val="0"/>
              </a:spcBef>
              <a:buFontTx/>
              <a:buNone/>
              <a:defRPr sz="1052" b="1">
                <a:solidFill>
                  <a:schemeClr val="tx1"/>
                </a:solidFill>
              </a:defRPr>
            </a:lvl1pPr>
            <a:lvl2pPr marL="0" indent="0">
              <a:lnSpc>
                <a:spcPct val="100000"/>
              </a:lnSpc>
              <a:spcBef>
                <a:spcPts val="0"/>
              </a:spcBef>
              <a:buFontTx/>
              <a:buNone/>
              <a:defRPr sz="1052">
                <a:solidFill>
                  <a:schemeClr val="tx1"/>
                </a:solidFill>
              </a:defRPr>
            </a:lvl2pPr>
            <a:lvl3pPr marL="0" indent="0">
              <a:lnSpc>
                <a:spcPct val="100000"/>
              </a:lnSpc>
              <a:spcBef>
                <a:spcPts val="0"/>
              </a:spcBef>
              <a:buFontTx/>
              <a:buNone/>
              <a:defRPr sz="1052">
                <a:solidFill>
                  <a:schemeClr val="tx1"/>
                </a:solidFill>
              </a:defRPr>
            </a:lvl3pPr>
            <a:lvl4pPr marL="0" indent="0">
              <a:lnSpc>
                <a:spcPct val="100000"/>
              </a:lnSpc>
              <a:spcBef>
                <a:spcPts val="0"/>
              </a:spcBef>
              <a:buFontTx/>
              <a:buNone/>
              <a:defRPr sz="1052">
                <a:solidFill>
                  <a:schemeClr val="tx1"/>
                </a:solidFill>
              </a:defRPr>
            </a:lvl4pPr>
            <a:lvl5pPr marL="0" indent="0">
              <a:lnSpc>
                <a:spcPct val="100000"/>
              </a:lnSpc>
              <a:spcBef>
                <a:spcPts val="0"/>
              </a:spcBef>
              <a:buFontTx/>
              <a:buNone/>
              <a:defRPr sz="1052">
                <a:solidFill>
                  <a:schemeClr val="tx1"/>
                </a:solidFill>
              </a:defRPr>
            </a:lvl5pPr>
          </a:lstStyle>
          <a:p>
            <a:pPr lvl="0"/>
            <a:r>
              <a:rPr lang="fr-FR"/>
              <a:t>Modifiez les styles du texte du masque</a:t>
            </a:r>
          </a:p>
          <a:p>
            <a:pPr lvl="1"/>
            <a:r>
              <a:rPr lang="fr-FR"/>
              <a:t>Deuxième niveau</a:t>
            </a:r>
          </a:p>
        </p:txBody>
      </p:sp>
      <p:sp>
        <p:nvSpPr>
          <p:cNvPr id="9" name="ZoneTexte 8"/>
          <p:cNvSpPr txBox="1"/>
          <p:nvPr userDrawn="1"/>
        </p:nvSpPr>
        <p:spPr>
          <a:xfrm>
            <a:off x="4125373" y="2910412"/>
            <a:ext cx="2448956" cy="252057"/>
          </a:xfrm>
          <a:prstGeom prst="rect">
            <a:avLst/>
          </a:prstGeom>
          <a:noFill/>
        </p:spPr>
        <p:txBody>
          <a:bodyPr wrap="none" lIns="31568" tIns="0" rIns="31568" bIns="0" rtlCol="0">
            <a:spAutoFit/>
          </a:bodyPr>
          <a:lstStyle/>
          <a:p>
            <a:pPr algn="ctr"/>
            <a:r>
              <a:rPr lang="fr-FR" sz="1638" dirty="0">
                <a:solidFill>
                  <a:schemeClr val="accent1"/>
                </a:solidFill>
              </a:rPr>
              <a:t>Retrouvez-nous sur Internet</a:t>
            </a:r>
          </a:p>
        </p:txBody>
      </p:sp>
      <p:sp>
        <p:nvSpPr>
          <p:cNvPr id="10" name="ZoneTexte 9"/>
          <p:cNvSpPr txBox="1"/>
          <p:nvPr userDrawn="1"/>
        </p:nvSpPr>
        <p:spPr>
          <a:xfrm>
            <a:off x="2488356" y="4196761"/>
            <a:ext cx="544653" cy="161904"/>
          </a:xfrm>
          <a:prstGeom prst="rect">
            <a:avLst/>
          </a:prstGeom>
          <a:noFill/>
        </p:spPr>
        <p:txBody>
          <a:bodyPr wrap="none" lIns="31568" tIns="0" rIns="31568" bIns="0" rtlCol="0">
            <a:spAutoFit/>
          </a:bodyPr>
          <a:lstStyle/>
          <a:p>
            <a:pPr algn="ctr"/>
            <a:r>
              <a:rPr lang="fr-FR" sz="1052" dirty="0"/>
              <a:t>enedis.fr</a:t>
            </a:r>
          </a:p>
        </p:txBody>
      </p:sp>
      <p:sp>
        <p:nvSpPr>
          <p:cNvPr id="11" name="ZoneTexte 10"/>
          <p:cNvSpPr txBox="1"/>
          <p:nvPr userDrawn="1"/>
        </p:nvSpPr>
        <p:spPr>
          <a:xfrm>
            <a:off x="4037578" y="4196761"/>
            <a:ext cx="826782" cy="161904"/>
          </a:xfrm>
          <a:prstGeom prst="rect">
            <a:avLst/>
          </a:prstGeom>
          <a:noFill/>
        </p:spPr>
        <p:txBody>
          <a:bodyPr wrap="none" lIns="31568" tIns="0" rIns="31568" bIns="0" rtlCol="0">
            <a:spAutoFit/>
          </a:bodyPr>
          <a:lstStyle/>
          <a:p>
            <a:pPr algn="ctr"/>
            <a:r>
              <a:rPr lang="fr-FR" sz="1052" dirty="0" err="1"/>
              <a:t>enedis.officiel</a:t>
            </a:r>
            <a:endParaRPr lang="fr-FR" sz="1052" dirty="0"/>
          </a:p>
        </p:txBody>
      </p:sp>
      <p:sp>
        <p:nvSpPr>
          <p:cNvPr id="12" name="ZoneTexte 11"/>
          <p:cNvSpPr txBox="1"/>
          <p:nvPr userDrawn="1"/>
        </p:nvSpPr>
        <p:spPr>
          <a:xfrm>
            <a:off x="5871491" y="4196761"/>
            <a:ext cx="543050" cy="161904"/>
          </a:xfrm>
          <a:prstGeom prst="rect">
            <a:avLst/>
          </a:prstGeom>
          <a:noFill/>
        </p:spPr>
        <p:txBody>
          <a:bodyPr wrap="none" lIns="31568" tIns="0" rIns="31568" bIns="0" rtlCol="0">
            <a:spAutoFit/>
          </a:bodyPr>
          <a:lstStyle/>
          <a:p>
            <a:pPr algn="ctr"/>
            <a:r>
              <a:rPr lang="fr-FR" sz="1052"/>
              <a:t>@enedis</a:t>
            </a:r>
          </a:p>
        </p:txBody>
      </p:sp>
      <p:sp>
        <p:nvSpPr>
          <p:cNvPr id="13" name="ZoneTexte 12"/>
          <p:cNvSpPr txBox="1"/>
          <p:nvPr userDrawn="1"/>
        </p:nvSpPr>
        <p:spPr>
          <a:xfrm>
            <a:off x="7421672" y="4196761"/>
            <a:ext cx="826782" cy="161904"/>
          </a:xfrm>
          <a:prstGeom prst="rect">
            <a:avLst/>
          </a:prstGeom>
          <a:noFill/>
        </p:spPr>
        <p:txBody>
          <a:bodyPr wrap="none" lIns="31568" tIns="0" rIns="31568" bIns="0" rtlCol="0">
            <a:spAutoFit/>
          </a:bodyPr>
          <a:lstStyle/>
          <a:p>
            <a:pPr algn="ctr"/>
            <a:r>
              <a:rPr lang="fr-FR" sz="1052"/>
              <a:t>enedis.officiel</a:t>
            </a:r>
          </a:p>
        </p:txBody>
      </p:sp>
      <p:sp>
        <p:nvSpPr>
          <p:cNvPr id="34" name="ZoneTexte 33"/>
          <p:cNvSpPr txBox="1"/>
          <p:nvPr userDrawn="1"/>
        </p:nvSpPr>
        <p:spPr>
          <a:xfrm>
            <a:off x="1304651" y="5359851"/>
            <a:ext cx="8084098" cy="405752"/>
          </a:xfrm>
          <a:prstGeom prst="rect">
            <a:avLst/>
          </a:prstGeom>
          <a:noFill/>
        </p:spPr>
        <p:txBody>
          <a:bodyPr wrap="square" rtlCol="0">
            <a:spAutoFit/>
          </a:bodyPr>
          <a:lstStyle/>
          <a:p>
            <a:pPr algn="ctr"/>
            <a:r>
              <a:rPr lang="fr-FR" sz="1052" dirty="0" err="1">
                <a:solidFill>
                  <a:schemeClr val="accent1"/>
                </a:solidFill>
              </a:rPr>
              <a:t>Enedis</a:t>
            </a:r>
            <a:r>
              <a:rPr lang="fr-FR" sz="1052" dirty="0">
                <a:solidFill>
                  <a:schemeClr val="accent1"/>
                </a:solidFill>
              </a:rPr>
              <a:t> - Tour </a:t>
            </a:r>
            <a:r>
              <a:rPr lang="fr-FR" sz="1052" dirty="0" err="1">
                <a:solidFill>
                  <a:schemeClr val="accent1"/>
                </a:solidFill>
              </a:rPr>
              <a:t>Enedis</a:t>
            </a:r>
            <a:r>
              <a:rPr lang="fr-FR" sz="1052" dirty="0">
                <a:solidFill>
                  <a:schemeClr val="accent1"/>
                </a:solidFill>
              </a:rPr>
              <a:t>, 34 place des Corolles  -  92079 Paris La Défense  -  enedis.fr</a:t>
            </a:r>
          </a:p>
          <a:p>
            <a:pPr algn="ctr">
              <a:spcBef>
                <a:spcPts val="174"/>
              </a:spcBef>
            </a:pPr>
            <a:r>
              <a:rPr lang="fr-FR" sz="818" dirty="0">
                <a:solidFill>
                  <a:schemeClr val="accent1"/>
                </a:solidFill>
              </a:rPr>
              <a:t>SA à directoire et à conseil de surveillance au capital de 270 037 000 euros   -   R.C.S. Nanterre 444 608 442</a:t>
            </a:r>
          </a:p>
        </p:txBody>
      </p:sp>
      <p:pic>
        <p:nvPicPr>
          <p:cNvPr id="16" name="Image 15" descr="facebook.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89185" y="3599095"/>
            <a:ext cx="538236" cy="538094"/>
          </a:xfrm>
          <a:prstGeom prst="rect">
            <a:avLst/>
          </a:prstGeom>
        </p:spPr>
      </p:pic>
      <p:pic>
        <p:nvPicPr>
          <p:cNvPr id="17" name="Image 16" descr="s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500247" y="3591968"/>
            <a:ext cx="545365" cy="545221"/>
          </a:xfrm>
          <a:prstGeom prst="rect">
            <a:avLst/>
          </a:prstGeom>
        </p:spPr>
      </p:pic>
      <p:pic>
        <p:nvPicPr>
          <p:cNvPr id="18" name="Image 17" descr="twitter.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870996" y="3599095"/>
            <a:ext cx="538236" cy="538094"/>
          </a:xfrm>
          <a:prstGeom prst="rect">
            <a:avLst/>
          </a:prstGeom>
        </p:spPr>
      </p:pic>
      <p:pic>
        <p:nvPicPr>
          <p:cNvPr id="19" name="Image 18" descr="you tub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552807" y="3599095"/>
            <a:ext cx="538236" cy="538094"/>
          </a:xfrm>
          <a:prstGeom prst="rect">
            <a:avLst/>
          </a:prstGeom>
        </p:spPr>
      </p:pic>
      <p:grpSp>
        <p:nvGrpSpPr>
          <p:cNvPr id="20" name="Groupe 19"/>
          <p:cNvGrpSpPr>
            <a:grpSpLocks noChangeAspect="1"/>
          </p:cNvGrpSpPr>
          <p:nvPr userDrawn="1"/>
        </p:nvGrpSpPr>
        <p:grpSpPr>
          <a:xfrm>
            <a:off x="4271358" y="1481725"/>
            <a:ext cx="1010400" cy="1010133"/>
            <a:chOff x="3059832" y="332656"/>
            <a:chExt cx="1008000" cy="1008000"/>
          </a:xfrm>
        </p:grpSpPr>
        <p:sp>
          <p:nvSpPr>
            <p:cNvPr id="21" name="Espace réservé du texte 7"/>
            <p:cNvSpPr txBox="1">
              <a:spLocks noChangeAspect="1"/>
            </p:cNvSpPr>
            <p:nvPr userDrawn="1"/>
          </p:nvSpPr>
          <p:spPr>
            <a:xfrm flipV="1">
              <a:off x="3059832" y="332656"/>
              <a:ext cx="1008000" cy="1008000"/>
            </a:xfrm>
            <a:custGeom>
              <a:avLst/>
              <a:gdLst>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1027278 w 1080000"/>
                <a:gd name="connsiteY7" fmla="*/ 1027278 h 1080000"/>
                <a:gd name="connsiteX8" fmla="*/ 899996 w 1080000"/>
                <a:gd name="connsiteY8" fmla="*/ 1080000 h 1080000"/>
                <a:gd name="connsiteX9" fmla="*/ 180004 w 1080000"/>
                <a:gd name="connsiteY9" fmla="*/ 1080000 h 1080000"/>
                <a:gd name="connsiteX10" fmla="*/ 52722 w 1080000"/>
                <a:gd name="connsiteY10" fmla="*/ 1027278 h 1080000"/>
                <a:gd name="connsiteX11" fmla="*/ 0 w 1080000"/>
                <a:gd name="connsiteY11" fmla="*/ 899996 h 1080000"/>
                <a:gd name="connsiteX12" fmla="*/ 0 w 1080000"/>
                <a:gd name="connsiteY12" fmla="*/ 180004 h 1080000"/>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1027278 w 1080000"/>
                <a:gd name="connsiteY7" fmla="*/ 1027278 h 1080000"/>
                <a:gd name="connsiteX8" fmla="*/ 899996 w 1080000"/>
                <a:gd name="connsiteY8" fmla="*/ 1080000 h 1080000"/>
                <a:gd name="connsiteX9" fmla="*/ 180004 w 1080000"/>
                <a:gd name="connsiteY9" fmla="*/ 1080000 h 1080000"/>
                <a:gd name="connsiteX10" fmla="*/ 52722 w 1080000"/>
                <a:gd name="connsiteY10" fmla="*/ 1027278 h 1080000"/>
                <a:gd name="connsiteX11" fmla="*/ 0 w 1080000"/>
                <a:gd name="connsiteY11" fmla="*/ 899996 h 1080000"/>
                <a:gd name="connsiteX12" fmla="*/ 0 w 1080000"/>
                <a:gd name="connsiteY12" fmla="*/ 180004 h 1080000"/>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1027278 w 1080000"/>
                <a:gd name="connsiteY7" fmla="*/ 1027278 h 1080000"/>
                <a:gd name="connsiteX8" fmla="*/ 899996 w 1080000"/>
                <a:gd name="connsiteY8" fmla="*/ 1080000 h 1080000"/>
                <a:gd name="connsiteX9" fmla="*/ 180004 w 1080000"/>
                <a:gd name="connsiteY9" fmla="*/ 1080000 h 1080000"/>
                <a:gd name="connsiteX10" fmla="*/ 52722 w 1080000"/>
                <a:gd name="connsiteY10" fmla="*/ 1027278 h 1080000"/>
                <a:gd name="connsiteX11" fmla="*/ 0 w 1080000"/>
                <a:gd name="connsiteY11" fmla="*/ 899996 h 1080000"/>
                <a:gd name="connsiteX12" fmla="*/ 0 w 1080000"/>
                <a:gd name="connsiteY12" fmla="*/ 180004 h 1080000"/>
                <a:gd name="connsiteX0" fmla="*/ 0 w 1080000"/>
                <a:gd name="connsiteY0" fmla="*/ 180004 h 1080000"/>
                <a:gd name="connsiteX1" fmla="*/ 52722 w 1080000"/>
                <a:gd name="connsiteY1" fmla="*/ 52722 h 1080000"/>
                <a:gd name="connsiteX2" fmla="*/ 180004 w 1080000"/>
                <a:gd name="connsiteY2" fmla="*/ 0 h 1080000"/>
                <a:gd name="connsiteX3" fmla="*/ 899996 w 1080000"/>
                <a:gd name="connsiteY3" fmla="*/ 0 h 1080000"/>
                <a:gd name="connsiteX4" fmla="*/ 1027278 w 1080000"/>
                <a:gd name="connsiteY4" fmla="*/ 52722 h 1080000"/>
                <a:gd name="connsiteX5" fmla="*/ 1080000 w 1080000"/>
                <a:gd name="connsiteY5" fmla="*/ 180004 h 1080000"/>
                <a:gd name="connsiteX6" fmla="*/ 1080000 w 1080000"/>
                <a:gd name="connsiteY6" fmla="*/ 899996 h 1080000"/>
                <a:gd name="connsiteX7" fmla="*/ 899996 w 1080000"/>
                <a:gd name="connsiteY7" fmla="*/ 1080000 h 1080000"/>
                <a:gd name="connsiteX8" fmla="*/ 180004 w 1080000"/>
                <a:gd name="connsiteY8" fmla="*/ 1080000 h 1080000"/>
                <a:gd name="connsiteX9" fmla="*/ 52722 w 1080000"/>
                <a:gd name="connsiteY9" fmla="*/ 1027278 h 1080000"/>
                <a:gd name="connsiteX10" fmla="*/ 0 w 1080000"/>
                <a:gd name="connsiteY10" fmla="*/ 899996 h 1080000"/>
                <a:gd name="connsiteX11" fmla="*/ 0 w 1080000"/>
                <a:gd name="connsiteY11" fmla="*/ 180004 h 1080000"/>
                <a:gd name="connsiteX0" fmla="*/ 0 w 1158607"/>
                <a:gd name="connsiteY0" fmla="*/ 180004 h 1080120"/>
                <a:gd name="connsiteX1" fmla="*/ 52722 w 1158607"/>
                <a:gd name="connsiteY1" fmla="*/ 52722 h 1080120"/>
                <a:gd name="connsiteX2" fmla="*/ 180004 w 1158607"/>
                <a:gd name="connsiteY2" fmla="*/ 0 h 1080120"/>
                <a:gd name="connsiteX3" fmla="*/ 899996 w 1158607"/>
                <a:gd name="connsiteY3" fmla="*/ 0 h 1080120"/>
                <a:gd name="connsiteX4" fmla="*/ 1027278 w 1158607"/>
                <a:gd name="connsiteY4" fmla="*/ 52722 h 1080120"/>
                <a:gd name="connsiteX5" fmla="*/ 1080000 w 1158607"/>
                <a:gd name="connsiteY5" fmla="*/ 180004 h 1080120"/>
                <a:gd name="connsiteX6" fmla="*/ 1080000 w 1158607"/>
                <a:gd name="connsiteY6" fmla="*/ 899996 h 1080120"/>
                <a:gd name="connsiteX7" fmla="*/ 1008608 w 1158607"/>
                <a:gd name="connsiteY7" fmla="*/ 1080120 h 1080120"/>
                <a:gd name="connsiteX8" fmla="*/ 180004 w 1158607"/>
                <a:gd name="connsiteY8" fmla="*/ 1080000 h 1080120"/>
                <a:gd name="connsiteX9" fmla="*/ 52722 w 1158607"/>
                <a:gd name="connsiteY9" fmla="*/ 1027278 h 1080120"/>
                <a:gd name="connsiteX10" fmla="*/ 0 w 1158607"/>
                <a:gd name="connsiteY10" fmla="*/ 899996 h 1080120"/>
                <a:gd name="connsiteX11" fmla="*/ 0 w 1158607"/>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0120"/>
                <a:gd name="connsiteX1" fmla="*/ 52722 w 1080000"/>
                <a:gd name="connsiteY1" fmla="*/ 52722 h 1080120"/>
                <a:gd name="connsiteX2" fmla="*/ 180004 w 1080000"/>
                <a:gd name="connsiteY2" fmla="*/ 0 h 1080120"/>
                <a:gd name="connsiteX3" fmla="*/ 899996 w 1080000"/>
                <a:gd name="connsiteY3" fmla="*/ 0 h 1080120"/>
                <a:gd name="connsiteX4" fmla="*/ 1027278 w 1080000"/>
                <a:gd name="connsiteY4" fmla="*/ 52722 h 1080120"/>
                <a:gd name="connsiteX5" fmla="*/ 1080000 w 1080000"/>
                <a:gd name="connsiteY5" fmla="*/ 180004 h 1080120"/>
                <a:gd name="connsiteX6" fmla="*/ 1080000 w 1080000"/>
                <a:gd name="connsiteY6" fmla="*/ 899996 h 1080120"/>
                <a:gd name="connsiteX7" fmla="*/ 1008608 w 1080000"/>
                <a:gd name="connsiteY7" fmla="*/ 1080120 h 1080120"/>
                <a:gd name="connsiteX8" fmla="*/ 180004 w 1080000"/>
                <a:gd name="connsiteY8" fmla="*/ 1080000 h 1080120"/>
                <a:gd name="connsiteX9" fmla="*/ 52722 w 1080000"/>
                <a:gd name="connsiteY9" fmla="*/ 1027278 h 1080120"/>
                <a:gd name="connsiteX10" fmla="*/ 0 w 1080000"/>
                <a:gd name="connsiteY10" fmla="*/ 899996 h 1080120"/>
                <a:gd name="connsiteX11" fmla="*/ 0 w 1080000"/>
                <a:gd name="connsiteY11" fmla="*/ 180004 h 1080120"/>
                <a:gd name="connsiteX0" fmla="*/ 0 w 1080000"/>
                <a:gd name="connsiteY0" fmla="*/ 180004 h 1088807"/>
                <a:gd name="connsiteX1" fmla="*/ 52722 w 1080000"/>
                <a:gd name="connsiteY1" fmla="*/ 52722 h 1088807"/>
                <a:gd name="connsiteX2" fmla="*/ 180004 w 1080000"/>
                <a:gd name="connsiteY2" fmla="*/ 0 h 1088807"/>
                <a:gd name="connsiteX3" fmla="*/ 899996 w 1080000"/>
                <a:gd name="connsiteY3" fmla="*/ 0 h 1088807"/>
                <a:gd name="connsiteX4" fmla="*/ 1027278 w 1080000"/>
                <a:gd name="connsiteY4" fmla="*/ 52722 h 1088807"/>
                <a:gd name="connsiteX5" fmla="*/ 1080000 w 1080000"/>
                <a:gd name="connsiteY5" fmla="*/ 180004 h 1088807"/>
                <a:gd name="connsiteX6" fmla="*/ 1080000 w 1080000"/>
                <a:gd name="connsiteY6" fmla="*/ 899996 h 1088807"/>
                <a:gd name="connsiteX7" fmla="*/ 1008608 w 1080000"/>
                <a:gd name="connsiteY7" fmla="*/ 1080120 h 1088807"/>
                <a:gd name="connsiteX8" fmla="*/ 180004 w 1080000"/>
                <a:gd name="connsiteY8" fmla="*/ 1080000 h 1088807"/>
                <a:gd name="connsiteX9" fmla="*/ 52722 w 1080000"/>
                <a:gd name="connsiteY9" fmla="*/ 1027278 h 1088807"/>
                <a:gd name="connsiteX10" fmla="*/ 0 w 1080000"/>
                <a:gd name="connsiteY10" fmla="*/ 899996 h 1088807"/>
                <a:gd name="connsiteX11" fmla="*/ 0 w 1080000"/>
                <a:gd name="connsiteY11" fmla="*/ 180004 h 1088807"/>
                <a:gd name="connsiteX0" fmla="*/ 0 w 1080000"/>
                <a:gd name="connsiteY0" fmla="*/ 180004 h 1088807"/>
                <a:gd name="connsiteX1" fmla="*/ 52722 w 1080000"/>
                <a:gd name="connsiteY1" fmla="*/ 52722 h 1088807"/>
                <a:gd name="connsiteX2" fmla="*/ 180004 w 1080000"/>
                <a:gd name="connsiteY2" fmla="*/ 0 h 1088807"/>
                <a:gd name="connsiteX3" fmla="*/ 899996 w 1080000"/>
                <a:gd name="connsiteY3" fmla="*/ 0 h 1088807"/>
                <a:gd name="connsiteX4" fmla="*/ 1027278 w 1080000"/>
                <a:gd name="connsiteY4" fmla="*/ 52722 h 1088807"/>
                <a:gd name="connsiteX5" fmla="*/ 1080000 w 1080000"/>
                <a:gd name="connsiteY5" fmla="*/ 180004 h 1088807"/>
                <a:gd name="connsiteX6" fmla="*/ 1080000 w 1080000"/>
                <a:gd name="connsiteY6" fmla="*/ 899996 h 1088807"/>
                <a:gd name="connsiteX7" fmla="*/ 1008608 w 1080000"/>
                <a:gd name="connsiteY7" fmla="*/ 1080120 h 1088807"/>
                <a:gd name="connsiteX8" fmla="*/ 180004 w 1080000"/>
                <a:gd name="connsiteY8" fmla="*/ 1080000 h 1088807"/>
                <a:gd name="connsiteX9" fmla="*/ 52722 w 1080000"/>
                <a:gd name="connsiteY9" fmla="*/ 1027278 h 1088807"/>
                <a:gd name="connsiteX10" fmla="*/ 0 w 1080000"/>
                <a:gd name="connsiteY10" fmla="*/ 899996 h 1088807"/>
                <a:gd name="connsiteX11" fmla="*/ 0 w 1080000"/>
                <a:gd name="connsiteY11" fmla="*/ 180004 h 1088807"/>
                <a:gd name="connsiteX0" fmla="*/ 0 w 1080000"/>
                <a:gd name="connsiteY0" fmla="*/ 180004 h 1088807"/>
                <a:gd name="connsiteX1" fmla="*/ 52722 w 1080000"/>
                <a:gd name="connsiteY1" fmla="*/ 52722 h 1088807"/>
                <a:gd name="connsiteX2" fmla="*/ 180004 w 1080000"/>
                <a:gd name="connsiteY2" fmla="*/ 0 h 1088807"/>
                <a:gd name="connsiteX3" fmla="*/ 899996 w 1080000"/>
                <a:gd name="connsiteY3" fmla="*/ 0 h 1088807"/>
                <a:gd name="connsiteX4" fmla="*/ 1027278 w 1080000"/>
                <a:gd name="connsiteY4" fmla="*/ 52722 h 1088807"/>
                <a:gd name="connsiteX5" fmla="*/ 1080000 w 1080000"/>
                <a:gd name="connsiteY5" fmla="*/ 180004 h 1088807"/>
                <a:gd name="connsiteX6" fmla="*/ 1080000 w 1080000"/>
                <a:gd name="connsiteY6" fmla="*/ 899996 h 1088807"/>
                <a:gd name="connsiteX7" fmla="*/ 1008608 w 1080000"/>
                <a:gd name="connsiteY7" fmla="*/ 1080120 h 1088807"/>
                <a:gd name="connsiteX8" fmla="*/ 180004 w 1080000"/>
                <a:gd name="connsiteY8" fmla="*/ 1080000 h 1088807"/>
                <a:gd name="connsiteX9" fmla="*/ 52722 w 1080000"/>
                <a:gd name="connsiteY9" fmla="*/ 1027278 h 1088807"/>
                <a:gd name="connsiteX10" fmla="*/ 0 w 1080000"/>
                <a:gd name="connsiteY10" fmla="*/ 899996 h 1088807"/>
                <a:gd name="connsiteX11" fmla="*/ 0 w 1080000"/>
                <a:gd name="connsiteY11" fmla="*/ 180004 h 1088807"/>
                <a:gd name="connsiteX0" fmla="*/ 0 w 1080000"/>
                <a:gd name="connsiteY0" fmla="*/ 180004 h 1089260"/>
                <a:gd name="connsiteX1" fmla="*/ 52722 w 1080000"/>
                <a:gd name="connsiteY1" fmla="*/ 52722 h 1089260"/>
                <a:gd name="connsiteX2" fmla="*/ 180004 w 1080000"/>
                <a:gd name="connsiteY2" fmla="*/ 0 h 1089260"/>
                <a:gd name="connsiteX3" fmla="*/ 899996 w 1080000"/>
                <a:gd name="connsiteY3" fmla="*/ 0 h 1089260"/>
                <a:gd name="connsiteX4" fmla="*/ 1027278 w 1080000"/>
                <a:gd name="connsiteY4" fmla="*/ 52722 h 1089260"/>
                <a:gd name="connsiteX5" fmla="*/ 1080000 w 1080000"/>
                <a:gd name="connsiteY5" fmla="*/ 180004 h 1089260"/>
                <a:gd name="connsiteX6" fmla="*/ 1080000 w 1080000"/>
                <a:gd name="connsiteY6" fmla="*/ 899996 h 1089260"/>
                <a:gd name="connsiteX7" fmla="*/ 1008608 w 1080000"/>
                <a:gd name="connsiteY7" fmla="*/ 1080120 h 1089260"/>
                <a:gd name="connsiteX8" fmla="*/ 180004 w 1080000"/>
                <a:gd name="connsiteY8" fmla="*/ 1080000 h 1089260"/>
                <a:gd name="connsiteX9" fmla="*/ 52722 w 1080000"/>
                <a:gd name="connsiteY9" fmla="*/ 1027278 h 1089260"/>
                <a:gd name="connsiteX10" fmla="*/ 0 w 1080000"/>
                <a:gd name="connsiteY10" fmla="*/ 899996 h 1089260"/>
                <a:gd name="connsiteX11" fmla="*/ 0 w 1080000"/>
                <a:gd name="connsiteY11" fmla="*/ 180004 h 1089260"/>
                <a:gd name="connsiteX0" fmla="*/ 0 w 1080650"/>
                <a:gd name="connsiteY0" fmla="*/ 180004 h 1089259"/>
                <a:gd name="connsiteX1" fmla="*/ 52722 w 1080650"/>
                <a:gd name="connsiteY1" fmla="*/ 52722 h 1089259"/>
                <a:gd name="connsiteX2" fmla="*/ 180004 w 1080650"/>
                <a:gd name="connsiteY2" fmla="*/ 0 h 1089259"/>
                <a:gd name="connsiteX3" fmla="*/ 899996 w 1080650"/>
                <a:gd name="connsiteY3" fmla="*/ 0 h 1089259"/>
                <a:gd name="connsiteX4" fmla="*/ 1027278 w 1080650"/>
                <a:gd name="connsiteY4" fmla="*/ 52722 h 1089259"/>
                <a:gd name="connsiteX5" fmla="*/ 1080000 w 1080650"/>
                <a:gd name="connsiteY5" fmla="*/ 180004 h 1089259"/>
                <a:gd name="connsiteX6" fmla="*/ 1080000 w 1080650"/>
                <a:gd name="connsiteY6" fmla="*/ 899996 h 1089259"/>
                <a:gd name="connsiteX7" fmla="*/ 1080616 w 1080650"/>
                <a:gd name="connsiteY7" fmla="*/ 1080119 h 1089259"/>
                <a:gd name="connsiteX8" fmla="*/ 180004 w 1080650"/>
                <a:gd name="connsiteY8" fmla="*/ 1080000 h 1089259"/>
                <a:gd name="connsiteX9" fmla="*/ 52722 w 1080650"/>
                <a:gd name="connsiteY9" fmla="*/ 1027278 h 1089259"/>
                <a:gd name="connsiteX10" fmla="*/ 0 w 1080650"/>
                <a:gd name="connsiteY10" fmla="*/ 899996 h 1089259"/>
                <a:gd name="connsiteX11" fmla="*/ 0 w 1080650"/>
                <a:gd name="connsiteY11" fmla="*/ 180004 h 1089259"/>
                <a:gd name="connsiteX0" fmla="*/ 0 w 1080650"/>
                <a:gd name="connsiteY0" fmla="*/ 180004 h 1089260"/>
                <a:gd name="connsiteX1" fmla="*/ 52722 w 1080650"/>
                <a:gd name="connsiteY1" fmla="*/ 52722 h 1089260"/>
                <a:gd name="connsiteX2" fmla="*/ 180004 w 1080650"/>
                <a:gd name="connsiteY2" fmla="*/ 0 h 1089260"/>
                <a:gd name="connsiteX3" fmla="*/ 899996 w 1080650"/>
                <a:gd name="connsiteY3" fmla="*/ 0 h 1089260"/>
                <a:gd name="connsiteX4" fmla="*/ 1027278 w 1080650"/>
                <a:gd name="connsiteY4" fmla="*/ 52722 h 1089260"/>
                <a:gd name="connsiteX5" fmla="*/ 1080000 w 1080650"/>
                <a:gd name="connsiteY5" fmla="*/ 180004 h 1089260"/>
                <a:gd name="connsiteX6" fmla="*/ 1080000 w 1080650"/>
                <a:gd name="connsiteY6" fmla="*/ 899996 h 1089260"/>
                <a:gd name="connsiteX7" fmla="*/ 1080616 w 1080650"/>
                <a:gd name="connsiteY7" fmla="*/ 1080120 h 1089260"/>
                <a:gd name="connsiteX8" fmla="*/ 180004 w 1080650"/>
                <a:gd name="connsiteY8" fmla="*/ 1080000 h 1089260"/>
                <a:gd name="connsiteX9" fmla="*/ 52722 w 1080650"/>
                <a:gd name="connsiteY9" fmla="*/ 1027278 h 1089260"/>
                <a:gd name="connsiteX10" fmla="*/ 0 w 1080650"/>
                <a:gd name="connsiteY10" fmla="*/ 899996 h 1089260"/>
                <a:gd name="connsiteX11" fmla="*/ 0 w 1080650"/>
                <a:gd name="connsiteY11" fmla="*/ 180004 h 1089260"/>
                <a:gd name="connsiteX0" fmla="*/ 0 w 1080616"/>
                <a:gd name="connsiteY0" fmla="*/ 180004 h 1089260"/>
                <a:gd name="connsiteX1" fmla="*/ 52722 w 1080616"/>
                <a:gd name="connsiteY1" fmla="*/ 52722 h 1089260"/>
                <a:gd name="connsiteX2" fmla="*/ 180004 w 1080616"/>
                <a:gd name="connsiteY2" fmla="*/ 0 h 1089260"/>
                <a:gd name="connsiteX3" fmla="*/ 899996 w 1080616"/>
                <a:gd name="connsiteY3" fmla="*/ 0 h 1089260"/>
                <a:gd name="connsiteX4" fmla="*/ 1027278 w 1080616"/>
                <a:gd name="connsiteY4" fmla="*/ 52722 h 1089260"/>
                <a:gd name="connsiteX5" fmla="*/ 1080000 w 1080616"/>
                <a:gd name="connsiteY5" fmla="*/ 180004 h 1089260"/>
                <a:gd name="connsiteX6" fmla="*/ 1080616 w 1080616"/>
                <a:gd name="connsiteY6" fmla="*/ 1080120 h 1089260"/>
                <a:gd name="connsiteX7" fmla="*/ 180004 w 1080616"/>
                <a:gd name="connsiteY7" fmla="*/ 1080000 h 1089260"/>
                <a:gd name="connsiteX8" fmla="*/ 52722 w 1080616"/>
                <a:gd name="connsiteY8" fmla="*/ 1027278 h 1089260"/>
                <a:gd name="connsiteX9" fmla="*/ 0 w 1080616"/>
                <a:gd name="connsiteY9" fmla="*/ 899996 h 1089260"/>
                <a:gd name="connsiteX10" fmla="*/ 0 w 1080616"/>
                <a:gd name="connsiteY10" fmla="*/ 180004 h 10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616" h="1089260">
                  <a:moveTo>
                    <a:pt x="0" y="180004"/>
                  </a:moveTo>
                  <a:cubicBezTo>
                    <a:pt x="0" y="132264"/>
                    <a:pt x="18965" y="86479"/>
                    <a:pt x="52722" y="52722"/>
                  </a:cubicBezTo>
                  <a:cubicBezTo>
                    <a:pt x="86479" y="18965"/>
                    <a:pt x="132264" y="0"/>
                    <a:pt x="180004" y="0"/>
                  </a:cubicBezTo>
                  <a:lnTo>
                    <a:pt x="899996" y="0"/>
                  </a:lnTo>
                  <a:cubicBezTo>
                    <a:pt x="947736" y="0"/>
                    <a:pt x="993521" y="18965"/>
                    <a:pt x="1027278" y="52722"/>
                  </a:cubicBezTo>
                  <a:cubicBezTo>
                    <a:pt x="1061035" y="86479"/>
                    <a:pt x="1080000" y="132264"/>
                    <a:pt x="1080000" y="180004"/>
                  </a:cubicBezTo>
                  <a:cubicBezTo>
                    <a:pt x="1080205" y="480043"/>
                    <a:pt x="1080411" y="780081"/>
                    <a:pt x="1080616" y="1080120"/>
                  </a:cubicBezTo>
                  <a:cubicBezTo>
                    <a:pt x="1080582" y="1089260"/>
                    <a:pt x="339318" y="1088807"/>
                    <a:pt x="180004" y="1080000"/>
                  </a:cubicBezTo>
                  <a:cubicBezTo>
                    <a:pt x="132264" y="1080000"/>
                    <a:pt x="86479" y="1061035"/>
                    <a:pt x="52722" y="1027278"/>
                  </a:cubicBezTo>
                  <a:cubicBezTo>
                    <a:pt x="18965" y="993521"/>
                    <a:pt x="0" y="947736"/>
                    <a:pt x="0" y="899996"/>
                  </a:cubicBezTo>
                  <a:lnTo>
                    <a:pt x="0" y="180004"/>
                  </a:lnTo>
                  <a:close/>
                </a:path>
              </a:pathLst>
            </a:custGeom>
            <a:solidFill>
              <a:schemeClr val="accent1"/>
            </a:solidFill>
            <a:ln>
              <a:noFill/>
            </a:ln>
          </p:spPr>
          <p:txBody>
            <a:bodyPr vert="horz" lIns="36000" tIns="0" rIns="36000" bIns="0" rtlCol="0" anchor="ctr">
              <a:noAutofit/>
            </a:bodyPr>
            <a:lstStyle>
              <a:lvl1pPr marL="0" indent="0" algn="ctr">
                <a:spcBef>
                  <a:spcPts val="0"/>
                </a:spcBef>
                <a:buFontTx/>
                <a:buNone/>
                <a:defRPr sz="2400">
                  <a:solidFill>
                    <a:schemeClr val="bg1"/>
                  </a:solidFill>
                </a:defRPr>
              </a:lvl1pPr>
              <a:lvl2pPr marL="0" indent="0" algn="r">
                <a:spcBef>
                  <a:spcPts val="0"/>
                </a:spcBef>
                <a:buFontTx/>
                <a:buNone/>
                <a:defRPr sz="1400">
                  <a:solidFill>
                    <a:schemeClr val="bg1"/>
                  </a:solidFill>
                </a:defRPr>
              </a:lvl2pPr>
              <a:lvl3pPr marL="0" indent="0" algn="r">
                <a:spcBef>
                  <a:spcPts val="0"/>
                </a:spcBef>
                <a:buFontTx/>
                <a:buNone/>
                <a:defRPr sz="1400">
                  <a:solidFill>
                    <a:schemeClr val="bg1"/>
                  </a:solidFill>
                </a:defRPr>
              </a:lvl3pPr>
              <a:lvl4pPr marL="0" indent="0" algn="r">
                <a:spcBef>
                  <a:spcPts val="0"/>
                </a:spcBef>
                <a:buFontTx/>
                <a:buNone/>
                <a:defRPr sz="1400">
                  <a:solidFill>
                    <a:schemeClr val="bg1"/>
                  </a:solidFill>
                </a:defRPr>
              </a:lvl4pPr>
              <a:lvl5pPr marL="0" indent="0" algn="r">
                <a:spcBef>
                  <a:spcPts val="0"/>
                </a:spcBef>
                <a:buFontTx/>
                <a:buNone/>
                <a:defRPr sz="1400">
                  <a:solidFill>
                    <a:schemeClr val="bg1"/>
                  </a:solidFill>
                </a:defRPr>
              </a:lvl5pPr>
            </a:lstStyle>
            <a:p>
              <a:pPr marL="0" marR="0" lvl="0" indent="0" algn="ctr" defTabSz="1069038" rtl="0" eaLnBrk="1" fontAlgn="auto" latinLnBrk="0" hangingPunct="1">
                <a:lnSpc>
                  <a:spcPct val="90000"/>
                </a:lnSpc>
                <a:spcBef>
                  <a:spcPts val="0"/>
                </a:spcBef>
                <a:spcAft>
                  <a:spcPts val="0"/>
                </a:spcAft>
                <a:buClrTx/>
                <a:buSzTx/>
                <a:buFontTx/>
                <a:buNone/>
                <a:tabLst/>
                <a:defRPr/>
              </a:pPr>
              <a:endParaRPr kumimoji="0" lang="fr-FR" sz="2806" b="0" i="0" u="none" strike="noStrike" kern="1200" cap="none" spc="0" normalizeH="0" baseline="0" noProof="0">
                <a:ln>
                  <a:noFill/>
                </a:ln>
                <a:solidFill>
                  <a:sysClr val="window" lastClr="FFFFFF"/>
                </a:solidFill>
                <a:effectLst/>
                <a:uLnTx/>
                <a:uFillTx/>
                <a:latin typeface="Calibri"/>
                <a:ea typeface="+mn-ea"/>
                <a:cs typeface="+mn-cs"/>
              </a:endParaRPr>
            </a:p>
          </p:txBody>
        </p:sp>
        <p:pic>
          <p:nvPicPr>
            <p:cNvPr id="22" name="Image 21" descr="ERDF_Picto_Humains-08_blanc.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a:xfrm>
              <a:off x="3131832" y="519141"/>
              <a:ext cx="864000" cy="635030"/>
            </a:xfrm>
            <a:prstGeom prst="rect">
              <a:avLst/>
            </a:prstGeom>
          </p:spPr>
        </p:pic>
      </p:grpSp>
    </p:spTree>
    <p:extLst>
      <p:ext uri="{BB962C8B-B14F-4D97-AF65-F5344CB8AC3E}">
        <p14:creationId xmlns:p14="http://schemas.microsoft.com/office/powerpoint/2010/main" val="335013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36675" y="984250"/>
            <a:ext cx="8020050" cy="2093913"/>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336675" y="3159125"/>
            <a:ext cx="8020050" cy="14509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E8D59A-7FD1-42AA-BD2E-3F801B8FA56A}" type="datetimeFigureOut">
              <a:rPr lang="fr-FR" smtClean="0"/>
              <a:t>13/10/2020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011BEEF-EC80-4C2D-BB8E-C838D480D0A5}" type="slidenum">
              <a:rPr lang="fr-FR" smtClean="0"/>
              <a:t>‹N°›</a:t>
            </a:fld>
            <a:endParaRPr lang="fr-FR"/>
          </a:p>
        </p:txBody>
      </p:sp>
    </p:spTree>
    <p:extLst>
      <p:ext uri="{BB962C8B-B14F-4D97-AF65-F5344CB8AC3E}">
        <p14:creationId xmlns:p14="http://schemas.microsoft.com/office/powerpoint/2010/main" val="297288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F7297FF-61FA-D946-9F23-C4DDE5BE1018}"/>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6350" y="3175"/>
            <a:ext cx="10680700" cy="6007100"/>
          </a:xfrm>
          <a:prstGeom prst="rect">
            <a:avLst/>
          </a:prstGeom>
        </p:spPr>
      </p:pic>
    </p:spTree>
    <p:extLst>
      <p:ext uri="{BB962C8B-B14F-4D97-AF65-F5344CB8AC3E}">
        <p14:creationId xmlns:p14="http://schemas.microsoft.com/office/powerpoint/2010/main" val="823857947"/>
      </p:ext>
    </p:extLst>
  </p:cSld>
  <p:clrMap bg1="lt1" tx1="dk1" bg2="lt2" tx2="dk2" accent1="accent1" accent2="accent2" accent3="accent3" accent4="accent4" accent5="accent5" accent6="accent6" hlink="hlink" folHlink="folHlink"/>
  <p:sldLayoutIdLst>
    <p:sldLayoutId id="2147483698" r:id="rId1"/>
    <p:sldLayoutId id="2147483715" r:id="rId2"/>
    <p:sldLayoutId id="2147483695" r:id="rId3"/>
    <p:sldLayoutId id="2147483697" r:id="rId4"/>
    <p:sldLayoutId id="2147483696" r:id="rId5"/>
    <p:sldLayoutId id="2147483699" r:id="rId6"/>
    <p:sldLayoutId id="2147483700" r:id="rId7"/>
    <p:sldLayoutId id="214748370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01837" rtl="0" eaLnBrk="1" latinLnBrk="0" hangingPunct="1">
        <a:lnSpc>
          <a:spcPct val="90000"/>
        </a:lnSpc>
        <a:spcBef>
          <a:spcPct val="0"/>
        </a:spcBef>
        <a:buNone/>
        <a:defRPr sz="3858" kern="1200">
          <a:solidFill>
            <a:schemeClr val="tx1"/>
          </a:solidFill>
          <a:latin typeface="+mj-lt"/>
          <a:ea typeface="+mj-ea"/>
          <a:cs typeface="+mj-cs"/>
        </a:defRPr>
      </a:lvl1pPr>
    </p:titleStyle>
    <p:bodyStyle>
      <a:lvl1pPr marL="200459" indent="-200459" algn="l" defTabSz="801837" rtl="0" eaLnBrk="1" latinLnBrk="0" hangingPunct="1">
        <a:lnSpc>
          <a:spcPct val="90000"/>
        </a:lnSpc>
        <a:spcBef>
          <a:spcPts val="877"/>
        </a:spcBef>
        <a:buFont typeface="Arial" panose="020B0604020202020204" pitchFamily="34" charset="0"/>
        <a:buChar char="•"/>
        <a:defRPr sz="2455" kern="1200">
          <a:solidFill>
            <a:schemeClr val="tx1"/>
          </a:solidFill>
          <a:latin typeface="+mn-lt"/>
          <a:ea typeface="+mn-ea"/>
          <a:cs typeface="+mn-cs"/>
        </a:defRPr>
      </a:lvl1pPr>
      <a:lvl2pPr marL="601378" indent="-200459" algn="l" defTabSz="801837" rtl="0" eaLnBrk="1" latinLnBrk="0" hangingPunct="1">
        <a:lnSpc>
          <a:spcPct val="90000"/>
        </a:lnSpc>
        <a:spcBef>
          <a:spcPts val="438"/>
        </a:spcBef>
        <a:buFont typeface="Arial" panose="020B0604020202020204" pitchFamily="34" charset="0"/>
        <a:buChar char="•"/>
        <a:defRPr sz="2105" kern="1200">
          <a:solidFill>
            <a:schemeClr val="tx1"/>
          </a:solidFill>
          <a:latin typeface="+mn-lt"/>
          <a:ea typeface="+mn-ea"/>
          <a:cs typeface="+mn-cs"/>
        </a:defRPr>
      </a:lvl2pPr>
      <a:lvl3pPr marL="1002297" indent="-200459" algn="l" defTabSz="801837" rtl="0" eaLnBrk="1" latinLnBrk="0" hangingPunct="1">
        <a:lnSpc>
          <a:spcPct val="90000"/>
        </a:lnSpc>
        <a:spcBef>
          <a:spcPts val="438"/>
        </a:spcBef>
        <a:buFont typeface="Arial" panose="020B0604020202020204" pitchFamily="34" charset="0"/>
        <a:buChar char="•"/>
        <a:defRPr sz="1754" kern="1200">
          <a:solidFill>
            <a:schemeClr val="tx1"/>
          </a:solidFill>
          <a:latin typeface="+mn-lt"/>
          <a:ea typeface="+mn-ea"/>
          <a:cs typeface="+mn-cs"/>
        </a:defRPr>
      </a:lvl3pPr>
      <a:lvl4pPr marL="1403215"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4pPr>
      <a:lvl5pPr marL="1804134"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5pPr>
      <a:lvl6pPr marL="2205053"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6pPr>
      <a:lvl7pPr marL="2605971"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7pPr>
      <a:lvl8pPr marL="3006890"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8pPr>
      <a:lvl9pPr marL="3407809" indent="-200459" algn="l" defTabSz="801837" rtl="0" eaLnBrk="1" latinLnBrk="0" hangingPunct="1">
        <a:lnSpc>
          <a:spcPct val="90000"/>
        </a:lnSpc>
        <a:spcBef>
          <a:spcPts val="438"/>
        </a:spcBef>
        <a:buFont typeface="Arial" panose="020B0604020202020204" pitchFamily="34" charset="0"/>
        <a:buChar char="•"/>
        <a:defRPr sz="1578" kern="1200">
          <a:solidFill>
            <a:schemeClr val="tx1"/>
          </a:solidFill>
          <a:latin typeface="+mn-lt"/>
          <a:ea typeface="+mn-ea"/>
          <a:cs typeface="+mn-cs"/>
        </a:defRPr>
      </a:lvl9pPr>
    </p:bodyStyle>
    <p:otherStyle>
      <a:defPPr>
        <a:defRPr lang="fr-FR"/>
      </a:defPPr>
      <a:lvl1pPr marL="0" algn="l" defTabSz="801837" rtl="0" eaLnBrk="1" latinLnBrk="0" hangingPunct="1">
        <a:defRPr sz="1578" kern="1200">
          <a:solidFill>
            <a:schemeClr val="tx1"/>
          </a:solidFill>
          <a:latin typeface="+mn-lt"/>
          <a:ea typeface="+mn-ea"/>
          <a:cs typeface="+mn-cs"/>
        </a:defRPr>
      </a:lvl1pPr>
      <a:lvl2pPr marL="400919" algn="l" defTabSz="801837" rtl="0" eaLnBrk="1" latinLnBrk="0" hangingPunct="1">
        <a:defRPr sz="1578" kern="1200">
          <a:solidFill>
            <a:schemeClr val="tx1"/>
          </a:solidFill>
          <a:latin typeface="+mn-lt"/>
          <a:ea typeface="+mn-ea"/>
          <a:cs typeface="+mn-cs"/>
        </a:defRPr>
      </a:lvl2pPr>
      <a:lvl3pPr marL="801837" algn="l" defTabSz="801837" rtl="0" eaLnBrk="1" latinLnBrk="0" hangingPunct="1">
        <a:defRPr sz="1578" kern="1200">
          <a:solidFill>
            <a:schemeClr val="tx1"/>
          </a:solidFill>
          <a:latin typeface="+mn-lt"/>
          <a:ea typeface="+mn-ea"/>
          <a:cs typeface="+mn-cs"/>
        </a:defRPr>
      </a:lvl3pPr>
      <a:lvl4pPr marL="1202756" algn="l" defTabSz="801837" rtl="0" eaLnBrk="1" latinLnBrk="0" hangingPunct="1">
        <a:defRPr sz="1578" kern="1200">
          <a:solidFill>
            <a:schemeClr val="tx1"/>
          </a:solidFill>
          <a:latin typeface="+mn-lt"/>
          <a:ea typeface="+mn-ea"/>
          <a:cs typeface="+mn-cs"/>
        </a:defRPr>
      </a:lvl4pPr>
      <a:lvl5pPr marL="1603675" algn="l" defTabSz="801837" rtl="0" eaLnBrk="1" latinLnBrk="0" hangingPunct="1">
        <a:defRPr sz="1578" kern="1200">
          <a:solidFill>
            <a:schemeClr val="tx1"/>
          </a:solidFill>
          <a:latin typeface="+mn-lt"/>
          <a:ea typeface="+mn-ea"/>
          <a:cs typeface="+mn-cs"/>
        </a:defRPr>
      </a:lvl5pPr>
      <a:lvl6pPr marL="2004593" algn="l" defTabSz="801837" rtl="0" eaLnBrk="1" latinLnBrk="0" hangingPunct="1">
        <a:defRPr sz="1578" kern="1200">
          <a:solidFill>
            <a:schemeClr val="tx1"/>
          </a:solidFill>
          <a:latin typeface="+mn-lt"/>
          <a:ea typeface="+mn-ea"/>
          <a:cs typeface="+mn-cs"/>
        </a:defRPr>
      </a:lvl6pPr>
      <a:lvl7pPr marL="2405512" algn="l" defTabSz="801837" rtl="0" eaLnBrk="1" latinLnBrk="0" hangingPunct="1">
        <a:defRPr sz="1578" kern="1200">
          <a:solidFill>
            <a:schemeClr val="tx1"/>
          </a:solidFill>
          <a:latin typeface="+mn-lt"/>
          <a:ea typeface="+mn-ea"/>
          <a:cs typeface="+mn-cs"/>
        </a:defRPr>
      </a:lvl7pPr>
      <a:lvl8pPr marL="2806431" algn="l" defTabSz="801837" rtl="0" eaLnBrk="1" latinLnBrk="0" hangingPunct="1">
        <a:defRPr sz="1578" kern="1200">
          <a:solidFill>
            <a:schemeClr val="tx1"/>
          </a:solidFill>
          <a:latin typeface="+mn-lt"/>
          <a:ea typeface="+mn-ea"/>
          <a:cs typeface="+mn-cs"/>
        </a:defRPr>
      </a:lvl8pPr>
      <a:lvl9pPr marL="3207349" algn="l" defTabSz="801837" rtl="0" eaLnBrk="1" latinLnBrk="0" hangingPunct="1">
        <a:defRPr sz="157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35013" y="320675"/>
            <a:ext cx="9223375" cy="1162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735013" y="1600200"/>
            <a:ext cx="9223375" cy="381635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735013" y="5573713"/>
            <a:ext cx="2406650" cy="320675"/>
          </a:xfrm>
          <a:prstGeom prst="rect">
            <a:avLst/>
          </a:prstGeom>
        </p:spPr>
        <p:txBody>
          <a:bodyPr vert="horz" lIns="91440" tIns="45720" rIns="91440" bIns="45720" rtlCol="0" anchor="ctr"/>
          <a:lstStyle>
            <a:lvl1pPr algn="l">
              <a:defRPr sz="1200">
                <a:solidFill>
                  <a:schemeClr val="tx1">
                    <a:tint val="75000"/>
                  </a:schemeClr>
                </a:solidFill>
              </a:defRPr>
            </a:lvl1pPr>
          </a:lstStyle>
          <a:p>
            <a:fld id="{3CE8D59A-7FD1-42AA-BD2E-3F801B8FA56A}" type="datetimeFigureOut">
              <a:rPr lang="fr-FR" smtClean="0"/>
              <a:t>13/10/2020</a:t>
            </a:fld>
            <a:endParaRPr lang="fr-FR"/>
          </a:p>
        </p:txBody>
      </p:sp>
      <p:sp>
        <p:nvSpPr>
          <p:cNvPr id="5" name="Espace réservé du pied de page 4"/>
          <p:cNvSpPr>
            <a:spLocks noGrp="1"/>
          </p:cNvSpPr>
          <p:nvPr>
            <p:ph type="ftr" sz="quarter" idx="3"/>
          </p:nvPr>
        </p:nvSpPr>
        <p:spPr>
          <a:xfrm>
            <a:off x="3541713" y="5573713"/>
            <a:ext cx="3609975" cy="3206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551738" y="5573713"/>
            <a:ext cx="2406650" cy="320675"/>
          </a:xfrm>
          <a:prstGeom prst="rect">
            <a:avLst/>
          </a:prstGeom>
        </p:spPr>
        <p:txBody>
          <a:bodyPr vert="horz" lIns="91440" tIns="45720" rIns="91440" bIns="45720" rtlCol="0" anchor="ctr"/>
          <a:lstStyle>
            <a:lvl1pPr algn="r">
              <a:defRPr sz="1200">
                <a:solidFill>
                  <a:schemeClr val="tx1">
                    <a:tint val="75000"/>
                  </a:schemeClr>
                </a:solidFill>
              </a:defRPr>
            </a:lvl1pPr>
          </a:lstStyle>
          <a:p>
            <a:fld id="{9011BEEF-EC80-4C2D-BB8E-C838D480D0A5}" type="slidenum">
              <a:rPr lang="fr-FR" smtClean="0"/>
              <a:t>‹N°›</a:t>
            </a:fld>
            <a:endParaRPr lang="fr-FR"/>
          </a:p>
        </p:txBody>
      </p:sp>
    </p:spTree>
    <p:extLst>
      <p:ext uri="{BB962C8B-B14F-4D97-AF65-F5344CB8AC3E}">
        <p14:creationId xmlns:p14="http://schemas.microsoft.com/office/powerpoint/2010/main" val="289105104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2.jpeg"/><Relationship Id="rId5" Type="http://schemas.openxmlformats.org/officeDocument/2006/relationships/image" Target="../media/image12.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45.jpe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46.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0.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8EE4EDA-66AE-ED4E-8171-2EC0105160F4}"/>
              </a:ext>
            </a:extLst>
          </p:cNvPr>
          <p:cNvSpPr txBox="1"/>
          <p:nvPr/>
        </p:nvSpPr>
        <p:spPr>
          <a:xfrm>
            <a:off x="550333" y="3207600"/>
            <a:ext cx="4343400" cy="1400383"/>
          </a:xfrm>
          <a:prstGeom prst="rect">
            <a:avLst/>
          </a:prstGeom>
          <a:noFill/>
        </p:spPr>
        <p:txBody>
          <a:bodyPr wrap="square" rtlCol="0">
            <a:spAutoFit/>
          </a:bodyPr>
          <a:lstStyle/>
          <a:p>
            <a:endParaRPr lang="fr-FR" sz="900" b="0" i="0" dirty="0">
              <a:solidFill>
                <a:schemeClr val="bg1"/>
              </a:solidFill>
            </a:endParaRPr>
          </a:p>
          <a:p>
            <a:r>
              <a:rPr lang="fr-FR" sz="3600" b="1" dirty="0">
                <a:solidFill>
                  <a:schemeClr val="bg1"/>
                </a:solidFill>
              </a:rPr>
              <a:t>TOP et Point d’arrêt</a:t>
            </a:r>
          </a:p>
          <a:p>
            <a:r>
              <a:rPr lang="fr-FR" sz="2000" b="1" dirty="0">
                <a:solidFill>
                  <a:schemeClr val="bg1"/>
                </a:solidFill>
              </a:rPr>
              <a:t>Je réfléchis avant d’agir (TOP et Point d’arrêt) pour moi et pour les autres</a:t>
            </a:r>
          </a:p>
        </p:txBody>
      </p:sp>
      <p:sp>
        <p:nvSpPr>
          <p:cNvPr id="3" name="ZoneTexte 2"/>
          <p:cNvSpPr txBox="1"/>
          <p:nvPr/>
        </p:nvSpPr>
        <p:spPr>
          <a:xfrm>
            <a:off x="546100" y="4987925"/>
            <a:ext cx="4572000" cy="369332"/>
          </a:xfrm>
          <a:prstGeom prst="rect">
            <a:avLst/>
          </a:prstGeom>
          <a:noFill/>
        </p:spPr>
        <p:txBody>
          <a:bodyPr wrap="square" rtlCol="0">
            <a:spAutoFit/>
          </a:bodyPr>
          <a:lstStyle/>
          <a:p>
            <a:r>
              <a:rPr lang="fr-FR" b="1" dirty="0"/>
              <a:t>Pour nos équipes et nos prestataires</a:t>
            </a:r>
          </a:p>
        </p:txBody>
      </p:sp>
      <p:sp>
        <p:nvSpPr>
          <p:cNvPr id="4" name="Rectangle 3"/>
          <p:cNvSpPr/>
          <p:nvPr/>
        </p:nvSpPr>
        <p:spPr>
          <a:xfrm>
            <a:off x="1536700" y="2244725"/>
            <a:ext cx="1066800" cy="923330"/>
          </a:xfrm>
          <a:prstGeom prst="rect">
            <a:avLst/>
          </a:prstGeom>
        </p:spPr>
        <p:txBody>
          <a:bodyPr wrap="square">
            <a:spAutoFit/>
          </a:bodyPr>
          <a:lstStyle/>
          <a:p>
            <a:pPr algn="ctr"/>
            <a:r>
              <a:rPr lang="fr-FR" b="1" cap="small" dirty="0">
                <a:solidFill>
                  <a:schemeClr val="bg1"/>
                </a:solidFill>
              </a:rPr>
              <a:t>Boîte </a:t>
            </a:r>
          </a:p>
          <a:p>
            <a:pPr algn="ctr"/>
            <a:r>
              <a:rPr lang="fr-FR" b="1" cap="small" dirty="0">
                <a:solidFill>
                  <a:schemeClr val="bg1"/>
                </a:solidFill>
              </a:rPr>
              <a:t>à outils n°2</a:t>
            </a:r>
            <a:endParaRPr lang="fr-FR" cap="small" dirty="0">
              <a:solidFill>
                <a:schemeClr val="bg1"/>
              </a:solidFill>
            </a:endParaRPr>
          </a:p>
        </p:txBody>
      </p:sp>
    </p:spTree>
    <p:extLst>
      <p:ext uri="{BB962C8B-B14F-4D97-AF65-F5344CB8AC3E}">
        <p14:creationId xmlns:p14="http://schemas.microsoft.com/office/powerpoint/2010/main" val="277311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p>
          <a:p>
            <a:pPr marL="0" lvl="2" defTabSz="685800">
              <a:lnSpc>
                <a:spcPct val="90000"/>
              </a:lnSpc>
              <a:spcBef>
                <a:spcPts val="450"/>
              </a:spcBef>
              <a:buClr>
                <a:srgbClr val="005EB8"/>
              </a:buClr>
              <a:buSzPct val="70000"/>
            </a:pPr>
            <a:endParaRPr lang="fr-FR" sz="2800" b="1" dirty="0">
              <a:solidFill>
                <a:schemeClr val="tx2"/>
              </a:solidFill>
            </a:endParaRPr>
          </a:p>
          <a:p>
            <a:pPr marL="0" lvl="2" defTabSz="685800">
              <a:lnSpc>
                <a:spcPct val="90000"/>
              </a:lnSpc>
              <a:spcBef>
                <a:spcPts val="450"/>
              </a:spcBef>
              <a:buClr>
                <a:srgbClr val="005EB8"/>
              </a:buClr>
              <a:buSzPct val="70000"/>
            </a:pPr>
            <a:r>
              <a:rPr lang="fr-FR" sz="2800" b="1" dirty="0">
                <a:solidFill>
                  <a:schemeClr val="tx2"/>
                </a:solidFill>
              </a:rPr>
              <a:t>C’est quoi un </a:t>
            </a:r>
            <a:r>
              <a:rPr lang="fr-FR" sz="2800" b="1" dirty="0">
                <a:solidFill>
                  <a:srgbClr val="FBB900"/>
                </a:solidFill>
              </a:rPr>
              <a:t>TOP</a:t>
            </a:r>
            <a:r>
              <a:rPr lang="fr-FR" sz="2800" b="1" dirty="0">
                <a:solidFill>
                  <a:schemeClr val="tx2"/>
                </a:solidFill>
              </a:rPr>
              <a:t> ? </a:t>
            </a:r>
            <a:endParaRPr lang="fr-FR" sz="2800" dirty="0"/>
          </a:p>
        </p:txBody>
      </p:sp>
      <p:pic>
        <p:nvPicPr>
          <p:cNvPr id="3" name="Image 2"/>
          <p:cNvPicPr>
            <a:picLocks noChangeAspect="1"/>
          </p:cNvPicPr>
          <p:nvPr/>
        </p:nvPicPr>
        <p:blipFill rotWithShape="1">
          <a:blip r:embed="rId3" cstate="email">
            <a:extLst>
              <a:ext uri="{28A0092B-C50C-407E-A947-70E740481C1C}">
                <a14:useLocalDpi xmlns:a14="http://schemas.microsoft.com/office/drawing/2010/main"/>
              </a:ext>
            </a:extLst>
          </a:blip>
          <a:srcRect b="-2776"/>
          <a:stretch/>
        </p:blipFill>
        <p:spPr>
          <a:xfrm>
            <a:off x="4165599" y="111124"/>
            <a:ext cx="4152901" cy="5789567"/>
          </a:xfrm>
          <a:prstGeom prst="rect">
            <a:avLst/>
          </a:prstGeom>
        </p:spPr>
      </p:pic>
      <p:pic>
        <p:nvPicPr>
          <p:cNvPr id="8" name="Imag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93700" y="2011834"/>
            <a:ext cx="3552825" cy="914400"/>
          </a:xfrm>
          <a:prstGeom prst="rect">
            <a:avLst/>
          </a:prstGeom>
        </p:spPr>
      </p:pic>
      <p:cxnSp>
        <p:nvCxnSpPr>
          <p:cNvPr id="9" name="Connecteur droit avec flèche 8"/>
          <p:cNvCxnSpPr/>
          <p:nvPr/>
        </p:nvCxnSpPr>
        <p:spPr>
          <a:xfrm flipV="1">
            <a:off x="3441700" y="873125"/>
            <a:ext cx="723899" cy="1371600"/>
          </a:xfrm>
          <a:prstGeom prst="straightConnector1">
            <a:avLst/>
          </a:prstGeom>
          <a:ln w="38100">
            <a:solidFill>
              <a:srgbClr val="00A2E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5834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p>
          <a:p>
            <a:pPr marL="0" lvl="2" defTabSz="685800">
              <a:lnSpc>
                <a:spcPct val="90000"/>
              </a:lnSpc>
              <a:spcBef>
                <a:spcPts val="450"/>
              </a:spcBef>
              <a:buClr>
                <a:srgbClr val="005EB8"/>
              </a:buClr>
              <a:buSzPct val="70000"/>
            </a:pPr>
            <a:r>
              <a:rPr lang="fr-FR" sz="2800" b="1" dirty="0">
                <a:solidFill>
                  <a:schemeClr val="tx2"/>
                </a:solidFill>
              </a:rPr>
              <a:t>C’est quoi un </a:t>
            </a:r>
            <a:r>
              <a:rPr lang="fr-FR" sz="2800" b="1" dirty="0">
                <a:solidFill>
                  <a:srgbClr val="FBB900"/>
                </a:solidFill>
              </a:rPr>
              <a:t>Point d’arrêt</a:t>
            </a:r>
            <a:r>
              <a:rPr lang="fr-FR" sz="2800" b="1" dirty="0">
                <a:solidFill>
                  <a:schemeClr val="tx2"/>
                </a:solidFill>
              </a:rPr>
              <a:t> ? </a:t>
            </a:r>
            <a:endParaRPr lang="fr-FR" sz="2800" dirty="0"/>
          </a:p>
        </p:txBody>
      </p:sp>
      <p:cxnSp>
        <p:nvCxnSpPr>
          <p:cNvPr id="9" name="Connecteur droit avec flèche 8"/>
          <p:cNvCxnSpPr/>
          <p:nvPr/>
        </p:nvCxnSpPr>
        <p:spPr>
          <a:xfrm flipV="1">
            <a:off x="5368583" y="3706408"/>
            <a:ext cx="723899" cy="1371600"/>
          </a:xfrm>
          <a:prstGeom prst="straightConnector1">
            <a:avLst/>
          </a:prstGeom>
          <a:ln w="38100">
            <a:solidFill>
              <a:srgbClr val="00A2E0"/>
            </a:solidFill>
            <a:tailEnd type="triangle"/>
          </a:ln>
        </p:spPr>
        <p:style>
          <a:lnRef idx="1">
            <a:schemeClr val="accent2"/>
          </a:lnRef>
          <a:fillRef idx="0">
            <a:schemeClr val="accent2"/>
          </a:fillRef>
          <a:effectRef idx="0">
            <a:schemeClr val="accent2"/>
          </a:effectRef>
          <a:fontRef idx="minor">
            <a:schemeClr val="tx1"/>
          </a:fontRef>
        </p:style>
      </p:cxnSp>
      <p:pic>
        <p:nvPicPr>
          <p:cNvPr id="4" name="Imag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7500" y="1330325"/>
            <a:ext cx="4970780" cy="4356414"/>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51466" y="2092081"/>
            <a:ext cx="4707742" cy="1614083"/>
          </a:xfrm>
          <a:prstGeom prst="rect">
            <a:avLst/>
          </a:prstGeom>
        </p:spPr>
      </p:pic>
    </p:spTree>
    <p:extLst>
      <p:ext uri="{BB962C8B-B14F-4D97-AF65-F5344CB8AC3E}">
        <p14:creationId xmlns:p14="http://schemas.microsoft.com/office/powerpoint/2010/main" val="291133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rPr>
              <a:t>En pratique</a:t>
            </a:r>
            <a:endParaRPr lang="fr-FR" sz="2800" dirty="0"/>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1306512"/>
            <a:ext cx="7696200" cy="36576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endParaRPr lang="fr-FR" sz="1800" dirty="0"/>
          </a:p>
          <a:p>
            <a:pPr>
              <a:lnSpc>
                <a:spcPct val="100000"/>
              </a:lnSpc>
            </a:pPr>
            <a:r>
              <a:rPr lang="fr-FR" sz="2000" dirty="0">
                <a:solidFill>
                  <a:srgbClr val="FBB900"/>
                </a:solidFill>
                <a:latin typeface="+mn-lt"/>
              </a:rPr>
              <a:t>C</a:t>
            </a:r>
            <a:r>
              <a:rPr lang="fr-FR" sz="1800" b="0" dirty="0">
                <a:solidFill>
                  <a:schemeClr val="tx1"/>
                </a:solidFill>
                <a:latin typeface="+mn-lt"/>
              </a:rPr>
              <a:t>hutes : y </a:t>
            </a:r>
            <a:r>
              <a:rPr lang="fr-FR" sz="1800" b="0" dirty="0" err="1">
                <a:solidFill>
                  <a:schemeClr val="tx1"/>
                </a:solidFill>
                <a:latin typeface="+mn-lt"/>
              </a:rPr>
              <a:t>a-t-il</a:t>
            </a:r>
            <a:r>
              <a:rPr lang="fr-FR" sz="1800" b="0" dirty="0">
                <a:solidFill>
                  <a:schemeClr val="tx1"/>
                </a:solidFill>
                <a:latin typeface="+mn-lt"/>
              </a:rPr>
              <a:t> un risque de chute de plain-pied, de chute en hauteur, de chute de charge lourde ?</a:t>
            </a:r>
            <a:br>
              <a:rPr lang="fr-FR" sz="1800" b="0" dirty="0">
                <a:solidFill>
                  <a:schemeClr val="tx1"/>
                </a:solidFill>
                <a:latin typeface="+mn-lt"/>
              </a:rPr>
            </a:br>
            <a:r>
              <a:rPr lang="fr-FR" sz="2000" dirty="0">
                <a:solidFill>
                  <a:srgbClr val="FBB900"/>
                </a:solidFill>
                <a:latin typeface="+mn-lt"/>
              </a:rPr>
              <a:t>M</a:t>
            </a:r>
            <a:r>
              <a:rPr lang="fr-FR" sz="1800" b="0" dirty="0">
                <a:solidFill>
                  <a:schemeClr val="tx1"/>
                </a:solidFill>
                <a:latin typeface="+mn-lt"/>
              </a:rPr>
              <a:t>oi : suis-je en état de gérer cette intervention en toute sécurité ?</a:t>
            </a:r>
            <a:br>
              <a:rPr lang="fr-FR" sz="1800" b="0" dirty="0">
                <a:solidFill>
                  <a:schemeClr val="tx1"/>
                </a:solidFill>
                <a:latin typeface="+mn-lt"/>
              </a:rPr>
            </a:br>
            <a:r>
              <a:rPr lang="fr-FR" sz="2000" dirty="0">
                <a:solidFill>
                  <a:srgbClr val="FBB900"/>
                </a:solidFill>
                <a:latin typeface="+mn-lt"/>
              </a:rPr>
              <a:t>A</a:t>
            </a:r>
            <a:r>
              <a:rPr lang="fr-FR" sz="1800" b="0" dirty="0">
                <a:solidFill>
                  <a:schemeClr val="tx1"/>
                </a:solidFill>
                <a:latin typeface="+mn-lt"/>
              </a:rPr>
              <a:t>utrui : y </a:t>
            </a:r>
            <a:r>
              <a:rPr lang="fr-FR" sz="1800" b="0" dirty="0" err="1">
                <a:solidFill>
                  <a:schemeClr val="tx1"/>
                </a:solidFill>
                <a:latin typeface="+mn-lt"/>
              </a:rPr>
              <a:t>a-t-il</a:t>
            </a:r>
            <a:r>
              <a:rPr lang="fr-FR" sz="1800" b="0" dirty="0">
                <a:solidFill>
                  <a:schemeClr val="tx1"/>
                </a:solidFill>
                <a:latin typeface="+mn-lt"/>
              </a:rPr>
              <a:t> des tiers dans mon environnement ? Si je suis en équipe, mon ou mes équipiers sont-ils opérationnels ?</a:t>
            </a:r>
            <a:br>
              <a:rPr lang="fr-FR" sz="1800" b="0" dirty="0">
                <a:solidFill>
                  <a:schemeClr val="tx1"/>
                </a:solidFill>
                <a:latin typeface="+mn-lt"/>
              </a:rPr>
            </a:br>
            <a:r>
              <a:rPr lang="fr-FR" sz="2000" dirty="0">
                <a:solidFill>
                  <a:srgbClr val="FBB900"/>
                </a:solidFill>
                <a:latin typeface="+mn-lt"/>
              </a:rPr>
              <a:t>V</a:t>
            </a:r>
            <a:r>
              <a:rPr lang="fr-FR" sz="1800" b="0" dirty="0">
                <a:solidFill>
                  <a:schemeClr val="tx1"/>
                </a:solidFill>
                <a:latin typeface="+mn-lt"/>
              </a:rPr>
              <a:t>éhicules : y </a:t>
            </a:r>
            <a:r>
              <a:rPr lang="fr-FR" sz="1800" b="0" dirty="0" err="1">
                <a:solidFill>
                  <a:schemeClr val="tx1"/>
                </a:solidFill>
                <a:latin typeface="+mn-lt"/>
              </a:rPr>
              <a:t>a-t-il</a:t>
            </a:r>
            <a:r>
              <a:rPr lang="fr-FR" sz="1800" b="0" dirty="0">
                <a:solidFill>
                  <a:schemeClr val="tx1"/>
                </a:solidFill>
                <a:latin typeface="+mn-lt"/>
              </a:rPr>
              <a:t> un risque routier ? Mon véhicule est-il bien stationné et mon chantier balisé ?</a:t>
            </a:r>
            <a:br>
              <a:rPr lang="fr-FR" sz="1800" b="0" dirty="0">
                <a:solidFill>
                  <a:schemeClr val="tx1"/>
                </a:solidFill>
                <a:latin typeface="+mn-lt"/>
              </a:rPr>
            </a:br>
            <a:r>
              <a:rPr lang="fr-FR" sz="2000" dirty="0">
                <a:solidFill>
                  <a:srgbClr val="FBB900"/>
                </a:solidFill>
                <a:latin typeface="+mn-lt"/>
              </a:rPr>
              <a:t>I</a:t>
            </a:r>
            <a:r>
              <a:rPr lang="fr-FR" sz="1800" b="0" dirty="0">
                <a:solidFill>
                  <a:schemeClr val="tx1"/>
                </a:solidFill>
                <a:latin typeface="+mn-lt"/>
              </a:rPr>
              <a:t>ntervention : suis-je clair sur l’intervention à réaliser ? Ai-je l’outillage adapté ? suis-je en présence d’un point douteux ?</a:t>
            </a:r>
          </a:p>
          <a:p>
            <a:pPr>
              <a:lnSpc>
                <a:spcPct val="100000"/>
              </a:lnSpc>
            </a:pPr>
            <a:r>
              <a:rPr lang="fr-FR" sz="2000" dirty="0">
                <a:solidFill>
                  <a:srgbClr val="FBB900"/>
                </a:solidFill>
                <a:latin typeface="+mn-lt"/>
              </a:rPr>
              <a:t>E</a:t>
            </a:r>
            <a:r>
              <a:rPr lang="fr-FR" sz="1800" b="0" dirty="0">
                <a:solidFill>
                  <a:schemeClr val="tx1"/>
                </a:solidFill>
                <a:latin typeface="+mn-lt"/>
              </a:rPr>
              <a:t>lectricité : ai-je bien cerné le risque électrique en présence ?</a:t>
            </a:r>
          </a:p>
        </p:txBody>
      </p:sp>
      <p:grpSp>
        <p:nvGrpSpPr>
          <p:cNvPr id="10" name="Groupe 9"/>
          <p:cNvGrpSpPr/>
          <p:nvPr/>
        </p:nvGrpSpPr>
        <p:grpSpPr>
          <a:xfrm>
            <a:off x="8013700" y="1939925"/>
            <a:ext cx="2457450" cy="2390775"/>
            <a:chOff x="4117975" y="1811337"/>
            <a:chExt cx="2457450" cy="2390775"/>
          </a:xfrm>
        </p:grpSpPr>
        <p:pic>
          <p:nvPicPr>
            <p:cNvPr id="7" name="Imag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17975" y="1811337"/>
              <a:ext cx="2457450" cy="2390775"/>
            </a:xfrm>
            <a:prstGeom prst="rect">
              <a:avLst/>
            </a:prstGeom>
          </p:spPr>
        </p:pic>
        <p:sp>
          <p:nvSpPr>
            <p:cNvPr id="8" name="Rectangle 7"/>
            <p:cNvSpPr/>
            <p:nvPr/>
          </p:nvSpPr>
          <p:spPr>
            <a:xfrm>
              <a:off x="6118225" y="1939925"/>
              <a:ext cx="457200" cy="1219200"/>
            </a:xfrm>
            <a:prstGeom prst="rect">
              <a:avLst/>
            </a:prstGeom>
            <a:solidFill>
              <a:srgbClr val="00A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324502" y="2267927"/>
              <a:ext cx="250923" cy="1219200"/>
            </a:xfrm>
            <a:prstGeom prst="rect">
              <a:avLst/>
            </a:prstGeom>
            <a:solidFill>
              <a:srgbClr val="00A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p:nvSpPr>
        <p:spPr>
          <a:xfrm>
            <a:off x="317500" y="868184"/>
            <a:ext cx="8915400" cy="646331"/>
          </a:xfrm>
          <a:prstGeom prst="rect">
            <a:avLst/>
          </a:prstGeom>
        </p:spPr>
        <p:txBody>
          <a:bodyPr wrap="square">
            <a:spAutoFit/>
          </a:bodyPr>
          <a:lstStyle/>
          <a:p>
            <a:r>
              <a:rPr lang="fr-FR" b="1" dirty="0">
                <a:solidFill>
                  <a:srgbClr val="0070C0"/>
                </a:solidFill>
              </a:rPr>
              <a:t>3500 salariés ont voté pour cet acronyme aide-mémoire : le </a:t>
            </a:r>
            <a:r>
              <a:rPr lang="fr-FR" b="1" dirty="0">
                <a:solidFill>
                  <a:srgbClr val="FFC000"/>
                </a:solidFill>
              </a:rPr>
              <a:t>TOP C MAVIE</a:t>
            </a:r>
            <a:endParaRPr lang="fr-FR" sz="2000" b="1" dirty="0">
              <a:solidFill>
                <a:srgbClr val="FFC000"/>
              </a:solidFill>
            </a:endParaRPr>
          </a:p>
          <a:p>
            <a:r>
              <a:rPr lang="fr-FR" b="1" dirty="0">
                <a:solidFill>
                  <a:srgbClr val="0070C0"/>
                </a:solidFill>
              </a:rPr>
              <a:t>Un moyen mnémotechnique pour se rappeler des questions à se poser </a:t>
            </a:r>
          </a:p>
        </p:txBody>
      </p:sp>
      <p:sp>
        <p:nvSpPr>
          <p:cNvPr id="12" name="Titre 1">
            <a:extLst>
              <a:ext uri="{FF2B5EF4-FFF2-40B4-BE49-F238E27FC236}">
                <a16:creationId xmlns:a16="http://schemas.microsoft.com/office/drawing/2014/main" id="{A544A809-BB4D-0E42-8C6B-2AA0C0AF91FB}"/>
              </a:ext>
            </a:extLst>
          </p:cNvPr>
          <p:cNvSpPr txBox="1">
            <a:spLocks/>
          </p:cNvSpPr>
          <p:nvPr/>
        </p:nvSpPr>
        <p:spPr>
          <a:xfrm>
            <a:off x="312615" y="4451570"/>
            <a:ext cx="11049000" cy="1145955"/>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endParaRPr lang="fr-FR" sz="1800" dirty="0">
              <a:latin typeface="+mn-lt"/>
            </a:endParaRPr>
          </a:p>
          <a:p>
            <a:pPr marL="285750" indent="-285750">
              <a:lnSpc>
                <a:spcPct val="100000"/>
              </a:lnSpc>
              <a:spcBef>
                <a:spcPts val="300"/>
              </a:spcBef>
              <a:buBlip>
                <a:blip r:embed="rId4"/>
              </a:buBlip>
            </a:pPr>
            <a:r>
              <a:rPr lang="fr-FR" sz="1800" b="0" dirty="0">
                <a:solidFill>
                  <a:schemeClr val="tx1"/>
                </a:solidFill>
                <a:latin typeface="+mn-lt"/>
                <a:ea typeface="+mn-ea"/>
                <a:cs typeface="+mn-cs"/>
              </a:rPr>
              <a:t>J’ai bien compris ce que j’ai à faire, mon équipe et les intervenants externes aussi ? Je commence</a:t>
            </a:r>
          </a:p>
          <a:p>
            <a:pPr marL="285750" indent="-285750">
              <a:lnSpc>
                <a:spcPct val="100000"/>
              </a:lnSpc>
              <a:spcBef>
                <a:spcPts val="300"/>
              </a:spcBef>
              <a:buBlip>
                <a:blip r:embed="rId4"/>
              </a:buBlip>
            </a:pPr>
            <a:r>
              <a:rPr lang="fr-FR" sz="1800" b="0" dirty="0">
                <a:solidFill>
                  <a:schemeClr val="tx1"/>
                </a:solidFill>
                <a:latin typeface="+mn-lt"/>
                <a:ea typeface="+mn-ea"/>
                <a:cs typeface="+mn-cs"/>
              </a:rPr>
              <a:t>Je ne peux pas réaliser l’intervention en sécurité ? J’alerte !</a:t>
            </a:r>
          </a:p>
        </p:txBody>
      </p:sp>
    </p:spTree>
    <p:extLst>
      <p:ext uri="{BB962C8B-B14F-4D97-AF65-F5344CB8AC3E}">
        <p14:creationId xmlns:p14="http://schemas.microsoft.com/office/powerpoint/2010/main" val="117586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En pratique</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8657" y="873125"/>
            <a:ext cx="9648496" cy="3429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i="0" dirty="0">
                <a:latin typeface="+mn-lt"/>
              </a:rPr>
              <a:t>Point d’arrêt pour éviter l’accident, y compris lors de nos trajets !</a:t>
            </a:r>
            <a:endParaRPr lang="fr-FR" sz="900" dirty="0">
              <a:ea typeface="+mj-ea"/>
              <a:cs typeface="+mj-cs"/>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400" dirty="0">
              <a:solidFill>
                <a:schemeClr val="tx1"/>
              </a:solidFill>
              <a:latin typeface="+mn-lt"/>
            </a:endParaRPr>
          </a:p>
        </p:txBody>
      </p:sp>
      <p:pic>
        <p:nvPicPr>
          <p:cNvPr id="7" name="Image 6"/>
          <p:cNvPicPr>
            <a:picLocks noChangeAspect="1"/>
          </p:cNvPicPr>
          <p:nvPr/>
        </p:nvPicPr>
        <p:blipFill rotWithShape="1">
          <a:blip r:embed="rId3" cstate="email">
            <a:extLst>
              <a:ext uri="{28A0092B-C50C-407E-A947-70E740481C1C}">
                <a14:useLocalDpi xmlns:a14="http://schemas.microsoft.com/office/drawing/2010/main"/>
              </a:ext>
            </a:extLst>
          </a:blip>
          <a:srcRect b="11928"/>
          <a:stretch/>
        </p:blipFill>
        <p:spPr>
          <a:xfrm>
            <a:off x="469900" y="2633479"/>
            <a:ext cx="4495800" cy="2659246"/>
          </a:xfrm>
          <a:prstGeom prst="rect">
            <a:avLst/>
          </a:prstGeom>
        </p:spPr>
      </p:pic>
      <p:pic>
        <p:nvPicPr>
          <p:cNvPr id="10" name="Image 9"/>
          <p:cNvPicPr>
            <a:picLocks noChangeAspect="1"/>
          </p:cNvPicPr>
          <p:nvPr/>
        </p:nvPicPr>
        <p:blipFill rotWithShape="1">
          <a:blip r:embed="rId4" cstate="email">
            <a:extLst>
              <a:ext uri="{28A0092B-C50C-407E-A947-70E740481C1C}">
                <a14:useLocalDpi xmlns:a14="http://schemas.microsoft.com/office/drawing/2010/main"/>
              </a:ext>
            </a:extLst>
          </a:blip>
          <a:srcRect t="34344" b="37036"/>
          <a:stretch/>
        </p:blipFill>
        <p:spPr>
          <a:xfrm>
            <a:off x="4737257" y="4711677"/>
            <a:ext cx="1605045" cy="657248"/>
          </a:xfrm>
          <a:prstGeom prst="rect">
            <a:avLst/>
          </a:prstGeom>
        </p:spPr>
      </p:pic>
      <p:sp>
        <p:nvSpPr>
          <p:cNvPr id="5" name="Rectangle 4"/>
          <p:cNvSpPr/>
          <p:nvPr/>
        </p:nvSpPr>
        <p:spPr>
          <a:xfrm>
            <a:off x="317500" y="1406525"/>
            <a:ext cx="6844356" cy="1077218"/>
          </a:xfrm>
          <a:prstGeom prst="rect">
            <a:avLst/>
          </a:prstGeom>
        </p:spPr>
        <p:txBody>
          <a:bodyPr wrap="square">
            <a:spAutoFit/>
          </a:bodyPr>
          <a:lstStyle/>
          <a:p>
            <a:pPr marL="285750" lvl="2" indent="-285750">
              <a:spcAft>
                <a:spcPts val="0"/>
              </a:spcAft>
              <a:buBlip>
                <a:blip r:embed="rId5"/>
              </a:buBlip>
            </a:pPr>
            <a:r>
              <a:rPr lang="fr-FR" sz="1600" dirty="0">
                <a:latin typeface="Calibri" panose="020F0502020204030204" pitchFamily="34" charset="0"/>
                <a:ea typeface="Calibri" panose="020F0502020204030204" pitchFamily="34" charset="0"/>
              </a:rPr>
              <a:t>Dès l’enfance, on apprend à automatiser le déclenchement d’un TOP</a:t>
            </a:r>
          </a:p>
          <a:p>
            <a:pPr marL="0" lvl="2">
              <a:spcAft>
                <a:spcPts val="0"/>
              </a:spcAft>
            </a:pPr>
            <a:r>
              <a:rPr lang="fr-FR" sz="1600" i="1" dirty="0">
                <a:latin typeface="Calibri" panose="020F0502020204030204" pitchFamily="34" charset="0"/>
                <a:ea typeface="Calibri" panose="020F0502020204030204" pitchFamily="34" charset="0"/>
              </a:rPr>
              <a:t>            par exemple, s’arrêter avant de traverser une rue</a:t>
            </a:r>
            <a:endParaRPr lang="fr-FR" sz="1600" dirty="0">
              <a:latin typeface="Calibri" panose="020F0502020204030204" pitchFamily="34" charset="0"/>
              <a:ea typeface="Calibri" panose="020F0502020204030204" pitchFamily="34" charset="0"/>
            </a:endParaRPr>
          </a:p>
          <a:p>
            <a:pPr marL="285750" lvl="2" indent="-285750">
              <a:spcAft>
                <a:spcPts val="0"/>
              </a:spcAft>
              <a:buBlip>
                <a:blip r:embed="rId5"/>
              </a:buBlip>
            </a:pPr>
            <a:r>
              <a:rPr lang="fr-FR" sz="1600" dirty="0">
                <a:latin typeface="Calibri" panose="020F0502020204030204" pitchFamily="34" charset="0"/>
                <a:ea typeface="Calibri" panose="020F0502020204030204" pitchFamily="34" charset="0"/>
              </a:rPr>
              <a:t>Pour mettre en place des parades de sécurité</a:t>
            </a:r>
          </a:p>
          <a:p>
            <a:pPr marL="457200" lvl="3"/>
            <a:r>
              <a:rPr lang="fr-FR" sz="1600" i="1" dirty="0">
                <a:latin typeface="Calibri" panose="020F0502020204030204" pitchFamily="34" charset="0"/>
                <a:ea typeface="Calibri" panose="020F0502020204030204" pitchFamily="34" charset="0"/>
              </a:rPr>
              <a:t>regarder à gauche puis à droite, et encore à gauche et à droite</a:t>
            </a:r>
            <a:endParaRPr lang="fr-FR" sz="1600" dirty="0">
              <a:effectLst/>
              <a:latin typeface="Calibri" panose="020F0502020204030204" pitchFamily="34" charset="0"/>
              <a:ea typeface="Calibri" panose="020F0502020204030204" pitchFamily="34" charset="0"/>
            </a:endParaRPr>
          </a:p>
        </p:txBody>
      </p:sp>
      <p:pic>
        <p:nvPicPr>
          <p:cNvPr id="6" name="Imag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37912" y="1178024"/>
            <a:ext cx="3427786" cy="3564256"/>
          </a:xfrm>
          <a:prstGeom prst="rect">
            <a:avLst/>
          </a:prstGeom>
        </p:spPr>
      </p:pic>
      <p:sp>
        <p:nvSpPr>
          <p:cNvPr id="9" name="ZoneTexte 8"/>
          <p:cNvSpPr txBox="1"/>
          <p:nvPr/>
        </p:nvSpPr>
        <p:spPr>
          <a:xfrm>
            <a:off x="6036282" y="4772883"/>
            <a:ext cx="4082114" cy="584775"/>
          </a:xfrm>
          <a:prstGeom prst="rect">
            <a:avLst/>
          </a:prstGeom>
          <a:solidFill>
            <a:srgbClr val="FBB900"/>
          </a:solidFill>
          <a:ln>
            <a:solidFill>
              <a:srgbClr val="FBB900"/>
            </a:solidFill>
          </a:ln>
        </p:spPr>
        <p:txBody>
          <a:bodyPr wrap="square" rtlCol="0">
            <a:spAutoFit/>
          </a:bodyPr>
          <a:lstStyle/>
          <a:p>
            <a:pPr>
              <a:buSzPct val="70000"/>
            </a:pPr>
            <a:r>
              <a:rPr lang="fr-FR" sz="1600" b="1" dirty="0">
                <a:solidFill>
                  <a:schemeClr val="bg1"/>
                </a:solidFill>
              </a:rPr>
              <a:t>Quels TOP et quels points d’arrêt pour des activités tertiaires ?</a:t>
            </a:r>
          </a:p>
        </p:txBody>
      </p:sp>
    </p:spTree>
    <p:extLst>
      <p:ext uri="{BB962C8B-B14F-4D97-AF65-F5344CB8AC3E}">
        <p14:creationId xmlns:p14="http://schemas.microsoft.com/office/powerpoint/2010/main" val="27260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93700" y="339725"/>
            <a:ext cx="9829800" cy="8382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a:spcAft>
                <a:spcPts val="600"/>
              </a:spcAft>
            </a:pPr>
            <a:r>
              <a:rPr lang="fr-FR" sz="2800" dirty="0">
                <a:latin typeface="+mn-lt"/>
              </a:rPr>
              <a:t>Cas particuliers</a:t>
            </a:r>
          </a:p>
          <a:p>
            <a:r>
              <a:rPr lang="fr-FR" dirty="0">
                <a:solidFill>
                  <a:srgbClr val="0070C0"/>
                </a:solidFill>
                <a:latin typeface="+mn-lt"/>
                <a:ea typeface="+mn-ea"/>
                <a:cs typeface="+mn-cs"/>
              </a:rPr>
              <a:t>Situations où le fondamental ne peut pas être intégralement appliqué</a:t>
            </a:r>
          </a:p>
        </p:txBody>
      </p:sp>
      <p:sp>
        <p:nvSpPr>
          <p:cNvPr id="5" name="Rectangle 4"/>
          <p:cNvSpPr/>
          <p:nvPr/>
        </p:nvSpPr>
        <p:spPr>
          <a:xfrm>
            <a:off x="723901" y="1314328"/>
            <a:ext cx="9525000" cy="3637919"/>
          </a:xfrm>
          <a:prstGeom prst="rect">
            <a:avLst/>
          </a:prstGeom>
        </p:spPr>
        <p:txBody>
          <a:bodyPr wrap="square">
            <a:spAutoFit/>
          </a:bodyPr>
          <a:lstStyle/>
          <a:p>
            <a:pPr lvl="0" defTabSz="801837">
              <a:lnSpc>
                <a:spcPct val="90000"/>
              </a:lnSpc>
              <a:spcBef>
                <a:spcPct val="0"/>
              </a:spcBef>
              <a:defRPr/>
            </a:pPr>
            <a:endParaRPr lang="fr-FR" sz="2400" dirty="0"/>
          </a:p>
          <a:p>
            <a:pPr lvl="0" defTabSz="801837">
              <a:lnSpc>
                <a:spcPct val="90000"/>
              </a:lnSpc>
              <a:spcBef>
                <a:spcPct val="0"/>
              </a:spcBef>
              <a:defRPr/>
            </a:pPr>
            <a:r>
              <a:rPr lang="fr-FR" sz="2000" b="1" dirty="0"/>
              <a:t>Voyez-vous des situations où le format du TOP ou du Point d’arrêt doit s’adapter ? </a:t>
            </a:r>
          </a:p>
          <a:p>
            <a:pPr lvl="0" defTabSz="801837">
              <a:lnSpc>
                <a:spcPct val="90000"/>
              </a:lnSpc>
              <a:spcBef>
                <a:spcPct val="0"/>
              </a:spcBef>
              <a:defRPr/>
            </a:pPr>
            <a:endParaRPr lang="fr-FR" sz="2000" b="1" dirty="0"/>
          </a:p>
          <a:p>
            <a:pPr marL="342900" indent="-342900">
              <a:buBlip>
                <a:blip r:embed="rId3"/>
              </a:buBlip>
            </a:pPr>
            <a:r>
              <a:rPr lang="fr-FR" dirty="0"/>
              <a:t>Lors d’une intervention de coupure client ?</a:t>
            </a:r>
          </a:p>
          <a:p>
            <a:pPr marL="342900" indent="-342900">
              <a:buBlip>
                <a:blip r:embed="rId3"/>
              </a:buBlip>
            </a:pPr>
            <a:r>
              <a:rPr lang="fr-FR" dirty="0"/>
              <a:t>En situation d’urgence ?</a:t>
            </a:r>
          </a:p>
          <a:p>
            <a:pPr marL="342900" indent="-342900">
              <a:buBlip>
                <a:blip r:embed="rId3"/>
              </a:buBlip>
            </a:pPr>
            <a:r>
              <a:rPr lang="fr-FR" dirty="0"/>
              <a:t>Lors d’activités répétitives comme la pose de compteur dans les colonnes montantes ? </a:t>
            </a:r>
          </a:p>
          <a:p>
            <a:pPr marL="342900" indent="-342900">
              <a:buBlip>
                <a:blip r:embed="rId3"/>
              </a:buBlip>
            </a:pPr>
            <a:r>
              <a:rPr lang="fr-FR" dirty="0"/>
              <a:t>En cas de visite de ligne?</a:t>
            </a:r>
          </a:p>
          <a:p>
            <a:pPr marL="342900" indent="-342900">
              <a:buBlip>
                <a:blip r:embed="rId3"/>
              </a:buBlip>
            </a:pPr>
            <a:r>
              <a:rPr lang="fr-FR" dirty="0"/>
              <a:t>Lors de travaux dans les travaux en poste source ?</a:t>
            </a:r>
          </a:p>
          <a:p>
            <a:pPr marL="342900" indent="-342900">
              <a:buBlip>
                <a:blip r:embed="rId3"/>
              </a:buBlip>
            </a:pPr>
            <a:r>
              <a:rPr lang="fr-FR" dirty="0"/>
              <a:t>…</a:t>
            </a:r>
          </a:p>
          <a:p>
            <a:pPr lvl="0" defTabSz="801837">
              <a:lnSpc>
                <a:spcPct val="90000"/>
              </a:lnSpc>
              <a:spcBef>
                <a:spcPct val="0"/>
              </a:spcBef>
              <a:defRPr/>
            </a:pPr>
            <a:endParaRPr lang="fr-FR" dirty="0"/>
          </a:p>
          <a:p>
            <a:pPr lvl="0" defTabSz="801837">
              <a:lnSpc>
                <a:spcPct val="90000"/>
              </a:lnSpc>
              <a:spcBef>
                <a:spcPct val="0"/>
              </a:spcBef>
              <a:defRPr/>
            </a:pPr>
            <a:r>
              <a:rPr lang="fr-FR" dirty="0"/>
              <a:t> </a:t>
            </a:r>
          </a:p>
          <a:p>
            <a:pPr lvl="0" defTabSz="801837">
              <a:lnSpc>
                <a:spcPct val="90000"/>
              </a:lnSpc>
              <a:spcBef>
                <a:spcPct val="0"/>
              </a:spcBef>
              <a:defRPr/>
            </a:pPr>
            <a:endParaRPr lang="fr-FR" dirty="0"/>
          </a:p>
          <a:p>
            <a:pPr lvl="0" defTabSz="801837">
              <a:lnSpc>
                <a:spcPct val="90000"/>
              </a:lnSpc>
              <a:spcBef>
                <a:spcPct val="0"/>
              </a:spcBef>
              <a:defRPr/>
            </a:pPr>
            <a:endParaRPr lang="fr-FR" dirty="0"/>
          </a:p>
        </p:txBody>
      </p:sp>
      <p:sp>
        <p:nvSpPr>
          <p:cNvPr id="7" name="Rectangle 6"/>
          <p:cNvSpPr/>
          <p:nvPr/>
        </p:nvSpPr>
        <p:spPr>
          <a:xfrm>
            <a:off x="1365936" y="4305916"/>
            <a:ext cx="7885327" cy="646331"/>
          </a:xfrm>
          <a:prstGeom prst="rect">
            <a:avLst/>
          </a:prstGeom>
          <a:solidFill>
            <a:srgbClr val="00A2E0"/>
          </a:solidFill>
        </p:spPr>
        <p:txBody>
          <a:bodyPr wrap="square">
            <a:spAutoFit/>
          </a:bodyPr>
          <a:lstStyle/>
          <a:p>
            <a:pPr algn="ctr"/>
            <a:r>
              <a:rPr lang="fr-FR" b="1" dirty="0">
                <a:solidFill>
                  <a:schemeClr val="bg1"/>
                </a:solidFill>
              </a:rPr>
              <a:t>Dans tous les cas, il est vraiment important de réfléchir, faire un TOP, avant d’agir en s’adaptant à la situation. </a:t>
            </a:r>
            <a:endParaRPr lang="fr-FR" dirty="0">
              <a:solidFill>
                <a:schemeClr val="bg1"/>
              </a:solidFill>
            </a:endParaRPr>
          </a:p>
        </p:txBody>
      </p:sp>
    </p:spTree>
    <p:extLst>
      <p:ext uri="{BB962C8B-B14F-4D97-AF65-F5344CB8AC3E}">
        <p14:creationId xmlns:p14="http://schemas.microsoft.com/office/powerpoint/2010/main" val="155967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defRPr/>
            </a:pPr>
            <a:r>
              <a:rPr lang="fr-FR" sz="2800" b="1" dirty="0">
                <a:solidFill>
                  <a:srgbClr val="005EB8"/>
                </a:solidFill>
              </a:rPr>
              <a:t>Les bonnes pratiques</a:t>
            </a:r>
            <a:endParaRPr lang="fr-FR" sz="2800" dirty="0">
              <a:solidFill>
                <a:srgbClr val="575756"/>
              </a:solidFill>
            </a:endParaRP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873125"/>
            <a:ext cx="4572000" cy="36576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dirty="0">
                <a:latin typeface="+mn-lt"/>
              </a:rPr>
              <a:t>Le TOP du Chargé de projet</a:t>
            </a:r>
          </a:p>
        </p:txBody>
      </p:sp>
      <p:sp>
        <p:nvSpPr>
          <p:cNvPr id="8" name="Titre 1">
            <a:extLst>
              <a:ext uri="{FF2B5EF4-FFF2-40B4-BE49-F238E27FC236}">
                <a16:creationId xmlns:a16="http://schemas.microsoft.com/office/drawing/2014/main" id="{A544A809-BB4D-0E42-8C6B-2AA0C0AF91FB}"/>
              </a:ext>
            </a:extLst>
          </p:cNvPr>
          <p:cNvSpPr txBox="1">
            <a:spLocks/>
          </p:cNvSpPr>
          <p:nvPr/>
        </p:nvSpPr>
        <p:spPr>
          <a:xfrm>
            <a:off x="393700" y="1406525"/>
            <a:ext cx="6172200" cy="4419599"/>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marL="342900" indent="-342900">
              <a:spcBef>
                <a:spcPts val="300"/>
              </a:spcBef>
              <a:buSzPct val="51000"/>
              <a:buBlip>
                <a:blip r:embed="rId3"/>
              </a:buBlip>
            </a:pPr>
            <a:r>
              <a:rPr lang="fr-FR" sz="2400" dirty="0">
                <a:solidFill>
                  <a:srgbClr val="FFC000"/>
                </a:solidFill>
                <a:latin typeface="+mn-lt"/>
                <a:sym typeface="Wingdings" panose="05000000000000000000" pitchFamily="2" charset="2"/>
              </a:rPr>
              <a:t>C</a:t>
            </a:r>
            <a:r>
              <a:rPr lang="fr-FR" b="0" dirty="0">
                <a:solidFill>
                  <a:schemeClr val="tx1"/>
                </a:solidFill>
                <a:latin typeface="+mn-lt"/>
                <a:ea typeface="+mn-ea"/>
                <a:cs typeface="+mn-cs"/>
                <a:sym typeface="Wingdings" panose="05000000000000000000" pitchFamily="2" charset="2"/>
              </a:rPr>
              <a:t>hute : </a:t>
            </a:r>
            <a:r>
              <a:rPr lang="fr-FR" b="0" dirty="0">
                <a:solidFill>
                  <a:schemeClr val="tx1"/>
                </a:solidFill>
                <a:latin typeface="+mn-lt"/>
                <a:ea typeface="+mn-ea"/>
                <a:cs typeface="+mn-cs"/>
              </a:rPr>
              <a:t>L’observation du chantier pour repérer les zones de circulation et les principaux risques plain-pied.</a:t>
            </a:r>
          </a:p>
          <a:p>
            <a:pPr marL="342900" indent="-342900">
              <a:spcBef>
                <a:spcPts val="300"/>
              </a:spcBef>
              <a:buSzPct val="50000"/>
              <a:buBlip>
                <a:blip r:embed="rId3"/>
              </a:buBlip>
            </a:pPr>
            <a:r>
              <a:rPr lang="fr-FR" sz="2400" b="1" dirty="0">
                <a:solidFill>
                  <a:srgbClr val="FFC000"/>
                </a:solidFill>
                <a:latin typeface="+mn-lt"/>
                <a:sym typeface="Wingdings" panose="05000000000000000000" pitchFamily="2" charset="2"/>
              </a:rPr>
              <a:t>M</a:t>
            </a:r>
            <a:r>
              <a:rPr lang="fr-FR" b="0" dirty="0">
                <a:solidFill>
                  <a:schemeClr val="tx1"/>
                </a:solidFill>
                <a:latin typeface="+mn-lt"/>
                <a:ea typeface="+mn-ea"/>
                <a:cs typeface="+mn-cs"/>
                <a:sym typeface="Wingdings" panose="05000000000000000000" pitchFamily="2" charset="2"/>
              </a:rPr>
              <a:t>oi</a:t>
            </a:r>
            <a:r>
              <a:rPr lang="fr-FR" sz="1200" b="0" dirty="0">
                <a:solidFill>
                  <a:schemeClr val="tx1"/>
                </a:solidFill>
                <a:latin typeface="+mn-lt"/>
                <a:sym typeface="Wingdings" panose="05000000000000000000" pitchFamily="2" charset="2"/>
              </a:rPr>
              <a:t> </a:t>
            </a:r>
            <a:r>
              <a:rPr lang="fr-FR" b="0" dirty="0">
                <a:solidFill>
                  <a:schemeClr val="tx1"/>
                </a:solidFill>
                <a:latin typeface="+mn-lt"/>
                <a:ea typeface="+mn-ea"/>
                <a:cs typeface="+mn-cs"/>
                <a:sym typeface="Wingdings" panose="05000000000000000000" pitchFamily="2" charset="2"/>
              </a:rPr>
              <a:t>: </a:t>
            </a:r>
            <a:r>
              <a:rPr lang="fr-FR" b="0" dirty="0">
                <a:solidFill>
                  <a:schemeClr val="tx1"/>
                </a:solidFill>
                <a:latin typeface="+mn-lt"/>
                <a:ea typeface="+mn-ea"/>
                <a:cs typeface="+mn-cs"/>
              </a:rPr>
              <a:t>Est-ce que je dispose bien des EPI adaptés au chantier (casques, chaussures sécu, visibilité, mais également protections auditives, poussières…). </a:t>
            </a:r>
          </a:p>
          <a:p>
            <a:pPr marL="342900" indent="-342900">
              <a:spcBef>
                <a:spcPts val="300"/>
              </a:spcBef>
              <a:buSzPct val="50000"/>
              <a:buBlip>
                <a:blip r:embed="rId3"/>
              </a:buBlip>
            </a:pPr>
            <a:r>
              <a:rPr lang="fr-FR" sz="2400" b="1" dirty="0">
                <a:solidFill>
                  <a:srgbClr val="FFC000"/>
                </a:solidFill>
                <a:latin typeface="+mn-lt"/>
                <a:sym typeface="Wingdings" panose="05000000000000000000" pitchFamily="2" charset="2"/>
              </a:rPr>
              <a:t>A</a:t>
            </a:r>
            <a:r>
              <a:rPr lang="fr-FR" b="0" dirty="0">
                <a:solidFill>
                  <a:schemeClr val="tx1"/>
                </a:solidFill>
                <a:latin typeface="+mn-lt"/>
                <a:ea typeface="+mn-ea"/>
                <a:cs typeface="+mn-cs"/>
                <a:sym typeface="Wingdings" panose="05000000000000000000" pitchFamily="2" charset="2"/>
              </a:rPr>
              <a:t>utrui : </a:t>
            </a:r>
            <a:r>
              <a:rPr lang="fr-FR" b="0" dirty="0">
                <a:solidFill>
                  <a:schemeClr val="tx1"/>
                </a:solidFill>
                <a:latin typeface="+mn-lt"/>
                <a:ea typeface="+mn-ea"/>
                <a:cs typeface="+mn-cs"/>
              </a:rPr>
              <a:t>L’observation de la maîtrise du risque de circulation des tiers aux abords du chantier (automobile, 2 roues, piétons). Le signalement, à distance, de sa présence auprès du Chef d’équipe de l’entreprise, afin qu’il puisse intégrer notre présence dans son analyse de son environnement et suspendre en sécurité son travail.</a:t>
            </a:r>
          </a:p>
          <a:p>
            <a:pPr marL="342900" indent="-342900">
              <a:spcBef>
                <a:spcPts val="300"/>
              </a:spcBef>
              <a:buSzPct val="50000"/>
              <a:buBlip>
                <a:blip r:embed="rId3"/>
              </a:buBlip>
            </a:pPr>
            <a:r>
              <a:rPr lang="fr-FR" sz="2400" b="1" dirty="0">
                <a:solidFill>
                  <a:srgbClr val="FFC000"/>
                </a:solidFill>
                <a:latin typeface="+mn-lt"/>
                <a:sym typeface="Wingdings" panose="05000000000000000000" pitchFamily="2" charset="2"/>
              </a:rPr>
              <a:t>V</a:t>
            </a:r>
            <a:r>
              <a:rPr lang="fr-FR" b="0" dirty="0">
                <a:solidFill>
                  <a:schemeClr val="tx1"/>
                </a:solidFill>
                <a:latin typeface="+mn-lt"/>
                <a:ea typeface="+mn-ea"/>
                <a:cs typeface="+mn-cs"/>
                <a:sym typeface="Wingdings" panose="05000000000000000000" pitchFamily="2" charset="2"/>
              </a:rPr>
              <a:t>éhicule : Vigilance sur le stationnement du véhicule, hors zone du chantier, en position de départ. </a:t>
            </a:r>
          </a:p>
          <a:p>
            <a:pPr marL="342900" indent="-342900">
              <a:spcBef>
                <a:spcPts val="300"/>
              </a:spcBef>
              <a:buSzPct val="50000"/>
              <a:buBlip>
                <a:blip r:embed="rId3"/>
              </a:buBlip>
            </a:pPr>
            <a:r>
              <a:rPr lang="fr-FR" sz="2400" b="1" dirty="0">
                <a:solidFill>
                  <a:srgbClr val="FFC000"/>
                </a:solidFill>
                <a:latin typeface="+mn-lt"/>
                <a:sym typeface="Wingdings" panose="05000000000000000000" pitchFamily="2" charset="2"/>
              </a:rPr>
              <a:t>I</a:t>
            </a:r>
            <a:r>
              <a:rPr lang="fr-FR" b="0" dirty="0">
                <a:solidFill>
                  <a:schemeClr val="tx1"/>
                </a:solidFill>
                <a:latin typeface="+mn-lt"/>
                <a:ea typeface="+mn-ea"/>
                <a:cs typeface="+mn-cs"/>
                <a:sym typeface="Wingdings" panose="05000000000000000000" pitchFamily="2" charset="2"/>
              </a:rPr>
              <a:t>ntervention : </a:t>
            </a:r>
            <a:r>
              <a:rPr lang="fr-FR" b="0" dirty="0">
                <a:solidFill>
                  <a:schemeClr val="tx1"/>
                </a:solidFill>
                <a:latin typeface="+mn-lt"/>
                <a:ea typeface="+mn-ea"/>
                <a:cs typeface="+mn-cs"/>
              </a:rPr>
              <a:t>L’observation du travail en cours et des zones d’évolution des engins de chantier.</a:t>
            </a:r>
          </a:p>
          <a:p>
            <a:pPr marL="342900" indent="-342900">
              <a:spcBef>
                <a:spcPts val="300"/>
              </a:spcBef>
              <a:buSzPct val="50000"/>
              <a:buBlip>
                <a:blip r:embed="rId3"/>
              </a:buBlip>
            </a:pPr>
            <a:r>
              <a:rPr lang="fr-FR" sz="2400" dirty="0">
                <a:solidFill>
                  <a:srgbClr val="FFC000"/>
                </a:solidFill>
                <a:latin typeface="+mn-lt"/>
                <a:sym typeface="Wingdings" panose="05000000000000000000" pitchFamily="2" charset="2"/>
              </a:rPr>
              <a:t>E</a:t>
            </a:r>
            <a:r>
              <a:rPr lang="fr-FR" b="0" dirty="0">
                <a:solidFill>
                  <a:schemeClr val="tx1"/>
                </a:solidFill>
                <a:latin typeface="+mn-lt"/>
                <a:ea typeface="+mn-ea"/>
                <a:cs typeface="+mn-cs"/>
                <a:sym typeface="Wingdings" panose="05000000000000000000" pitchFamily="2" charset="2"/>
              </a:rPr>
              <a:t>lectricité</a:t>
            </a:r>
            <a:r>
              <a:rPr lang="fr-FR" sz="1200" b="0" dirty="0">
                <a:solidFill>
                  <a:schemeClr val="tx1"/>
                </a:solidFill>
                <a:latin typeface="+mn-lt"/>
                <a:sym typeface="Wingdings" panose="05000000000000000000" pitchFamily="2" charset="2"/>
              </a:rPr>
              <a:t> </a:t>
            </a:r>
            <a:r>
              <a:rPr lang="fr-FR" b="0" dirty="0">
                <a:solidFill>
                  <a:schemeClr val="tx1"/>
                </a:solidFill>
                <a:latin typeface="+mn-lt"/>
                <a:ea typeface="+mn-ea"/>
                <a:cs typeface="+mn-cs"/>
                <a:sym typeface="Wingdings" panose="05000000000000000000" pitchFamily="2" charset="2"/>
              </a:rPr>
              <a:t>: RAS</a:t>
            </a:r>
            <a:endParaRPr lang="fr-FR" b="0" dirty="0">
              <a:solidFill>
                <a:schemeClr val="tx1"/>
              </a:solidFill>
              <a:latin typeface="+mn-lt"/>
              <a:ea typeface="+mn-ea"/>
              <a:cs typeface="+mn-cs"/>
            </a:endParaRPr>
          </a:p>
        </p:txBody>
      </p:sp>
      <p:pic>
        <p:nvPicPr>
          <p:cNvPr id="10" name="Image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946900" y="975834"/>
            <a:ext cx="3169815" cy="1802292"/>
          </a:xfrm>
          <a:prstGeom prst="rect">
            <a:avLst/>
          </a:prstGeom>
        </p:spPr>
      </p:pic>
      <p:pic>
        <p:nvPicPr>
          <p:cNvPr id="12" name="Image 1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a:off x="7199818" y="2604431"/>
            <a:ext cx="2667001" cy="3166792"/>
          </a:xfrm>
          <a:prstGeom prst="rect">
            <a:avLst/>
          </a:prstGeom>
        </p:spPr>
      </p:pic>
    </p:spTree>
    <p:extLst>
      <p:ext uri="{BB962C8B-B14F-4D97-AF65-F5344CB8AC3E}">
        <p14:creationId xmlns:p14="http://schemas.microsoft.com/office/powerpoint/2010/main" val="415741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4"/>
            <a:ext cx="7924800" cy="1077835"/>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Les bonnes pratiques</a:t>
            </a:r>
          </a:p>
          <a:p>
            <a:endParaRPr lang="fr-FR" sz="500" dirty="0">
              <a:latin typeface="+mn-lt"/>
            </a:endParaRPr>
          </a:p>
          <a:p>
            <a:r>
              <a:rPr lang="fr-FR" dirty="0">
                <a:solidFill>
                  <a:srgbClr val="0070C0"/>
                </a:solidFill>
                <a:latin typeface="+mn-lt"/>
                <a:ea typeface="+mn-ea"/>
                <a:cs typeface="+mn-cs"/>
              </a:rPr>
              <a:t>A chacun son panneau pour réaliser son TOP et son point d’arrêt</a:t>
            </a:r>
            <a:endParaRPr lang="fr-FR" b="0" dirty="0">
              <a:solidFill>
                <a:srgbClr val="0070C0"/>
              </a:solidFill>
              <a:latin typeface="+mn-lt"/>
              <a:ea typeface="+mn-ea"/>
              <a:cs typeface="+mn-cs"/>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23100" y="1939925"/>
            <a:ext cx="2667000" cy="3294123"/>
          </a:xfrm>
          <a:prstGeom prst="rect">
            <a:avLst/>
          </a:prstGeom>
        </p:spPr>
      </p:pic>
      <p:sp>
        <p:nvSpPr>
          <p:cNvPr id="8" name="Rectangle 7"/>
          <p:cNvSpPr/>
          <p:nvPr/>
        </p:nvSpPr>
        <p:spPr>
          <a:xfrm>
            <a:off x="4344782" y="1417559"/>
            <a:ext cx="151164" cy="65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642100" y="1406525"/>
            <a:ext cx="151164" cy="65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1594" y="1254125"/>
            <a:ext cx="6193212" cy="4378325"/>
          </a:xfrm>
          <a:prstGeom prst="rect">
            <a:avLst/>
          </a:prstGeom>
        </p:spPr>
      </p:pic>
    </p:spTree>
    <p:extLst>
      <p:ext uri="{BB962C8B-B14F-4D97-AF65-F5344CB8AC3E}">
        <p14:creationId xmlns:p14="http://schemas.microsoft.com/office/powerpoint/2010/main" val="21500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241300" y="303666"/>
            <a:ext cx="7924800" cy="1077835"/>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Les bonnes pratiques</a:t>
            </a:r>
          </a:p>
          <a:p>
            <a:endParaRPr lang="fr-FR" sz="500" dirty="0">
              <a:latin typeface="+mn-lt"/>
            </a:endParaRPr>
          </a:p>
          <a:p>
            <a:r>
              <a:rPr lang="fr-FR" dirty="0" err="1">
                <a:solidFill>
                  <a:srgbClr val="0070C0"/>
                </a:solidFill>
                <a:latin typeface="+mn-lt"/>
                <a:ea typeface="+mn-ea"/>
                <a:cs typeface="+mn-cs"/>
              </a:rPr>
              <a:t>Nudge</a:t>
            </a:r>
            <a:r>
              <a:rPr lang="fr-FR" dirty="0">
                <a:solidFill>
                  <a:srgbClr val="0070C0"/>
                </a:solidFill>
                <a:latin typeface="+mn-lt"/>
                <a:ea typeface="+mn-ea"/>
                <a:cs typeface="+mn-cs"/>
              </a:rPr>
              <a:t> : </a:t>
            </a:r>
            <a:r>
              <a:rPr lang="fr-FR" dirty="0">
                <a:latin typeface="+mn-lt"/>
              </a:rPr>
              <a:t>c’est un petit coup de pouce pour adopter un comportement que nous aurions de toute façon aimé réaliser</a:t>
            </a:r>
            <a:r>
              <a:rPr lang="fr-FR" dirty="0">
                <a:solidFill>
                  <a:srgbClr val="0070C0"/>
                </a:solidFill>
                <a:latin typeface="+mn-lt"/>
                <a:ea typeface="+mn-ea"/>
                <a:cs typeface="+mn-cs"/>
              </a:rPr>
              <a:t> – </a:t>
            </a:r>
            <a:r>
              <a:rPr lang="fr-FR" dirty="0" err="1">
                <a:solidFill>
                  <a:srgbClr val="0070C0"/>
                </a:solidFill>
                <a:latin typeface="+mn-lt"/>
                <a:ea typeface="+mn-ea"/>
                <a:cs typeface="+mn-cs"/>
              </a:rPr>
              <a:t>expé</a:t>
            </a:r>
            <a:r>
              <a:rPr lang="fr-FR" dirty="0">
                <a:solidFill>
                  <a:srgbClr val="0070C0"/>
                </a:solidFill>
                <a:latin typeface="+mn-lt"/>
                <a:ea typeface="+mn-ea"/>
                <a:cs typeface="+mn-cs"/>
              </a:rPr>
              <a:t> en cours… </a:t>
            </a:r>
            <a:endParaRPr lang="fr-FR" dirty="0">
              <a:latin typeface="+mn-lt"/>
            </a:endParaRPr>
          </a:p>
        </p:txBody>
      </p:sp>
      <p:sp>
        <p:nvSpPr>
          <p:cNvPr id="5" name="Rectangle 4"/>
          <p:cNvSpPr/>
          <p:nvPr/>
        </p:nvSpPr>
        <p:spPr>
          <a:xfrm>
            <a:off x="241300" y="1567224"/>
            <a:ext cx="5572125" cy="341632"/>
          </a:xfrm>
          <a:prstGeom prst="rect">
            <a:avLst/>
          </a:prstGeom>
        </p:spPr>
        <p:txBody>
          <a:bodyPr wrap="square">
            <a:spAutoFit/>
          </a:bodyPr>
          <a:lstStyle/>
          <a:p>
            <a:pPr lvl="0" defTabSz="801837">
              <a:lnSpc>
                <a:spcPct val="90000"/>
              </a:lnSpc>
              <a:spcBef>
                <a:spcPct val="0"/>
              </a:spcBef>
              <a:defRPr/>
            </a:pPr>
            <a:r>
              <a:rPr lang="fr-FR" dirty="0"/>
              <a:t>Des stickers …</a:t>
            </a:r>
          </a:p>
        </p:txBody>
      </p:sp>
      <p:pic>
        <p:nvPicPr>
          <p:cNvPr id="3" name="Imag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1300" y="1908856"/>
            <a:ext cx="4789454" cy="1174069"/>
          </a:xfrm>
          <a:prstGeom prst="rect">
            <a:avLst/>
          </a:prstGeom>
        </p:spPr>
      </p:pic>
      <p:pic>
        <p:nvPicPr>
          <p:cNvPr id="4" name="Imag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5358" y="1694364"/>
            <a:ext cx="2540647" cy="3777760"/>
          </a:xfrm>
          <a:prstGeom prst="rect">
            <a:avLst/>
          </a:prstGeom>
        </p:spPr>
      </p:pic>
      <p:sp>
        <p:nvSpPr>
          <p:cNvPr id="8" name="Rectangle 7"/>
          <p:cNvSpPr/>
          <p:nvPr/>
        </p:nvSpPr>
        <p:spPr>
          <a:xfrm>
            <a:off x="5261695" y="1523548"/>
            <a:ext cx="5572125" cy="341632"/>
          </a:xfrm>
          <a:prstGeom prst="rect">
            <a:avLst/>
          </a:prstGeom>
        </p:spPr>
        <p:txBody>
          <a:bodyPr wrap="square">
            <a:spAutoFit/>
          </a:bodyPr>
          <a:lstStyle/>
          <a:p>
            <a:pPr lvl="0" defTabSz="801837">
              <a:lnSpc>
                <a:spcPct val="90000"/>
              </a:lnSpc>
              <a:spcBef>
                <a:spcPct val="0"/>
              </a:spcBef>
              <a:defRPr/>
            </a:pPr>
            <a:r>
              <a:rPr lang="fr-FR" dirty="0"/>
              <a:t>Livret</a:t>
            </a:r>
          </a:p>
        </p:txBody>
      </p:sp>
      <p:pic>
        <p:nvPicPr>
          <p:cNvPr id="6" name="Imag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1300" y="3403211"/>
            <a:ext cx="2005149" cy="1906304"/>
          </a:xfrm>
          <a:prstGeom prst="rect">
            <a:avLst/>
          </a:prstGeom>
        </p:spPr>
      </p:pic>
      <p:pic>
        <p:nvPicPr>
          <p:cNvPr id="7" name="Imag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12773" y="3233907"/>
            <a:ext cx="2429127" cy="2377167"/>
          </a:xfrm>
          <a:prstGeom prst="rect">
            <a:avLst/>
          </a:prstGeom>
        </p:spPr>
      </p:pic>
      <p:pic>
        <p:nvPicPr>
          <p:cNvPr id="12"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226737" y="1938273"/>
            <a:ext cx="2457450" cy="3289941"/>
          </a:xfrm>
          <a:prstGeom prst="rect">
            <a:avLst/>
          </a:prstGeom>
          <a:ln>
            <a:solidFill>
              <a:schemeClr val="tx1"/>
            </a:solidFill>
          </a:ln>
        </p:spPr>
      </p:pic>
      <p:sp>
        <p:nvSpPr>
          <p:cNvPr id="13" name="Rectangle 12"/>
          <p:cNvSpPr/>
          <p:nvPr/>
        </p:nvSpPr>
        <p:spPr>
          <a:xfrm>
            <a:off x="7851776" y="1330325"/>
            <a:ext cx="1762124" cy="341632"/>
          </a:xfrm>
          <a:prstGeom prst="rect">
            <a:avLst/>
          </a:prstGeom>
        </p:spPr>
        <p:txBody>
          <a:bodyPr wrap="square">
            <a:spAutoFit/>
          </a:bodyPr>
          <a:lstStyle/>
          <a:p>
            <a:pPr lvl="0" defTabSz="801837">
              <a:lnSpc>
                <a:spcPct val="90000"/>
              </a:lnSpc>
              <a:spcBef>
                <a:spcPct val="0"/>
              </a:spcBef>
              <a:defRPr/>
            </a:pPr>
            <a:r>
              <a:rPr lang="fr-FR" dirty="0"/>
              <a:t>Des affiches</a:t>
            </a:r>
          </a:p>
        </p:txBody>
      </p:sp>
    </p:spTree>
    <p:extLst>
      <p:ext uri="{BB962C8B-B14F-4D97-AF65-F5344CB8AC3E}">
        <p14:creationId xmlns:p14="http://schemas.microsoft.com/office/powerpoint/2010/main" val="404322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900" y="-727075"/>
            <a:ext cx="1860857" cy="2662457"/>
          </a:xfrm>
          <a:prstGeom prst="rect">
            <a:avLst/>
          </a:prstGeom>
        </p:spPr>
      </p:pic>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1330325"/>
            <a:ext cx="5257799" cy="3810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marL="285750" indent="-285750">
              <a:lnSpc>
                <a:spcPct val="100000"/>
              </a:lnSpc>
              <a:spcBef>
                <a:spcPts val="0"/>
              </a:spcBef>
              <a:spcAft>
                <a:spcPts val="800"/>
              </a:spcAft>
              <a:buBlip>
                <a:blip r:embed="rId4"/>
              </a:buBlip>
            </a:pPr>
            <a:r>
              <a:rPr lang="fr-FR" b="0" dirty="0">
                <a:solidFill>
                  <a:schemeClr val="tx1"/>
                </a:solidFill>
                <a:latin typeface="+mn-lt"/>
              </a:rPr>
              <a:t>Quand j’interviens seul, est-ce que je m’oblige à faire un TOP ?</a:t>
            </a:r>
          </a:p>
          <a:p>
            <a:pPr marL="285750" indent="-285750">
              <a:lnSpc>
                <a:spcPct val="100000"/>
              </a:lnSpc>
              <a:spcBef>
                <a:spcPts val="0"/>
              </a:spcBef>
              <a:spcAft>
                <a:spcPts val="800"/>
              </a:spcAft>
              <a:buBlip>
                <a:blip r:embed="rId4"/>
              </a:buBlip>
            </a:pPr>
            <a:r>
              <a:rPr lang="fr-FR" b="0" dirty="0">
                <a:solidFill>
                  <a:schemeClr val="tx1"/>
                </a:solidFill>
                <a:latin typeface="+mn-lt"/>
              </a:rPr>
              <a:t>Je fais un TOP, parce ce que c’est la règle, ou parce que je suis convaincu que c’est nécessaire ?</a:t>
            </a:r>
          </a:p>
          <a:p>
            <a:pPr marL="285750" indent="-285750">
              <a:lnSpc>
                <a:spcPct val="100000"/>
              </a:lnSpc>
              <a:spcBef>
                <a:spcPts val="0"/>
              </a:spcBef>
              <a:spcAft>
                <a:spcPts val="800"/>
              </a:spcAft>
              <a:buBlip>
                <a:blip r:embed="rId4"/>
              </a:buBlip>
            </a:pPr>
            <a:r>
              <a:rPr lang="fr-FR" b="0" dirty="0">
                <a:solidFill>
                  <a:schemeClr val="tx1"/>
                </a:solidFill>
                <a:latin typeface="+mn-lt"/>
              </a:rPr>
              <a:t>Lorsque mon collègue CDT fait le TOP, est-ce que j’y contribue, ou j’attends qu’il ait fini ?</a:t>
            </a:r>
          </a:p>
          <a:p>
            <a:pPr marL="285750" indent="-285750">
              <a:lnSpc>
                <a:spcPct val="100000"/>
              </a:lnSpc>
              <a:spcBef>
                <a:spcPts val="0"/>
              </a:spcBef>
              <a:spcAft>
                <a:spcPts val="800"/>
              </a:spcAft>
              <a:buBlip>
                <a:blip r:embed="rId4"/>
              </a:buBlip>
            </a:pPr>
            <a:r>
              <a:rPr lang="fr-FR" b="0" dirty="0">
                <a:solidFill>
                  <a:schemeClr val="tx1"/>
                </a:solidFill>
                <a:latin typeface="+mn-lt"/>
              </a:rPr>
              <a:t>Est-ce que je me souviens d’une situation où un bon TOP m’aurait évité bien du temps perdu ?</a:t>
            </a:r>
          </a:p>
          <a:p>
            <a:pPr marL="285750" indent="-285750">
              <a:lnSpc>
                <a:spcPct val="100000"/>
              </a:lnSpc>
              <a:spcBef>
                <a:spcPts val="0"/>
              </a:spcBef>
              <a:spcAft>
                <a:spcPts val="800"/>
              </a:spcAft>
              <a:buBlip>
                <a:blip r:embed="rId4"/>
              </a:buBlip>
            </a:pPr>
            <a:r>
              <a:rPr lang="fr-FR" b="0" dirty="0">
                <a:solidFill>
                  <a:schemeClr val="tx1"/>
                </a:solidFill>
                <a:latin typeface="+mn-lt"/>
              </a:rPr>
              <a:t>Est-ce que je me souviens d’une situation où il m’a été reproché de faire un point d’arrêt ?</a:t>
            </a:r>
          </a:p>
          <a:p>
            <a:pPr marL="285750" indent="-285750">
              <a:lnSpc>
                <a:spcPct val="100000"/>
              </a:lnSpc>
              <a:spcBef>
                <a:spcPts val="0"/>
              </a:spcBef>
              <a:spcAft>
                <a:spcPts val="800"/>
              </a:spcAft>
              <a:buBlip>
                <a:blip r:embed="rId4"/>
              </a:buBlip>
            </a:pPr>
            <a:r>
              <a:rPr lang="fr-FR" b="0" dirty="0">
                <a:solidFill>
                  <a:schemeClr val="tx1"/>
                </a:solidFill>
                <a:latin typeface="+mn-lt"/>
              </a:rPr>
              <a:t>Si j’ai un doute, est-ce que je sais m’arrêter à temps ?</a:t>
            </a:r>
          </a:p>
          <a:p>
            <a:pPr marL="285750" indent="-285750">
              <a:lnSpc>
                <a:spcPct val="100000"/>
              </a:lnSpc>
              <a:spcBef>
                <a:spcPts val="0"/>
              </a:spcBef>
              <a:spcAft>
                <a:spcPts val="800"/>
              </a:spcAft>
              <a:buBlip>
                <a:blip r:embed="rId4"/>
              </a:buBlip>
            </a:pPr>
            <a:r>
              <a:rPr lang="fr-FR" b="0" dirty="0">
                <a:solidFill>
                  <a:schemeClr val="tx1"/>
                </a:solidFill>
                <a:latin typeface="+mn-lt"/>
              </a:rPr>
              <a:t>Ai-je un recours pour obtenir des réponses ?</a:t>
            </a:r>
          </a:p>
          <a:p>
            <a:pPr>
              <a:lnSpc>
                <a:spcPct val="100000"/>
              </a:lnSpc>
              <a:spcBef>
                <a:spcPts val="0"/>
              </a:spcBef>
              <a:spcAft>
                <a:spcPts val="800"/>
              </a:spcAft>
            </a:pPr>
            <a:endParaRPr lang="fr-FR" b="0" dirty="0">
              <a:solidFill>
                <a:schemeClr val="tx1"/>
              </a:solidFill>
              <a:latin typeface="+mn-lt"/>
            </a:endParaRPr>
          </a:p>
          <a:p>
            <a:pPr>
              <a:lnSpc>
                <a:spcPct val="100000"/>
              </a:lnSpc>
              <a:spcBef>
                <a:spcPts val="0"/>
              </a:spcBef>
              <a:spcAft>
                <a:spcPts val="600"/>
              </a:spcAft>
            </a:pPr>
            <a:endParaRPr lang="fr-FR" b="0" dirty="0">
              <a:solidFill>
                <a:schemeClr val="tx1"/>
              </a:solidFill>
              <a:latin typeface="+mn-lt"/>
            </a:endParaRPr>
          </a:p>
          <a:p>
            <a:pPr>
              <a:lnSpc>
                <a:spcPct val="100000"/>
              </a:lnSpc>
              <a:spcBef>
                <a:spcPts val="0"/>
              </a:spcBef>
              <a:spcAft>
                <a:spcPts val="600"/>
              </a:spcAft>
            </a:pPr>
            <a:endParaRPr lang="fr-FR" b="0" dirty="0">
              <a:solidFill>
                <a:schemeClr val="tx1"/>
              </a:solidFill>
              <a:latin typeface="+mn-lt"/>
            </a:endParaRPr>
          </a:p>
          <a:p>
            <a:pPr>
              <a:lnSpc>
                <a:spcPct val="100000"/>
              </a:lnSpc>
              <a:spcBef>
                <a:spcPts val="0"/>
              </a:spcBef>
              <a:spcAft>
                <a:spcPts val="600"/>
              </a:spcAft>
            </a:pPr>
            <a:endParaRPr lang="fr-FR" b="0" dirty="0">
              <a:solidFill>
                <a:schemeClr val="tx1"/>
              </a:solidFill>
              <a:latin typeface="+mn-lt"/>
            </a:endParaRPr>
          </a:p>
          <a:p>
            <a:pPr>
              <a:lnSpc>
                <a:spcPct val="100000"/>
              </a:lnSpc>
              <a:spcBef>
                <a:spcPts val="0"/>
              </a:spcBef>
              <a:spcAft>
                <a:spcPts val="600"/>
              </a:spcAft>
            </a:pPr>
            <a:endParaRPr lang="fr-FR" b="0" dirty="0">
              <a:solidFill>
                <a:schemeClr val="tx1"/>
              </a:solidFill>
              <a:latin typeface="+mn-lt"/>
            </a:endParaRPr>
          </a:p>
          <a:p>
            <a:pPr>
              <a:lnSpc>
                <a:spcPct val="100000"/>
              </a:lnSpc>
              <a:spcBef>
                <a:spcPts val="0"/>
              </a:spcBef>
              <a:spcAft>
                <a:spcPts val="600"/>
              </a:spcAft>
            </a:pPr>
            <a:endParaRPr lang="fr-FR" b="0" dirty="0">
              <a:solidFill>
                <a:schemeClr val="tx1"/>
              </a:solidFill>
              <a:latin typeface="+mn-lt"/>
            </a:endParaRPr>
          </a:p>
          <a:p>
            <a:pPr>
              <a:lnSpc>
                <a:spcPct val="100000"/>
              </a:lnSpc>
              <a:spcBef>
                <a:spcPts val="0"/>
              </a:spcBef>
              <a:spcAft>
                <a:spcPts val="600"/>
              </a:spcAft>
            </a:pPr>
            <a:endParaRPr lang="fr-FR" dirty="0">
              <a:solidFill>
                <a:schemeClr val="tx1"/>
              </a:solidFill>
              <a:latin typeface="+mn-lt"/>
            </a:endParaRPr>
          </a:p>
        </p:txBody>
      </p:sp>
      <p:sp>
        <p:nvSpPr>
          <p:cNvPr id="6" name="Titre 1">
            <a:extLst>
              <a:ext uri="{FF2B5EF4-FFF2-40B4-BE49-F238E27FC236}">
                <a16:creationId xmlns:a16="http://schemas.microsoft.com/office/drawing/2014/main" id="{2DE3674A-3ED6-0C43-93A5-752EB9AC40CB}"/>
              </a:ext>
            </a:extLst>
          </p:cNvPr>
          <p:cNvSpPr txBox="1">
            <a:spLocks/>
          </p:cNvSpPr>
          <p:nvPr/>
        </p:nvSpPr>
        <p:spPr>
          <a:xfrm>
            <a:off x="1155700" y="413653"/>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Questions à se poser en équipe</a:t>
            </a:r>
          </a:p>
        </p:txBody>
      </p:sp>
      <p:pic>
        <p:nvPicPr>
          <p:cNvPr id="7" name="Imag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86230" y="1117115"/>
            <a:ext cx="3837159" cy="4047584"/>
          </a:xfrm>
          <a:prstGeom prst="rect">
            <a:avLst/>
          </a:prstGeom>
        </p:spPr>
      </p:pic>
    </p:spTree>
    <p:extLst>
      <p:ext uri="{BB962C8B-B14F-4D97-AF65-F5344CB8AC3E}">
        <p14:creationId xmlns:p14="http://schemas.microsoft.com/office/powerpoint/2010/main" val="397410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1155700" y="413653"/>
            <a:ext cx="73152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Collectivement, nous nous engageons à ? </a:t>
            </a:r>
          </a:p>
        </p:txBody>
      </p:sp>
      <p:sp>
        <p:nvSpPr>
          <p:cNvPr id="10" name="Titre 1">
            <a:extLst>
              <a:ext uri="{FF2B5EF4-FFF2-40B4-BE49-F238E27FC236}">
                <a16:creationId xmlns:a16="http://schemas.microsoft.com/office/drawing/2014/main" id="{A544A809-BB4D-0E42-8C6B-2AA0C0AF91FB}"/>
              </a:ext>
            </a:extLst>
          </p:cNvPr>
          <p:cNvSpPr txBox="1">
            <a:spLocks/>
          </p:cNvSpPr>
          <p:nvPr/>
        </p:nvSpPr>
        <p:spPr>
          <a:xfrm>
            <a:off x="317500" y="1101725"/>
            <a:ext cx="10007600" cy="37338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1800" b="0" i="0" dirty="0">
                <a:solidFill>
                  <a:schemeClr val="tx1"/>
                </a:solidFill>
                <a:latin typeface="+mn-lt"/>
              </a:rPr>
              <a:t>Par exemple : </a:t>
            </a:r>
          </a:p>
          <a:p>
            <a:endParaRPr lang="fr-FR" sz="1800" b="0" i="0" dirty="0">
              <a:solidFill>
                <a:schemeClr val="tx1"/>
              </a:solidFill>
              <a:latin typeface="+mn-lt"/>
            </a:endParaRPr>
          </a:p>
          <a:p>
            <a:pPr marL="285750" indent="-285750">
              <a:buBlip>
                <a:blip r:embed="rId2"/>
              </a:buBlip>
            </a:pPr>
            <a:r>
              <a:rPr lang="fr-FR" sz="1800" b="0" i="0" dirty="0">
                <a:solidFill>
                  <a:schemeClr val="tx1"/>
                </a:solidFill>
                <a:latin typeface="+mn-lt"/>
              </a:rPr>
              <a:t>Préparation : une analyse des risques de qualité pour la sécurité de mes collègues</a:t>
            </a:r>
          </a:p>
          <a:p>
            <a:pPr marL="285750" indent="-285750">
              <a:buBlip>
                <a:blip r:embed="rId2"/>
              </a:buBlip>
            </a:pPr>
            <a:endParaRPr lang="fr-FR" sz="1800" b="0" dirty="0">
              <a:solidFill>
                <a:schemeClr val="tx1"/>
              </a:solidFill>
              <a:latin typeface="+mn-lt"/>
            </a:endParaRPr>
          </a:p>
          <a:p>
            <a:pPr marL="285750" indent="-285750">
              <a:buBlip>
                <a:blip r:embed="rId2"/>
              </a:buBlip>
            </a:pPr>
            <a:r>
              <a:rPr lang="fr-FR" sz="1800" b="0" dirty="0">
                <a:solidFill>
                  <a:schemeClr val="tx1"/>
                </a:solidFill>
                <a:latin typeface="+mn-lt"/>
              </a:rPr>
              <a:t>Réaliser </a:t>
            </a:r>
            <a:r>
              <a:rPr lang="fr-FR" sz="1800" b="0" i="0" dirty="0">
                <a:solidFill>
                  <a:schemeClr val="tx1"/>
                </a:solidFill>
                <a:latin typeface="+mn-lt"/>
              </a:rPr>
              <a:t>des </a:t>
            </a:r>
            <a:r>
              <a:rPr lang="fr-FR" sz="1800" b="0" i="0" dirty="0" err="1">
                <a:solidFill>
                  <a:schemeClr val="tx1"/>
                </a:solidFill>
                <a:latin typeface="+mn-lt"/>
              </a:rPr>
              <a:t>debrief</a:t>
            </a:r>
            <a:r>
              <a:rPr lang="fr-FR" sz="1800" b="0" i="0" dirty="0">
                <a:solidFill>
                  <a:schemeClr val="tx1"/>
                </a:solidFill>
                <a:latin typeface="+mn-lt"/>
              </a:rPr>
              <a:t> de </a:t>
            </a:r>
            <a:r>
              <a:rPr lang="fr-FR" sz="1800" b="0" dirty="0">
                <a:solidFill>
                  <a:schemeClr val="tx1"/>
                </a:solidFill>
                <a:latin typeface="+mn-lt"/>
              </a:rPr>
              <a:t>qualité pour </a:t>
            </a:r>
            <a:r>
              <a:rPr lang="fr-FR" sz="1800" b="0" i="0" dirty="0">
                <a:solidFill>
                  <a:schemeClr val="tx1"/>
                </a:solidFill>
                <a:latin typeface="+mn-lt"/>
              </a:rPr>
              <a:t>améliorer la boucle de </a:t>
            </a:r>
            <a:r>
              <a:rPr lang="fr-FR" sz="1800" b="0" dirty="0">
                <a:solidFill>
                  <a:schemeClr val="tx1"/>
                </a:solidFill>
                <a:latin typeface="+mn-lt"/>
              </a:rPr>
              <a:t>retour, notamment la préparation</a:t>
            </a:r>
            <a:endParaRPr lang="fr-FR" sz="1800" b="0" i="0" dirty="0">
              <a:solidFill>
                <a:schemeClr val="tx1"/>
              </a:solidFill>
              <a:latin typeface="+mn-lt"/>
            </a:endParaRPr>
          </a:p>
          <a:p>
            <a:pPr marL="285750" indent="-285750">
              <a:buBlip>
                <a:blip r:embed="rId2"/>
              </a:buBlip>
            </a:pPr>
            <a:endParaRPr lang="fr-FR" sz="1800" b="0" i="0" dirty="0">
              <a:solidFill>
                <a:schemeClr val="tx1"/>
              </a:solidFill>
              <a:latin typeface="+mn-lt"/>
            </a:endParaRPr>
          </a:p>
          <a:p>
            <a:pPr marL="285750" indent="-285750">
              <a:buBlip>
                <a:blip r:embed="rId2"/>
              </a:buBlip>
            </a:pPr>
            <a:r>
              <a:rPr lang="fr-FR" sz="1800" b="0" i="0" dirty="0">
                <a:solidFill>
                  <a:schemeClr val="tx1"/>
                </a:solidFill>
                <a:latin typeface="+mn-lt"/>
              </a:rPr>
              <a:t>Mettre en place une organisation qui favorise le point d’arrêt : réponse rapide et fiable aux questions du terrain</a:t>
            </a:r>
          </a:p>
          <a:p>
            <a:pPr marL="285750" indent="-285750">
              <a:buBlip>
                <a:blip r:embed="rId2"/>
              </a:buBlip>
            </a:pPr>
            <a:endParaRPr lang="fr-FR" sz="1800" b="0" dirty="0">
              <a:solidFill>
                <a:schemeClr val="tx1"/>
              </a:solidFill>
              <a:latin typeface="+mn-lt"/>
            </a:endParaRPr>
          </a:p>
          <a:p>
            <a:pPr marL="285750" indent="-285750">
              <a:buBlip>
                <a:blip r:embed="rId2"/>
              </a:buBlip>
            </a:pPr>
            <a:r>
              <a:rPr lang="fr-FR" sz="1800" b="0" dirty="0">
                <a:solidFill>
                  <a:schemeClr val="tx1"/>
                </a:solidFill>
                <a:latin typeface="+mn-lt"/>
              </a:rPr>
              <a:t>Réaliser un TOP avant chaque intervention, quel que soit le format du TOP</a:t>
            </a:r>
          </a:p>
          <a:p>
            <a:pPr marL="285750" indent="-285750">
              <a:buBlip>
                <a:blip r:embed="rId2"/>
              </a:buBlip>
            </a:pPr>
            <a:endParaRPr lang="fr-FR" sz="1800" b="0" dirty="0">
              <a:solidFill>
                <a:schemeClr val="tx1"/>
              </a:solidFill>
              <a:latin typeface="+mn-lt"/>
            </a:endParaRPr>
          </a:p>
          <a:p>
            <a:pPr marL="285750" indent="-285750">
              <a:buBlip>
                <a:blip r:embed="rId2"/>
              </a:buBlip>
            </a:pPr>
            <a:r>
              <a:rPr lang="fr-FR" sz="1800" b="0" dirty="0">
                <a:solidFill>
                  <a:schemeClr val="tx1"/>
                </a:solidFill>
                <a:latin typeface="+mn-lt"/>
              </a:rPr>
              <a:t>Participer avec mes collègues à la détection des risques et à la mise en place des parades</a:t>
            </a:r>
          </a:p>
          <a:p>
            <a:pPr marL="285750" indent="-285750">
              <a:buBlip>
                <a:blip r:embed="rId2"/>
              </a:buBlip>
            </a:pPr>
            <a:endParaRPr lang="fr-FR" sz="1800" b="0" dirty="0">
              <a:solidFill>
                <a:schemeClr val="tx1"/>
              </a:solidFill>
              <a:latin typeface="+mn-lt"/>
            </a:endParaRPr>
          </a:p>
          <a:p>
            <a:pPr marL="285750" indent="-285750">
              <a:buBlip>
                <a:blip r:embed="rId2"/>
              </a:buBlip>
            </a:pPr>
            <a:r>
              <a:rPr lang="fr-FR" sz="1800" b="0" dirty="0">
                <a:solidFill>
                  <a:schemeClr val="tx1"/>
                </a:solidFill>
                <a:latin typeface="+mn-lt"/>
              </a:rPr>
              <a:t>Traitement des SD ?</a:t>
            </a:r>
          </a:p>
          <a:p>
            <a:endParaRPr lang="fr-FR" sz="1800" b="0" i="0" dirty="0">
              <a:solidFill>
                <a:schemeClr val="tx1"/>
              </a:solidFill>
              <a:latin typeface="+mn-lt"/>
            </a:endParaRPr>
          </a:p>
          <a:p>
            <a:r>
              <a:rPr lang="fr-FR" sz="1800" dirty="0">
                <a:solidFill>
                  <a:schemeClr val="tx1"/>
                </a:solidFill>
                <a:latin typeface="+mn-lt"/>
              </a:rPr>
              <a:t>…..</a:t>
            </a:r>
            <a:endParaRPr lang="fr-FR" sz="1800" i="0" dirty="0">
              <a:solidFill>
                <a:schemeClr val="tx1"/>
              </a:solidFill>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dirty="0">
              <a:solidFill>
                <a:schemeClr val="tx1"/>
              </a:solidFill>
              <a:latin typeface="+mn-lt"/>
            </a:endParaRPr>
          </a:p>
        </p:txBody>
      </p:sp>
      <p:pic>
        <p:nvPicPr>
          <p:cNvPr id="4" name="Imag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900" y="-727075"/>
            <a:ext cx="1860857" cy="2662457"/>
          </a:xfrm>
          <a:prstGeom prst="rect">
            <a:avLst/>
          </a:prstGeom>
        </p:spPr>
      </p:pic>
    </p:spTree>
    <p:extLst>
      <p:ext uri="{BB962C8B-B14F-4D97-AF65-F5344CB8AC3E}">
        <p14:creationId xmlns:p14="http://schemas.microsoft.com/office/powerpoint/2010/main" val="289905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74676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Les fondamentaux, c’est notre vie, c’est ma vie</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290095" y="949325"/>
            <a:ext cx="9933405" cy="4461766"/>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dirty="0">
                <a:latin typeface="+mn-lt"/>
              </a:rPr>
              <a:t>Pourquoi les fondamentaux ne sont pas des règles comme les autres ? </a:t>
            </a:r>
            <a:endParaRPr lang="fr-FR" sz="2000" b="0" i="0" dirty="0">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dirty="0">
              <a:solidFill>
                <a:schemeClr val="tx1"/>
              </a:solidFill>
              <a:latin typeface="+mn-lt"/>
            </a:endParaRPr>
          </a:p>
          <a:p>
            <a:pPr lvl="0" algn="just">
              <a:lnSpc>
                <a:spcPct val="100000"/>
              </a:lnSpc>
              <a:defRPr/>
            </a:pPr>
            <a:r>
              <a:rPr lang="fr-FR" sz="1800" b="0" dirty="0">
                <a:solidFill>
                  <a:schemeClr val="tx1"/>
                </a:solidFill>
                <a:latin typeface="+mn-lt"/>
              </a:rPr>
              <a:t>Les fondamentaux ne sont pas réglementaires. Ils ne découlent ni d’un texte de loi, ni directement du prescrit interne. Ils ont été mis en place à partir de la chronique des </a:t>
            </a:r>
            <a:r>
              <a:rPr lang="fr-FR" sz="1800" dirty="0">
                <a:solidFill>
                  <a:srgbClr val="FBB900"/>
                </a:solidFill>
                <a:latin typeface="+mn-lt"/>
              </a:rPr>
              <a:t>accidents les plus graves </a:t>
            </a:r>
            <a:r>
              <a:rPr lang="fr-FR" sz="1800" b="0" dirty="0">
                <a:solidFill>
                  <a:schemeClr val="tx1"/>
                </a:solidFill>
                <a:latin typeface="+mn-lt"/>
              </a:rPr>
              <a:t>que nous avons connus sur la dernière décennie afin d’éviter qu’ils ne surviennent à nouveau. </a:t>
            </a:r>
          </a:p>
          <a:p>
            <a:pPr lvl="0" algn="just">
              <a:lnSpc>
                <a:spcPct val="100000"/>
              </a:lnSpc>
              <a:defRPr/>
            </a:pPr>
            <a:endParaRPr lang="fr-FR" sz="1100" b="0" dirty="0">
              <a:solidFill>
                <a:schemeClr val="tx1"/>
              </a:solidFill>
              <a:latin typeface="+mn-lt"/>
            </a:endParaRPr>
          </a:p>
          <a:p>
            <a:pPr lvl="0" algn="just">
              <a:lnSpc>
                <a:spcPct val="100000"/>
              </a:lnSpc>
              <a:defRPr/>
            </a:pPr>
            <a:r>
              <a:rPr lang="fr-FR" sz="1800" b="0" dirty="0">
                <a:solidFill>
                  <a:schemeClr val="tx1"/>
                </a:solidFill>
                <a:latin typeface="+mn-lt"/>
              </a:rPr>
              <a:t>Si ces parades sont mises en place intégralement et systématiquement, c’est la garantie de travailler en sécurité et de se préserver. Plus qu’une règle, chaque fondamental est </a:t>
            </a:r>
            <a:r>
              <a:rPr lang="fr-FR" sz="1800" dirty="0">
                <a:solidFill>
                  <a:srgbClr val="FBB900"/>
                </a:solidFill>
                <a:latin typeface="+mn-lt"/>
              </a:rPr>
              <a:t>une barrière </a:t>
            </a:r>
            <a:r>
              <a:rPr lang="fr-FR" sz="1800" b="0" dirty="0">
                <a:solidFill>
                  <a:schemeClr val="tx1"/>
                </a:solidFill>
                <a:latin typeface="+mn-lt"/>
              </a:rPr>
              <a:t>qui empêche l’accident grave, un geste qui nous </a:t>
            </a:r>
            <a:r>
              <a:rPr lang="fr-FR" sz="1800" dirty="0">
                <a:solidFill>
                  <a:srgbClr val="FBB900"/>
                </a:solidFill>
                <a:latin typeface="+mn-lt"/>
              </a:rPr>
              <a:t>sauve la vie</a:t>
            </a:r>
            <a:r>
              <a:rPr lang="fr-FR" sz="1800" b="0" dirty="0">
                <a:solidFill>
                  <a:schemeClr val="tx1"/>
                </a:solidFill>
                <a:latin typeface="+mn-lt"/>
              </a:rPr>
              <a:t>. </a:t>
            </a:r>
          </a:p>
          <a:p>
            <a:pPr lvl="0" algn="just">
              <a:lnSpc>
                <a:spcPct val="100000"/>
              </a:lnSpc>
              <a:defRPr/>
            </a:pPr>
            <a:endParaRPr lang="fr-FR" sz="800" b="0" dirty="0">
              <a:solidFill>
                <a:schemeClr val="tx1"/>
              </a:solidFill>
              <a:latin typeface="+mn-lt"/>
            </a:endParaRPr>
          </a:p>
          <a:p>
            <a:pPr lvl="0" algn="just">
              <a:lnSpc>
                <a:spcPct val="100000"/>
              </a:lnSpc>
              <a:defRPr/>
            </a:pPr>
            <a:r>
              <a:rPr lang="fr-FR" sz="1800" b="0" dirty="0">
                <a:solidFill>
                  <a:schemeClr val="tx1"/>
                </a:solidFill>
                <a:latin typeface="+mn-lt"/>
              </a:rPr>
              <a:t>Les fondamentaux apportent, en outre, une réponse puissante au besoin de </a:t>
            </a:r>
            <a:r>
              <a:rPr lang="fr-FR" sz="1800" dirty="0">
                <a:solidFill>
                  <a:srgbClr val="FBB900"/>
                </a:solidFill>
                <a:latin typeface="+mn-lt"/>
              </a:rPr>
              <a:t>simplification</a:t>
            </a:r>
            <a:r>
              <a:rPr lang="fr-FR" sz="1800" b="0" dirty="0">
                <a:solidFill>
                  <a:schemeClr val="tx1"/>
                </a:solidFill>
                <a:latin typeface="+mn-lt"/>
              </a:rPr>
              <a:t> de notre prescrit.</a:t>
            </a:r>
          </a:p>
        </p:txBody>
      </p:sp>
      <p:sp>
        <p:nvSpPr>
          <p:cNvPr id="6" name="Rectangle 5"/>
          <p:cNvSpPr/>
          <p:nvPr/>
        </p:nvSpPr>
        <p:spPr>
          <a:xfrm>
            <a:off x="317500" y="4279396"/>
            <a:ext cx="9906000" cy="1089529"/>
          </a:xfrm>
          <a:prstGeom prst="rect">
            <a:avLst/>
          </a:prstGeom>
          <a:solidFill>
            <a:srgbClr val="0070C0"/>
          </a:solidFill>
        </p:spPr>
        <p:txBody>
          <a:bodyPr wrap="square">
            <a:spAutoFit/>
          </a:bodyPr>
          <a:lstStyle/>
          <a:p>
            <a:pPr algn="just">
              <a:lnSpc>
                <a:spcPct val="90000"/>
              </a:lnSpc>
            </a:pPr>
            <a:r>
              <a:rPr lang="fr-FR" b="1" dirty="0">
                <a:solidFill>
                  <a:schemeClr val="bg1"/>
                </a:solidFill>
              </a:rPr>
              <a:t>Ne les oublions pas…</a:t>
            </a:r>
            <a:r>
              <a:rPr lang="fr-FR" dirty="0">
                <a:solidFill>
                  <a:schemeClr val="bg1"/>
                </a:solidFill>
              </a:rPr>
              <a:t> En 2019, 4 personnes ont perdu la vie sur nos chantiers et plusieurs autres ont été gravement accidentées. A chaque accident mortel ou grave, ces barrières n’ont pas fonctionné, car les gestes associés n’ont pas été réalisés. Cela conduit à nous interroger collectivement pour changer nos comportements.</a:t>
            </a:r>
          </a:p>
        </p:txBody>
      </p:sp>
    </p:spTree>
    <p:extLst>
      <p:ext uri="{BB962C8B-B14F-4D97-AF65-F5344CB8AC3E}">
        <p14:creationId xmlns:p14="http://schemas.microsoft.com/office/powerpoint/2010/main" val="297042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8EE4EDA-66AE-ED4E-8171-2EC0105160F4}"/>
              </a:ext>
            </a:extLst>
          </p:cNvPr>
          <p:cNvSpPr txBox="1"/>
          <p:nvPr/>
        </p:nvSpPr>
        <p:spPr>
          <a:xfrm>
            <a:off x="1155700" y="3293160"/>
            <a:ext cx="4343400" cy="784830"/>
          </a:xfrm>
          <a:prstGeom prst="rect">
            <a:avLst/>
          </a:prstGeom>
          <a:noFill/>
        </p:spPr>
        <p:txBody>
          <a:bodyPr wrap="square" rtlCol="0">
            <a:spAutoFit/>
          </a:bodyPr>
          <a:lstStyle/>
          <a:p>
            <a:endParaRPr lang="fr-FR" sz="900" b="0" i="0" dirty="0">
              <a:solidFill>
                <a:schemeClr val="bg1"/>
              </a:solidFill>
            </a:endParaRPr>
          </a:p>
          <a:p>
            <a:r>
              <a:rPr lang="fr-FR" sz="3600" b="1" dirty="0">
                <a:solidFill>
                  <a:schemeClr val="bg1"/>
                </a:solidFill>
              </a:rPr>
              <a:t>Annexes</a:t>
            </a:r>
            <a:endParaRPr lang="fr-FR" sz="2000" b="1" dirty="0">
              <a:solidFill>
                <a:schemeClr val="bg1"/>
              </a:solidFill>
            </a:endParaRPr>
          </a:p>
        </p:txBody>
      </p:sp>
      <p:sp>
        <p:nvSpPr>
          <p:cNvPr id="4" name="Rectangle 3"/>
          <p:cNvSpPr/>
          <p:nvPr/>
        </p:nvSpPr>
        <p:spPr>
          <a:xfrm>
            <a:off x="1536700" y="2244725"/>
            <a:ext cx="1066800" cy="923330"/>
          </a:xfrm>
          <a:prstGeom prst="rect">
            <a:avLst/>
          </a:prstGeom>
        </p:spPr>
        <p:txBody>
          <a:bodyPr wrap="square">
            <a:spAutoFit/>
          </a:bodyPr>
          <a:lstStyle/>
          <a:p>
            <a:pPr algn="ctr"/>
            <a:r>
              <a:rPr lang="fr-FR" b="1" cap="small" dirty="0">
                <a:solidFill>
                  <a:schemeClr val="bg1"/>
                </a:solidFill>
              </a:rPr>
              <a:t>Boîte </a:t>
            </a:r>
          </a:p>
          <a:p>
            <a:pPr algn="ctr"/>
            <a:r>
              <a:rPr lang="fr-FR" b="1" cap="small" dirty="0">
                <a:solidFill>
                  <a:schemeClr val="bg1"/>
                </a:solidFill>
              </a:rPr>
              <a:t>à outils n°2</a:t>
            </a:r>
            <a:endParaRPr lang="fr-FR" cap="small" dirty="0">
              <a:solidFill>
                <a:schemeClr val="bg1"/>
              </a:solidFill>
            </a:endParaRPr>
          </a:p>
        </p:txBody>
      </p:sp>
    </p:spTree>
    <p:extLst>
      <p:ext uri="{BB962C8B-B14F-4D97-AF65-F5344CB8AC3E}">
        <p14:creationId xmlns:p14="http://schemas.microsoft.com/office/powerpoint/2010/main" val="10275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544A809-BB4D-0E42-8C6B-2AA0C0AF91FB}"/>
              </a:ext>
            </a:extLst>
          </p:cNvPr>
          <p:cNvSpPr txBox="1">
            <a:spLocks/>
          </p:cNvSpPr>
          <p:nvPr/>
        </p:nvSpPr>
        <p:spPr>
          <a:xfrm>
            <a:off x="318657" y="873125"/>
            <a:ext cx="9648496" cy="3429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i="0" dirty="0">
                <a:latin typeface="+mn-lt"/>
              </a:rPr>
              <a:t>Un raccordement sous tension (juin 2018)</a:t>
            </a:r>
            <a:endParaRPr lang="fr-FR" sz="900" dirty="0">
              <a:ea typeface="+mj-ea"/>
              <a:cs typeface="+mj-cs"/>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400" dirty="0">
              <a:solidFill>
                <a:schemeClr val="tx1"/>
              </a:solidFill>
              <a:latin typeface="+mn-lt"/>
            </a:endParaRPr>
          </a:p>
        </p:txBody>
      </p:sp>
      <p:sp>
        <p:nvSpPr>
          <p:cNvPr id="9" name="Rectangle 8"/>
          <p:cNvSpPr/>
          <p:nvPr/>
        </p:nvSpPr>
        <p:spPr>
          <a:xfrm>
            <a:off x="339724" y="1482725"/>
            <a:ext cx="6378575" cy="3293209"/>
          </a:xfrm>
          <a:prstGeom prst="rect">
            <a:avLst/>
          </a:prstGeom>
        </p:spPr>
        <p:txBody>
          <a:bodyPr wrap="square">
            <a:spAutoFit/>
          </a:bodyPr>
          <a:lstStyle/>
          <a:p>
            <a:pPr marL="285750" indent="-285750">
              <a:buSzPct val="70000"/>
              <a:buBlip>
                <a:blip r:embed="rId3"/>
              </a:buBlip>
            </a:pPr>
            <a:r>
              <a:rPr lang="fr-FR" sz="1600" dirty="0"/>
              <a:t>Un agent réalise le raccordement sous tension d’un branchement provisoire dans un coffret fausse coupure réseau.</a:t>
            </a:r>
          </a:p>
          <a:p>
            <a:pPr marL="285750" indent="-285750">
              <a:buSzPct val="70000"/>
              <a:buBlip>
                <a:blip r:embed="rId3"/>
              </a:buBlip>
            </a:pPr>
            <a:r>
              <a:rPr lang="fr-FR" sz="1600" dirty="0"/>
              <a:t>L’accès au coffret est rendu difficile par présence de végétation qui bloque la porte en position semi ouverte et la présence d’un câble au sol. La grille présente des traces de corrosion…</a:t>
            </a:r>
          </a:p>
          <a:p>
            <a:pPr marL="285750" indent="-285750">
              <a:buSzPct val="70000"/>
              <a:buBlip>
                <a:blip r:embed="rId3"/>
              </a:buBlip>
            </a:pPr>
            <a:r>
              <a:rPr lang="fr-FR" sz="1600" dirty="0"/>
              <a:t>L’agent réalise l’opération sans gants TST et sans protection de ses avant-bras. Un court-circuit se produit dans le coffret. Il est brûlé au 2eme degré sur chaque main et à l’avant bras droit. Un arrêt de travail de 23 jours lui est prescrit.</a:t>
            </a:r>
          </a:p>
          <a:p>
            <a:pPr marL="285750" indent="-285750">
              <a:buSzPct val="70000"/>
              <a:buBlip>
                <a:blip r:embed="rId3"/>
              </a:buBlip>
            </a:pPr>
            <a:r>
              <a:rPr lang="fr-FR" sz="1600" dirty="0"/>
              <a:t>L’agent a fait part de soucis personnels qui l’ont perturbé.</a:t>
            </a:r>
          </a:p>
          <a:p>
            <a:pPr marL="285750" indent="-285750">
              <a:buSzPct val="70000"/>
              <a:buBlip>
                <a:blip r:embed="rId4"/>
              </a:buBlip>
            </a:pPr>
            <a:endParaRPr lang="fr-FR" sz="1600" b="1" dirty="0">
              <a:solidFill>
                <a:schemeClr val="bg2"/>
              </a:solidFill>
            </a:endParaRPr>
          </a:p>
          <a:p>
            <a:pPr marL="285750" indent="-285750">
              <a:buSzPct val="70000"/>
              <a:buBlip>
                <a:blip r:embed="rId4"/>
              </a:buBlip>
            </a:pPr>
            <a:endParaRPr lang="fr-FR" sz="1600" b="1" dirty="0">
              <a:solidFill>
                <a:schemeClr val="bg2"/>
              </a:solidFill>
            </a:endParaRPr>
          </a:p>
          <a:p>
            <a:endParaRPr lang="fr-FR" sz="1600" dirty="0"/>
          </a:p>
        </p:txBody>
      </p:sp>
      <p:pic>
        <p:nvPicPr>
          <p:cNvPr id="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1696216"/>
            <a:ext cx="3295564" cy="3139309"/>
          </a:xfrm>
          <a:prstGeom prst="rect">
            <a:avLst/>
          </a:prstGeom>
          <a:noFill/>
          <a:ln w="9525">
            <a:noFill/>
            <a:miter lim="800000"/>
            <a:headEnd/>
            <a:tailEnd/>
          </a:ln>
        </p:spPr>
      </p:pic>
      <p:sp>
        <p:nvSpPr>
          <p:cNvPr id="7" name="ZoneTexte 6"/>
          <p:cNvSpPr txBox="1"/>
          <p:nvPr/>
        </p:nvSpPr>
        <p:spPr>
          <a:xfrm>
            <a:off x="1155741" y="4543234"/>
            <a:ext cx="5336624" cy="338554"/>
          </a:xfrm>
          <a:prstGeom prst="rect">
            <a:avLst/>
          </a:prstGeom>
          <a:solidFill>
            <a:srgbClr val="FBB900"/>
          </a:solidFill>
          <a:ln>
            <a:solidFill>
              <a:srgbClr val="FBB900"/>
            </a:solidFill>
          </a:ln>
        </p:spPr>
        <p:txBody>
          <a:bodyPr wrap="square" rtlCol="0">
            <a:spAutoFit/>
          </a:bodyPr>
          <a:lstStyle/>
          <a:p>
            <a:pPr>
              <a:buSzPct val="70000"/>
            </a:pPr>
            <a:r>
              <a:rPr lang="fr-FR" sz="1600" b="1" dirty="0">
                <a:solidFill>
                  <a:schemeClr val="bg1"/>
                </a:solidFill>
              </a:rPr>
              <a:t>A votre avis, le TOP aurait-il permis d’éviter cette situation ?</a:t>
            </a:r>
          </a:p>
        </p:txBody>
      </p:sp>
      <p:pic>
        <p:nvPicPr>
          <p:cNvPr id="11" name="Image 10"/>
          <p:cNvPicPr>
            <a:picLocks noChangeAspect="1"/>
          </p:cNvPicPr>
          <p:nvPr/>
        </p:nvPicPr>
        <p:blipFill rotWithShape="1">
          <a:blip r:embed="rId6" cstate="email">
            <a:extLst>
              <a:ext uri="{28A0092B-C50C-407E-A947-70E740481C1C}">
                <a14:useLocalDpi xmlns:a14="http://schemas.microsoft.com/office/drawing/2010/main"/>
              </a:ext>
            </a:extLst>
          </a:blip>
          <a:srcRect t="34344" b="37036"/>
          <a:stretch/>
        </p:blipFill>
        <p:spPr>
          <a:xfrm>
            <a:off x="-54790" y="4454525"/>
            <a:ext cx="1605045" cy="657248"/>
          </a:xfrm>
          <a:prstGeom prst="rect">
            <a:avLst/>
          </a:prstGeom>
        </p:spPr>
      </p:pic>
      <p:sp>
        <p:nvSpPr>
          <p:cNvPr id="8" name="Titre 1">
            <a:extLst>
              <a:ext uri="{FF2B5EF4-FFF2-40B4-BE49-F238E27FC236}">
                <a16:creationId xmlns:a16="http://schemas.microsoft.com/office/drawing/2014/main" id="{2DE3674A-3ED6-0C43-93A5-752EB9AC40CB}"/>
              </a:ext>
            </a:extLst>
          </p:cNvPr>
          <p:cNvSpPr txBox="1">
            <a:spLocks/>
          </p:cNvSpPr>
          <p:nvPr/>
        </p:nvSpPr>
        <p:spPr>
          <a:xfrm>
            <a:off x="318657"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Annexe du Plus jamais ça ! </a:t>
            </a:r>
          </a:p>
        </p:txBody>
      </p:sp>
    </p:spTree>
    <p:extLst>
      <p:ext uri="{BB962C8B-B14F-4D97-AF65-F5344CB8AC3E}">
        <p14:creationId xmlns:p14="http://schemas.microsoft.com/office/powerpoint/2010/main" val="23426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544A809-BB4D-0E42-8C6B-2AA0C0AF91FB}"/>
              </a:ext>
            </a:extLst>
          </p:cNvPr>
          <p:cNvSpPr txBox="1">
            <a:spLocks/>
          </p:cNvSpPr>
          <p:nvPr/>
        </p:nvSpPr>
        <p:spPr>
          <a:xfrm>
            <a:off x="318657" y="873125"/>
            <a:ext cx="9648496" cy="3429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i="0" dirty="0">
                <a:latin typeface="+mn-lt"/>
              </a:rPr>
              <a:t>Electrisation suite à une intervention sur un compteur LINKY </a:t>
            </a:r>
          </a:p>
          <a:p>
            <a:r>
              <a:rPr lang="fr-FR" sz="2000" b="0" i="0" dirty="0">
                <a:latin typeface="+mn-lt"/>
              </a:rPr>
              <a:t>(mai 2018)</a:t>
            </a:r>
          </a:p>
          <a:p>
            <a:endParaRPr lang="fr-FR" sz="2000" b="0" dirty="0">
              <a:latin typeface="+mn-lt"/>
              <a:ea typeface="+mj-ea"/>
              <a:cs typeface="+mj-cs"/>
            </a:endParaRPr>
          </a:p>
          <a:p>
            <a:endParaRPr lang="fr-FR" sz="900" dirty="0">
              <a:ea typeface="+mj-ea"/>
              <a:cs typeface="+mj-cs"/>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400" dirty="0">
              <a:solidFill>
                <a:schemeClr val="tx1"/>
              </a:solidFill>
              <a:latin typeface="+mn-lt"/>
            </a:endParaRPr>
          </a:p>
        </p:txBody>
      </p:sp>
      <p:sp>
        <p:nvSpPr>
          <p:cNvPr id="9" name="Rectangle 8"/>
          <p:cNvSpPr/>
          <p:nvPr/>
        </p:nvSpPr>
        <p:spPr>
          <a:xfrm>
            <a:off x="339724" y="1694716"/>
            <a:ext cx="6378575" cy="2800767"/>
          </a:xfrm>
          <a:prstGeom prst="rect">
            <a:avLst/>
          </a:prstGeom>
        </p:spPr>
        <p:txBody>
          <a:bodyPr wrap="square">
            <a:spAutoFit/>
          </a:bodyPr>
          <a:lstStyle/>
          <a:p>
            <a:pPr marL="342900" indent="-342900">
              <a:buSzPct val="70000"/>
              <a:buBlip>
                <a:blip r:embed="rId3"/>
              </a:buBlip>
            </a:pPr>
            <a:r>
              <a:rPr lang="fr-FR" sz="1600" dirty="0"/>
              <a:t>Un </a:t>
            </a:r>
            <a:r>
              <a:rPr lang="fr-FR" sz="1600" dirty="0">
                <a:cs typeface="Calibri" pitchFamily="34" charset="0"/>
              </a:rPr>
              <a:t>technicien intervient dans une gaine technique d’immeuble pour une augmentation de puissance chez un client. Il réalise le réglage du disjoncteur puis retire ses EPI TST pour réaliser la programmation.</a:t>
            </a:r>
          </a:p>
          <a:p>
            <a:pPr marL="342900" indent="-342900">
              <a:buSzPct val="70000"/>
              <a:buBlip>
                <a:blip r:embed="rId3"/>
              </a:buBlip>
            </a:pPr>
            <a:r>
              <a:rPr lang="fr-FR" sz="1600" dirty="0">
                <a:cs typeface="Calibri" pitchFamily="34" charset="0"/>
              </a:rPr>
              <a:t>Il constate alors la présence de 2 conducteurs de 1,5 mm</a:t>
            </a:r>
            <a:r>
              <a:rPr lang="fr-FR" sz="1600" baseline="30000" dirty="0">
                <a:cs typeface="Calibri" pitchFamily="34" charset="0"/>
              </a:rPr>
              <a:t>2  </a:t>
            </a:r>
            <a:r>
              <a:rPr lang="fr-FR" sz="1600" dirty="0">
                <a:cs typeface="Calibri" pitchFamily="34" charset="0"/>
              </a:rPr>
              <a:t>coupés et laissés en attente. Pour éviter qu’ils ne gênent, il tente de les repousser avec la main équipée de ses gants de manutention. </a:t>
            </a:r>
          </a:p>
          <a:p>
            <a:pPr marL="342900" indent="-342900">
              <a:buSzPct val="70000"/>
              <a:buBlip>
                <a:blip r:embed="rId3"/>
              </a:buBlip>
            </a:pPr>
            <a:r>
              <a:rPr lang="fr-FR" sz="1600" dirty="0">
                <a:cs typeface="Calibri" pitchFamily="34" charset="0"/>
              </a:rPr>
              <a:t>C’est alors qu’il ressent un choc électrique.</a:t>
            </a:r>
            <a:r>
              <a:rPr lang="fr-FR" sz="1600" dirty="0"/>
              <a:t> Electrisé au niveau du pouce de la main droite, il est conduit aux urgences et regagne son domicile dans la soirée</a:t>
            </a:r>
            <a:endParaRPr lang="fr-FR" sz="1600" baseline="30000" dirty="0">
              <a:cs typeface="Calibri" pitchFamily="34" charset="0"/>
            </a:endParaRPr>
          </a:p>
          <a:p>
            <a:pPr marL="342900" indent="-342900">
              <a:buSzPct val="70000"/>
              <a:buBlip>
                <a:blip r:embed="rId3"/>
              </a:buBlip>
            </a:pPr>
            <a:endParaRPr lang="fr-FR" sz="1600" dirty="0"/>
          </a:p>
          <a:p>
            <a:pPr marL="342900" indent="-342900">
              <a:buBlip>
                <a:blip r:embed="rId3"/>
              </a:buBlip>
            </a:pPr>
            <a:endParaRPr lang="fr-FR" sz="1600" dirty="0"/>
          </a:p>
        </p:txBody>
      </p:sp>
      <p:pic>
        <p:nvPicPr>
          <p:cNvPr id="3" name="Imag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08900" y="1025525"/>
            <a:ext cx="2446020" cy="4358640"/>
          </a:xfrm>
          <a:prstGeom prst="rect">
            <a:avLst/>
          </a:prstGeom>
        </p:spPr>
      </p:pic>
      <p:sp>
        <p:nvSpPr>
          <p:cNvPr id="6" name="ZoneTexte 5"/>
          <p:cNvSpPr txBox="1"/>
          <p:nvPr/>
        </p:nvSpPr>
        <p:spPr>
          <a:xfrm>
            <a:off x="1058210" y="4422197"/>
            <a:ext cx="5336624" cy="338554"/>
          </a:xfrm>
          <a:prstGeom prst="rect">
            <a:avLst/>
          </a:prstGeom>
          <a:solidFill>
            <a:srgbClr val="FBB900"/>
          </a:solidFill>
          <a:ln>
            <a:solidFill>
              <a:srgbClr val="FBB900"/>
            </a:solidFill>
          </a:ln>
        </p:spPr>
        <p:txBody>
          <a:bodyPr wrap="square" rtlCol="0">
            <a:spAutoFit/>
          </a:bodyPr>
          <a:lstStyle/>
          <a:p>
            <a:pPr>
              <a:buSzPct val="70000"/>
            </a:pPr>
            <a:r>
              <a:rPr lang="fr-FR" sz="1600" b="1" dirty="0">
                <a:solidFill>
                  <a:schemeClr val="bg1"/>
                </a:solidFill>
              </a:rPr>
              <a:t>A votre avis, le TOP aurait-il permis d’éviter cette situation ?</a:t>
            </a:r>
          </a:p>
        </p:txBody>
      </p:sp>
      <p:pic>
        <p:nvPicPr>
          <p:cNvPr id="10" name="Image 9"/>
          <p:cNvPicPr>
            <a:picLocks noChangeAspect="1"/>
          </p:cNvPicPr>
          <p:nvPr/>
        </p:nvPicPr>
        <p:blipFill rotWithShape="1">
          <a:blip r:embed="rId5" cstate="email">
            <a:extLst>
              <a:ext uri="{28A0092B-C50C-407E-A947-70E740481C1C}">
                <a14:useLocalDpi xmlns:a14="http://schemas.microsoft.com/office/drawing/2010/main"/>
              </a:ext>
            </a:extLst>
          </a:blip>
          <a:srcRect t="34344" b="37036"/>
          <a:stretch/>
        </p:blipFill>
        <p:spPr>
          <a:xfrm>
            <a:off x="-216362" y="4262850"/>
            <a:ext cx="1605045" cy="657248"/>
          </a:xfrm>
          <a:prstGeom prst="rect">
            <a:avLst/>
          </a:prstGeom>
        </p:spPr>
      </p:pic>
      <p:sp>
        <p:nvSpPr>
          <p:cNvPr id="8" name="Titre 1">
            <a:extLst>
              <a:ext uri="{FF2B5EF4-FFF2-40B4-BE49-F238E27FC236}">
                <a16:creationId xmlns:a16="http://schemas.microsoft.com/office/drawing/2014/main" id="{2DE3674A-3ED6-0C43-93A5-752EB9AC40CB}"/>
              </a:ext>
            </a:extLst>
          </p:cNvPr>
          <p:cNvSpPr txBox="1">
            <a:spLocks/>
          </p:cNvSpPr>
          <p:nvPr/>
        </p:nvSpPr>
        <p:spPr>
          <a:xfrm>
            <a:off x="318657"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Annexe du Plus jamais ça ! </a:t>
            </a:r>
          </a:p>
        </p:txBody>
      </p:sp>
    </p:spTree>
    <p:extLst>
      <p:ext uri="{BB962C8B-B14F-4D97-AF65-F5344CB8AC3E}">
        <p14:creationId xmlns:p14="http://schemas.microsoft.com/office/powerpoint/2010/main" val="97287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544A809-BB4D-0E42-8C6B-2AA0C0AF91FB}"/>
              </a:ext>
            </a:extLst>
          </p:cNvPr>
          <p:cNvSpPr txBox="1">
            <a:spLocks/>
          </p:cNvSpPr>
          <p:nvPr/>
        </p:nvSpPr>
        <p:spPr>
          <a:xfrm>
            <a:off x="318657" y="873125"/>
            <a:ext cx="9648496" cy="3429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i="0" dirty="0">
                <a:latin typeface="+mn-lt"/>
              </a:rPr>
              <a:t>Un (</a:t>
            </a:r>
            <a:r>
              <a:rPr lang="fr-FR" sz="2000" b="0" i="0" dirty="0" err="1">
                <a:latin typeface="+mn-lt"/>
              </a:rPr>
              <a:t>re</a:t>
            </a:r>
            <a:r>
              <a:rPr lang="fr-FR" sz="2000" b="0" i="0" dirty="0">
                <a:latin typeface="+mn-lt"/>
              </a:rPr>
              <a:t>-)TOP nécessaire (octobre 2019)</a:t>
            </a:r>
            <a:endParaRPr lang="fr-FR" sz="1400" dirty="0">
              <a:solidFill>
                <a:schemeClr val="tx1"/>
              </a:solidFill>
              <a:latin typeface="+mn-lt"/>
            </a:endParaRPr>
          </a:p>
        </p:txBody>
      </p:sp>
      <p:sp>
        <p:nvSpPr>
          <p:cNvPr id="9" name="Rectangle 8"/>
          <p:cNvSpPr/>
          <p:nvPr/>
        </p:nvSpPr>
        <p:spPr>
          <a:xfrm>
            <a:off x="339724" y="1482725"/>
            <a:ext cx="7064376" cy="3539430"/>
          </a:xfrm>
          <a:prstGeom prst="rect">
            <a:avLst/>
          </a:prstGeom>
        </p:spPr>
        <p:txBody>
          <a:bodyPr wrap="square">
            <a:spAutoFit/>
          </a:bodyPr>
          <a:lstStyle/>
          <a:p>
            <a:pPr marL="285750" indent="-285750">
              <a:buSzPct val="70000"/>
              <a:buBlip>
                <a:blip r:embed="rId3"/>
              </a:buBlip>
            </a:pPr>
            <a:r>
              <a:rPr lang="fr-FR" sz="1600" dirty="0"/>
              <a:t>Après un dépannage sous consignation pour une recherche de défaut sur un réseau BT souterrain, d</a:t>
            </a:r>
            <a:r>
              <a:rPr lang="fr-FR" sz="1600" dirty="0">
                <a:cs typeface="Calibri" pitchFamily="34" charset="0"/>
              </a:rPr>
              <a:t>es </a:t>
            </a:r>
            <a:r>
              <a:rPr lang="fr-FR" sz="1600" dirty="0"/>
              <a:t>agents remettent le réseau en schéma normal afin de réaliser des mesures et préciser l’emplacement du défaut. </a:t>
            </a:r>
          </a:p>
          <a:p>
            <a:pPr marL="285750" indent="-285750">
              <a:buSzPct val="70000"/>
              <a:buBlip>
                <a:blip r:embed="rId3"/>
              </a:buBlip>
            </a:pPr>
            <a:r>
              <a:rPr lang="fr-FR" sz="1600" dirty="0"/>
              <a:t>Un client interpelle le chargé de travaux pour l’informer de microcoupures sur son installation. L’agent se rend au coffret (ouvert) de branchement du client sur lequel il était intervenu le matin. Il entend un grésillement et, à l’aide d’une pince isolante, il vérifie l’origine du grésillement sur la grille (jeu de barre) du coffret</a:t>
            </a:r>
            <a:r>
              <a:rPr lang="fr-FR" sz="1600" b="1" dirty="0"/>
              <a:t> </a:t>
            </a:r>
            <a:r>
              <a:rPr lang="fr-FR" sz="1600" dirty="0"/>
              <a:t>en appuyant à l’emplacement supposé du défaut. Un court-circuit se produit et le coffret prend feu. </a:t>
            </a:r>
          </a:p>
          <a:p>
            <a:pPr marL="285750" indent="-285750">
              <a:buSzPct val="70000"/>
              <a:buBlip>
                <a:blip r:embed="rId3"/>
              </a:buBlip>
            </a:pPr>
            <a:r>
              <a:rPr lang="fr-FR" sz="1600" dirty="0"/>
              <a:t>L’agent ne porte pas d’EPI (pas de gants TST BT et écran non abaissé). Il est brûlé au second degré aux mains et légèrement au bas du visage. Il sera arrêté 10 jours.</a:t>
            </a:r>
            <a:endParaRPr lang="fr-FR" sz="1600" dirty="0">
              <a:ea typeface="Times New Roman" pitchFamily="18" charset="0"/>
            </a:endParaRPr>
          </a:p>
          <a:p>
            <a:pPr marL="285750" indent="-285750">
              <a:buSzPct val="70000"/>
              <a:buBlip>
                <a:blip r:embed="rId4"/>
              </a:buBlip>
            </a:pPr>
            <a:endParaRPr lang="fr-FR" sz="1600" dirty="0"/>
          </a:p>
          <a:p>
            <a:endParaRPr lang="fr-FR" sz="1600" b="1" dirty="0">
              <a:solidFill>
                <a:schemeClr val="bg2"/>
              </a:solidFill>
            </a:endParaRPr>
          </a:p>
        </p:txBody>
      </p:sp>
      <p:pic>
        <p:nvPicPr>
          <p:cNvPr id="6" name="Image 5"/>
          <p:cNvPicPr>
            <a:picLocks noChangeAspect="1"/>
          </p:cNvPicPr>
          <p:nvPr/>
        </p:nvPicPr>
        <p:blipFill>
          <a:blip r:embed="rId5"/>
          <a:stretch>
            <a:fillRect/>
          </a:stretch>
        </p:blipFill>
        <p:spPr>
          <a:xfrm rot="5400000">
            <a:off x="7190880" y="2153145"/>
            <a:ext cx="3414554" cy="2378514"/>
          </a:xfrm>
          <a:prstGeom prst="rect">
            <a:avLst/>
          </a:prstGeom>
        </p:spPr>
      </p:pic>
      <p:sp>
        <p:nvSpPr>
          <p:cNvPr id="7" name="ZoneTexte 6"/>
          <p:cNvSpPr txBox="1"/>
          <p:nvPr/>
        </p:nvSpPr>
        <p:spPr>
          <a:xfrm>
            <a:off x="1058210" y="4636155"/>
            <a:ext cx="5257801" cy="830997"/>
          </a:xfrm>
          <a:prstGeom prst="rect">
            <a:avLst/>
          </a:prstGeom>
          <a:solidFill>
            <a:srgbClr val="FBB900"/>
          </a:solidFill>
          <a:ln>
            <a:solidFill>
              <a:srgbClr val="FBB900"/>
            </a:solidFill>
          </a:ln>
        </p:spPr>
        <p:txBody>
          <a:bodyPr wrap="square" rtlCol="0">
            <a:spAutoFit/>
          </a:bodyPr>
          <a:lstStyle/>
          <a:p>
            <a:pPr>
              <a:buSzPct val="70000"/>
            </a:pPr>
            <a:r>
              <a:rPr lang="fr-FR" sz="1600" b="1" dirty="0">
                <a:solidFill>
                  <a:schemeClr val="bg1"/>
                </a:solidFill>
              </a:rPr>
              <a:t>Etre interrompu dans une activité est une source d’erreurs. </a:t>
            </a:r>
          </a:p>
          <a:p>
            <a:pPr>
              <a:buSzPct val="70000"/>
            </a:pPr>
            <a:r>
              <a:rPr lang="fr-FR" sz="1600" b="1" dirty="0">
                <a:solidFill>
                  <a:schemeClr val="bg1"/>
                </a:solidFill>
              </a:rPr>
              <a:t>A votre avis, un nouveau TOP aurait-il permis d’éviter cette situation ?</a:t>
            </a:r>
          </a:p>
        </p:txBody>
      </p:sp>
      <p:pic>
        <p:nvPicPr>
          <p:cNvPr id="8" name="Image 7"/>
          <p:cNvPicPr>
            <a:picLocks noChangeAspect="1"/>
          </p:cNvPicPr>
          <p:nvPr/>
        </p:nvPicPr>
        <p:blipFill rotWithShape="1">
          <a:blip r:embed="rId6" cstate="email">
            <a:extLst>
              <a:ext uri="{28A0092B-C50C-407E-A947-70E740481C1C}">
                <a14:useLocalDpi xmlns:a14="http://schemas.microsoft.com/office/drawing/2010/main"/>
              </a:ext>
            </a:extLst>
          </a:blip>
          <a:srcRect t="34344" b="37036"/>
          <a:stretch/>
        </p:blipFill>
        <p:spPr>
          <a:xfrm>
            <a:off x="-220745" y="4636155"/>
            <a:ext cx="1605045" cy="657248"/>
          </a:xfrm>
          <a:prstGeom prst="rect">
            <a:avLst/>
          </a:prstGeom>
        </p:spPr>
      </p:pic>
      <p:sp>
        <p:nvSpPr>
          <p:cNvPr id="10" name="Titre 1">
            <a:extLst>
              <a:ext uri="{FF2B5EF4-FFF2-40B4-BE49-F238E27FC236}">
                <a16:creationId xmlns:a16="http://schemas.microsoft.com/office/drawing/2014/main" id="{2DE3674A-3ED6-0C43-93A5-752EB9AC40CB}"/>
              </a:ext>
            </a:extLst>
          </p:cNvPr>
          <p:cNvSpPr txBox="1">
            <a:spLocks/>
          </p:cNvSpPr>
          <p:nvPr/>
        </p:nvSpPr>
        <p:spPr>
          <a:xfrm>
            <a:off x="318657"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Annexe du Plus jamais ça ! </a:t>
            </a:r>
          </a:p>
        </p:txBody>
      </p:sp>
    </p:spTree>
    <p:extLst>
      <p:ext uri="{BB962C8B-B14F-4D97-AF65-F5344CB8AC3E}">
        <p14:creationId xmlns:p14="http://schemas.microsoft.com/office/powerpoint/2010/main" val="185021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ea typeface="+mj-ea"/>
                <a:cs typeface="+mj-cs"/>
              </a:rPr>
              <a:t>Annexe du en pratique</a:t>
            </a:r>
            <a:endParaRPr lang="fr-FR" sz="2800" dirty="0"/>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7500" y="890545"/>
            <a:ext cx="9982200" cy="447838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marL="0" lvl="1">
              <a:spcAft>
                <a:spcPts val="600"/>
              </a:spcAft>
            </a:pPr>
            <a:r>
              <a:rPr lang="fr-FR" sz="2000" dirty="0">
                <a:solidFill>
                  <a:schemeClr val="tx2"/>
                </a:solidFill>
                <a:ea typeface="+mj-ea"/>
                <a:cs typeface="+mj-cs"/>
              </a:rPr>
              <a:t>La place du TOP et du Point d’Arrêt dans la chaine de l’analyse de risques </a:t>
            </a:r>
          </a:p>
          <a:p>
            <a:pPr lvl="2" algn="just">
              <a:spcAft>
                <a:spcPts val="600"/>
              </a:spcAft>
            </a:pPr>
            <a:endParaRPr lang="fr-FR" sz="1400" dirty="0">
              <a:ea typeface="Calibri" panose="020F0502020204030204" pitchFamily="34" charset="0"/>
              <a:cs typeface="Times New Roman" panose="02020603050405020304" pitchFamily="18" charset="0"/>
            </a:endParaRPr>
          </a:p>
        </p:txBody>
      </p:sp>
      <p:pic>
        <p:nvPicPr>
          <p:cNvPr id="6" name="Imag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36700" y="1374017"/>
            <a:ext cx="7543800" cy="4129911"/>
          </a:xfrm>
          <a:prstGeom prst="rect">
            <a:avLst/>
          </a:prstGeom>
        </p:spPr>
      </p:pic>
    </p:spTree>
    <p:extLst>
      <p:ext uri="{BB962C8B-B14F-4D97-AF65-F5344CB8AC3E}">
        <p14:creationId xmlns:p14="http://schemas.microsoft.com/office/powerpoint/2010/main" val="20942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pPr marL="0" lvl="2" defTabSz="685800">
              <a:lnSpc>
                <a:spcPct val="90000"/>
              </a:lnSpc>
              <a:spcBef>
                <a:spcPts val="450"/>
              </a:spcBef>
              <a:buClr>
                <a:srgbClr val="005EB8"/>
              </a:buClr>
              <a:buSzPct val="70000"/>
            </a:pPr>
            <a:r>
              <a:rPr lang="fr-FR" sz="2800" b="1" dirty="0">
                <a:solidFill>
                  <a:schemeClr val="tx2"/>
                </a:solidFill>
                <a:ea typeface="+mj-ea"/>
                <a:cs typeface="+mj-cs"/>
              </a:rPr>
              <a:t>Annexe du en pratique</a:t>
            </a:r>
            <a:endParaRPr lang="fr-FR" sz="2800" dirty="0"/>
          </a:p>
        </p:txBody>
      </p:sp>
      <p:sp>
        <p:nvSpPr>
          <p:cNvPr id="20" name="Titre 1">
            <a:extLst>
              <a:ext uri="{FF2B5EF4-FFF2-40B4-BE49-F238E27FC236}">
                <a16:creationId xmlns:a16="http://schemas.microsoft.com/office/drawing/2014/main" id="{A544A809-BB4D-0E42-8C6B-2AA0C0AF91FB}"/>
              </a:ext>
            </a:extLst>
          </p:cNvPr>
          <p:cNvSpPr txBox="1">
            <a:spLocks/>
          </p:cNvSpPr>
          <p:nvPr/>
        </p:nvSpPr>
        <p:spPr>
          <a:xfrm>
            <a:off x="317500" y="814345"/>
            <a:ext cx="9982200" cy="447838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marL="0" lvl="1">
              <a:spcAft>
                <a:spcPts val="600"/>
              </a:spcAft>
            </a:pPr>
            <a:r>
              <a:rPr lang="fr-FR" sz="2000" dirty="0">
                <a:solidFill>
                  <a:schemeClr val="tx2"/>
                </a:solidFill>
                <a:ea typeface="+mj-ea"/>
                <a:cs typeface="+mj-cs"/>
              </a:rPr>
              <a:t>Autrement dit, à chaque étape, sa barrière</a:t>
            </a:r>
          </a:p>
          <a:p>
            <a:pPr lvl="2" algn="just">
              <a:spcAft>
                <a:spcPts val="600"/>
              </a:spcAft>
            </a:pPr>
            <a:endParaRPr lang="fr-FR" sz="1400" dirty="0">
              <a:ea typeface="Calibri" panose="020F0502020204030204" pitchFamily="34" charset="0"/>
              <a:cs typeface="Times New Roman" panose="02020603050405020304" pitchFamily="18" charset="0"/>
            </a:endParaRPr>
          </a:p>
        </p:txBody>
      </p:sp>
      <p:sp>
        <p:nvSpPr>
          <p:cNvPr id="5" name="ZoneTexte 4"/>
          <p:cNvSpPr txBox="1"/>
          <p:nvPr/>
        </p:nvSpPr>
        <p:spPr>
          <a:xfrm>
            <a:off x="6261100" y="2125841"/>
            <a:ext cx="1295400" cy="1261884"/>
          </a:xfrm>
          <a:prstGeom prst="rect">
            <a:avLst/>
          </a:prstGeom>
          <a:solidFill>
            <a:schemeClr val="bg1"/>
          </a:solidFill>
        </p:spPr>
        <p:txBody>
          <a:bodyPr wrap="square" rtlCol="0">
            <a:spAutoFit/>
          </a:bodyPr>
          <a:lstStyle/>
          <a:p>
            <a:r>
              <a:rPr lang="fr-FR" sz="1600" dirty="0">
                <a:solidFill>
                  <a:srgbClr val="088FDA"/>
                </a:solidFill>
              </a:rPr>
              <a:t>Les EPI</a:t>
            </a:r>
          </a:p>
          <a:p>
            <a:r>
              <a:rPr lang="fr-FR" sz="1000" dirty="0"/>
              <a:t>Ils n’évitent pas l’accident, mais vous protègent.</a:t>
            </a:r>
          </a:p>
          <a:p>
            <a:endParaRPr lang="fr-FR" sz="1000" dirty="0"/>
          </a:p>
          <a:p>
            <a:endParaRPr lang="fr-FR" sz="1000" dirty="0"/>
          </a:p>
          <a:p>
            <a:endParaRPr lang="fr-FR" sz="1000" dirty="0"/>
          </a:p>
        </p:txBody>
      </p:sp>
      <p:sp>
        <p:nvSpPr>
          <p:cNvPr id="7" name="ZoneTexte 6"/>
          <p:cNvSpPr txBox="1"/>
          <p:nvPr/>
        </p:nvSpPr>
        <p:spPr>
          <a:xfrm>
            <a:off x="3931556" y="5458112"/>
            <a:ext cx="2286000" cy="338554"/>
          </a:xfrm>
          <a:prstGeom prst="rect">
            <a:avLst/>
          </a:prstGeom>
          <a:solidFill>
            <a:schemeClr val="bg1"/>
          </a:solidFill>
        </p:spPr>
        <p:txBody>
          <a:bodyPr wrap="square" rtlCol="0">
            <a:spAutoFit/>
          </a:bodyPr>
          <a:lstStyle/>
          <a:p>
            <a:r>
              <a:rPr lang="fr-FR" sz="1600" dirty="0">
                <a:solidFill>
                  <a:srgbClr val="088FDA"/>
                </a:solidFill>
              </a:rPr>
              <a:t>La vigilance partagée</a:t>
            </a:r>
            <a:endParaRPr lang="fr-FR" sz="1600" dirty="0"/>
          </a:p>
        </p:txBody>
      </p:sp>
      <p:sp>
        <p:nvSpPr>
          <p:cNvPr id="8" name="ZoneTexte 7"/>
          <p:cNvSpPr txBox="1"/>
          <p:nvPr/>
        </p:nvSpPr>
        <p:spPr>
          <a:xfrm>
            <a:off x="1079500" y="2016125"/>
            <a:ext cx="1219200" cy="1698927"/>
          </a:xfrm>
          <a:prstGeom prst="rect">
            <a:avLst/>
          </a:prstGeom>
          <a:solidFill>
            <a:schemeClr val="bg1"/>
          </a:solidFill>
        </p:spPr>
        <p:txBody>
          <a:bodyPr wrap="square" rtlCol="0">
            <a:spAutoFit/>
          </a:bodyPr>
          <a:lstStyle/>
          <a:p>
            <a:pPr>
              <a:lnSpc>
                <a:spcPct val="90000"/>
              </a:lnSpc>
            </a:pPr>
            <a:r>
              <a:rPr lang="fr-FR" sz="1600" dirty="0">
                <a:solidFill>
                  <a:srgbClr val="088FDA"/>
                </a:solidFill>
              </a:rPr>
              <a:t>La préparation</a:t>
            </a:r>
          </a:p>
          <a:p>
            <a:pPr>
              <a:lnSpc>
                <a:spcPct val="90000"/>
              </a:lnSpc>
            </a:pPr>
            <a:r>
              <a:rPr lang="fr-FR" sz="1000" dirty="0"/>
              <a:t>La solution retenue est décrite sous toutes ses dimensions ; matériel et engins, moyens et compétences humaines etc. </a:t>
            </a:r>
          </a:p>
        </p:txBody>
      </p:sp>
      <p:sp>
        <p:nvSpPr>
          <p:cNvPr id="9" name="ZoneTexte 8"/>
          <p:cNvSpPr txBox="1"/>
          <p:nvPr/>
        </p:nvSpPr>
        <p:spPr>
          <a:xfrm>
            <a:off x="1079500" y="3802533"/>
            <a:ext cx="1219200" cy="1186479"/>
          </a:xfrm>
          <a:prstGeom prst="rect">
            <a:avLst/>
          </a:prstGeom>
          <a:solidFill>
            <a:schemeClr val="bg1"/>
          </a:solidFill>
        </p:spPr>
        <p:txBody>
          <a:bodyPr wrap="square" rtlCol="0">
            <a:spAutoFit/>
          </a:bodyPr>
          <a:lstStyle/>
          <a:p>
            <a:pPr>
              <a:lnSpc>
                <a:spcPct val="90000"/>
              </a:lnSpc>
            </a:pPr>
            <a:r>
              <a:rPr lang="fr-FR" sz="1600" dirty="0">
                <a:solidFill>
                  <a:srgbClr val="088FDA"/>
                </a:solidFill>
              </a:rPr>
              <a:t>Le briefing</a:t>
            </a:r>
          </a:p>
          <a:p>
            <a:pPr>
              <a:lnSpc>
                <a:spcPct val="90000"/>
              </a:lnSpc>
            </a:pPr>
            <a:r>
              <a:rPr lang="fr-FR" sz="1000" dirty="0"/>
              <a:t>Le contenu des interventions a fait l’objet d’échanges pour s’assurer de leur bonne compréhension</a:t>
            </a:r>
          </a:p>
        </p:txBody>
      </p:sp>
      <p:sp>
        <p:nvSpPr>
          <p:cNvPr id="10" name="ZoneTexte 9"/>
          <p:cNvSpPr txBox="1"/>
          <p:nvPr/>
        </p:nvSpPr>
        <p:spPr>
          <a:xfrm>
            <a:off x="3618521" y="2018812"/>
            <a:ext cx="1331547" cy="2252924"/>
          </a:xfrm>
          <a:prstGeom prst="rect">
            <a:avLst/>
          </a:prstGeom>
          <a:solidFill>
            <a:schemeClr val="bg1"/>
          </a:solidFill>
        </p:spPr>
        <p:txBody>
          <a:bodyPr wrap="square" rtlCol="0">
            <a:spAutoFit/>
          </a:bodyPr>
          <a:lstStyle/>
          <a:p>
            <a:pPr>
              <a:lnSpc>
                <a:spcPct val="90000"/>
              </a:lnSpc>
            </a:pPr>
            <a:r>
              <a:rPr lang="fr-FR" sz="1600" dirty="0">
                <a:solidFill>
                  <a:srgbClr val="088FDA"/>
                </a:solidFill>
              </a:rPr>
              <a:t>Le TOP</a:t>
            </a:r>
          </a:p>
          <a:p>
            <a:pPr>
              <a:lnSpc>
                <a:spcPct val="90000"/>
              </a:lnSpc>
            </a:pPr>
            <a:r>
              <a:rPr lang="fr-FR" sz="1000" dirty="0"/>
              <a:t>Après l’analyse des risques, je constate que la situation n’est pas celle prévue ? Le TOP permet d’adapter la méthode d’intervention pour l’engager en toute sécurité. Si ce n’est pas possible, j’alerte et recherche avec l’appui du management une autre solution.</a:t>
            </a:r>
          </a:p>
        </p:txBody>
      </p:sp>
      <p:sp>
        <p:nvSpPr>
          <p:cNvPr id="11" name="ZoneTexte 10"/>
          <p:cNvSpPr txBox="1"/>
          <p:nvPr/>
        </p:nvSpPr>
        <p:spPr>
          <a:xfrm>
            <a:off x="3618521" y="4197796"/>
            <a:ext cx="1499580" cy="1283428"/>
          </a:xfrm>
          <a:prstGeom prst="rect">
            <a:avLst/>
          </a:prstGeom>
          <a:solidFill>
            <a:schemeClr val="bg1"/>
          </a:solidFill>
        </p:spPr>
        <p:txBody>
          <a:bodyPr wrap="square" rtlCol="0">
            <a:spAutoFit/>
          </a:bodyPr>
          <a:lstStyle/>
          <a:p>
            <a:pPr>
              <a:lnSpc>
                <a:spcPct val="90000"/>
              </a:lnSpc>
            </a:pPr>
            <a:r>
              <a:rPr lang="fr-FR" sz="1600" dirty="0">
                <a:solidFill>
                  <a:srgbClr val="088FDA"/>
                </a:solidFill>
              </a:rPr>
              <a:t>Le point d’arrêt</a:t>
            </a:r>
          </a:p>
          <a:p>
            <a:pPr>
              <a:lnSpc>
                <a:spcPct val="90000"/>
              </a:lnSpc>
            </a:pPr>
            <a:r>
              <a:rPr lang="fr-FR" sz="1000" dirty="0"/>
              <a:t>Un aléa survient pendant le chantier mettant en cause la sécurité. Je m’arrête : j’adapte la méthode de travail pour rester en sécurité et, si besoin, j’alerte.</a:t>
            </a:r>
          </a:p>
        </p:txBody>
      </p:sp>
      <p:sp>
        <p:nvSpPr>
          <p:cNvPr id="12" name="ZoneTexte 11"/>
          <p:cNvSpPr txBox="1"/>
          <p:nvPr/>
        </p:nvSpPr>
        <p:spPr>
          <a:xfrm>
            <a:off x="8928100" y="2149313"/>
            <a:ext cx="1357312" cy="1144929"/>
          </a:xfrm>
          <a:prstGeom prst="rect">
            <a:avLst/>
          </a:prstGeom>
          <a:solidFill>
            <a:schemeClr val="bg1"/>
          </a:solidFill>
        </p:spPr>
        <p:txBody>
          <a:bodyPr wrap="square" rtlCol="0">
            <a:spAutoFit/>
          </a:bodyPr>
          <a:lstStyle/>
          <a:p>
            <a:pPr>
              <a:lnSpc>
                <a:spcPct val="90000"/>
              </a:lnSpc>
            </a:pPr>
            <a:r>
              <a:rPr lang="fr-FR" sz="1600" dirty="0">
                <a:solidFill>
                  <a:srgbClr val="088FDA"/>
                </a:solidFill>
              </a:rPr>
              <a:t>Le débriefing</a:t>
            </a:r>
          </a:p>
          <a:p>
            <a:pPr>
              <a:lnSpc>
                <a:spcPct val="90000"/>
              </a:lnSpc>
            </a:pPr>
            <a:r>
              <a:rPr lang="fr-FR" sz="1000" dirty="0"/>
              <a:t>Renforcer le système de défense par la détection et le traitement des situations dangereuses.</a:t>
            </a:r>
          </a:p>
        </p:txBody>
      </p:sp>
      <p:cxnSp>
        <p:nvCxnSpPr>
          <p:cNvPr id="43" name="Connecteur droit avec flèche 42"/>
          <p:cNvCxnSpPr/>
          <p:nvPr/>
        </p:nvCxnSpPr>
        <p:spPr>
          <a:xfrm flipV="1">
            <a:off x="850899" y="2701925"/>
            <a:ext cx="152401" cy="15240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 name="Rectangle 3"/>
          <p:cNvSpPr/>
          <p:nvPr/>
        </p:nvSpPr>
        <p:spPr>
          <a:xfrm>
            <a:off x="1239172" y="1347745"/>
            <a:ext cx="2182985" cy="439780"/>
          </a:xfrm>
          <a:prstGeom prst="rect">
            <a:avLst/>
          </a:prstGeom>
          <a:solidFill>
            <a:srgbClr val="FB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Prévention</a:t>
            </a:r>
          </a:p>
        </p:txBody>
      </p:sp>
      <p:sp>
        <p:nvSpPr>
          <p:cNvPr id="18" name="Rectangle 17"/>
          <p:cNvSpPr/>
          <p:nvPr/>
        </p:nvSpPr>
        <p:spPr>
          <a:xfrm>
            <a:off x="3683760" y="1347745"/>
            <a:ext cx="2182985" cy="439780"/>
          </a:xfrm>
          <a:prstGeom prst="rect">
            <a:avLst/>
          </a:prstGeom>
          <a:solidFill>
            <a:srgbClr val="FB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Récupération</a:t>
            </a:r>
          </a:p>
        </p:txBody>
      </p:sp>
      <p:sp>
        <p:nvSpPr>
          <p:cNvPr id="19" name="Rectangle 18"/>
          <p:cNvSpPr/>
          <p:nvPr/>
        </p:nvSpPr>
        <p:spPr>
          <a:xfrm>
            <a:off x="6290212" y="1324201"/>
            <a:ext cx="2182985" cy="439780"/>
          </a:xfrm>
          <a:prstGeom prst="rect">
            <a:avLst/>
          </a:prstGeom>
          <a:solidFill>
            <a:srgbClr val="FB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Atténuation</a:t>
            </a:r>
          </a:p>
        </p:txBody>
      </p:sp>
      <p:sp>
        <p:nvSpPr>
          <p:cNvPr id="6" name="Organigramme : Données 5"/>
          <p:cNvSpPr/>
          <p:nvPr/>
        </p:nvSpPr>
        <p:spPr>
          <a:xfrm rot="16200000">
            <a:off x="6446118" y="3093480"/>
            <a:ext cx="3525893" cy="137118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3" name="Rectangle 12"/>
          <p:cNvSpPr/>
          <p:nvPr/>
        </p:nvSpPr>
        <p:spPr>
          <a:xfrm>
            <a:off x="7631167" y="3271669"/>
            <a:ext cx="1191929" cy="523220"/>
          </a:xfrm>
          <a:prstGeom prst="rect">
            <a:avLst/>
          </a:prstGeom>
        </p:spPr>
        <p:txBody>
          <a:bodyPr wrap="none">
            <a:spAutoFit/>
          </a:bodyPr>
          <a:lstStyle/>
          <a:p>
            <a:pPr algn="ctr"/>
            <a:r>
              <a:rPr lang="fr-FR" sz="1400" b="1" dirty="0">
                <a:solidFill>
                  <a:schemeClr val="bg1"/>
                </a:solidFill>
              </a:rPr>
              <a:t>Barrière </a:t>
            </a:r>
          </a:p>
          <a:p>
            <a:pPr algn="ctr"/>
            <a:r>
              <a:rPr lang="fr-FR" sz="1400" b="1" dirty="0">
                <a:solidFill>
                  <a:schemeClr val="bg1"/>
                </a:solidFill>
              </a:rPr>
              <a:t>d’atténuation</a:t>
            </a:r>
          </a:p>
        </p:txBody>
      </p:sp>
      <p:sp>
        <p:nvSpPr>
          <p:cNvPr id="22" name="Organigramme : Données 21"/>
          <p:cNvSpPr/>
          <p:nvPr/>
        </p:nvSpPr>
        <p:spPr>
          <a:xfrm rot="16200000">
            <a:off x="3953726" y="3185686"/>
            <a:ext cx="3525893" cy="110643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3" name="Organigramme : Données 22"/>
          <p:cNvSpPr/>
          <p:nvPr/>
        </p:nvSpPr>
        <p:spPr>
          <a:xfrm rot="16200000">
            <a:off x="1223849" y="3070777"/>
            <a:ext cx="3525893" cy="110643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4" name="Rectangle 23"/>
          <p:cNvSpPr/>
          <p:nvPr/>
        </p:nvSpPr>
        <p:spPr>
          <a:xfrm>
            <a:off x="5146453" y="3297081"/>
            <a:ext cx="1140440" cy="523220"/>
          </a:xfrm>
          <a:prstGeom prst="rect">
            <a:avLst/>
          </a:prstGeom>
        </p:spPr>
        <p:txBody>
          <a:bodyPr wrap="none">
            <a:spAutoFit/>
          </a:bodyPr>
          <a:lstStyle/>
          <a:p>
            <a:pPr algn="ctr"/>
            <a:r>
              <a:rPr lang="fr-FR" sz="1400" b="1" dirty="0">
                <a:solidFill>
                  <a:schemeClr val="bg1"/>
                </a:solidFill>
              </a:rPr>
              <a:t>Barrière de </a:t>
            </a:r>
          </a:p>
          <a:p>
            <a:pPr algn="ctr"/>
            <a:r>
              <a:rPr lang="fr-FR" sz="1400" b="1" dirty="0">
                <a:solidFill>
                  <a:schemeClr val="bg1"/>
                </a:solidFill>
              </a:rPr>
              <a:t>récupération</a:t>
            </a:r>
          </a:p>
        </p:txBody>
      </p:sp>
      <p:sp>
        <p:nvSpPr>
          <p:cNvPr id="25" name="Rectangle 24"/>
          <p:cNvSpPr/>
          <p:nvPr/>
        </p:nvSpPr>
        <p:spPr>
          <a:xfrm>
            <a:off x="2463189" y="3157280"/>
            <a:ext cx="1054711" cy="523220"/>
          </a:xfrm>
          <a:prstGeom prst="rect">
            <a:avLst/>
          </a:prstGeom>
        </p:spPr>
        <p:txBody>
          <a:bodyPr wrap="none">
            <a:spAutoFit/>
          </a:bodyPr>
          <a:lstStyle/>
          <a:p>
            <a:pPr algn="ctr"/>
            <a:r>
              <a:rPr lang="fr-FR" sz="1400" b="1" dirty="0">
                <a:solidFill>
                  <a:schemeClr val="bg1"/>
                </a:solidFill>
              </a:rPr>
              <a:t>Barrière de </a:t>
            </a:r>
          </a:p>
          <a:p>
            <a:pPr algn="ctr"/>
            <a:r>
              <a:rPr lang="fr-FR" sz="1400" b="1" dirty="0">
                <a:solidFill>
                  <a:schemeClr val="bg1"/>
                </a:solidFill>
              </a:rPr>
              <a:t>prévention</a:t>
            </a:r>
          </a:p>
        </p:txBody>
      </p:sp>
      <p:cxnSp>
        <p:nvCxnSpPr>
          <p:cNvPr id="36" name="Connecteur en arc 35"/>
          <p:cNvCxnSpPr/>
          <p:nvPr/>
        </p:nvCxnSpPr>
        <p:spPr>
          <a:xfrm rot="5400000" flipH="1">
            <a:off x="5008869" y="-1362562"/>
            <a:ext cx="439917" cy="8755856"/>
          </a:xfrm>
          <a:prstGeom prst="curvedConnector4">
            <a:avLst>
              <a:gd name="adj1" fmla="val -587461"/>
              <a:gd name="adj2" fmla="val 103082"/>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661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5472981" y="1485293"/>
            <a:ext cx="4504010" cy="1689806"/>
          </a:xfrm>
        </p:spPr>
        <p:txBody>
          <a:bodyPr/>
          <a:lstStyle/>
          <a:p>
            <a:r>
              <a:rPr lang="fr-FR" dirty="0"/>
              <a:t>Direction Prévention Santé Sécurité</a:t>
            </a:r>
          </a:p>
          <a:p>
            <a:r>
              <a:rPr lang="fr-FR" dirty="0"/>
              <a:t>Sébastien PIETRE CAMBACEDES</a:t>
            </a:r>
          </a:p>
          <a:p>
            <a:r>
              <a:rPr lang="fr-FR" dirty="0"/>
              <a:t>Annick LEDUBY</a:t>
            </a:r>
          </a:p>
          <a:p>
            <a:r>
              <a:rPr lang="fr-FR" dirty="0"/>
              <a:t>Stéphanie VAUX</a:t>
            </a:r>
          </a:p>
          <a:p>
            <a:r>
              <a:rPr lang="fr-FR" dirty="0"/>
              <a:t>Charlotte HEBRARD</a:t>
            </a:r>
          </a:p>
          <a:p>
            <a:endParaRPr lang="fr-FR" dirty="0"/>
          </a:p>
          <a:p>
            <a:r>
              <a:rPr lang="fr-FR" dirty="0"/>
              <a:t>Département Risque Electrique</a:t>
            </a:r>
          </a:p>
          <a:p>
            <a:r>
              <a:rPr lang="fr-FR" dirty="0"/>
              <a:t>Luc MENEGUZ</a:t>
            </a:r>
          </a:p>
          <a:p>
            <a:endParaRPr lang="fr-FR" dirty="0"/>
          </a:p>
          <a:p>
            <a:endParaRPr lang="fr-FR" dirty="0"/>
          </a:p>
          <a:p>
            <a:endParaRPr lang="fr-FR" dirty="0"/>
          </a:p>
          <a:p>
            <a:endParaRPr lang="fr-FR" dirty="0"/>
          </a:p>
        </p:txBody>
      </p:sp>
      <p:sp>
        <p:nvSpPr>
          <p:cNvPr id="3" name="Rectangle 2"/>
          <p:cNvSpPr/>
          <p:nvPr/>
        </p:nvSpPr>
        <p:spPr>
          <a:xfrm>
            <a:off x="393700" y="1683865"/>
            <a:ext cx="3733800" cy="646331"/>
          </a:xfrm>
          <a:prstGeom prst="rect">
            <a:avLst/>
          </a:prstGeom>
        </p:spPr>
        <p:txBody>
          <a:bodyPr wrap="square">
            <a:spAutoFit/>
          </a:bodyPr>
          <a:lstStyle/>
          <a:p>
            <a:pPr algn="ctr"/>
            <a:r>
              <a:rPr lang="fr-FR" b="1" dirty="0"/>
              <a:t>Merci à toutes les DR pour vos partages de bonnes pratiques</a:t>
            </a:r>
          </a:p>
        </p:txBody>
      </p:sp>
    </p:spTree>
    <p:extLst>
      <p:ext uri="{BB962C8B-B14F-4D97-AF65-F5344CB8AC3E}">
        <p14:creationId xmlns:p14="http://schemas.microsoft.com/office/powerpoint/2010/main" val="30996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47440" y="821427"/>
            <a:ext cx="10345960" cy="707886"/>
          </a:xfrm>
          <a:prstGeom prst="rect">
            <a:avLst/>
          </a:prstGeom>
        </p:spPr>
        <p:txBody>
          <a:bodyPr wrap="square">
            <a:spAutoFit/>
          </a:bodyPr>
          <a:lstStyle/>
          <a:p>
            <a:r>
              <a:rPr lang="fr-FR" sz="2000" dirty="0">
                <a:solidFill>
                  <a:schemeClr val="tx2"/>
                </a:solidFill>
                <a:ea typeface="+mj-ea"/>
                <a:cs typeface="+mj-cs"/>
              </a:rPr>
              <a:t>Dans la mise en pratique, où en sommes-nous ? En se posant collectivement quelques questions… </a:t>
            </a:r>
          </a:p>
          <a:p>
            <a:endParaRPr lang="fr-FR" sz="2000" dirty="0">
              <a:solidFill>
                <a:schemeClr val="tx2"/>
              </a:solidFill>
              <a:latin typeface="Calibri (Corps)"/>
              <a:ea typeface="+mj-ea"/>
              <a:cs typeface="+mj-cs"/>
            </a:endParaRPr>
          </a:p>
        </p:txBody>
      </p:sp>
      <p:sp>
        <p:nvSpPr>
          <p:cNvPr id="14" name="Titre 1">
            <a:extLst>
              <a:ext uri="{FF2B5EF4-FFF2-40B4-BE49-F238E27FC236}">
                <a16:creationId xmlns:a16="http://schemas.microsoft.com/office/drawing/2014/main" id="{2DE3674A-3ED6-0C43-93A5-752EB9AC40CB}"/>
              </a:ext>
            </a:extLst>
          </p:cNvPr>
          <p:cNvSpPr txBox="1">
            <a:spLocks/>
          </p:cNvSpPr>
          <p:nvPr/>
        </p:nvSpPr>
        <p:spPr>
          <a:xfrm>
            <a:off x="317500" y="339725"/>
            <a:ext cx="79248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Les fondamentaux, c’est notre vie, c’est ma vie</a:t>
            </a:r>
          </a:p>
        </p:txBody>
      </p:sp>
      <p:sp>
        <p:nvSpPr>
          <p:cNvPr id="16" name="Rectangle 15"/>
          <p:cNvSpPr/>
          <p:nvPr/>
        </p:nvSpPr>
        <p:spPr>
          <a:xfrm>
            <a:off x="392515" y="1283682"/>
            <a:ext cx="10059583" cy="3247043"/>
          </a:xfrm>
          <a:prstGeom prst="rect">
            <a:avLst/>
          </a:prstGeom>
        </p:spPr>
        <p:txBody>
          <a:bodyPr wrap="square">
            <a:spAutoFit/>
          </a:bodyPr>
          <a:lstStyle/>
          <a:p>
            <a:pPr marL="342900" indent="-342900">
              <a:spcBef>
                <a:spcPts val="600"/>
              </a:spcBef>
              <a:buBlip>
                <a:blip r:embed="rId3"/>
              </a:buBlip>
            </a:pPr>
            <a:r>
              <a:rPr lang="fr-FR" dirty="0"/>
              <a:t>Est-ce que je connais les fondamentaux et je sais pourquoi ils me protègent ? </a:t>
            </a:r>
          </a:p>
          <a:p>
            <a:pPr marL="342900" indent="-342900">
              <a:spcBef>
                <a:spcPts val="600"/>
              </a:spcBef>
              <a:buBlip>
                <a:blip r:embed="rId3"/>
              </a:buBlip>
            </a:pPr>
            <a:r>
              <a:rPr lang="fr-FR" dirty="0"/>
              <a:t>Comment je m’organise individuellement et collectivement pour les mettre en pratique (témoignages réguliers, partage au sein des équipes, etc.) ? </a:t>
            </a:r>
          </a:p>
          <a:p>
            <a:pPr marL="342900" indent="-342900">
              <a:spcBef>
                <a:spcPts val="600"/>
              </a:spcBef>
              <a:buBlip>
                <a:blip r:embed="rId3"/>
              </a:buBlip>
            </a:pPr>
            <a:r>
              <a:rPr lang="fr-FR" dirty="0"/>
              <a:t>Face à une situation à risque, comment je m’assure que je reste concentré, que j’évacue les préoccupations passagères, que je sors du mode routine ? </a:t>
            </a:r>
          </a:p>
          <a:p>
            <a:pPr marL="342900" indent="-342900">
              <a:spcBef>
                <a:spcPts val="600"/>
              </a:spcBef>
              <a:buBlip>
                <a:blip r:embed="rId3"/>
              </a:buBlip>
            </a:pPr>
            <a:r>
              <a:rPr lang="fr-FR" dirty="0"/>
              <a:t>Que pouvons-nous changer dans notre organisation, nos comportements pour les respecter ? </a:t>
            </a:r>
          </a:p>
          <a:p>
            <a:pPr marL="342900" indent="-342900">
              <a:spcBef>
                <a:spcPts val="600"/>
              </a:spcBef>
              <a:buBlip>
                <a:blip r:embed="rId3"/>
              </a:buBlip>
            </a:pPr>
            <a:r>
              <a:rPr lang="fr-FR" dirty="0"/>
              <a:t>Comment développer la vigilance partagée pour veiller les uns sur les autres ?  </a:t>
            </a:r>
          </a:p>
          <a:p>
            <a:pPr marL="342900" indent="-342900">
              <a:spcBef>
                <a:spcPts val="600"/>
              </a:spcBef>
              <a:buBlip>
                <a:blip r:embed="rId3"/>
              </a:buBlip>
            </a:pPr>
            <a:r>
              <a:rPr lang="fr-FR" dirty="0"/>
              <a:t>Comment valoriser le professionnalisme et développer la fierté associée à l’application de ces gestes qui sauvent ? </a:t>
            </a:r>
          </a:p>
          <a:p>
            <a:endParaRPr lang="fr-FR" dirty="0"/>
          </a:p>
        </p:txBody>
      </p:sp>
      <p:pic>
        <p:nvPicPr>
          <p:cNvPr id="2" name="Image 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4263" y="4302125"/>
            <a:ext cx="10847363" cy="1191083"/>
          </a:xfrm>
          <a:prstGeom prst="rect">
            <a:avLst/>
          </a:prstGeom>
        </p:spPr>
      </p:pic>
    </p:spTree>
    <p:extLst>
      <p:ext uri="{BB962C8B-B14F-4D97-AF65-F5344CB8AC3E}">
        <p14:creationId xmlns:p14="http://schemas.microsoft.com/office/powerpoint/2010/main" val="42198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75438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Zoom Neurosciences : </a:t>
            </a:r>
          </a:p>
          <a:p>
            <a:r>
              <a:rPr lang="fr-FR" sz="2800" dirty="0">
                <a:latin typeface="+mn-lt"/>
              </a:rPr>
              <a:t>comprendre l’intérêt du </a:t>
            </a:r>
            <a:r>
              <a:rPr lang="fr-FR" sz="3600" dirty="0">
                <a:solidFill>
                  <a:srgbClr val="FBB900"/>
                </a:solidFill>
                <a:latin typeface="+mn-lt"/>
              </a:rPr>
              <a:t>TOP</a:t>
            </a:r>
          </a:p>
        </p:txBody>
      </p:sp>
      <p:sp>
        <p:nvSpPr>
          <p:cNvPr id="8" name="Rectangle 7"/>
          <p:cNvSpPr/>
          <p:nvPr/>
        </p:nvSpPr>
        <p:spPr>
          <a:xfrm>
            <a:off x="1612900" y="1482725"/>
            <a:ext cx="8686800" cy="3970318"/>
          </a:xfrm>
          <a:prstGeom prst="rect">
            <a:avLst/>
          </a:prstGeom>
        </p:spPr>
        <p:txBody>
          <a:bodyPr wrap="square">
            <a:spAutoFit/>
          </a:bodyPr>
          <a:lstStyle/>
          <a:p>
            <a:pPr marL="285750" indent="-285750" algn="just">
              <a:buBlip>
                <a:blip r:embed="rId3"/>
              </a:buBlip>
            </a:pPr>
            <a:r>
              <a:rPr lang="fr-FR" dirty="0"/>
              <a:t>Notre cerveau cherche à économiser l’énergie car il en consomme beaucoup (25%).</a:t>
            </a:r>
          </a:p>
          <a:p>
            <a:pPr marL="285750" indent="-285750" algn="just">
              <a:buBlip>
                <a:blip r:embed="rId3"/>
              </a:buBlip>
            </a:pPr>
            <a:r>
              <a:rPr lang="fr-FR" dirty="0"/>
              <a:t>Du coup, nous utilisons tout au long de la journée le </a:t>
            </a:r>
            <a:r>
              <a:rPr lang="fr-FR" b="1" dirty="0">
                <a:solidFill>
                  <a:srgbClr val="FBB900"/>
                </a:solidFill>
              </a:rPr>
              <a:t>mode automatique</a:t>
            </a:r>
            <a:r>
              <a:rPr lang="fr-FR" dirty="0"/>
              <a:t>,</a:t>
            </a:r>
            <a:r>
              <a:rPr lang="fr-FR" b="1" dirty="0">
                <a:solidFill>
                  <a:srgbClr val="9AC236"/>
                </a:solidFill>
              </a:rPr>
              <a:t> </a:t>
            </a:r>
            <a:r>
              <a:rPr lang="fr-FR" dirty="0"/>
              <a:t>beaucoup moins énergivore que le mode conscient. </a:t>
            </a:r>
          </a:p>
          <a:p>
            <a:pPr marL="742950" lvl="1" indent="-285750" algn="just">
              <a:buSzPct val="70000"/>
              <a:buBlip>
                <a:blip r:embed="rId4"/>
              </a:buBlip>
            </a:pPr>
            <a:r>
              <a:rPr lang="fr-FR" dirty="0"/>
              <a:t>Nous conduisons, passons les vitesses, tout en discutant avec un passager en </a:t>
            </a:r>
            <a:r>
              <a:rPr lang="fr-FR" b="1" dirty="0">
                <a:solidFill>
                  <a:srgbClr val="FBB900"/>
                </a:solidFill>
              </a:rPr>
              <a:t>mode automatique</a:t>
            </a:r>
            <a:endParaRPr lang="fr-FR" dirty="0">
              <a:solidFill>
                <a:srgbClr val="FBB900"/>
              </a:solidFill>
            </a:endParaRPr>
          </a:p>
          <a:p>
            <a:pPr marL="742950" lvl="1" indent="-285750" algn="just">
              <a:buSzPct val="70000"/>
              <a:buBlip>
                <a:blip r:embed="rId4"/>
              </a:buBlip>
            </a:pPr>
            <a:r>
              <a:rPr lang="fr-FR" dirty="0"/>
              <a:t>Nous réservons le </a:t>
            </a:r>
            <a:r>
              <a:rPr lang="fr-FR" b="1" dirty="0">
                <a:solidFill>
                  <a:srgbClr val="FBB900"/>
                </a:solidFill>
              </a:rPr>
              <a:t>mode conscient</a:t>
            </a:r>
            <a:r>
              <a:rPr lang="fr-FR" dirty="0"/>
              <a:t>, très coûteux en énergie, pour des apprentissages, des situations nouvelles qui nécessitent toute notre attention.</a:t>
            </a:r>
          </a:p>
          <a:p>
            <a:pPr marL="285750" indent="-285750" algn="just">
              <a:buBlip>
                <a:blip r:embed="rId3"/>
              </a:buBlip>
            </a:pPr>
            <a:r>
              <a:rPr lang="fr-FR" dirty="0"/>
              <a:t>Notre </a:t>
            </a:r>
            <a:r>
              <a:rPr lang="fr-FR" b="1" dirty="0">
                <a:solidFill>
                  <a:srgbClr val="FBB900"/>
                </a:solidFill>
              </a:rPr>
              <a:t>perception du risque </a:t>
            </a:r>
            <a:r>
              <a:rPr lang="fr-FR" dirty="0"/>
              <a:t>est aussi traitée en mode automatique, surtout si nous faisons une activité connue (expertise/habitude/routine). </a:t>
            </a:r>
          </a:p>
          <a:p>
            <a:pPr algn="just"/>
            <a:endParaRPr lang="fr-FR" dirty="0"/>
          </a:p>
          <a:p>
            <a:pPr algn="just" defTabSz="661988"/>
            <a:r>
              <a:rPr lang="fr-FR" b="1" dirty="0">
                <a:solidFill>
                  <a:srgbClr val="FBB900"/>
                </a:solidFill>
              </a:rPr>
              <a:t>L’application du TOP permet de sortir de l’habitude, de ce manque </a:t>
            </a:r>
          </a:p>
          <a:p>
            <a:pPr algn="just" defTabSz="661988"/>
            <a:r>
              <a:rPr lang="fr-FR" b="1" dirty="0">
                <a:solidFill>
                  <a:srgbClr val="FBB900"/>
                </a:solidFill>
              </a:rPr>
              <a:t>de vigilance et de se mettre momentanément en mode conscient.</a:t>
            </a:r>
          </a:p>
          <a:p>
            <a:pPr algn="just" defTabSz="661988"/>
            <a:r>
              <a:rPr lang="fr-FR" b="1" dirty="0">
                <a:solidFill>
                  <a:srgbClr val="FBB900"/>
                </a:solidFill>
              </a:rPr>
              <a:t>En se posant des questions, on vérifie, on analyse et on détecte </a:t>
            </a:r>
          </a:p>
          <a:p>
            <a:pPr algn="just" defTabSz="661988"/>
            <a:r>
              <a:rPr lang="fr-FR" b="1" dirty="0">
                <a:solidFill>
                  <a:srgbClr val="FBB900"/>
                </a:solidFill>
              </a:rPr>
              <a:t>les risques. C’est une barrière pour nous protéger.</a:t>
            </a:r>
            <a:endParaRPr lang="fr-FR" dirty="0">
              <a:solidFill>
                <a:srgbClr val="FBB900"/>
              </a:solidFill>
            </a:endParaRPr>
          </a:p>
        </p:txBody>
      </p:sp>
      <p:pic>
        <p:nvPicPr>
          <p:cNvPr id="9" name="Image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41300" y="2854325"/>
            <a:ext cx="1298023" cy="1152555"/>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69900" y="1635125"/>
            <a:ext cx="952500" cy="1152525"/>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20098" y="4194270"/>
            <a:ext cx="1133475" cy="1181100"/>
          </a:xfrm>
          <a:prstGeom prst="rect">
            <a:avLst/>
          </a:prstGeom>
        </p:spPr>
      </p:pic>
      <p:pic>
        <p:nvPicPr>
          <p:cNvPr id="12" name="Image 11"/>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8503404" y="4454525"/>
            <a:ext cx="1796296" cy="1022507"/>
          </a:xfrm>
          <a:prstGeom prst="rect">
            <a:avLst/>
          </a:prstGeom>
        </p:spPr>
      </p:pic>
      <p:sp>
        <p:nvSpPr>
          <p:cNvPr id="13" name="ZoneTexte 12"/>
          <p:cNvSpPr txBox="1"/>
          <p:nvPr/>
        </p:nvSpPr>
        <p:spPr>
          <a:xfrm>
            <a:off x="8503404" y="5500435"/>
            <a:ext cx="1796296" cy="230832"/>
          </a:xfrm>
          <a:prstGeom prst="rect">
            <a:avLst/>
          </a:prstGeom>
          <a:noFill/>
        </p:spPr>
        <p:txBody>
          <a:bodyPr wrap="square" rtlCol="0">
            <a:spAutoFit/>
          </a:bodyPr>
          <a:lstStyle/>
          <a:p>
            <a:pPr defTabSz="781903"/>
            <a:r>
              <a:rPr lang="fr-FR" sz="800" dirty="0">
                <a:solidFill>
                  <a:srgbClr val="575756"/>
                </a:solidFill>
                <a:latin typeface="Calibri" panose="020F0502020204030204"/>
              </a:rPr>
              <a:t>Source</a:t>
            </a:r>
            <a:r>
              <a:rPr lang="fr-FR" sz="900" dirty="0">
                <a:solidFill>
                  <a:srgbClr val="575756"/>
                </a:solidFill>
                <a:latin typeface="Calibri" panose="020F0502020204030204"/>
              </a:rPr>
              <a:t> : DR Normandie – 4 mn </a:t>
            </a:r>
          </a:p>
        </p:txBody>
      </p:sp>
      <p:grpSp>
        <p:nvGrpSpPr>
          <p:cNvPr id="5" name="Groupe 4"/>
          <p:cNvGrpSpPr/>
          <p:nvPr/>
        </p:nvGrpSpPr>
        <p:grpSpPr>
          <a:xfrm>
            <a:off x="4813300" y="-19732"/>
            <a:ext cx="1480914" cy="1480914"/>
            <a:chOff x="5923186" y="-74389"/>
            <a:chExt cx="1480914" cy="1480914"/>
          </a:xfrm>
        </p:grpSpPr>
        <p:pic>
          <p:nvPicPr>
            <p:cNvPr id="4" name="Image 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108700" y="187325"/>
              <a:ext cx="1026873" cy="1026413"/>
            </a:xfrm>
            <a:prstGeom prst="rect">
              <a:avLst/>
            </a:prstGeom>
          </p:spPr>
        </p:pic>
        <p:pic>
          <p:nvPicPr>
            <p:cNvPr id="14" name="Image 1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923186" y="-74389"/>
              <a:ext cx="1480914" cy="1480914"/>
            </a:xfrm>
            <a:prstGeom prst="rect">
              <a:avLst/>
            </a:prstGeom>
          </p:spPr>
        </p:pic>
      </p:grpSp>
    </p:spTree>
    <p:extLst>
      <p:ext uri="{BB962C8B-B14F-4D97-AF65-F5344CB8AC3E}">
        <p14:creationId xmlns:p14="http://schemas.microsoft.com/office/powerpoint/2010/main" val="7541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544A809-BB4D-0E42-8C6B-2AA0C0AF91FB}"/>
              </a:ext>
            </a:extLst>
          </p:cNvPr>
          <p:cNvSpPr txBox="1">
            <a:spLocks/>
          </p:cNvSpPr>
          <p:nvPr/>
        </p:nvSpPr>
        <p:spPr>
          <a:xfrm>
            <a:off x="1422400" y="1324072"/>
            <a:ext cx="10134600" cy="1236134"/>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dirty="0">
                <a:latin typeface="+mn-lt"/>
              </a:rPr>
              <a:t>Nous faisons tous entre 3 et 5 erreurs par heure !</a:t>
            </a:r>
            <a:endParaRPr lang="fr-FR" sz="2000" b="0" i="0" dirty="0">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400" dirty="0">
              <a:solidFill>
                <a:schemeClr val="tx1"/>
              </a:solidFill>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400" dirty="0">
              <a:solidFill>
                <a:schemeClr val="tx1"/>
              </a:solidFill>
              <a:latin typeface="+mn-lt"/>
            </a:endParaRPr>
          </a:p>
        </p:txBody>
      </p:sp>
      <p:sp>
        <p:nvSpPr>
          <p:cNvPr id="8" name="Rectangle 7"/>
          <p:cNvSpPr/>
          <p:nvPr/>
        </p:nvSpPr>
        <p:spPr>
          <a:xfrm>
            <a:off x="1612900" y="1703407"/>
            <a:ext cx="8686800" cy="4078039"/>
          </a:xfrm>
          <a:prstGeom prst="rect">
            <a:avLst/>
          </a:prstGeom>
        </p:spPr>
        <p:txBody>
          <a:bodyPr wrap="square">
            <a:spAutoFit/>
          </a:bodyPr>
          <a:lstStyle/>
          <a:p>
            <a:pPr marL="285750" indent="-285750" algn="just">
              <a:buBlip>
                <a:blip r:embed="rId3"/>
              </a:buBlip>
            </a:pPr>
            <a:r>
              <a:rPr lang="fr-FR" dirty="0"/>
              <a:t>Depuis ce matin, vous avez renversé un peu de café, oublié vos clés ?</a:t>
            </a:r>
          </a:p>
          <a:p>
            <a:pPr marL="285750" indent="-285750" algn="just">
              <a:buBlip>
                <a:blip r:embed="rId3"/>
              </a:buBlip>
            </a:pPr>
            <a:r>
              <a:rPr lang="fr-FR" dirty="0"/>
              <a:t>Il est tout à fait normal de faire des erreurs, c’est même notre mode d’apprentissage. </a:t>
            </a:r>
            <a:r>
              <a:rPr lang="fr-FR" dirty="0">
                <a:solidFill>
                  <a:srgbClr val="FBB900"/>
                </a:solidFill>
              </a:rPr>
              <a:t>Vous n’avez jamais envoyé un SMS au mauvais destinataire ?</a:t>
            </a:r>
          </a:p>
          <a:p>
            <a:pPr marL="285750" indent="-285750" algn="just">
              <a:buBlip>
                <a:blip r:embed="rId3"/>
              </a:buBlip>
            </a:pPr>
            <a:r>
              <a:rPr lang="fr-FR" dirty="0"/>
              <a:t>C’est en essayant de ne pas les reproduire, que vous avez mis en place des parades de sécurité. </a:t>
            </a:r>
            <a:r>
              <a:rPr lang="fr-FR" dirty="0">
                <a:solidFill>
                  <a:srgbClr val="FBB900"/>
                </a:solidFill>
              </a:rPr>
              <a:t>Désormais vous faîtes un TOP avant d’envoyer votre SMS pour vérifier que vous écrivez à la bonne personne !</a:t>
            </a:r>
          </a:p>
          <a:p>
            <a:pPr algn="just"/>
            <a:endParaRPr lang="fr-FR" sz="900" dirty="0">
              <a:solidFill>
                <a:srgbClr val="FBB900"/>
              </a:solidFill>
            </a:endParaRPr>
          </a:p>
          <a:p>
            <a:pPr marL="285750" indent="-285750" algn="just">
              <a:buBlip>
                <a:blip r:embed="rId3"/>
              </a:buBlip>
            </a:pPr>
            <a:r>
              <a:rPr lang="fr-FR" dirty="0"/>
              <a:t>Nous avons des métiers à risque. Nous devons faire bien du premier coup. On ne peut pas se permettre d’apprendre par l’erreur !</a:t>
            </a:r>
          </a:p>
          <a:p>
            <a:pPr marL="285750" indent="-285750" algn="just">
              <a:buBlip>
                <a:blip r:embed="rId3"/>
              </a:buBlip>
            </a:pPr>
            <a:r>
              <a:rPr lang="fr-FR" dirty="0"/>
              <a:t>Or, on sait que l’erreur va arriver.</a:t>
            </a:r>
          </a:p>
          <a:p>
            <a:pPr algn="just"/>
            <a:endParaRPr lang="fr-FR" sz="700" b="1" dirty="0">
              <a:solidFill>
                <a:srgbClr val="92D050"/>
              </a:solidFill>
            </a:endParaRPr>
          </a:p>
          <a:p>
            <a:pPr algn="just"/>
            <a:r>
              <a:rPr lang="fr-FR" b="1" dirty="0">
                <a:solidFill>
                  <a:srgbClr val="FBB900"/>
                </a:solidFill>
              </a:rPr>
              <a:t>L’application du TOP permet de se poser des questions et de </a:t>
            </a:r>
          </a:p>
          <a:p>
            <a:pPr algn="just"/>
            <a:r>
              <a:rPr lang="fr-FR" b="1" dirty="0">
                <a:solidFill>
                  <a:srgbClr val="FBB900"/>
                </a:solidFill>
              </a:rPr>
              <a:t>détecter les risques afin de corriger et d’éviter les erreurs !  </a:t>
            </a:r>
          </a:p>
          <a:p>
            <a:pPr algn="just"/>
            <a:r>
              <a:rPr lang="fr-FR" b="1" dirty="0">
                <a:solidFill>
                  <a:srgbClr val="FBB900"/>
                </a:solidFill>
              </a:rPr>
              <a:t>C’est une barrière pour nous protéger.</a:t>
            </a:r>
          </a:p>
          <a:p>
            <a:pPr algn="just"/>
            <a:r>
              <a:rPr lang="fr-FR" i="1" dirty="0"/>
              <a:t> </a:t>
            </a:r>
            <a:endParaRPr lang="fr-FR" b="1" i="1" dirty="0">
              <a:solidFill>
                <a:srgbClr val="FBB900"/>
              </a:solidFill>
            </a:endParaRPr>
          </a:p>
        </p:txBody>
      </p:sp>
      <p:pic>
        <p:nvPicPr>
          <p:cNvPr id="9" name="Imag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41300" y="2854325"/>
            <a:ext cx="1298023" cy="1152555"/>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69900" y="1635125"/>
            <a:ext cx="952500" cy="1152525"/>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20098" y="4194270"/>
            <a:ext cx="1133475" cy="1181100"/>
          </a:xfrm>
          <a:prstGeom prst="rect">
            <a:avLst/>
          </a:prstGeom>
        </p:spPr>
      </p:pic>
      <p:sp>
        <p:nvSpPr>
          <p:cNvPr id="2" name="ZoneTexte 1"/>
          <p:cNvSpPr txBox="1"/>
          <p:nvPr/>
        </p:nvSpPr>
        <p:spPr>
          <a:xfrm>
            <a:off x="8470900" y="4955735"/>
            <a:ext cx="1752600" cy="338554"/>
          </a:xfrm>
          <a:prstGeom prst="rect">
            <a:avLst/>
          </a:prstGeom>
          <a:noFill/>
        </p:spPr>
        <p:txBody>
          <a:bodyPr wrap="square" rtlCol="0">
            <a:spAutoFit/>
          </a:bodyPr>
          <a:lstStyle/>
          <a:p>
            <a:r>
              <a:rPr lang="fr-FR" sz="800" dirty="0"/>
              <a:t>Source : Isabelle Simonetto Docteur en neurosciences</a:t>
            </a:r>
          </a:p>
        </p:txBody>
      </p:sp>
      <p:sp>
        <p:nvSpPr>
          <p:cNvPr id="12" name="Titre 1">
            <a:extLst>
              <a:ext uri="{FF2B5EF4-FFF2-40B4-BE49-F238E27FC236}">
                <a16:creationId xmlns:a16="http://schemas.microsoft.com/office/drawing/2014/main" id="{2DE3674A-3ED6-0C43-93A5-752EB9AC40CB}"/>
              </a:ext>
            </a:extLst>
          </p:cNvPr>
          <p:cNvSpPr txBox="1">
            <a:spLocks/>
          </p:cNvSpPr>
          <p:nvPr/>
        </p:nvSpPr>
        <p:spPr>
          <a:xfrm>
            <a:off x="317500" y="339725"/>
            <a:ext cx="7543800"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Zoom Neurosciences : </a:t>
            </a:r>
          </a:p>
          <a:p>
            <a:r>
              <a:rPr lang="fr-FR" sz="2800" dirty="0">
                <a:latin typeface="+mn-lt"/>
              </a:rPr>
              <a:t>comprendre l’intérêt du </a:t>
            </a:r>
            <a:r>
              <a:rPr lang="fr-FR" sz="3600" dirty="0">
                <a:solidFill>
                  <a:srgbClr val="FBB900"/>
                </a:solidFill>
                <a:latin typeface="+mn-lt"/>
              </a:rPr>
              <a:t>TOP</a:t>
            </a:r>
          </a:p>
        </p:txBody>
      </p:sp>
      <p:grpSp>
        <p:nvGrpSpPr>
          <p:cNvPr id="13" name="Groupe 12"/>
          <p:cNvGrpSpPr/>
          <p:nvPr/>
        </p:nvGrpSpPr>
        <p:grpSpPr>
          <a:xfrm>
            <a:off x="4813300" y="-19732"/>
            <a:ext cx="1480914" cy="1480914"/>
            <a:chOff x="5923186" y="-74389"/>
            <a:chExt cx="1480914" cy="1480914"/>
          </a:xfrm>
        </p:grpSpPr>
        <p:pic>
          <p:nvPicPr>
            <p:cNvPr id="15" name="Imag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08700" y="187325"/>
              <a:ext cx="1026873" cy="1026413"/>
            </a:xfrm>
            <a:prstGeom prst="rect">
              <a:avLst/>
            </a:prstGeom>
          </p:spPr>
        </p:pic>
        <p:pic>
          <p:nvPicPr>
            <p:cNvPr id="16" name="Image 1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23186" y="-74389"/>
              <a:ext cx="1480914" cy="1480914"/>
            </a:xfrm>
            <a:prstGeom prst="rect">
              <a:avLst/>
            </a:prstGeom>
          </p:spPr>
        </p:pic>
      </p:grpSp>
    </p:spTree>
    <p:extLst>
      <p:ext uri="{BB962C8B-B14F-4D97-AF65-F5344CB8AC3E}">
        <p14:creationId xmlns:p14="http://schemas.microsoft.com/office/powerpoint/2010/main" val="162706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BE1EA68D-ADB4-4847-8A06-77B04ADD45C8}"/>
              </a:ext>
            </a:extLst>
          </p:cNvPr>
          <p:cNvSpPr txBox="1">
            <a:spLocks/>
          </p:cNvSpPr>
          <p:nvPr/>
        </p:nvSpPr>
        <p:spPr>
          <a:xfrm>
            <a:off x="6718300" y="1337176"/>
            <a:ext cx="3657600" cy="762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dirty="0">
                <a:solidFill>
                  <a:srgbClr val="FBB900"/>
                </a:solidFill>
                <a:latin typeface="+mn-lt"/>
              </a:rPr>
              <a:t>Le TOP et le point d’arrêt</a:t>
            </a:r>
          </a:p>
        </p:txBody>
      </p:sp>
      <p:sp>
        <p:nvSpPr>
          <p:cNvPr id="2" name="Rectangle 1"/>
          <p:cNvSpPr/>
          <p:nvPr/>
        </p:nvSpPr>
        <p:spPr>
          <a:xfrm>
            <a:off x="5375442" y="3221161"/>
            <a:ext cx="5346700" cy="261610"/>
          </a:xfrm>
          <a:prstGeom prst="rect">
            <a:avLst/>
          </a:prstGeom>
        </p:spPr>
        <p:txBody>
          <a:bodyPr>
            <a:spAutoFit/>
          </a:bodyPr>
          <a:lstStyle/>
          <a:p>
            <a:pPr lvl="4">
              <a:spcAft>
                <a:spcPts val="0"/>
              </a:spcAft>
              <a:tabLst>
                <a:tab pos="2286000" algn="l"/>
              </a:tabLst>
            </a:pPr>
            <a:r>
              <a:rPr lang="fr-FR" sz="1100" dirty="0">
                <a:ea typeface="Calibri" panose="020F0502020204030204" pitchFamily="34" charset="0"/>
              </a:rPr>
              <a:t>  </a:t>
            </a:r>
            <a:endParaRPr lang="fr-FR" sz="1100" dirty="0">
              <a:ea typeface="Calibri" panose="020F0502020204030204" pitchFamily="34" charset="0"/>
              <a:cs typeface="Times New Roman" panose="02020603050405020304" pitchFamily="18" charset="0"/>
            </a:endParaRPr>
          </a:p>
        </p:txBody>
      </p:sp>
      <p:sp>
        <p:nvSpPr>
          <p:cNvPr id="4" name="Rectangle 3"/>
          <p:cNvSpPr/>
          <p:nvPr/>
        </p:nvSpPr>
        <p:spPr>
          <a:xfrm>
            <a:off x="5375442" y="2615181"/>
            <a:ext cx="5346700" cy="2471446"/>
          </a:xfrm>
          <a:prstGeom prst="rect">
            <a:avLst/>
          </a:prstGeom>
        </p:spPr>
        <p:txBody>
          <a:bodyPr>
            <a:spAutoFit/>
          </a:bodyPr>
          <a:lstStyle/>
          <a:p>
            <a:pPr marL="285750" lvl="2" indent="-285750" defTabSz="685800">
              <a:lnSpc>
                <a:spcPct val="90000"/>
              </a:lnSpc>
              <a:spcBef>
                <a:spcPts val="450"/>
              </a:spcBef>
              <a:buClr>
                <a:srgbClr val="005EB8"/>
              </a:buClr>
              <a:buSzPct val="70000"/>
              <a:buBlip>
                <a:blip r:embed="rId3"/>
              </a:buBlip>
            </a:pPr>
            <a:r>
              <a:rPr lang="fr-FR" dirty="0"/>
              <a:t>Plus jamais ça ! </a:t>
            </a:r>
          </a:p>
          <a:p>
            <a:pPr marL="285750" lvl="2" indent="-285750" defTabSz="685800">
              <a:lnSpc>
                <a:spcPct val="90000"/>
              </a:lnSpc>
              <a:spcBef>
                <a:spcPts val="450"/>
              </a:spcBef>
              <a:buClr>
                <a:srgbClr val="005EB8"/>
              </a:buClr>
              <a:buSzPct val="70000"/>
              <a:buBlip>
                <a:blip r:embed="rId3"/>
              </a:buBlip>
            </a:pPr>
            <a:r>
              <a:rPr lang="fr-FR" dirty="0"/>
              <a:t>En pratique</a:t>
            </a:r>
          </a:p>
          <a:p>
            <a:pPr marL="285750" lvl="2" indent="-285750" defTabSz="685800">
              <a:lnSpc>
                <a:spcPct val="90000"/>
              </a:lnSpc>
              <a:spcBef>
                <a:spcPts val="450"/>
              </a:spcBef>
              <a:buClr>
                <a:srgbClr val="005EB8"/>
              </a:buClr>
              <a:buSzPct val="70000"/>
              <a:buBlip>
                <a:blip r:embed="rId3"/>
              </a:buBlip>
            </a:pPr>
            <a:r>
              <a:rPr lang="fr-FR" dirty="0"/>
              <a:t>Cas particuliers </a:t>
            </a:r>
          </a:p>
          <a:p>
            <a:pPr marL="285750" lvl="2" indent="-285750" defTabSz="685800">
              <a:lnSpc>
                <a:spcPct val="90000"/>
              </a:lnSpc>
              <a:spcBef>
                <a:spcPts val="450"/>
              </a:spcBef>
              <a:buClr>
                <a:srgbClr val="005EB8"/>
              </a:buClr>
              <a:buSzPct val="70000"/>
              <a:buBlip>
                <a:blip r:embed="rId3"/>
              </a:buBlip>
            </a:pPr>
            <a:r>
              <a:rPr lang="fr-FR" dirty="0"/>
              <a:t>Les bonnes pratiques </a:t>
            </a:r>
          </a:p>
          <a:p>
            <a:pPr marL="285750" lvl="2" indent="-285750" defTabSz="685800">
              <a:lnSpc>
                <a:spcPct val="90000"/>
              </a:lnSpc>
              <a:spcBef>
                <a:spcPts val="450"/>
              </a:spcBef>
              <a:buClr>
                <a:srgbClr val="005EB8"/>
              </a:buClr>
              <a:buSzPct val="70000"/>
              <a:buBlip>
                <a:blip r:embed="rId3"/>
              </a:buBlip>
            </a:pPr>
            <a:r>
              <a:rPr lang="fr-FR" dirty="0"/>
              <a:t>Questions à se poser </a:t>
            </a:r>
          </a:p>
          <a:p>
            <a:pPr marL="285750" lvl="2" indent="-285750" defTabSz="685800">
              <a:lnSpc>
                <a:spcPct val="90000"/>
              </a:lnSpc>
              <a:spcBef>
                <a:spcPts val="450"/>
              </a:spcBef>
              <a:buClr>
                <a:srgbClr val="005EB8"/>
              </a:buClr>
              <a:buSzPct val="70000"/>
              <a:buBlip>
                <a:blip r:embed="rId3"/>
              </a:buBlip>
            </a:pPr>
            <a:r>
              <a:rPr lang="fr-FR" dirty="0"/>
              <a:t>Collectivement, comment nous nous engageons ? </a:t>
            </a:r>
          </a:p>
          <a:p>
            <a:pPr marL="285750" lvl="2" indent="-285750" defTabSz="685800">
              <a:lnSpc>
                <a:spcPct val="90000"/>
              </a:lnSpc>
              <a:spcBef>
                <a:spcPts val="450"/>
              </a:spcBef>
              <a:buClr>
                <a:srgbClr val="005EB8"/>
              </a:buClr>
              <a:buSzPct val="70000"/>
              <a:buBlip>
                <a:blip r:embed="rId3"/>
              </a:buBlip>
            </a:pPr>
            <a:r>
              <a:rPr lang="fr-FR" dirty="0"/>
              <a:t>Annexes : extrait projet nouvelle PRDE, exemples d’événements, liens utiles, etc.</a:t>
            </a:r>
            <a:endParaRPr lang="fr-FR" dirty="0">
              <a:solidFill>
                <a:srgbClr val="FF0000"/>
              </a:solidFill>
            </a:endParaRPr>
          </a:p>
        </p:txBody>
      </p:sp>
      <p:sp>
        <p:nvSpPr>
          <p:cNvPr id="5" name="Rectangle 4"/>
          <p:cNvSpPr/>
          <p:nvPr/>
        </p:nvSpPr>
        <p:spPr>
          <a:xfrm>
            <a:off x="6718300" y="1683791"/>
            <a:ext cx="3657600" cy="584775"/>
          </a:xfrm>
          <a:prstGeom prst="rect">
            <a:avLst/>
          </a:prstGeom>
        </p:spPr>
        <p:txBody>
          <a:bodyPr wrap="square">
            <a:spAutoFit/>
          </a:bodyPr>
          <a:lstStyle/>
          <a:p>
            <a:r>
              <a:rPr lang="fr-FR" sz="1600" dirty="0"/>
              <a:t>Je réfléchis avant d’agir (TOP et point d’arrêt) pour moi et pour les autres</a:t>
            </a:r>
          </a:p>
        </p:txBody>
      </p:sp>
      <p:grpSp>
        <p:nvGrpSpPr>
          <p:cNvPr id="13" name="Groupe 12"/>
          <p:cNvGrpSpPr/>
          <p:nvPr/>
        </p:nvGrpSpPr>
        <p:grpSpPr>
          <a:xfrm>
            <a:off x="5045667" y="572092"/>
            <a:ext cx="1901233" cy="1901233"/>
            <a:chOff x="5923186" y="-74389"/>
            <a:chExt cx="1480914" cy="1480914"/>
          </a:xfrm>
        </p:grpSpPr>
        <p:pic>
          <p:nvPicPr>
            <p:cNvPr id="14" name="Imag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08700" y="187325"/>
              <a:ext cx="1026873" cy="1026413"/>
            </a:xfrm>
            <a:prstGeom prst="rect">
              <a:avLst/>
            </a:prstGeom>
          </p:spPr>
        </p:pic>
        <p:pic>
          <p:nvPicPr>
            <p:cNvPr id="15" name="Imag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23186" y="-74389"/>
              <a:ext cx="1480914" cy="1480914"/>
            </a:xfrm>
            <a:prstGeom prst="rect">
              <a:avLst/>
            </a:prstGeom>
          </p:spPr>
        </p:pic>
      </p:grpSp>
      <p:pic>
        <p:nvPicPr>
          <p:cNvPr id="16" name="Image 1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1297" y="2268566"/>
            <a:ext cx="3419796" cy="3989299"/>
          </a:xfrm>
          <a:prstGeom prst="rect">
            <a:avLst/>
          </a:prstGeom>
          <a:ln>
            <a:solidFill>
              <a:schemeClr val="accent1">
                <a:lumMod val="75000"/>
              </a:schemeClr>
            </a:solidFill>
          </a:ln>
          <a:effectLst>
            <a:softEdge rad="112500"/>
          </a:effectLst>
        </p:spPr>
      </p:pic>
      <p:pic>
        <p:nvPicPr>
          <p:cNvPr id="6" name="Image 5">
            <a:extLst>
              <a:ext uri="{FF2B5EF4-FFF2-40B4-BE49-F238E27FC236}">
                <a16:creationId xmlns:a16="http://schemas.microsoft.com/office/drawing/2014/main" id="{0916EFF9-A39A-F44D-9A6A-33A57E49B9EF}"/>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22469" y="47625"/>
            <a:ext cx="5061284" cy="6007100"/>
          </a:xfrm>
          <a:prstGeom prst="rect">
            <a:avLst/>
          </a:prstGeom>
        </p:spPr>
      </p:pic>
    </p:spTree>
    <p:extLst>
      <p:ext uri="{BB962C8B-B14F-4D97-AF65-F5344CB8AC3E}">
        <p14:creationId xmlns:p14="http://schemas.microsoft.com/office/powerpoint/2010/main" val="158405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Plus jamais ça ! </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2451100" y="1451773"/>
            <a:ext cx="5854699" cy="38100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pPr algn="ctr"/>
            <a:r>
              <a:rPr lang="fr-FR" sz="3600" b="0" dirty="0">
                <a:solidFill>
                  <a:schemeClr val="tx1"/>
                </a:solidFill>
                <a:latin typeface="+mn-lt"/>
              </a:rPr>
              <a:t>Tous les accidents graves et mortels de 2019 ont un dénominateur commun : </a:t>
            </a:r>
          </a:p>
          <a:p>
            <a:pPr algn="ctr"/>
            <a:r>
              <a:rPr lang="fr-FR" sz="3600" b="0" dirty="0">
                <a:solidFill>
                  <a:schemeClr val="tx1"/>
                </a:solidFill>
                <a:latin typeface="+mn-lt"/>
              </a:rPr>
              <a:t>le TOP (temps d’observation préalable) n’a pas été fait ou fait trop succinctement.</a:t>
            </a:r>
          </a:p>
        </p:txBody>
      </p:sp>
      <p:sp>
        <p:nvSpPr>
          <p:cNvPr id="3" name="ZoneTexte 2"/>
          <p:cNvSpPr txBox="1"/>
          <p:nvPr/>
        </p:nvSpPr>
        <p:spPr>
          <a:xfrm>
            <a:off x="6719733" y="5005848"/>
            <a:ext cx="3702665" cy="461665"/>
          </a:xfrm>
          <a:prstGeom prst="rect">
            <a:avLst/>
          </a:prstGeom>
          <a:noFill/>
        </p:spPr>
        <p:txBody>
          <a:bodyPr wrap="square" rtlCol="0">
            <a:spAutoFit/>
          </a:bodyPr>
          <a:lstStyle/>
          <a:p>
            <a:pPr algn="r"/>
            <a:r>
              <a:rPr lang="fr-FR" sz="1200" dirty="0">
                <a:solidFill>
                  <a:schemeClr val="bg1"/>
                </a:solidFill>
              </a:rPr>
              <a:t>Source : Bilan 2019 des accidents d’origine électrique – DT/DERE</a:t>
            </a:r>
          </a:p>
        </p:txBody>
      </p:sp>
    </p:spTree>
    <p:extLst>
      <p:ext uri="{BB962C8B-B14F-4D97-AF65-F5344CB8AC3E}">
        <p14:creationId xmlns:p14="http://schemas.microsoft.com/office/powerpoint/2010/main" val="221525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Plus jamais ça ! </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30200" y="1025525"/>
            <a:ext cx="9982199" cy="6858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2000" b="0" i="0" dirty="0">
                <a:latin typeface="+mn-lt"/>
              </a:rPr>
              <a:t>Les </a:t>
            </a:r>
            <a:r>
              <a:rPr lang="fr-FR" sz="2000" b="0" dirty="0">
                <a:latin typeface="+mn-lt"/>
              </a:rPr>
              <a:t>causes récurrentes issues des 103 REX des accidents d’origine électrique de 2019 </a:t>
            </a:r>
          </a:p>
          <a:p>
            <a:r>
              <a:rPr lang="fr-FR" sz="2000" b="0" dirty="0">
                <a:latin typeface="+mn-lt"/>
              </a:rPr>
              <a:t>(Agents </a:t>
            </a:r>
            <a:r>
              <a:rPr lang="fr-FR" sz="2000" b="0" dirty="0" err="1">
                <a:latin typeface="+mn-lt"/>
              </a:rPr>
              <a:t>Enedis</a:t>
            </a:r>
            <a:r>
              <a:rPr lang="fr-FR" sz="2000" b="0" dirty="0">
                <a:latin typeface="+mn-lt"/>
              </a:rPr>
              <a:t> et prestataires)</a:t>
            </a:r>
          </a:p>
          <a:p>
            <a:endParaRPr lang="fr-FR" sz="1800" dirty="0">
              <a:solidFill>
                <a:schemeClr val="tx1"/>
              </a:solidFill>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800" dirty="0">
              <a:solidFill>
                <a:schemeClr val="tx1"/>
              </a:solidFill>
              <a:latin typeface="+mn-lt"/>
            </a:endParaRPr>
          </a:p>
        </p:txBody>
      </p:sp>
      <p:sp>
        <p:nvSpPr>
          <p:cNvPr id="3" name="ZoneTexte 2"/>
          <p:cNvSpPr txBox="1"/>
          <p:nvPr/>
        </p:nvSpPr>
        <p:spPr>
          <a:xfrm>
            <a:off x="7251700" y="5005848"/>
            <a:ext cx="3060700" cy="461665"/>
          </a:xfrm>
          <a:prstGeom prst="rect">
            <a:avLst/>
          </a:prstGeom>
          <a:noFill/>
        </p:spPr>
        <p:txBody>
          <a:bodyPr wrap="square" rtlCol="0">
            <a:spAutoFit/>
          </a:bodyPr>
          <a:lstStyle/>
          <a:p>
            <a:pPr algn="r"/>
            <a:r>
              <a:rPr lang="fr-FR" sz="1200" dirty="0"/>
              <a:t>Source : Bilan 2019 des accidents d’origine électrique – DT/DERE</a:t>
            </a:r>
          </a:p>
        </p:txBody>
      </p:sp>
      <p:sp>
        <p:nvSpPr>
          <p:cNvPr id="5" name="Ellipse 4"/>
          <p:cNvSpPr/>
          <p:nvPr/>
        </p:nvSpPr>
        <p:spPr>
          <a:xfrm>
            <a:off x="393700" y="1711325"/>
            <a:ext cx="900000" cy="685800"/>
          </a:xfrm>
          <a:prstGeom prst="ellipse">
            <a:avLst/>
          </a:prstGeom>
          <a:solidFill>
            <a:srgbClr val="FBB900"/>
          </a:solidFill>
          <a:ln>
            <a:solidFill>
              <a:srgbClr val="FB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50%</a:t>
            </a:r>
          </a:p>
        </p:txBody>
      </p:sp>
      <p:sp>
        <p:nvSpPr>
          <p:cNvPr id="10" name="Ellipse 9"/>
          <p:cNvSpPr/>
          <p:nvPr/>
        </p:nvSpPr>
        <p:spPr>
          <a:xfrm>
            <a:off x="439900" y="2473325"/>
            <a:ext cx="792000" cy="609600"/>
          </a:xfrm>
          <a:prstGeom prst="ellipse">
            <a:avLst/>
          </a:prstGeom>
          <a:solidFill>
            <a:srgbClr val="FBB900"/>
          </a:solidFill>
          <a:ln>
            <a:solidFill>
              <a:srgbClr val="FB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30%</a:t>
            </a:r>
          </a:p>
        </p:txBody>
      </p:sp>
      <p:sp>
        <p:nvSpPr>
          <p:cNvPr id="11" name="Ellipse 10"/>
          <p:cNvSpPr/>
          <p:nvPr/>
        </p:nvSpPr>
        <p:spPr>
          <a:xfrm>
            <a:off x="468000" y="3159125"/>
            <a:ext cx="720000" cy="533400"/>
          </a:xfrm>
          <a:prstGeom prst="ellipse">
            <a:avLst/>
          </a:prstGeom>
          <a:solidFill>
            <a:srgbClr val="FBB900"/>
          </a:solidFill>
          <a:ln>
            <a:solidFill>
              <a:srgbClr val="FB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18%</a:t>
            </a:r>
          </a:p>
        </p:txBody>
      </p:sp>
      <p:sp>
        <p:nvSpPr>
          <p:cNvPr id="12" name="Ellipse 11"/>
          <p:cNvSpPr/>
          <p:nvPr/>
        </p:nvSpPr>
        <p:spPr>
          <a:xfrm>
            <a:off x="468000" y="3834881"/>
            <a:ext cx="648000" cy="504000"/>
          </a:xfrm>
          <a:prstGeom prst="ellipse">
            <a:avLst/>
          </a:prstGeom>
          <a:solidFill>
            <a:srgbClr val="FBB900"/>
          </a:solidFill>
          <a:ln>
            <a:solidFill>
              <a:srgbClr val="FB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12%</a:t>
            </a:r>
          </a:p>
        </p:txBody>
      </p:sp>
      <p:sp>
        <p:nvSpPr>
          <p:cNvPr id="13" name="Ellipse 12"/>
          <p:cNvSpPr/>
          <p:nvPr/>
        </p:nvSpPr>
        <p:spPr>
          <a:xfrm>
            <a:off x="504000" y="4619699"/>
            <a:ext cx="576000" cy="324000"/>
          </a:xfrm>
          <a:prstGeom prst="ellipse">
            <a:avLst/>
          </a:prstGeom>
          <a:solidFill>
            <a:srgbClr val="FBB900"/>
          </a:solidFill>
          <a:ln>
            <a:solidFill>
              <a:srgbClr val="FB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7%</a:t>
            </a:r>
          </a:p>
        </p:txBody>
      </p:sp>
      <p:sp>
        <p:nvSpPr>
          <p:cNvPr id="14" name="Ellipse 13"/>
          <p:cNvSpPr/>
          <p:nvPr/>
        </p:nvSpPr>
        <p:spPr>
          <a:xfrm>
            <a:off x="546100" y="5233325"/>
            <a:ext cx="504000" cy="288000"/>
          </a:xfrm>
          <a:prstGeom prst="ellipse">
            <a:avLst/>
          </a:prstGeom>
          <a:solidFill>
            <a:srgbClr val="FBB900"/>
          </a:solidFill>
          <a:ln>
            <a:solidFill>
              <a:srgbClr val="FB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3%</a:t>
            </a:r>
          </a:p>
        </p:txBody>
      </p:sp>
      <p:sp>
        <p:nvSpPr>
          <p:cNvPr id="6" name="ZoneTexte 5"/>
          <p:cNvSpPr txBox="1"/>
          <p:nvPr/>
        </p:nvSpPr>
        <p:spPr>
          <a:xfrm>
            <a:off x="1510299" y="1788616"/>
            <a:ext cx="8332201" cy="584775"/>
          </a:xfrm>
          <a:prstGeom prst="rect">
            <a:avLst/>
          </a:prstGeom>
          <a:noFill/>
        </p:spPr>
        <p:txBody>
          <a:bodyPr wrap="square" rtlCol="0">
            <a:spAutoFit/>
          </a:bodyPr>
          <a:lstStyle/>
          <a:p>
            <a:r>
              <a:rPr lang="fr-FR" sz="1600" dirty="0"/>
              <a:t>TOP et/ou Point d’arrêt sont déficients (analyse des risques incomplètes, absence d’arrêt malgré des précurseurs, etc.) </a:t>
            </a:r>
          </a:p>
        </p:txBody>
      </p:sp>
      <p:sp>
        <p:nvSpPr>
          <p:cNvPr id="15" name="ZoneTexte 14"/>
          <p:cNvSpPr txBox="1"/>
          <p:nvPr/>
        </p:nvSpPr>
        <p:spPr>
          <a:xfrm>
            <a:off x="1505800" y="2498150"/>
            <a:ext cx="8717700" cy="584775"/>
          </a:xfrm>
          <a:prstGeom prst="rect">
            <a:avLst/>
          </a:prstGeom>
          <a:noFill/>
        </p:spPr>
        <p:txBody>
          <a:bodyPr wrap="square" rtlCol="0">
            <a:spAutoFit/>
          </a:bodyPr>
          <a:lstStyle/>
          <a:p>
            <a:r>
              <a:rPr lang="fr-FR" sz="1600" dirty="0"/>
              <a:t>Méthode de travail inadaptée (dépannage sous tension sur ouvrages dégradés, CET non respectés, absence de terrassement en technique douce, méthode d’abattage non explicitée, etc.) </a:t>
            </a:r>
          </a:p>
        </p:txBody>
      </p:sp>
      <p:sp>
        <p:nvSpPr>
          <p:cNvPr id="16" name="ZoneTexte 15"/>
          <p:cNvSpPr txBox="1"/>
          <p:nvPr/>
        </p:nvSpPr>
        <p:spPr>
          <a:xfrm>
            <a:off x="1510299" y="3289381"/>
            <a:ext cx="5402513" cy="338554"/>
          </a:xfrm>
          <a:prstGeom prst="rect">
            <a:avLst/>
          </a:prstGeom>
          <a:noFill/>
        </p:spPr>
        <p:txBody>
          <a:bodyPr wrap="square" rtlCol="0">
            <a:spAutoFit/>
          </a:bodyPr>
          <a:lstStyle/>
          <a:p>
            <a:r>
              <a:rPr lang="fr-FR" sz="1600" dirty="0"/>
              <a:t>EPI incomplets (écran facial relevé, gants pas portés, etc.) </a:t>
            </a:r>
          </a:p>
        </p:txBody>
      </p:sp>
      <p:sp>
        <p:nvSpPr>
          <p:cNvPr id="17" name="ZoneTexte 16"/>
          <p:cNvSpPr txBox="1"/>
          <p:nvPr/>
        </p:nvSpPr>
        <p:spPr>
          <a:xfrm>
            <a:off x="1502515" y="3793550"/>
            <a:ext cx="7425585" cy="584775"/>
          </a:xfrm>
          <a:prstGeom prst="rect">
            <a:avLst/>
          </a:prstGeom>
          <a:noFill/>
        </p:spPr>
        <p:txBody>
          <a:bodyPr wrap="square" rtlCol="0">
            <a:spAutoFit/>
          </a:bodyPr>
          <a:lstStyle/>
          <a:p>
            <a:r>
              <a:rPr lang="fr-FR" sz="1600" dirty="0"/>
              <a:t>Etude ou préparation en amont inadaptés ou incomplets (solution technique impossible à mettre en œuvre, ouvrage neuf mais non conforme, etc.) </a:t>
            </a:r>
          </a:p>
        </p:txBody>
      </p:sp>
      <p:sp>
        <p:nvSpPr>
          <p:cNvPr id="19" name="ZoneTexte 18"/>
          <p:cNvSpPr txBox="1"/>
          <p:nvPr/>
        </p:nvSpPr>
        <p:spPr>
          <a:xfrm>
            <a:off x="1505383" y="4619699"/>
            <a:ext cx="6679726" cy="338554"/>
          </a:xfrm>
          <a:prstGeom prst="rect">
            <a:avLst/>
          </a:prstGeom>
          <a:noFill/>
        </p:spPr>
        <p:txBody>
          <a:bodyPr wrap="square" rtlCol="0">
            <a:spAutoFit/>
          </a:bodyPr>
          <a:lstStyle/>
          <a:p>
            <a:r>
              <a:rPr lang="fr-FR" sz="1600" dirty="0"/>
              <a:t>VAT incomplète / Consignation incomplète / Outil inadapté </a:t>
            </a:r>
          </a:p>
        </p:txBody>
      </p:sp>
      <p:sp>
        <p:nvSpPr>
          <p:cNvPr id="20" name="ZoneTexte 19"/>
          <p:cNvSpPr txBox="1"/>
          <p:nvPr/>
        </p:nvSpPr>
        <p:spPr>
          <a:xfrm>
            <a:off x="1502515" y="5067824"/>
            <a:ext cx="5402513" cy="584775"/>
          </a:xfrm>
          <a:prstGeom prst="rect">
            <a:avLst/>
          </a:prstGeom>
          <a:noFill/>
        </p:spPr>
        <p:txBody>
          <a:bodyPr wrap="square" rtlCol="0">
            <a:spAutoFit/>
          </a:bodyPr>
          <a:lstStyle/>
          <a:p>
            <a:r>
              <a:rPr lang="fr-FR" sz="1600" dirty="0"/>
              <a:t>Défaillance matérielle </a:t>
            </a:r>
          </a:p>
          <a:p>
            <a:r>
              <a:rPr lang="fr-FR" sz="1600" dirty="0"/>
              <a:t>Manque de surveillance par le CDT</a:t>
            </a:r>
          </a:p>
        </p:txBody>
      </p:sp>
    </p:spTree>
    <p:extLst>
      <p:ext uri="{BB962C8B-B14F-4D97-AF65-F5344CB8AC3E}">
        <p14:creationId xmlns:p14="http://schemas.microsoft.com/office/powerpoint/2010/main" val="353090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674A-3ED6-0C43-93A5-752EB9AC40CB}"/>
              </a:ext>
            </a:extLst>
          </p:cNvPr>
          <p:cNvSpPr txBox="1">
            <a:spLocks/>
          </p:cNvSpPr>
          <p:nvPr/>
        </p:nvSpPr>
        <p:spPr>
          <a:xfrm>
            <a:off x="317500" y="339725"/>
            <a:ext cx="5867399" cy="381000"/>
          </a:xfrm>
          <a:prstGeom prst="rect">
            <a:avLst/>
          </a:prstGeom>
        </p:spPr>
        <p:txBody>
          <a:bodyPr/>
          <a:lstStyle>
            <a:lvl1pPr algn="l" defTabSz="801837" rtl="0" eaLnBrk="1" latinLnBrk="0" hangingPunct="1">
              <a:lnSpc>
                <a:spcPct val="90000"/>
              </a:lnSpc>
              <a:spcBef>
                <a:spcPct val="0"/>
              </a:spcBef>
              <a:buNone/>
              <a:defRPr sz="2000" b="1" i="0" kern="1200">
                <a:solidFill>
                  <a:schemeClr val="tx2"/>
                </a:solidFill>
                <a:latin typeface="Ubuntu" panose="020B0504030602030204" pitchFamily="34" charset="0"/>
                <a:ea typeface="+mj-ea"/>
                <a:cs typeface="+mj-cs"/>
              </a:defRPr>
            </a:lvl1pPr>
          </a:lstStyle>
          <a:p>
            <a:r>
              <a:rPr lang="fr-FR" sz="2800" dirty="0">
                <a:latin typeface="+mn-lt"/>
              </a:rPr>
              <a:t>Plus jamais ça ! </a:t>
            </a:r>
          </a:p>
        </p:txBody>
      </p:sp>
      <p:sp>
        <p:nvSpPr>
          <p:cNvPr id="4" name="Titre 1">
            <a:extLst>
              <a:ext uri="{FF2B5EF4-FFF2-40B4-BE49-F238E27FC236}">
                <a16:creationId xmlns:a16="http://schemas.microsoft.com/office/drawing/2014/main" id="{A544A809-BB4D-0E42-8C6B-2AA0C0AF91FB}"/>
              </a:ext>
            </a:extLst>
          </p:cNvPr>
          <p:cNvSpPr txBox="1">
            <a:spLocks/>
          </p:cNvSpPr>
          <p:nvPr/>
        </p:nvSpPr>
        <p:spPr>
          <a:xfrm>
            <a:off x="318657" y="1101725"/>
            <a:ext cx="9850984" cy="457200"/>
          </a:xfrm>
          <a:prstGeom prst="rect">
            <a:avLst/>
          </a:prstGeom>
        </p:spPr>
        <p:txBody>
          <a:bodyPr/>
          <a:lstStyle>
            <a:lvl1pPr algn="l" defTabSz="801837" rtl="0" eaLnBrk="1" latinLnBrk="0" hangingPunct="1">
              <a:lnSpc>
                <a:spcPct val="90000"/>
              </a:lnSpc>
              <a:spcBef>
                <a:spcPct val="0"/>
              </a:spcBef>
              <a:buNone/>
              <a:defRPr sz="1600" b="1" i="0" kern="1200">
                <a:solidFill>
                  <a:schemeClr val="tx2"/>
                </a:solidFill>
                <a:latin typeface="Ubuntu" panose="020B0504030602030204" pitchFamily="34" charset="0"/>
                <a:ea typeface="+mj-ea"/>
                <a:cs typeface="+mj-cs"/>
              </a:defRPr>
            </a:lvl1pPr>
          </a:lstStyle>
          <a:p>
            <a:r>
              <a:rPr lang="fr-FR" sz="1800" b="0" i="0" dirty="0">
                <a:latin typeface="+mn-lt"/>
              </a:rPr>
              <a:t>Un exemple de situation dans un </a:t>
            </a:r>
            <a:r>
              <a:rPr lang="fr-FR" sz="1800" b="0" dirty="0">
                <a:latin typeface="+mn-lt"/>
              </a:rPr>
              <a:t>poste source qui a déjà occasionné par le passé des AT graves</a:t>
            </a: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1100" dirty="0">
              <a:ea typeface="+mj-ea"/>
              <a:cs typeface="+mj-cs"/>
            </a:endParaRPr>
          </a:p>
          <a:p>
            <a:pPr marL="0" lvl="2" defTabSz="914389">
              <a:lnSpc>
                <a:spcPct val="90000"/>
              </a:lnSpc>
              <a:spcBef>
                <a:spcPts val="600"/>
              </a:spcBef>
              <a:buClr>
                <a:srgbClr val="005EB8"/>
              </a:buClr>
              <a:buSzPct val="70000"/>
            </a:pPr>
            <a:endParaRPr lang="fr-FR" sz="800" dirty="0">
              <a:ea typeface="+mj-ea"/>
              <a:cs typeface="+mj-cs"/>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200" dirty="0">
              <a:solidFill>
                <a:schemeClr val="tx1"/>
              </a:solidFill>
              <a:latin typeface="+mn-lt"/>
            </a:endParaRPr>
          </a:p>
          <a:p>
            <a:pPr marL="0" marR="0" lvl="0" indent="0" algn="l" defTabSz="801837" rtl="0" eaLnBrk="1" fontAlgn="auto" latinLnBrk="0" hangingPunct="1">
              <a:lnSpc>
                <a:spcPct val="90000"/>
              </a:lnSpc>
              <a:spcBef>
                <a:spcPct val="0"/>
              </a:spcBef>
              <a:spcAft>
                <a:spcPts val="0"/>
              </a:spcAft>
              <a:buClrTx/>
              <a:buSzTx/>
              <a:buFontTx/>
              <a:buNone/>
              <a:tabLst/>
              <a:defRPr/>
            </a:pPr>
            <a:endParaRPr lang="fr-FR" sz="1200" dirty="0">
              <a:solidFill>
                <a:schemeClr val="tx1"/>
              </a:solidFill>
              <a:latin typeface="+mn-lt"/>
            </a:endParaRPr>
          </a:p>
        </p:txBody>
      </p:sp>
      <p:sp>
        <p:nvSpPr>
          <p:cNvPr id="8" name="Rectangle 7"/>
          <p:cNvSpPr/>
          <p:nvPr/>
        </p:nvSpPr>
        <p:spPr>
          <a:xfrm>
            <a:off x="317500" y="1482725"/>
            <a:ext cx="3200400" cy="4008790"/>
          </a:xfrm>
          <a:prstGeom prst="rect">
            <a:avLst/>
          </a:prstGeom>
        </p:spPr>
        <p:txBody>
          <a:bodyPr wrap="square">
            <a:spAutoFit/>
          </a:bodyPr>
          <a:lstStyle/>
          <a:p>
            <a:r>
              <a:rPr lang="fr-FR" sz="1400" dirty="0"/>
              <a:t>Des agents réalisent des manœuvres et tests périodiques de maintenance (sous consignation) sur le TR 316 d’un poste source.</a:t>
            </a:r>
          </a:p>
          <a:p>
            <a:pPr>
              <a:spcBef>
                <a:spcPts val="300"/>
              </a:spcBef>
            </a:pPr>
            <a:r>
              <a:rPr lang="fr-FR" sz="1400" dirty="0"/>
              <a:t>Le CDT réalise une première manœuvre sur le disjoncteur pour vérifier son bon fonctionnement. Puis il se rend dans le local des unités auxiliaires (UA) et coupe l’alimentation BT de la commande du disjoncteur.</a:t>
            </a:r>
            <a:br>
              <a:rPr lang="fr-FR" sz="1400" dirty="0"/>
            </a:br>
            <a:r>
              <a:rPr lang="fr-FR" sz="1400" dirty="0"/>
              <a:t>De retour, il constate que le moteur de la commande du disjoncteur se réarme alors qu’il vient d’en interrompre l’alimentation BT ! Il réalise alors qu’il n’intervient pas sur le bon coffret mais sur celui d’un disjoncteur sous tension HTB-631 exploité par RTE et similaire au 316 d’</a:t>
            </a:r>
            <a:r>
              <a:rPr lang="fr-FR" sz="1400" dirty="0" err="1"/>
              <a:t>Enedis</a:t>
            </a:r>
            <a:r>
              <a:rPr lang="fr-FR" sz="1400" dirty="0"/>
              <a:t>.</a:t>
            </a:r>
          </a:p>
        </p:txBody>
      </p:sp>
      <p:pic>
        <p:nvPicPr>
          <p:cNvPr id="12" name="Image 6" descr="image00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640323" y="1633066"/>
            <a:ext cx="6529318" cy="305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3559059" y="4693478"/>
            <a:ext cx="7108941" cy="307777"/>
          </a:xfrm>
          <a:prstGeom prst="rect">
            <a:avLst/>
          </a:prstGeom>
          <a:solidFill>
            <a:schemeClr val="bg1"/>
          </a:solidFill>
        </p:spPr>
        <p:txBody>
          <a:bodyPr wrap="square" rtlCol="0">
            <a:spAutoFit/>
          </a:bodyPr>
          <a:lstStyle/>
          <a:p>
            <a:r>
              <a:rPr lang="fr-FR" sz="1400" dirty="0">
                <a:solidFill>
                  <a:schemeClr val="tx2"/>
                </a:solidFill>
              </a:rPr>
              <a:t>Cet événement a conduit à faire évoluer la note sur le balisage. </a:t>
            </a:r>
            <a:endParaRPr lang="fr-FR" sz="600" dirty="0">
              <a:solidFill>
                <a:schemeClr val="tx2"/>
              </a:solidFill>
            </a:endParaRPr>
          </a:p>
        </p:txBody>
      </p:sp>
      <p:sp>
        <p:nvSpPr>
          <p:cNvPr id="7" name="ZoneTexte 6"/>
          <p:cNvSpPr txBox="1"/>
          <p:nvPr/>
        </p:nvSpPr>
        <p:spPr>
          <a:xfrm>
            <a:off x="4432300" y="5235973"/>
            <a:ext cx="5336624" cy="338554"/>
          </a:xfrm>
          <a:prstGeom prst="rect">
            <a:avLst/>
          </a:prstGeom>
          <a:solidFill>
            <a:srgbClr val="FBB900"/>
          </a:solidFill>
          <a:ln>
            <a:solidFill>
              <a:srgbClr val="FBB900"/>
            </a:solidFill>
          </a:ln>
        </p:spPr>
        <p:txBody>
          <a:bodyPr wrap="square" rtlCol="0">
            <a:spAutoFit/>
          </a:bodyPr>
          <a:lstStyle/>
          <a:p>
            <a:pPr>
              <a:buSzPct val="70000"/>
            </a:pPr>
            <a:r>
              <a:rPr lang="fr-FR" sz="1600" b="1" dirty="0">
                <a:solidFill>
                  <a:schemeClr val="bg1"/>
                </a:solidFill>
              </a:rPr>
              <a:t>A votre avis, le TOP aurait-il permis d’éviter cette situation ?</a:t>
            </a:r>
          </a:p>
        </p:txBody>
      </p:sp>
      <p:pic>
        <p:nvPicPr>
          <p:cNvPr id="9" name="Image 8"/>
          <p:cNvPicPr>
            <a:picLocks noChangeAspect="1"/>
          </p:cNvPicPr>
          <p:nvPr/>
        </p:nvPicPr>
        <p:blipFill rotWithShape="1">
          <a:blip r:embed="rId4" cstate="email">
            <a:extLst>
              <a:ext uri="{28A0092B-C50C-407E-A947-70E740481C1C}">
                <a14:useLocalDpi xmlns:a14="http://schemas.microsoft.com/office/drawing/2010/main"/>
              </a:ext>
            </a:extLst>
          </a:blip>
          <a:srcRect t="34344" b="37036"/>
          <a:stretch/>
        </p:blipFill>
        <p:spPr>
          <a:xfrm>
            <a:off x="3132055" y="5140325"/>
            <a:ext cx="1605045" cy="657248"/>
          </a:xfrm>
          <a:prstGeom prst="rect">
            <a:avLst/>
          </a:prstGeom>
        </p:spPr>
      </p:pic>
    </p:spTree>
    <p:extLst>
      <p:ext uri="{BB962C8B-B14F-4D97-AF65-F5344CB8AC3E}">
        <p14:creationId xmlns:p14="http://schemas.microsoft.com/office/powerpoint/2010/main" val="65809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Enedis">
      <a:dk1>
        <a:srgbClr val="575756"/>
      </a:dk1>
      <a:lt1>
        <a:srgbClr val="FFFFFF"/>
      </a:lt1>
      <a:dk2>
        <a:srgbClr val="005EB8"/>
      </a:dk2>
      <a:lt2>
        <a:srgbClr val="93C90E"/>
      </a:lt2>
      <a:accent1>
        <a:srgbClr val="98A3AE"/>
      </a:accent1>
      <a:accent2>
        <a:srgbClr val="00B2A9"/>
      </a:accent2>
      <a:accent3>
        <a:srgbClr val="EF416F"/>
      </a:accent3>
      <a:accent4>
        <a:srgbClr val="00A3E0"/>
      </a:accent4>
      <a:accent5>
        <a:srgbClr val="48A23F"/>
      </a:accent5>
      <a:accent6>
        <a:srgbClr val="EAAA00"/>
      </a:accent6>
      <a:hlink>
        <a:srgbClr val="9948AE"/>
      </a:hlink>
      <a:folHlink>
        <a:srgbClr val="6881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7013</TotalTime>
  <Words>2566</Words>
  <Application>Microsoft Macintosh PowerPoint</Application>
  <PresentationFormat>Personnalisé</PresentationFormat>
  <Paragraphs>249</Paragraphs>
  <Slides>26</Slides>
  <Notes>23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26</vt:i4>
      </vt:variant>
    </vt:vector>
  </HeadingPairs>
  <TitlesOfParts>
    <vt:vector size="35" baseType="lpstr">
      <vt:lpstr>Arial</vt:lpstr>
      <vt:lpstr>Calibri</vt:lpstr>
      <vt:lpstr>Calibri (Corps)</vt:lpstr>
      <vt:lpstr>Calibri Light</vt:lpstr>
      <vt:lpstr>Times New Roman</vt:lpstr>
      <vt:lpstr>Ubuntu</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HEBRARD Charlotte</dc:creator>
  <cp:lastModifiedBy>Corinne Launay</cp:lastModifiedBy>
  <cp:revision>544</cp:revision>
  <cp:lastPrinted>2020-02-05T08:24:55Z</cp:lastPrinted>
  <dcterms:created xsi:type="dcterms:W3CDTF">2019-09-02T09:37:42Z</dcterms:created>
  <dcterms:modified xsi:type="dcterms:W3CDTF">2020-10-13T13:48:24Z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2019-09-02T00:00:00Z</vt:filetime>
  </property>
  <property fmtid="{D5CDD505-2E9C-101B-9397-08002B2CF9AE}" pid="3" name="LastSaved">
    <vt:filetime>2019-09-02T00:00:00Z</vt:filetime>
  </property>
</Properties>
</file>