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51"/>
  </p:notesMasterIdLst>
  <p:handoutMasterIdLst>
    <p:handoutMasterId r:id="rId52"/>
  </p:handoutMasterIdLst>
  <p:sldIdLst>
    <p:sldId id="256" r:id="rId5"/>
    <p:sldId id="257" r:id="rId6"/>
    <p:sldId id="309" r:id="rId7"/>
    <p:sldId id="310" r:id="rId8"/>
    <p:sldId id="270" r:id="rId9"/>
    <p:sldId id="311" r:id="rId10"/>
    <p:sldId id="312" r:id="rId11"/>
    <p:sldId id="272" r:id="rId12"/>
    <p:sldId id="273" r:id="rId13"/>
    <p:sldId id="279" r:id="rId14"/>
    <p:sldId id="274" r:id="rId15"/>
    <p:sldId id="275" r:id="rId16"/>
    <p:sldId id="313" r:id="rId17"/>
    <p:sldId id="314" r:id="rId18"/>
    <p:sldId id="282" r:id="rId19"/>
    <p:sldId id="276" r:id="rId20"/>
    <p:sldId id="283" r:id="rId21"/>
    <p:sldId id="284" r:id="rId22"/>
    <p:sldId id="280" r:id="rId23"/>
    <p:sldId id="277" r:id="rId24"/>
    <p:sldId id="285" r:id="rId25"/>
    <p:sldId id="298" r:id="rId26"/>
    <p:sldId id="315" r:id="rId27"/>
    <p:sldId id="286" r:id="rId28"/>
    <p:sldId id="299" r:id="rId29"/>
    <p:sldId id="287" r:id="rId30"/>
    <p:sldId id="300" r:id="rId31"/>
    <p:sldId id="316" r:id="rId32"/>
    <p:sldId id="288" r:id="rId33"/>
    <p:sldId id="301" r:id="rId34"/>
    <p:sldId id="302" r:id="rId35"/>
    <p:sldId id="317" r:id="rId36"/>
    <p:sldId id="289" r:id="rId37"/>
    <p:sldId id="303" r:id="rId38"/>
    <p:sldId id="295" r:id="rId39"/>
    <p:sldId id="304" r:id="rId40"/>
    <p:sldId id="308" r:id="rId41"/>
    <p:sldId id="290" r:id="rId42"/>
    <p:sldId id="291" r:id="rId43"/>
    <p:sldId id="305" r:id="rId44"/>
    <p:sldId id="292" r:id="rId45"/>
    <p:sldId id="318" r:id="rId46"/>
    <p:sldId id="293" r:id="rId47"/>
    <p:sldId id="294" r:id="rId48"/>
    <p:sldId id="296" r:id="rId49"/>
    <p:sldId id="269" r:id="rId50"/>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2286000" algn="l" defTabSz="914400" rtl="0" eaLnBrk="1" latinLnBrk="0" hangingPunct="1">
      <a:defRPr kern="1200">
        <a:solidFill>
          <a:schemeClr val="bg1"/>
        </a:solidFill>
        <a:latin typeface="Arial" pitchFamily="34" charset="0"/>
        <a:ea typeface="SimSun" pitchFamily="2" charset="-122"/>
        <a:cs typeface="+mn-cs"/>
      </a:defRPr>
    </a:lvl6pPr>
    <a:lvl7pPr marL="2743200" algn="l" defTabSz="914400" rtl="0" eaLnBrk="1" latinLnBrk="0" hangingPunct="1">
      <a:defRPr kern="1200">
        <a:solidFill>
          <a:schemeClr val="bg1"/>
        </a:solidFill>
        <a:latin typeface="Arial" pitchFamily="34" charset="0"/>
        <a:ea typeface="SimSun" pitchFamily="2" charset="-122"/>
        <a:cs typeface="+mn-cs"/>
      </a:defRPr>
    </a:lvl7pPr>
    <a:lvl8pPr marL="3200400" algn="l" defTabSz="914400" rtl="0" eaLnBrk="1" latinLnBrk="0" hangingPunct="1">
      <a:defRPr kern="1200">
        <a:solidFill>
          <a:schemeClr val="bg1"/>
        </a:solidFill>
        <a:latin typeface="Arial" pitchFamily="34" charset="0"/>
        <a:ea typeface="SimSun" pitchFamily="2" charset="-122"/>
        <a:cs typeface="+mn-cs"/>
      </a:defRPr>
    </a:lvl8pPr>
    <a:lvl9pPr marL="3657600" algn="l" defTabSz="914400" rtl="0" eaLnBrk="1" latinLnBrk="0" hangingPunct="1">
      <a:defRPr kern="1200">
        <a:solidFill>
          <a:schemeClr val="bg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AD"/>
    <a:srgbClr val="001896"/>
    <a:srgbClr val="B2B2B2"/>
    <a:srgbClr val="AFB3FF"/>
    <a:srgbClr val="00349E"/>
    <a:srgbClr val="3366CC"/>
    <a:srgbClr val="2828B2"/>
    <a:srgbClr val="3447F8"/>
    <a:srgbClr val="00339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68731" autoAdjust="0"/>
  </p:normalViewPr>
  <p:slideViewPr>
    <p:cSldViewPr>
      <p:cViewPr>
        <p:scale>
          <a:sx n="96" d="100"/>
          <a:sy n="96" d="100"/>
        </p:scale>
        <p:origin x="-2728" y="-1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Times New Roman" pitchFamily="16" charset="0"/>
              <a:buNone/>
              <a:defRPr sz="1200">
                <a:latin typeface="Arial" charset="0"/>
                <a:ea typeface="SimSun" charset="-122"/>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Times New Roman" pitchFamily="16" charset="0"/>
              <a:buNone/>
              <a:defRPr sz="1200">
                <a:latin typeface="Arial" charset="0"/>
                <a:ea typeface="SimSun" charset="-122"/>
              </a:defRPr>
            </a:lvl1pPr>
          </a:lstStyle>
          <a:p>
            <a:pPr>
              <a:defRPr/>
            </a:pPr>
            <a:fld id="{E972F952-0AA7-4B34-9364-D14552A7AA20}" type="datetimeFigureOut">
              <a:rPr lang="nl-NL"/>
              <a:pPr>
                <a:defRPr/>
              </a:pPr>
              <a:t>13/08/15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Times New Roman" pitchFamily="16" charset="0"/>
              <a:buNone/>
              <a:defRPr sz="1200">
                <a:latin typeface="Arial" charset="0"/>
                <a:ea typeface="SimSun" charset="-122"/>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Times New Roman" pitchFamily="16" charset="0"/>
              <a:buNone/>
              <a:defRPr sz="1200">
                <a:latin typeface="Arial" charset="0"/>
                <a:ea typeface="SimSun" charset="-122"/>
              </a:defRPr>
            </a:lvl1pPr>
          </a:lstStyle>
          <a:p>
            <a:pPr>
              <a:defRPr/>
            </a:pPr>
            <a:fld id="{86E45635-91DE-4F27-B7D7-9905D6A14AF7}" type="slidenum">
              <a:rPr lang="nl-NL"/>
              <a:pPr>
                <a:defRPr/>
              </a:pPr>
              <a:t>‹#›</a:t>
            </a:fld>
            <a:endParaRPr lang="nl-NL"/>
          </a:p>
        </p:txBody>
      </p:sp>
    </p:spTree>
    <p:extLst>
      <p:ext uri="{BB962C8B-B14F-4D97-AF65-F5344CB8AC3E}">
        <p14:creationId xmlns:p14="http://schemas.microsoft.com/office/powerpoint/2010/main" val="216867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8"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9"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55301"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p:spPr>
      </p:sp>
      <p:sp>
        <p:nvSpPr>
          <p:cNvPr id="4101"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nl-NL" noProof="0" smtClean="0"/>
          </a:p>
        </p:txBody>
      </p:sp>
      <p:sp>
        <p:nvSpPr>
          <p:cNvPr id="4102"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103"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ea typeface="+mn-ea"/>
                <a:cs typeface="Lucida Sans Unicode" charset="0"/>
              </a:defRPr>
            </a:lvl1pPr>
          </a:lstStyle>
          <a:p>
            <a:pPr>
              <a:defRPr/>
            </a:pPr>
            <a:fld id="{207F4200-82FD-4511-817F-06FB427217E6}" type="slidenum">
              <a:rPr lang="nl-NL"/>
              <a:pPr>
                <a:defRPr/>
              </a:pPr>
              <a:t>‹#›</a:t>
            </a:fld>
            <a:endParaRPr lang="nl-NL"/>
          </a:p>
        </p:txBody>
      </p:sp>
    </p:spTree>
    <p:extLst>
      <p:ext uri="{BB962C8B-B14F-4D97-AF65-F5344CB8AC3E}">
        <p14:creationId xmlns:p14="http://schemas.microsoft.com/office/powerpoint/2010/main" val="177223927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Welkom</a:t>
            </a:r>
            <a:r>
              <a:rPr lang="en-US" dirty="0"/>
              <a:t>, </a:t>
            </a:r>
            <a:r>
              <a:rPr lang="en-US" dirty="0" err="1"/>
              <a:t>onszelf</a:t>
            </a:r>
            <a:r>
              <a:rPr lang="en-US" dirty="0"/>
              <a:t> </a:t>
            </a:r>
            <a:r>
              <a:rPr lang="en-US" dirty="0" err="1"/>
              <a:t>voorstellen</a:t>
            </a:r>
            <a:r>
              <a:rPr lang="en-US" dirty="0"/>
              <a:t>, ABP, </a:t>
            </a:r>
            <a:r>
              <a:rPr lang="en-US" dirty="0" err="1"/>
              <a:t>structuur</a:t>
            </a:r>
            <a:r>
              <a:rPr lang="en-US" dirty="0"/>
              <a:t> </a:t>
            </a:r>
            <a:r>
              <a:rPr lang="en-US" dirty="0" err="1"/>
              <a:t>avond</a:t>
            </a:r>
            <a:r>
              <a:rPr lang="en-US" dirty="0"/>
              <a:t>, </a:t>
            </a:r>
            <a:r>
              <a:rPr lang="en-US" dirty="0" err="1"/>
              <a:t>volgende</a:t>
            </a:r>
            <a:r>
              <a:rPr lang="en-US" dirty="0"/>
              <a:t> workshops, </a:t>
            </a:r>
            <a:r>
              <a:rPr lang="en-US" dirty="0" err="1"/>
              <a:t>kleine</a:t>
            </a:r>
            <a:r>
              <a:rPr lang="en-US" dirty="0"/>
              <a:t> </a:t>
            </a:r>
            <a:r>
              <a:rPr lang="en-US" dirty="0" err="1"/>
              <a:t>inleiding</a:t>
            </a:r>
            <a:r>
              <a:rPr lang="en-US" dirty="0"/>
              <a:t> </a:t>
            </a:r>
            <a:r>
              <a:rPr lang="en-US" dirty="0" err="1"/>
              <a:t>waarom</a:t>
            </a:r>
            <a:r>
              <a:rPr lang="en-US" dirty="0"/>
              <a:t> </a:t>
            </a:r>
            <a:r>
              <a:rPr lang="en-US" dirty="0" err="1"/>
              <a:t>deze</a:t>
            </a:r>
            <a:r>
              <a:rPr lang="en-US" dirty="0"/>
              <a:t> workshop </a:t>
            </a:r>
            <a:r>
              <a:rPr lang="en-US" dirty="0" err="1"/>
              <a:t>interessant</a:t>
            </a:r>
            <a:r>
              <a:rPr lang="en-US" dirty="0"/>
              <a:t> </a:t>
            </a:r>
            <a:r>
              <a:rPr lang="en-US" dirty="0" err="1"/>
              <a:t>zou</a:t>
            </a:r>
            <a:r>
              <a:rPr lang="en-US" dirty="0"/>
              <a:t> </a:t>
            </a:r>
            <a:r>
              <a:rPr lang="en-US" dirty="0" err="1"/>
              <a:t>moeten</a:t>
            </a:r>
            <a:r>
              <a:rPr lang="en-US" dirty="0"/>
              <a:t> </a:t>
            </a:r>
            <a:r>
              <a:rPr lang="en-US" dirty="0" err="1"/>
              <a:t>zijn</a:t>
            </a:r>
            <a:r>
              <a:rPr lang="en-US" dirty="0"/>
              <a:t> -&gt; self assessment, enterprise </a:t>
            </a:r>
            <a:r>
              <a:rPr lang="en-US" dirty="0" err="1"/>
              <a:t>omgeving</a:t>
            </a:r>
            <a:r>
              <a:rPr lang="en-US" dirty="0"/>
              <a:t> Java </a:t>
            </a:r>
            <a:r>
              <a:rPr lang="en-US" dirty="0" smtClean="0"/>
              <a:t>7</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a:t>
            </a:fld>
            <a:endParaRPr lang="nl-NL"/>
          </a:p>
        </p:txBody>
      </p:sp>
    </p:spTree>
    <p:extLst>
      <p:ext uri="{BB962C8B-B14F-4D97-AF65-F5344CB8AC3E}">
        <p14:creationId xmlns:p14="http://schemas.microsoft.com/office/powerpoint/2010/main" val="2905244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Crawls</a:t>
            </a:r>
            <a:r>
              <a:rPr lang="en-US" baseline="0" dirty="0" smtClean="0"/>
              <a:t> through a directory, skips, </a:t>
            </a:r>
            <a:r>
              <a:rPr lang="en-US" baseline="0" dirty="0" err="1" smtClean="0"/>
              <a:t>svn</a:t>
            </a:r>
            <a:r>
              <a:rPr lang="en-US" baseline="0" dirty="0" smtClean="0"/>
              <a:t>-folders and prints out the directories and files found.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16</a:t>
            </a:fld>
            <a:endParaRPr lang="nl-NL"/>
          </a:p>
        </p:txBody>
      </p:sp>
    </p:spTree>
    <p:extLst>
      <p:ext uri="{BB962C8B-B14F-4D97-AF65-F5344CB8AC3E}">
        <p14:creationId xmlns:p14="http://schemas.microsoft.com/office/powerpoint/2010/main" val="1355824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A divide and conquer algorithm works by recursively breaking down a problem into two or more sub-problems of the same (or related) type, until these become simple enough to be solved directly.</a:t>
            </a:r>
            <a:endParaRPr lang="en-US" dirty="0" smtClean="0"/>
          </a:p>
          <a:p>
            <a:r>
              <a:rPr lang="en-US" dirty="0" smtClean="0"/>
              <a:t>Tasks</a:t>
            </a:r>
            <a:r>
              <a:rPr lang="en-US" baseline="0" dirty="0" smtClean="0"/>
              <a:t> are divided into smaller parts to be processed, results are combined into one</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17</a:t>
            </a:fld>
            <a:endParaRPr lang="nl-NL"/>
          </a:p>
        </p:txBody>
      </p:sp>
    </p:spTree>
    <p:extLst>
      <p:ext uri="{BB962C8B-B14F-4D97-AF65-F5344CB8AC3E}">
        <p14:creationId xmlns:p14="http://schemas.microsoft.com/office/powerpoint/2010/main" val="262878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ForBlur.java</a:t>
            </a:r>
            <a:r>
              <a:rPr lang="en-US" baseline="0" dirty="0" smtClean="0"/>
              <a:t> is an example of a picture being blurred by going through it’s pixels</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18</a:t>
            </a:fld>
            <a:endParaRPr lang="nl-NL"/>
          </a:p>
        </p:txBody>
      </p:sp>
    </p:spTree>
    <p:extLst>
      <p:ext uri="{BB962C8B-B14F-4D97-AF65-F5344CB8AC3E}">
        <p14:creationId xmlns:p14="http://schemas.microsoft.com/office/powerpoint/2010/main" val="334666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The heap is partitioned into a set of equal-sized heap regions, each a contiguous range of virtual memory. G1 performs a concurrent global marking phase to determine the </a:t>
            </a:r>
            <a:r>
              <a:rPr lang="en-US" sz="1200" b="0" i="0" kern="1200" dirty="0" err="1" smtClean="0">
                <a:solidFill>
                  <a:srgbClr val="000000"/>
                </a:solidFill>
                <a:effectLst/>
                <a:latin typeface="Times New Roman" pitchFamily="16" charset="0"/>
                <a:ea typeface="+mn-ea"/>
                <a:cs typeface="+mn-cs"/>
              </a:rPr>
              <a:t>liveness</a:t>
            </a:r>
            <a:r>
              <a:rPr lang="en-US" sz="1200" b="0" i="0" kern="1200" dirty="0" smtClean="0">
                <a:solidFill>
                  <a:srgbClr val="000000"/>
                </a:solidFill>
                <a:effectLst/>
                <a:latin typeface="Times New Roman" pitchFamily="16" charset="0"/>
                <a:ea typeface="+mn-ea"/>
                <a:cs typeface="+mn-cs"/>
              </a:rPr>
              <a:t> of objects throughout the heap. After the mark phase completes, G1 knows which regions are mostly empty. It collects in these regions first, which usually yields a large amount of free space. This is why this method of garbage collection is called Garbage-First.</a:t>
            </a:r>
          </a:p>
          <a:p>
            <a:endParaRPr lang="nl-BE"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G1 compacts sufficiently to completely avoid the use of fine-grained free lists for allocation, and instead relies on </a:t>
            </a:r>
            <a:r>
              <a:rPr lang="en-US" sz="1200" b="0" i="0" kern="1200" smtClean="0">
                <a:solidFill>
                  <a:srgbClr val="000000"/>
                </a:solidFill>
                <a:effectLst/>
                <a:latin typeface="Times New Roman" pitchFamily="16" charset="0"/>
                <a:ea typeface="+mn-ea"/>
                <a:cs typeface="+mn-cs"/>
              </a:rPr>
              <a:t>regions.</a:t>
            </a:r>
          </a:p>
          <a:p>
            <a:endParaRPr lang="en-US" sz="1200" b="0" i="0" kern="1200" dirty="0" smtClean="0">
              <a:solidFill>
                <a:srgbClr val="000000"/>
              </a:solidFill>
              <a:effectLst/>
              <a:latin typeface="Times New Roman" pitchFamily="16" charset="0"/>
              <a:ea typeface="+mn-ea"/>
              <a:cs typeface="+mn-cs"/>
            </a:endParaRPr>
          </a:p>
          <a:p>
            <a:r>
              <a:rPr lang="en-US" sz="1200" b="0" i="0" kern="1200" dirty="0" smtClean="0">
                <a:solidFill>
                  <a:srgbClr val="000000"/>
                </a:solidFill>
                <a:effectLst/>
                <a:latin typeface="Times New Roman" pitchFamily="16" charset="0"/>
                <a:ea typeface="+mn-ea"/>
                <a:cs typeface="+mn-cs"/>
              </a:rPr>
              <a:t>Also, G1 offers more predictable garbage collection pauses than the CMS collector, and allows users to specify desired pause targets.</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19</a:t>
            </a:fld>
            <a:endParaRPr lang="nl-NL"/>
          </a:p>
        </p:txBody>
      </p:sp>
    </p:spTree>
    <p:extLst>
      <p:ext uri="{BB962C8B-B14F-4D97-AF65-F5344CB8AC3E}">
        <p14:creationId xmlns:p14="http://schemas.microsoft.com/office/powerpoint/2010/main" val="161544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Hot </a:t>
            </a:r>
            <a:r>
              <a:rPr lang="en-US" dirty="0"/>
              <a:t>topic op </a:t>
            </a:r>
            <a:r>
              <a:rPr lang="en-US" dirty="0" err="1" smtClean="0"/>
              <a:t>Devoxx</a:t>
            </a:r>
            <a:r>
              <a:rPr lang="en-US" dirty="0" smtClean="0"/>
              <a:t>.</a:t>
            </a:r>
            <a:endParaRPr lang="en-US" dirty="0"/>
          </a:p>
          <a:p>
            <a:r>
              <a:rPr lang="en-US" dirty="0"/>
              <a:t>Java releases </a:t>
            </a:r>
            <a:r>
              <a:rPr lang="en-US" dirty="0" err="1"/>
              <a:t>komen</a:t>
            </a:r>
            <a:r>
              <a:rPr lang="en-US" dirty="0"/>
              <a:t> </a:t>
            </a:r>
            <a:r>
              <a:rPr lang="en-US" dirty="0" err="1"/>
              <a:t>sneller</a:t>
            </a:r>
            <a:r>
              <a:rPr lang="en-US" dirty="0"/>
              <a:t> en </a:t>
            </a:r>
            <a:r>
              <a:rPr lang="en-US" dirty="0" err="1"/>
              <a:t>sneller</a:t>
            </a:r>
            <a:r>
              <a:rPr lang="en-US" dirty="0"/>
              <a:t> </a:t>
            </a:r>
            <a:r>
              <a:rPr lang="en-US" dirty="0" err="1"/>
              <a:t>uit</a:t>
            </a:r>
            <a:r>
              <a:rPr lang="en-US" dirty="0"/>
              <a:t> </a:t>
            </a:r>
            <a:r>
              <a:rPr lang="en-US" dirty="0" err="1"/>
              <a:t>dus</a:t>
            </a:r>
            <a:r>
              <a:rPr lang="en-US" dirty="0"/>
              <a:t> </a:t>
            </a:r>
            <a:r>
              <a:rPr lang="en-US" dirty="0" err="1"/>
              <a:t>belangrijk</a:t>
            </a:r>
            <a:r>
              <a:rPr lang="en-US" dirty="0"/>
              <a:t> </a:t>
            </a:r>
            <a:r>
              <a:rPr lang="en-US" dirty="0" err="1"/>
              <a:t>om</a:t>
            </a:r>
            <a:r>
              <a:rPr lang="en-US" dirty="0"/>
              <a:t> </a:t>
            </a:r>
            <a:r>
              <a:rPr lang="en-US" dirty="0" err="1"/>
              <a:t>bij</a:t>
            </a:r>
            <a:r>
              <a:rPr lang="en-US" dirty="0"/>
              <a:t> </a:t>
            </a:r>
            <a:r>
              <a:rPr lang="en-US" dirty="0" err="1"/>
              <a:t>te</a:t>
            </a:r>
            <a:r>
              <a:rPr lang="en-US" dirty="0"/>
              <a:t> </a:t>
            </a:r>
            <a:r>
              <a:rPr lang="en-US" dirty="0" err="1"/>
              <a:t>blijven</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20</a:t>
            </a:fld>
            <a:endParaRPr lang="nl-NL"/>
          </a:p>
        </p:txBody>
      </p:sp>
    </p:spTree>
    <p:extLst>
      <p:ext uri="{BB962C8B-B14F-4D97-AF65-F5344CB8AC3E}">
        <p14:creationId xmlns:p14="http://schemas.microsoft.com/office/powerpoint/2010/main" val="227533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Functional </a:t>
            </a:r>
            <a:r>
              <a:rPr lang="en-US" dirty="0" smtClean="0"/>
              <a:t>programming: Immutable</a:t>
            </a:r>
            <a:r>
              <a:rPr lang="en-US" baseline="0" dirty="0" smtClean="0"/>
              <a:t> data. State is handled via parameter passing, avoids side effects. </a:t>
            </a:r>
            <a:r>
              <a:rPr lang="en-US" dirty="0" smtClean="0"/>
              <a:t>Split up the problem in a chain of functions that need to be executed where each function takes input and returns a result. Think about what transformations need to happen. Recursion</a:t>
            </a:r>
            <a:r>
              <a:rPr lang="en-US" baseline="0" dirty="0" smtClean="0"/>
              <a:t> is used more often. Functions are first class citizens. Data flow.</a:t>
            </a:r>
            <a:endParaRPr lang="en-US" dirty="0" smtClean="0"/>
          </a:p>
          <a:p>
            <a:r>
              <a:rPr lang="en-US" dirty="0" smtClean="0"/>
              <a:t>OOP:</a:t>
            </a:r>
            <a:r>
              <a:rPr lang="en-US" baseline="0" dirty="0" smtClean="0"/>
              <a:t> Mutable. State changes. Write the exact steps in detail to solve a particular problem. Control flow.</a:t>
            </a:r>
          </a:p>
          <a:p>
            <a:endParaRPr lang="en-US" baseline="0" dirty="0" smtClean="0"/>
          </a:p>
          <a:p>
            <a:r>
              <a:rPr lang="en-US" baseline="0" dirty="0" smtClean="0"/>
              <a:t>Note that when using brackets in a lambda expression ‘;’s are mandatory at the end of the line!!</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latin typeface="Times New Roman" pitchFamily="16" charset="0"/>
                <a:ea typeface="+mn-ea"/>
                <a:cs typeface="+mn-cs"/>
              </a:rPr>
              <a:t>Java compiler compiles lambda expressions and convert them into private methods of the class.</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21</a:t>
            </a:fld>
            <a:endParaRPr lang="nl-NL"/>
          </a:p>
        </p:txBody>
      </p:sp>
    </p:spTree>
    <p:extLst>
      <p:ext uri="{BB962C8B-B14F-4D97-AF65-F5344CB8AC3E}">
        <p14:creationId xmlns:p14="http://schemas.microsoft.com/office/powerpoint/2010/main" val="102591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the type of </a:t>
            </a:r>
            <a:r>
              <a:rPr lang="en-US" dirty="0" err="1" smtClean="0"/>
              <a:t>param</a:t>
            </a:r>
            <a:r>
              <a:rPr lang="en-US" dirty="0" smtClean="0"/>
              <a:t> can be left out and parentheses</a:t>
            </a:r>
            <a:r>
              <a:rPr lang="en-US" baseline="0" dirty="0" smtClean="0"/>
              <a:t> aren’t necessary if there’s only one </a:t>
            </a:r>
            <a:r>
              <a:rPr lang="en-US" baseline="0" dirty="0" err="1" smtClean="0"/>
              <a:t>param</a:t>
            </a:r>
            <a:r>
              <a:rPr lang="en-US" baseline="0" dirty="0" smtClean="0"/>
              <a:t>.</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22</a:t>
            </a:fld>
            <a:endParaRPr lang="nl-NL"/>
          </a:p>
        </p:txBody>
      </p:sp>
    </p:spTree>
    <p:extLst>
      <p:ext uri="{BB962C8B-B14F-4D97-AF65-F5344CB8AC3E}">
        <p14:creationId xmlns:p14="http://schemas.microsoft.com/office/powerpoint/2010/main" val="267233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the type of </a:t>
            </a:r>
            <a:r>
              <a:rPr lang="en-US" dirty="0" err="1" smtClean="0"/>
              <a:t>param</a:t>
            </a:r>
            <a:r>
              <a:rPr lang="en-US" dirty="0" smtClean="0"/>
              <a:t> can be left out and parentheses</a:t>
            </a:r>
            <a:r>
              <a:rPr lang="en-US" baseline="0" dirty="0" smtClean="0"/>
              <a:t> aren’t necessary if there’s only one </a:t>
            </a:r>
            <a:r>
              <a:rPr lang="en-US" baseline="0" dirty="0" err="1" smtClean="0"/>
              <a:t>param</a:t>
            </a:r>
            <a:r>
              <a:rPr lang="en-US" baseline="0" dirty="0" smtClean="0"/>
              <a:t>.</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23</a:t>
            </a:fld>
            <a:endParaRPr lang="nl-NL"/>
          </a:p>
        </p:txBody>
      </p:sp>
    </p:spTree>
    <p:extLst>
      <p:ext uri="{BB962C8B-B14F-4D97-AF65-F5344CB8AC3E}">
        <p14:creationId xmlns:p14="http://schemas.microsoft.com/office/powerpoint/2010/main" val="26723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a:t>
            </a:r>
            <a:r>
              <a:rPr lang="en-US" baseline="0" dirty="0" smtClean="0"/>
              <a:t> implementations in your interface!</a:t>
            </a:r>
          </a:p>
          <a:p>
            <a:r>
              <a:rPr lang="en-US" baseline="0" dirty="0" smtClean="0"/>
              <a:t>This also allows existing interfaces to be extended with new functionalities without breaking backwards compatibility. </a:t>
            </a:r>
          </a:p>
          <a:p>
            <a:endParaRPr lang="en-US" dirty="0" smtClean="0"/>
          </a:p>
          <a:p>
            <a:r>
              <a:rPr lang="en-US" dirty="0" smtClean="0"/>
              <a:t>Not limited to only one</a:t>
            </a:r>
            <a:r>
              <a:rPr lang="en-US" baseline="0" dirty="0" smtClean="0"/>
              <a:t> default method.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24</a:t>
            </a:fld>
            <a:endParaRPr lang="nl-NL"/>
          </a:p>
        </p:txBody>
      </p:sp>
    </p:spTree>
    <p:extLst>
      <p:ext uri="{BB962C8B-B14F-4D97-AF65-F5344CB8AC3E}">
        <p14:creationId xmlns:p14="http://schemas.microsoft.com/office/powerpoint/2010/main" val="3414322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25</a:t>
            </a:fld>
            <a:endParaRPr lang="nl-NL"/>
          </a:p>
        </p:txBody>
      </p:sp>
    </p:spTree>
    <p:extLst>
      <p:ext uri="{BB962C8B-B14F-4D97-AF65-F5344CB8AC3E}">
        <p14:creationId xmlns:p14="http://schemas.microsoft.com/office/powerpoint/2010/main" val="341432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The </a:t>
            </a:r>
            <a:r>
              <a:rPr lang="en-US" dirty="0" smtClean="0"/>
              <a:t>try</a:t>
            </a:r>
            <a:r>
              <a:rPr lang="en-US" sz="1200" b="0" i="0" kern="1200" dirty="0" smtClean="0">
                <a:solidFill>
                  <a:srgbClr val="000000"/>
                </a:solidFill>
                <a:effectLst/>
                <a:latin typeface="Times New Roman" pitchFamily="16" charset="0"/>
                <a:ea typeface="+mn-ea"/>
                <a:cs typeface="+mn-cs"/>
              </a:rPr>
              <a:t>-with-resources statement is a </a:t>
            </a:r>
            <a:r>
              <a:rPr lang="en-US" dirty="0" smtClean="0"/>
              <a:t>try</a:t>
            </a:r>
            <a:r>
              <a:rPr lang="en-US" sz="1200" b="0" i="0" kern="1200" dirty="0" smtClean="0">
                <a:solidFill>
                  <a:srgbClr val="000000"/>
                </a:solidFill>
                <a:effectLst/>
                <a:latin typeface="Times New Roman" pitchFamily="16" charset="0"/>
                <a:ea typeface="+mn-ea"/>
                <a:cs typeface="+mn-cs"/>
              </a:rPr>
              <a:t> statement that declares one or more resources.</a:t>
            </a:r>
          </a:p>
          <a:p>
            <a:r>
              <a:rPr lang="en-US" sz="1200" b="0" i="0" kern="1200" dirty="0" smtClean="0">
                <a:solidFill>
                  <a:srgbClr val="000000"/>
                </a:solidFill>
                <a:effectLst/>
                <a:latin typeface="Times New Roman" pitchFamily="16" charset="0"/>
                <a:ea typeface="+mn-ea"/>
                <a:cs typeface="+mn-cs"/>
              </a:rPr>
              <a:t>A </a:t>
            </a:r>
            <a:r>
              <a:rPr lang="en-US" sz="1200" b="0" i="1" kern="1200" dirty="0" smtClean="0">
                <a:solidFill>
                  <a:srgbClr val="000000"/>
                </a:solidFill>
                <a:effectLst/>
                <a:latin typeface="Times New Roman" pitchFamily="16" charset="0"/>
                <a:ea typeface="+mn-ea"/>
                <a:cs typeface="+mn-cs"/>
              </a:rPr>
              <a:t>resource</a:t>
            </a:r>
            <a:r>
              <a:rPr lang="en-US" sz="1200" b="0" i="0" kern="1200" dirty="0" smtClean="0">
                <a:solidFill>
                  <a:srgbClr val="000000"/>
                </a:solidFill>
                <a:effectLst/>
                <a:latin typeface="Times New Roman" pitchFamily="16" charset="0"/>
                <a:ea typeface="+mn-ea"/>
                <a:cs typeface="+mn-cs"/>
              </a:rPr>
              <a:t> is as an object that must be closed after the program is finished with it.</a:t>
            </a:r>
          </a:p>
          <a:p>
            <a:r>
              <a:rPr lang="en-US" sz="1200" b="0" i="0" kern="1200" dirty="0" smtClean="0">
                <a:solidFill>
                  <a:srgbClr val="000000"/>
                </a:solidFill>
                <a:effectLst/>
                <a:latin typeface="Times New Roman" pitchFamily="16" charset="0"/>
                <a:ea typeface="+mn-ea"/>
                <a:cs typeface="+mn-cs"/>
              </a:rPr>
              <a:t>The </a:t>
            </a:r>
            <a:r>
              <a:rPr lang="en-US" dirty="0" smtClean="0"/>
              <a:t>try</a:t>
            </a:r>
            <a:r>
              <a:rPr lang="en-US" sz="1200" b="0" i="0" kern="1200" dirty="0" smtClean="0">
                <a:solidFill>
                  <a:srgbClr val="000000"/>
                </a:solidFill>
                <a:effectLst/>
                <a:latin typeface="Times New Roman" pitchFamily="16" charset="0"/>
                <a:ea typeface="+mn-ea"/>
                <a:cs typeface="+mn-cs"/>
              </a:rPr>
              <a:t>-with-resources statement ensures that each resource is closed at the end of the statement. Any object that implements </a:t>
            </a:r>
            <a:r>
              <a:rPr lang="en-US" dirty="0" err="1" smtClean="0"/>
              <a:t>java.lang.AutoCloseable</a:t>
            </a:r>
            <a:r>
              <a:rPr lang="en-US" sz="1200" b="0" i="0" kern="1200" dirty="0" smtClean="0">
                <a:solidFill>
                  <a:srgbClr val="000000"/>
                </a:solidFill>
                <a:effectLst/>
                <a:latin typeface="Times New Roman" pitchFamily="16" charset="0"/>
                <a:ea typeface="+mn-ea"/>
                <a:cs typeface="+mn-cs"/>
              </a:rPr>
              <a:t>, which includes all objects which implement </a:t>
            </a:r>
            <a:r>
              <a:rPr lang="en-US" dirty="0" err="1" smtClean="0"/>
              <a:t>java.io.Closeable</a:t>
            </a:r>
            <a:r>
              <a:rPr lang="en-US" sz="1200" b="0" i="0" kern="1200" dirty="0" smtClean="0">
                <a:solidFill>
                  <a:srgbClr val="000000"/>
                </a:solidFill>
                <a:effectLst/>
                <a:latin typeface="Times New Roman" pitchFamily="16" charset="0"/>
                <a:ea typeface="+mn-ea"/>
                <a:cs typeface="+mn-cs"/>
              </a:rPr>
              <a:t>, can be used as a resource.</a:t>
            </a:r>
          </a:p>
          <a:p>
            <a:endParaRPr lang="en-US" dirty="0" smtClean="0"/>
          </a:p>
          <a:p>
            <a:r>
              <a:rPr lang="en-US" dirty="0" smtClean="0"/>
              <a:t>The resource</a:t>
            </a:r>
            <a:r>
              <a:rPr lang="en-US" baseline="0" dirty="0" smtClean="0"/>
              <a:t> is closed automatically in a finally block that’s added at compile time (http://www.oracle.com/technetwork/articles/java/trywithresources-401775.html)</a:t>
            </a:r>
          </a:p>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a:t>
            </a:fld>
            <a:endParaRPr lang="nl-NL"/>
          </a:p>
        </p:txBody>
      </p:sp>
    </p:spTree>
    <p:extLst>
      <p:ext uri="{BB962C8B-B14F-4D97-AF65-F5344CB8AC3E}">
        <p14:creationId xmlns:p14="http://schemas.microsoft.com/office/powerpoint/2010/main" val="3583969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warning is given by your IDE</a:t>
            </a:r>
            <a:r>
              <a:rPr lang="en-US" baseline="0" dirty="0" smtClean="0"/>
              <a:t> when more than one method is specified inside a </a:t>
            </a:r>
            <a:r>
              <a:rPr lang="en-US" baseline="0" dirty="0" err="1" smtClean="0"/>
              <a:t>FunctionalInterface</a:t>
            </a:r>
            <a:r>
              <a:rPr lang="en-US" baseline="0" dirty="0" smtClean="0"/>
              <a:t>. Trying to compile the project will also fail.</a:t>
            </a:r>
          </a:p>
          <a:p>
            <a:r>
              <a:rPr lang="en-US" baseline="0" dirty="0" smtClean="0"/>
              <a:t>When omitting the @</a:t>
            </a:r>
            <a:r>
              <a:rPr lang="en-US" baseline="0" dirty="0" err="1" smtClean="0"/>
              <a:t>FunctionalInterface</a:t>
            </a:r>
            <a:r>
              <a:rPr lang="en-US" baseline="0" dirty="0" smtClean="0"/>
              <a:t> annotation, the project will compile and a lambda expression can be used to implement calculate(</a:t>
            </a:r>
            <a:r>
              <a:rPr lang="en-US" baseline="0" dirty="0" err="1" smtClean="0"/>
              <a:t>int</a:t>
            </a:r>
            <a:r>
              <a:rPr lang="en-US" baseline="0" dirty="0" smtClean="0"/>
              <a:t> a).</a:t>
            </a:r>
          </a:p>
          <a:p>
            <a:endParaRPr lang="en-US" baseline="0" dirty="0" smtClean="0"/>
          </a:p>
          <a:p>
            <a:r>
              <a:rPr lang="en-US" baseline="0" dirty="0" smtClean="0"/>
              <a:t>Some of the functional interfaces might be familiar if you’ve used Guava such as Predicate.</a:t>
            </a:r>
          </a:p>
          <a:p>
            <a:endParaRPr lang="en-US" baseline="0" dirty="0" smtClean="0"/>
          </a:p>
          <a:p>
            <a:r>
              <a:rPr lang="en-US" baseline="0" dirty="0" smtClean="0"/>
              <a:t>Supplier: provides objects</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26</a:t>
            </a:fld>
            <a:endParaRPr lang="nl-NL"/>
          </a:p>
        </p:txBody>
      </p:sp>
    </p:spTree>
    <p:extLst>
      <p:ext uri="{BB962C8B-B14F-4D97-AF65-F5344CB8AC3E}">
        <p14:creationId xmlns:p14="http://schemas.microsoft.com/office/powerpoint/2010/main" val="3865170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Anonymous</a:t>
            </a:r>
            <a:r>
              <a:rPr lang="en-US" baseline="0" dirty="0" smtClean="0"/>
              <a:t> inner class </a:t>
            </a:r>
            <a:r>
              <a:rPr lang="en-US" baseline="0" dirty="0" err="1" smtClean="0"/>
              <a:t>vs</a:t>
            </a:r>
            <a:r>
              <a:rPr lang="en-US" baseline="0" dirty="0" smtClean="0"/>
              <a:t> lambda.</a:t>
            </a:r>
          </a:p>
          <a:p>
            <a:r>
              <a:rPr lang="en-US" baseline="0" dirty="0" smtClean="0"/>
              <a:t>Notice how you are actually passing a function as a parameter.</a:t>
            </a:r>
          </a:p>
          <a:p>
            <a:endParaRPr lang="en-US" baseline="0" dirty="0" smtClean="0"/>
          </a:p>
          <a:p>
            <a:r>
              <a:rPr lang="en-US" baseline="0" dirty="0" smtClean="0"/>
              <a:t>Assigning the lambda to a variable is usually skipped.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27</a:t>
            </a:fld>
            <a:endParaRPr lang="nl-NL"/>
          </a:p>
        </p:txBody>
      </p:sp>
    </p:spTree>
    <p:extLst>
      <p:ext uri="{BB962C8B-B14F-4D97-AF65-F5344CB8AC3E}">
        <p14:creationId xmlns:p14="http://schemas.microsoft.com/office/powerpoint/2010/main" val="3865170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Anonymous</a:t>
            </a:r>
            <a:r>
              <a:rPr lang="en-US" baseline="0" dirty="0" smtClean="0"/>
              <a:t> inner class </a:t>
            </a:r>
            <a:r>
              <a:rPr lang="en-US" baseline="0" dirty="0" err="1" smtClean="0"/>
              <a:t>vs</a:t>
            </a:r>
            <a:r>
              <a:rPr lang="en-US" baseline="0" dirty="0" smtClean="0"/>
              <a:t> lambda.</a:t>
            </a:r>
          </a:p>
          <a:p>
            <a:r>
              <a:rPr lang="en-US" baseline="0" dirty="0" smtClean="0"/>
              <a:t>Notice how you are actually passing a function as a parameter.</a:t>
            </a:r>
          </a:p>
          <a:p>
            <a:endParaRPr lang="en-US" baseline="0" dirty="0" smtClean="0"/>
          </a:p>
          <a:p>
            <a:r>
              <a:rPr lang="en-US" baseline="0" dirty="0" smtClean="0"/>
              <a:t>Assigning the lambda to a variable is usually skipped.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28</a:t>
            </a:fld>
            <a:endParaRPr lang="nl-NL"/>
          </a:p>
        </p:txBody>
      </p:sp>
    </p:spTree>
    <p:extLst>
      <p:ext uri="{BB962C8B-B14F-4D97-AF65-F5344CB8AC3E}">
        <p14:creationId xmlns:p14="http://schemas.microsoft.com/office/powerpoint/2010/main" val="3865170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syntax was introduced in Java 8 to reference methods</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29</a:t>
            </a:fld>
            <a:endParaRPr lang="nl-NL"/>
          </a:p>
        </p:txBody>
      </p:sp>
    </p:spTree>
    <p:extLst>
      <p:ext uri="{BB962C8B-B14F-4D97-AF65-F5344CB8AC3E}">
        <p14:creationId xmlns:p14="http://schemas.microsoft.com/office/powerpoint/2010/main" val="2486954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method references are possible since they accept a </a:t>
            </a:r>
            <a:r>
              <a:rPr lang="en-US" dirty="0" err="1" smtClean="0"/>
              <a:t>param</a:t>
            </a:r>
            <a:r>
              <a:rPr lang="en-US" dirty="0" smtClean="0"/>
              <a:t> of F and have a result of T.</a:t>
            </a:r>
          </a:p>
          <a:p>
            <a:endParaRPr lang="en-US" dirty="0" smtClean="0"/>
          </a:p>
          <a:p>
            <a:r>
              <a:rPr lang="en-US" dirty="0" err="1" smtClean="0"/>
              <a:t>forEach</a:t>
            </a:r>
            <a:r>
              <a:rPr lang="en-US" baseline="0" dirty="0" smtClean="0"/>
              <a:t> accepts a Consumer&lt;T&gt; where T is the type of an element of the Collection.</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30</a:t>
            </a:fld>
            <a:endParaRPr lang="nl-NL"/>
          </a:p>
        </p:txBody>
      </p:sp>
    </p:spTree>
    <p:extLst>
      <p:ext uri="{BB962C8B-B14F-4D97-AF65-F5344CB8AC3E}">
        <p14:creationId xmlns:p14="http://schemas.microsoft.com/office/powerpoint/2010/main" val="1978091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the</a:t>
            </a:r>
            <a:r>
              <a:rPr lang="en-US" baseline="0" dirty="0" smtClean="0"/>
              <a:t> right constructor method is context dependent, in this case since </a:t>
            </a:r>
            <a:r>
              <a:rPr lang="en-US" baseline="0" dirty="0" err="1" smtClean="0"/>
              <a:t>BookFactory</a:t>
            </a:r>
            <a:r>
              <a:rPr lang="en-US" baseline="0" dirty="0" smtClean="0"/>
              <a:t> defines a method with 2 </a:t>
            </a:r>
            <a:r>
              <a:rPr lang="en-US" baseline="0" dirty="0" err="1" smtClean="0"/>
              <a:t>params</a:t>
            </a:r>
            <a:r>
              <a:rPr lang="en-US" baseline="0" dirty="0" smtClean="0"/>
              <a:t>, the second constructor of Book is used.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31</a:t>
            </a:fld>
            <a:endParaRPr lang="nl-NL"/>
          </a:p>
        </p:txBody>
      </p:sp>
    </p:spTree>
    <p:extLst>
      <p:ext uri="{BB962C8B-B14F-4D97-AF65-F5344CB8AC3E}">
        <p14:creationId xmlns:p14="http://schemas.microsoft.com/office/powerpoint/2010/main" val="1133332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the</a:t>
            </a:r>
            <a:r>
              <a:rPr lang="en-US" baseline="0" dirty="0" smtClean="0"/>
              <a:t> right constructor method is context dependent, in this case since </a:t>
            </a:r>
            <a:r>
              <a:rPr lang="en-US" baseline="0" dirty="0" err="1" smtClean="0"/>
              <a:t>BookFactory</a:t>
            </a:r>
            <a:r>
              <a:rPr lang="en-US" baseline="0" dirty="0" smtClean="0"/>
              <a:t> defines a method with 2 </a:t>
            </a:r>
            <a:r>
              <a:rPr lang="en-US" baseline="0" dirty="0" err="1" smtClean="0"/>
              <a:t>params</a:t>
            </a:r>
            <a:r>
              <a:rPr lang="en-US" baseline="0" dirty="0" smtClean="0"/>
              <a:t>, the second constructor of Book is used.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32</a:t>
            </a:fld>
            <a:endParaRPr lang="nl-NL"/>
          </a:p>
        </p:txBody>
      </p:sp>
    </p:spTree>
    <p:extLst>
      <p:ext uri="{BB962C8B-B14F-4D97-AF65-F5344CB8AC3E}">
        <p14:creationId xmlns:p14="http://schemas.microsoft.com/office/powerpoint/2010/main" val="1133332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stream?</a:t>
            </a:r>
          </a:p>
          <a:p>
            <a:pPr marL="171450" indent="-171450">
              <a:buFontTx/>
              <a:buChar char="-"/>
            </a:pPr>
            <a:r>
              <a:rPr lang="en-US" dirty="0" smtClean="0"/>
              <a:t>Not</a:t>
            </a:r>
            <a:r>
              <a:rPr lang="en-US" baseline="0" dirty="0" smtClean="0"/>
              <a:t> a data structure that stores elements, it conveys elements from a source</a:t>
            </a:r>
          </a:p>
          <a:p>
            <a:pPr marL="171450" indent="-171450">
              <a:buFontTx/>
              <a:buChar char="-"/>
            </a:pPr>
            <a:r>
              <a:rPr lang="en-US" baseline="0" dirty="0" smtClean="0"/>
              <a:t>Does not modify its source (functional in nature), instead it produces a new stream</a:t>
            </a:r>
          </a:p>
          <a:p>
            <a:pPr marL="171450" indent="-171450">
              <a:buFontTx/>
              <a:buChar char="-"/>
            </a:pPr>
            <a:r>
              <a:rPr lang="en-US" baseline="0" dirty="0" smtClean="0"/>
              <a:t>Laziness-seeking, opportunity for </a:t>
            </a:r>
            <a:r>
              <a:rPr lang="en-US" baseline="0" dirty="0" err="1" smtClean="0"/>
              <a:t>optimalisation</a:t>
            </a:r>
            <a:r>
              <a:rPr lang="en-US" baseline="0" dirty="0" smtClean="0"/>
              <a:t> (example: find first 3 strings with even number of characters, </a:t>
            </a:r>
            <a:r>
              <a:rPr lang="en-US" baseline="0" dirty="0" err="1" smtClean="0"/>
              <a:t>doesn</a:t>
            </a:r>
            <a:r>
              <a:rPr lang="fr-FR" baseline="0" dirty="0" smtClean="0"/>
              <a:t>’</a:t>
            </a:r>
            <a:r>
              <a:rPr lang="en-US" baseline="0" dirty="0" smtClean="0"/>
              <a:t>t need to traverse through all elements)</a:t>
            </a:r>
          </a:p>
          <a:p>
            <a:pPr marL="171450" indent="-171450">
              <a:buFontTx/>
              <a:buChar char="-"/>
            </a:pPr>
            <a:r>
              <a:rPr lang="en-US" baseline="0" dirty="0" smtClean="0"/>
              <a:t>Collections have an finite size where as streams do not</a:t>
            </a:r>
          </a:p>
          <a:p>
            <a:pPr marL="171450" indent="-171450">
              <a:buFontTx/>
              <a:buChar char="-"/>
            </a:pPr>
            <a:r>
              <a:rPr lang="en-US" baseline="0" dirty="0" smtClean="0"/>
              <a:t>Each element of a stream is only visited once thus a new stream must be generated to revisit the same elements</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33</a:t>
            </a:fld>
            <a:endParaRPr lang="nl-NL"/>
          </a:p>
        </p:txBody>
      </p:sp>
    </p:spTree>
    <p:extLst>
      <p:ext uri="{BB962C8B-B14F-4D97-AF65-F5344CB8AC3E}">
        <p14:creationId xmlns:p14="http://schemas.microsoft.com/office/powerpoint/2010/main" val="220852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34</a:t>
            </a:fld>
            <a:endParaRPr lang="nl-NL"/>
          </a:p>
        </p:txBody>
      </p:sp>
    </p:spTree>
    <p:extLst>
      <p:ext uri="{BB962C8B-B14F-4D97-AF65-F5344CB8AC3E}">
        <p14:creationId xmlns:p14="http://schemas.microsoft.com/office/powerpoint/2010/main" val="2208528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putIfAbsent</a:t>
            </a:r>
            <a:r>
              <a:rPr lang="en-US" dirty="0" smtClean="0"/>
              <a:t>: If the specified key doesn’t have a value</a:t>
            </a:r>
            <a:r>
              <a:rPr lang="en-US" baseline="0" dirty="0" smtClean="0"/>
              <a:t> (null) assign the specified value to it. Returns null if the value was assigned, otherwise return the value.</a:t>
            </a:r>
            <a:r>
              <a:rPr lang="en-US" dirty="0" smtClean="0"/>
              <a:t/>
            </a:r>
            <a:br>
              <a:rPr lang="en-US" dirty="0" smtClean="0"/>
            </a:br>
            <a:r>
              <a:rPr lang="en-US" dirty="0" smtClean="0"/>
              <a:t>(note: already existed i</a:t>
            </a:r>
            <a:r>
              <a:rPr lang="en-US" baseline="0" dirty="0" smtClean="0"/>
              <a:t>n </a:t>
            </a:r>
            <a:r>
              <a:rPr lang="en-US" baseline="0" dirty="0" err="1" smtClean="0"/>
              <a:t>ConcurrentMap</a:t>
            </a:r>
            <a:r>
              <a:rPr lang="en-US" baseline="0" dirty="0" smtClean="0"/>
              <a:t> in Java &lt;8, now available to all Maps)</a:t>
            </a:r>
          </a:p>
          <a:p>
            <a:pPr marL="171450" indent="-171450">
              <a:buFontTx/>
              <a:buChar char="-"/>
            </a:pPr>
            <a:r>
              <a:rPr lang="en-US" baseline="0" dirty="0" err="1" smtClean="0"/>
              <a:t>forEach</a:t>
            </a:r>
            <a:r>
              <a:rPr lang="en-US" baseline="0" dirty="0" smtClean="0"/>
              <a:t>: execute the consumer for each element</a:t>
            </a:r>
            <a:endParaRPr lang="en-US" baseline="0" dirty="0"/>
          </a:p>
          <a:p>
            <a:pPr marL="171450" indent="-171450">
              <a:buFontTx/>
              <a:buChar char="-"/>
            </a:pPr>
            <a:r>
              <a:rPr lang="en-US" sz="1200" kern="1200" baseline="0" dirty="0" err="1" smtClean="0">
                <a:solidFill>
                  <a:srgbClr val="000000"/>
                </a:solidFill>
                <a:latin typeface="Times New Roman" pitchFamily="16" charset="0"/>
                <a:ea typeface="+mn-ea"/>
                <a:cs typeface="+mn-cs"/>
              </a:rPr>
              <a:t>computeIfPresent</a:t>
            </a:r>
            <a:r>
              <a:rPr lang="en-US" sz="1200" kern="1200" baseline="0" dirty="0" smtClean="0">
                <a:solidFill>
                  <a:srgbClr val="000000"/>
                </a:solidFill>
                <a:latin typeface="Times New Roman" pitchFamily="16" charset="0"/>
                <a:ea typeface="+mn-ea"/>
                <a:cs typeface="+mn-cs"/>
              </a:rPr>
              <a:t>: </a:t>
            </a:r>
            <a:r>
              <a:rPr lang="en-US" sz="1200" kern="1200" dirty="0" smtClean="0">
                <a:solidFill>
                  <a:srgbClr val="000000"/>
                </a:solidFill>
                <a:latin typeface="Times New Roman" pitchFamily="16" charset="0"/>
                <a:ea typeface="+mn-ea"/>
                <a:cs typeface="+mn-cs"/>
              </a:rPr>
              <a:t>If the value for the specified key is present and non-null, attempts to compute a new mapping given the key and its current mapped value</a:t>
            </a:r>
          </a:p>
          <a:p>
            <a:pPr marL="171450" indent="-171450">
              <a:buFontTx/>
              <a:buChar char="-"/>
            </a:pPr>
            <a:r>
              <a:rPr lang="en-US" baseline="0" dirty="0" err="1" smtClean="0"/>
              <a:t>computeIfAbsent</a:t>
            </a:r>
            <a:r>
              <a:rPr lang="en-US" baseline="0" dirty="0" smtClean="0"/>
              <a:t>: </a:t>
            </a:r>
            <a:r>
              <a:rPr lang="en-US" sz="1200" kern="1200" dirty="0" smtClean="0">
                <a:solidFill>
                  <a:srgbClr val="000000"/>
                </a:solidFill>
                <a:latin typeface="Times New Roman" pitchFamily="16" charset="0"/>
                <a:ea typeface="+mn-ea"/>
                <a:cs typeface="+mn-cs"/>
              </a:rPr>
              <a:t>If the specified key is not already associated with a value (or is mapped to null), attempts to compute its value using the given mapping function and enters it into this map unless null</a:t>
            </a:r>
          </a:p>
          <a:p>
            <a:pPr marL="171450" indent="-171450">
              <a:buFontTx/>
              <a:buChar char="-"/>
            </a:pPr>
            <a:r>
              <a:rPr lang="en-US" sz="1200" kern="1200" baseline="0" dirty="0" err="1" smtClean="0">
                <a:solidFill>
                  <a:srgbClr val="000000"/>
                </a:solidFill>
                <a:latin typeface="Times New Roman" pitchFamily="16" charset="0"/>
                <a:ea typeface="+mn-ea"/>
                <a:cs typeface="+mn-cs"/>
              </a:rPr>
              <a:t>getOrDefault</a:t>
            </a:r>
            <a:r>
              <a:rPr lang="en-US" sz="1200" kern="1200" baseline="0" dirty="0" smtClean="0">
                <a:solidFill>
                  <a:srgbClr val="000000"/>
                </a:solidFill>
                <a:latin typeface="Times New Roman" pitchFamily="16" charset="0"/>
                <a:ea typeface="+mn-ea"/>
                <a:cs typeface="+mn-cs"/>
              </a:rPr>
              <a:t>: </a:t>
            </a:r>
            <a:r>
              <a:rPr lang="en-US" sz="1200" kern="1200" dirty="0" smtClean="0">
                <a:solidFill>
                  <a:srgbClr val="000000"/>
                </a:solidFill>
                <a:latin typeface="Times New Roman" pitchFamily="16" charset="0"/>
                <a:ea typeface="+mn-ea"/>
                <a:cs typeface="+mn-cs"/>
              </a:rPr>
              <a:t>Returns the value to which the specified key is mapped, or </a:t>
            </a:r>
            <a:r>
              <a:rPr lang="en-US" sz="1200" kern="1200" dirty="0" err="1" smtClean="0">
                <a:solidFill>
                  <a:srgbClr val="000000"/>
                </a:solidFill>
                <a:latin typeface="Times New Roman" pitchFamily="16" charset="0"/>
                <a:ea typeface="+mn-ea"/>
                <a:cs typeface="+mn-cs"/>
              </a:rPr>
              <a:t>defaultValue</a:t>
            </a:r>
            <a:r>
              <a:rPr lang="en-US" sz="1200" kern="1200" dirty="0" smtClean="0">
                <a:solidFill>
                  <a:srgbClr val="000000"/>
                </a:solidFill>
                <a:latin typeface="Times New Roman" pitchFamily="16" charset="0"/>
                <a:ea typeface="+mn-ea"/>
                <a:cs typeface="+mn-cs"/>
              </a:rPr>
              <a:t> if this map contains no mapping for the key</a:t>
            </a:r>
          </a:p>
          <a:p>
            <a:pPr marL="171450" indent="-171450">
              <a:buFontTx/>
              <a:buChar char="-"/>
            </a:pPr>
            <a:endParaRPr lang="en-US" baseline="0"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35</a:t>
            </a:fld>
            <a:endParaRPr lang="nl-NL"/>
          </a:p>
        </p:txBody>
      </p:sp>
    </p:spTree>
    <p:extLst>
      <p:ext uri="{BB962C8B-B14F-4D97-AF65-F5344CB8AC3E}">
        <p14:creationId xmlns:p14="http://schemas.microsoft.com/office/powerpoint/2010/main" val="358831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The </a:t>
            </a:r>
            <a:r>
              <a:rPr lang="en-US" dirty="0" smtClean="0"/>
              <a:t>try</a:t>
            </a:r>
            <a:r>
              <a:rPr lang="en-US" sz="1200" b="0" i="0" kern="1200" dirty="0" smtClean="0">
                <a:solidFill>
                  <a:srgbClr val="000000"/>
                </a:solidFill>
                <a:effectLst/>
                <a:latin typeface="Times New Roman" pitchFamily="16" charset="0"/>
                <a:ea typeface="+mn-ea"/>
                <a:cs typeface="+mn-cs"/>
              </a:rPr>
              <a:t>-with-resources statement is a </a:t>
            </a:r>
            <a:r>
              <a:rPr lang="en-US" dirty="0" smtClean="0"/>
              <a:t>try</a:t>
            </a:r>
            <a:r>
              <a:rPr lang="en-US" sz="1200" b="0" i="0" kern="1200" dirty="0" smtClean="0">
                <a:solidFill>
                  <a:srgbClr val="000000"/>
                </a:solidFill>
                <a:effectLst/>
                <a:latin typeface="Times New Roman" pitchFamily="16" charset="0"/>
                <a:ea typeface="+mn-ea"/>
                <a:cs typeface="+mn-cs"/>
              </a:rPr>
              <a:t> statement that declares one or more resources.</a:t>
            </a:r>
          </a:p>
          <a:p>
            <a:r>
              <a:rPr lang="en-US" sz="1200" b="0" i="0" kern="1200" dirty="0" smtClean="0">
                <a:solidFill>
                  <a:srgbClr val="000000"/>
                </a:solidFill>
                <a:effectLst/>
                <a:latin typeface="Times New Roman" pitchFamily="16" charset="0"/>
                <a:ea typeface="+mn-ea"/>
                <a:cs typeface="+mn-cs"/>
              </a:rPr>
              <a:t>A </a:t>
            </a:r>
            <a:r>
              <a:rPr lang="en-US" sz="1200" b="0" i="1" kern="1200" dirty="0" smtClean="0">
                <a:solidFill>
                  <a:srgbClr val="000000"/>
                </a:solidFill>
                <a:effectLst/>
                <a:latin typeface="Times New Roman" pitchFamily="16" charset="0"/>
                <a:ea typeface="+mn-ea"/>
                <a:cs typeface="+mn-cs"/>
              </a:rPr>
              <a:t>resource</a:t>
            </a:r>
            <a:r>
              <a:rPr lang="en-US" sz="1200" b="0" i="0" kern="1200" dirty="0" smtClean="0">
                <a:solidFill>
                  <a:srgbClr val="000000"/>
                </a:solidFill>
                <a:effectLst/>
                <a:latin typeface="Times New Roman" pitchFamily="16" charset="0"/>
                <a:ea typeface="+mn-ea"/>
                <a:cs typeface="+mn-cs"/>
              </a:rPr>
              <a:t> is as an object that must be closed after the program is finished with it.</a:t>
            </a:r>
          </a:p>
          <a:p>
            <a:r>
              <a:rPr lang="en-US" sz="1200" b="0" i="0" kern="1200" dirty="0" smtClean="0">
                <a:solidFill>
                  <a:srgbClr val="000000"/>
                </a:solidFill>
                <a:effectLst/>
                <a:latin typeface="Times New Roman" pitchFamily="16" charset="0"/>
                <a:ea typeface="+mn-ea"/>
                <a:cs typeface="+mn-cs"/>
              </a:rPr>
              <a:t>The </a:t>
            </a:r>
            <a:r>
              <a:rPr lang="en-US" dirty="0" smtClean="0"/>
              <a:t>try</a:t>
            </a:r>
            <a:r>
              <a:rPr lang="en-US" sz="1200" b="0" i="0" kern="1200" dirty="0" smtClean="0">
                <a:solidFill>
                  <a:srgbClr val="000000"/>
                </a:solidFill>
                <a:effectLst/>
                <a:latin typeface="Times New Roman" pitchFamily="16" charset="0"/>
                <a:ea typeface="+mn-ea"/>
                <a:cs typeface="+mn-cs"/>
              </a:rPr>
              <a:t>-with-resources statement ensures that each resource is closed at the end of the statement. Any object that implements </a:t>
            </a:r>
            <a:r>
              <a:rPr lang="en-US" dirty="0" err="1" smtClean="0"/>
              <a:t>java.lang.AutoCloseable</a:t>
            </a:r>
            <a:r>
              <a:rPr lang="en-US" sz="1200" b="0" i="0" kern="1200" dirty="0" smtClean="0">
                <a:solidFill>
                  <a:srgbClr val="000000"/>
                </a:solidFill>
                <a:effectLst/>
                <a:latin typeface="Times New Roman" pitchFamily="16" charset="0"/>
                <a:ea typeface="+mn-ea"/>
                <a:cs typeface="+mn-cs"/>
              </a:rPr>
              <a:t>, which includes all objects which implement </a:t>
            </a:r>
            <a:r>
              <a:rPr lang="en-US" dirty="0" err="1" smtClean="0"/>
              <a:t>java.io.Closeable</a:t>
            </a:r>
            <a:r>
              <a:rPr lang="en-US" sz="1200" b="0" i="0" kern="1200" dirty="0" smtClean="0">
                <a:solidFill>
                  <a:srgbClr val="000000"/>
                </a:solidFill>
                <a:effectLst/>
                <a:latin typeface="Times New Roman" pitchFamily="16" charset="0"/>
                <a:ea typeface="+mn-ea"/>
                <a:cs typeface="+mn-cs"/>
              </a:rPr>
              <a:t>, can be used as a resource.</a:t>
            </a:r>
          </a:p>
          <a:p>
            <a:endParaRPr lang="en-US" dirty="0" smtClean="0"/>
          </a:p>
          <a:p>
            <a:r>
              <a:rPr lang="en-US" dirty="0" smtClean="0"/>
              <a:t>The resource</a:t>
            </a:r>
            <a:r>
              <a:rPr lang="en-US" baseline="0" dirty="0" smtClean="0"/>
              <a:t> is closed automatically in a finally block that’s added at compile time (http://www.oracle.com/technetwork/articles/java/trywithresources-401775.html)</a:t>
            </a:r>
          </a:p>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5</a:t>
            </a:fld>
            <a:endParaRPr lang="nl-NL"/>
          </a:p>
        </p:txBody>
      </p:sp>
    </p:spTree>
    <p:extLst>
      <p:ext uri="{BB962C8B-B14F-4D97-AF65-F5344CB8AC3E}">
        <p14:creationId xmlns:p14="http://schemas.microsoft.com/office/powerpoint/2010/main" val="3583969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36</a:t>
            </a:fld>
            <a:endParaRPr lang="nl-NL"/>
          </a:p>
        </p:txBody>
      </p:sp>
    </p:spTree>
    <p:extLst>
      <p:ext uri="{BB962C8B-B14F-4D97-AF65-F5344CB8AC3E}">
        <p14:creationId xmlns:p14="http://schemas.microsoft.com/office/powerpoint/2010/main" val="358831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37</a:t>
            </a:fld>
            <a:endParaRPr lang="nl-NL"/>
          </a:p>
        </p:txBody>
      </p:sp>
    </p:spTree>
    <p:extLst>
      <p:ext uri="{BB962C8B-B14F-4D97-AF65-F5344CB8AC3E}">
        <p14:creationId xmlns:p14="http://schemas.microsoft.com/office/powerpoint/2010/main" val="358831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pitchFamily="16" charset="0"/>
                <a:ea typeface="+mn-ea"/>
                <a:cs typeface="+mn-cs"/>
              </a:rPr>
              <a:t>Human time:</a:t>
            </a:r>
            <a:r>
              <a:rPr lang="en-US" sz="1200" kern="1200" baseline="0" dirty="0" smtClean="0">
                <a:solidFill>
                  <a:srgbClr val="000000"/>
                </a:solidFill>
                <a:latin typeface="Times New Roman" pitchFamily="16" charset="0"/>
                <a:ea typeface="+mn-ea"/>
                <a:cs typeface="+mn-cs"/>
              </a:rPr>
              <a:t> </a:t>
            </a:r>
            <a:r>
              <a:rPr lang="en-US" sz="1200" kern="1200" dirty="0" smtClean="0">
                <a:solidFill>
                  <a:srgbClr val="000000"/>
                </a:solidFill>
                <a:latin typeface="Times New Roman" pitchFamily="16" charset="0"/>
                <a:ea typeface="+mn-ea"/>
                <a:cs typeface="+mn-cs"/>
              </a:rPr>
              <a:t>separate fields for years, months, days, hours, minutes, seconds, and, in line with the current fashion, nanoseconds. </a:t>
            </a:r>
          </a:p>
          <a:p>
            <a:r>
              <a:rPr lang="en-US" sz="1200" kern="1200" dirty="0" smtClean="0">
                <a:solidFill>
                  <a:srgbClr val="000000"/>
                </a:solidFill>
                <a:latin typeface="Times New Roman" pitchFamily="16" charset="0"/>
                <a:ea typeface="+mn-ea"/>
                <a:cs typeface="+mn-cs"/>
              </a:rPr>
              <a:t>Machine time: number of milliseconds since epoch, which you may obtain, for example, via </a:t>
            </a:r>
            <a:r>
              <a:rPr lang="en-US" sz="1200" kern="1200" dirty="0" err="1" smtClean="0">
                <a:solidFill>
                  <a:srgbClr val="000000"/>
                </a:solidFill>
                <a:latin typeface="Times New Roman" pitchFamily="16" charset="0"/>
                <a:ea typeface="+mn-ea"/>
                <a:cs typeface="+mn-cs"/>
              </a:rPr>
              <a:t>System.currentTimeMillis</a:t>
            </a:r>
            <a:r>
              <a:rPr lang="en-US" sz="1200" kern="1200" dirty="0" smtClean="0">
                <a:solidFill>
                  <a:srgbClr val="000000"/>
                </a:solidFill>
                <a:latin typeface="Times New Roman" pitchFamily="16" charset="0"/>
                <a:ea typeface="+mn-ea"/>
                <a:cs typeface="+mn-cs"/>
              </a:rPr>
              <a:t>() call.</a:t>
            </a:r>
          </a:p>
          <a:p>
            <a:endParaRPr lang="en-US" sz="120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This</a:t>
            </a:r>
            <a:r>
              <a:rPr lang="en-US" sz="1200" kern="1200" baseline="0" dirty="0" smtClean="0">
                <a:solidFill>
                  <a:srgbClr val="000000"/>
                </a:solidFill>
                <a:latin typeface="Times New Roman" pitchFamily="16" charset="0"/>
                <a:ea typeface="+mn-ea"/>
                <a:cs typeface="+mn-cs"/>
              </a:rPr>
              <a:t> does not replace the existing Data API, it simply offers a better solution for doing calculations with dates.</a:t>
            </a:r>
            <a:endParaRPr lang="en-US"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39</a:t>
            </a:fld>
            <a:endParaRPr lang="nl-NL"/>
          </a:p>
        </p:txBody>
      </p:sp>
    </p:spTree>
    <p:extLst>
      <p:ext uri="{BB962C8B-B14F-4D97-AF65-F5344CB8AC3E}">
        <p14:creationId xmlns:p14="http://schemas.microsoft.com/office/powerpoint/2010/main" val="4249847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40</a:t>
            </a:fld>
            <a:endParaRPr lang="nl-NL"/>
          </a:p>
        </p:txBody>
      </p:sp>
    </p:spTree>
    <p:extLst>
      <p:ext uri="{BB962C8B-B14F-4D97-AF65-F5344CB8AC3E}">
        <p14:creationId xmlns:p14="http://schemas.microsoft.com/office/powerpoint/2010/main" val="4249847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sun.misc.BASE64Encoder wasn’t even documented…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41</a:t>
            </a:fld>
            <a:endParaRPr lang="nl-NL"/>
          </a:p>
        </p:txBody>
      </p:sp>
    </p:spTree>
    <p:extLst>
      <p:ext uri="{BB962C8B-B14F-4D97-AF65-F5344CB8AC3E}">
        <p14:creationId xmlns:p14="http://schemas.microsoft.com/office/powerpoint/2010/main" val="1866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sun.misc.BASE64Encoder wasn’t even documented…</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42</a:t>
            </a:fld>
            <a:endParaRPr lang="nl-NL"/>
          </a:p>
        </p:txBody>
      </p:sp>
    </p:spTree>
    <p:extLst>
      <p:ext uri="{BB962C8B-B14F-4D97-AF65-F5344CB8AC3E}">
        <p14:creationId xmlns:p14="http://schemas.microsoft.com/office/powerpoint/2010/main" val="18669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pitchFamily="16" charset="0"/>
                <a:ea typeface="+mn-ea"/>
                <a:cs typeface="+mn-cs"/>
              </a:rPr>
              <a:t>Note that the container annotation is still used but this time the Java compiler is responsible for wrapping the repeating annotations into a container annotation.</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43</a:t>
            </a:fld>
            <a:endParaRPr lang="nl-NL"/>
          </a:p>
        </p:txBody>
      </p:sp>
    </p:spTree>
    <p:extLst>
      <p:ext uri="{BB962C8B-B14F-4D97-AF65-F5344CB8AC3E}">
        <p14:creationId xmlns:p14="http://schemas.microsoft.com/office/powerpoint/2010/main" val="629078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45</a:t>
            </a:fld>
            <a:endParaRPr lang="nl-NL"/>
          </a:p>
        </p:txBody>
      </p:sp>
    </p:spTree>
    <p:extLst>
      <p:ext uri="{BB962C8B-B14F-4D97-AF65-F5344CB8AC3E}">
        <p14:creationId xmlns:p14="http://schemas.microsoft.com/office/powerpoint/2010/main" val="101692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You can replace the type arguments required to invoke the constructor of a generic class with an empty set of type parameters (</a:t>
            </a:r>
            <a:r>
              <a:rPr lang="en-US" dirty="0" smtClean="0"/>
              <a:t>&lt;&gt;</a:t>
            </a:r>
            <a:r>
              <a:rPr lang="en-US" sz="1200" b="0" i="0" kern="1200" dirty="0" smtClean="0">
                <a:solidFill>
                  <a:srgbClr val="000000"/>
                </a:solidFill>
                <a:effectLst/>
                <a:latin typeface="Times New Roman" pitchFamily="16" charset="0"/>
                <a:ea typeface="+mn-ea"/>
                <a:cs typeface="+mn-cs"/>
              </a:rPr>
              <a:t>) as long as the compiler can infer the type arguments from the context (so no-go for anonymous</a:t>
            </a:r>
            <a:r>
              <a:rPr lang="en-US" sz="1200" b="0" i="0" kern="1200" baseline="0" dirty="0" smtClean="0">
                <a:solidFill>
                  <a:srgbClr val="000000"/>
                </a:solidFill>
                <a:effectLst/>
                <a:latin typeface="Times New Roman" pitchFamily="16" charset="0"/>
                <a:ea typeface="+mn-ea"/>
                <a:cs typeface="+mn-cs"/>
              </a:rPr>
              <a:t> inner classes!)</a:t>
            </a:r>
            <a:r>
              <a:rPr lang="en-US" sz="1200" b="0" i="0" kern="1200" dirty="0" smtClean="0">
                <a:solidFill>
                  <a:srgbClr val="000000"/>
                </a:solidFill>
                <a:effectLst/>
                <a:latin typeface="Times New Roman" pitchFamily="16" charset="0"/>
                <a:ea typeface="+mn-ea"/>
                <a:cs typeface="+mn-cs"/>
              </a:rPr>
              <a:t>.</a:t>
            </a:r>
          </a:p>
          <a:p>
            <a:endParaRPr lang="nl-BE" sz="1200" b="0" i="0" kern="1200" dirty="0" smtClean="0">
              <a:solidFill>
                <a:srgbClr val="000000"/>
              </a:solidFill>
              <a:effectLst/>
              <a:latin typeface="Times New Roman" pitchFamily="16" charset="0"/>
              <a:ea typeface="+mn-ea"/>
              <a:cs typeface="+mn-cs"/>
            </a:endParaRPr>
          </a:p>
          <a:p>
            <a:r>
              <a:rPr lang="nl-BE" sz="1200" b="0" i="0" kern="1200" dirty="0" smtClean="0">
                <a:solidFill>
                  <a:srgbClr val="000000"/>
                </a:solidFill>
                <a:effectLst/>
                <a:latin typeface="Times New Roman" pitchFamily="16" charset="0"/>
                <a:ea typeface="+mn-ea"/>
                <a:cs typeface="+mn-cs"/>
              </a:rPr>
              <a:t>Note that omitting the diamond</a:t>
            </a:r>
            <a:r>
              <a:rPr lang="nl-BE" sz="1200" b="0" i="0" kern="1200" baseline="0" dirty="0" smtClean="0">
                <a:solidFill>
                  <a:srgbClr val="000000"/>
                </a:solidFill>
                <a:effectLst/>
                <a:latin typeface="Times New Roman" pitchFamily="16" charset="0"/>
                <a:ea typeface="+mn-ea"/>
                <a:cs typeface="+mn-cs"/>
              </a:rPr>
              <a:t> operator</a:t>
            </a:r>
            <a:r>
              <a:rPr lang="en-US" sz="1200" b="0" i="0" kern="1200" baseline="0" dirty="0" smtClean="0">
                <a:solidFill>
                  <a:srgbClr val="000000"/>
                </a:solidFill>
                <a:effectLst/>
                <a:latin typeface="Times New Roman" pitchFamily="16" charset="0"/>
                <a:ea typeface="+mn-ea"/>
                <a:cs typeface="+mn-cs"/>
              </a:rPr>
              <a:t> doesn’t have the same effect. You’ll get an</a:t>
            </a:r>
            <a:r>
              <a:rPr lang="en-US" sz="1200" b="0" i="0" kern="1200" dirty="0" smtClean="0">
                <a:solidFill>
                  <a:srgbClr val="000000"/>
                </a:solidFill>
                <a:effectLst/>
                <a:latin typeface="Times New Roman" pitchFamily="16" charset="0"/>
                <a:ea typeface="+mn-ea"/>
                <a:cs typeface="+mn-cs"/>
              </a:rPr>
              <a:t> unchecked conversion warning,</a:t>
            </a:r>
            <a:r>
              <a:rPr lang="en-US" sz="1200" b="0" i="0" kern="1200" baseline="0" dirty="0" smtClean="0">
                <a:solidFill>
                  <a:srgbClr val="000000"/>
                </a:solidFill>
                <a:effectLst/>
                <a:latin typeface="Times New Roman" pitchFamily="16" charset="0"/>
                <a:ea typeface="+mn-ea"/>
                <a:cs typeface="+mn-cs"/>
              </a:rPr>
              <a:t> because the instantiation refers to the raw type instead of the generic class.</a:t>
            </a:r>
            <a:endParaRPr lang="en-US" sz="1200" b="0" i="0" kern="1200" dirty="0" smtClean="0">
              <a:solidFill>
                <a:srgbClr val="000000"/>
              </a:solidFill>
              <a:effectLst/>
              <a:latin typeface="Times New Roman" pitchFamily="16" charset="0"/>
              <a:ea typeface="+mn-ea"/>
              <a:cs typeface="+mn-cs"/>
            </a:endParaRP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8</a:t>
            </a:fld>
            <a:endParaRPr lang="nl-NL"/>
          </a:p>
        </p:txBody>
      </p:sp>
    </p:spTree>
    <p:extLst>
      <p:ext uri="{BB962C8B-B14F-4D97-AF65-F5344CB8AC3E}">
        <p14:creationId xmlns:p14="http://schemas.microsoft.com/office/powerpoint/2010/main" val="89500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Pipeline is used to group Exceptions that should be handled the same way. </a:t>
            </a:r>
            <a:r>
              <a:rPr lang="en-US" sz="1200" b="0" i="0" kern="1200" dirty="0" smtClean="0">
                <a:solidFill>
                  <a:srgbClr val="000000"/>
                </a:solidFill>
                <a:effectLst/>
                <a:latin typeface="Times New Roman" pitchFamily="16" charset="0"/>
                <a:ea typeface="+mn-ea"/>
                <a:cs typeface="+mn-cs"/>
              </a:rPr>
              <a:t>This feature can reduce code duplication and lessen the temptation to catch an overly broad exception.</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9</a:t>
            </a:fld>
            <a:endParaRPr lang="nl-NL"/>
          </a:p>
        </p:txBody>
      </p:sp>
    </p:spTree>
    <p:extLst>
      <p:ext uri="{BB962C8B-B14F-4D97-AF65-F5344CB8AC3E}">
        <p14:creationId xmlns:p14="http://schemas.microsoft.com/office/powerpoint/2010/main" val="286633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a:t>
            </a:r>
            <a:r>
              <a:rPr lang="en-US" dirty="0" err="1" smtClean="0"/>
              <a:t>FileNotFoundException</a:t>
            </a:r>
            <a:r>
              <a:rPr lang="en-US" dirty="0" smtClean="0"/>
              <a:t> </a:t>
            </a:r>
            <a:r>
              <a:rPr lang="en-US" baseline="0" dirty="0" smtClean="0"/>
              <a:t>extends </a:t>
            </a:r>
            <a:r>
              <a:rPr lang="en-US" dirty="0" err="1" smtClean="0"/>
              <a:t>IOException</a:t>
            </a:r>
            <a:r>
              <a:rPr lang="en-US" baseline="0" dirty="0" smtClean="0"/>
              <a:t>.</a:t>
            </a:r>
          </a:p>
          <a:p>
            <a:r>
              <a:rPr lang="en-US" baseline="0" dirty="0" smtClean="0"/>
              <a:t>The compiler is smart enough to determine that only </a:t>
            </a:r>
            <a:r>
              <a:rPr lang="en-US" dirty="0" err="1" smtClean="0"/>
              <a:t>FileNotFoundException</a:t>
            </a:r>
            <a:r>
              <a:rPr lang="en-US" dirty="0" smtClean="0"/>
              <a:t> </a:t>
            </a:r>
            <a:r>
              <a:rPr lang="en-US" baseline="0" dirty="0" smtClean="0"/>
              <a:t>can be thrown so it’s not mandatory to add the </a:t>
            </a:r>
            <a:r>
              <a:rPr lang="en-US" dirty="0" err="1" smtClean="0"/>
              <a:t>IOException</a:t>
            </a:r>
            <a:r>
              <a:rPr lang="en-US" baseline="0" dirty="0" err="1" smtClean="0"/>
              <a:t>to</a:t>
            </a:r>
            <a:r>
              <a:rPr lang="en-US" baseline="0" dirty="0" smtClean="0"/>
              <a:t> the method signature.</a:t>
            </a:r>
          </a:p>
          <a:p>
            <a:endParaRPr lang="nl-BE" baseline="0" dirty="0" smtClean="0"/>
          </a:p>
          <a:p>
            <a:r>
              <a:rPr lang="nl-BE" baseline="0" dirty="0" smtClean="0"/>
              <a:t>Advantage can be that if you have multiple implementations of a </a:t>
            </a:r>
            <a:r>
              <a:rPr lang="en-US" dirty="0" err="1" smtClean="0"/>
              <a:t>IOException</a:t>
            </a:r>
            <a:r>
              <a:rPr lang="en-US" baseline="0" dirty="0" smtClean="0"/>
              <a:t>, you do not need to list them all in the catch declaration. This again saves time.</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10</a:t>
            </a:fld>
            <a:endParaRPr lang="nl-NL"/>
          </a:p>
        </p:txBody>
      </p:sp>
    </p:spTree>
    <p:extLst>
      <p:ext uri="{BB962C8B-B14F-4D97-AF65-F5344CB8AC3E}">
        <p14:creationId xmlns:p14="http://schemas.microsoft.com/office/powerpoint/2010/main" val="3984193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Integral types (</a:t>
            </a:r>
            <a:r>
              <a:rPr lang="en-US" dirty="0" smtClean="0"/>
              <a:t>byte</a:t>
            </a:r>
            <a:r>
              <a:rPr lang="en-US" sz="1200" b="0" i="0" kern="1200" dirty="0" smtClean="0">
                <a:solidFill>
                  <a:srgbClr val="000000"/>
                </a:solidFill>
                <a:effectLst/>
                <a:latin typeface="Times New Roman" pitchFamily="16" charset="0"/>
                <a:ea typeface="+mn-ea"/>
                <a:cs typeface="+mn-cs"/>
              </a:rPr>
              <a:t>, </a:t>
            </a:r>
            <a:r>
              <a:rPr lang="en-US" dirty="0" smtClean="0"/>
              <a:t>short</a:t>
            </a:r>
            <a:r>
              <a:rPr lang="en-US" sz="1200" b="0" i="0" kern="1200" dirty="0" smtClean="0">
                <a:solidFill>
                  <a:srgbClr val="000000"/>
                </a:solidFill>
                <a:effectLst/>
                <a:latin typeface="Times New Roman" pitchFamily="16" charset="0"/>
                <a:ea typeface="+mn-ea"/>
                <a:cs typeface="+mn-cs"/>
              </a:rPr>
              <a:t>, </a:t>
            </a:r>
            <a:r>
              <a:rPr lang="en-US" dirty="0" err="1" smtClean="0"/>
              <a:t>int</a:t>
            </a:r>
            <a:r>
              <a:rPr lang="en-US" sz="1200" b="0" i="0" kern="1200" dirty="0" smtClean="0">
                <a:solidFill>
                  <a:srgbClr val="000000"/>
                </a:solidFill>
                <a:effectLst/>
                <a:latin typeface="Times New Roman" pitchFamily="16" charset="0"/>
                <a:ea typeface="+mn-ea"/>
                <a:cs typeface="+mn-cs"/>
              </a:rPr>
              <a:t>, and </a:t>
            </a:r>
            <a:r>
              <a:rPr lang="en-US" dirty="0" smtClean="0"/>
              <a:t>long</a:t>
            </a:r>
            <a:r>
              <a:rPr lang="en-US" sz="1200" b="0" i="0" kern="1200" dirty="0" smtClean="0">
                <a:solidFill>
                  <a:srgbClr val="000000"/>
                </a:solidFill>
                <a:effectLst/>
                <a:latin typeface="Times New Roman" pitchFamily="16" charset="0"/>
                <a:ea typeface="+mn-ea"/>
                <a:cs typeface="+mn-cs"/>
              </a:rPr>
              <a:t>) can also be expressed using the binary number system.</a:t>
            </a:r>
          </a:p>
          <a:p>
            <a:r>
              <a:rPr lang="en-US" sz="1200" b="0" i="0" kern="1200" dirty="0" smtClean="0">
                <a:solidFill>
                  <a:srgbClr val="000000"/>
                </a:solidFill>
                <a:effectLst/>
                <a:latin typeface="Times New Roman" pitchFamily="16" charset="0"/>
                <a:ea typeface="+mn-ea"/>
                <a:cs typeface="+mn-cs"/>
              </a:rPr>
              <a:t>Any number of underscore characters (</a:t>
            </a:r>
            <a:r>
              <a:rPr lang="en-US" dirty="0" smtClean="0"/>
              <a:t>_</a:t>
            </a:r>
            <a:r>
              <a:rPr lang="en-US" sz="1200" b="0" i="0" kern="1200" dirty="0" smtClean="0">
                <a:solidFill>
                  <a:srgbClr val="000000"/>
                </a:solidFill>
                <a:effectLst/>
                <a:latin typeface="Times New Roman" pitchFamily="16" charset="0"/>
                <a:ea typeface="+mn-ea"/>
                <a:cs typeface="+mn-cs"/>
              </a:rPr>
              <a:t>) can appear anywhere between digits in a numerical literal. This</a:t>
            </a:r>
            <a:r>
              <a:rPr lang="en-US" sz="1200" b="0" i="0" kern="1200" baseline="0" dirty="0" smtClean="0">
                <a:solidFill>
                  <a:srgbClr val="000000"/>
                </a:solidFill>
                <a:effectLst/>
                <a:latin typeface="Times New Roman" pitchFamily="16" charset="0"/>
                <a:ea typeface="+mn-ea"/>
                <a:cs typeface="+mn-cs"/>
              </a:rPr>
              <a:t> can improve the readability of your code.</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11</a:t>
            </a:fld>
            <a:endParaRPr lang="nl-NL"/>
          </a:p>
        </p:txBody>
      </p:sp>
    </p:spTree>
    <p:extLst>
      <p:ext uri="{BB962C8B-B14F-4D97-AF65-F5344CB8AC3E}">
        <p14:creationId xmlns:p14="http://schemas.microsoft.com/office/powerpoint/2010/main" val="374241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interesting stuff in there, be sure to have a look at that package! </a:t>
            </a:r>
            <a:r>
              <a:rPr lang="en-US" sz="1200" b="0" i="0" kern="1200" dirty="0" smtClean="0">
                <a:solidFill>
                  <a:srgbClr val="000000"/>
                </a:solidFill>
                <a:effectLst/>
                <a:latin typeface="Times New Roman" pitchFamily="16" charset="0"/>
                <a:ea typeface="+mn-ea"/>
                <a:cs typeface="+mn-cs"/>
              </a:rPr>
              <a:t>A zip file system provider is also available in JDK 7 (check</a:t>
            </a:r>
            <a:r>
              <a:rPr lang="en-US" sz="1200" b="0" i="0" kern="1200" baseline="0" dirty="0" smtClean="0">
                <a:solidFill>
                  <a:srgbClr val="000000"/>
                </a:solidFill>
                <a:effectLst/>
                <a:latin typeface="Times New Roman" pitchFamily="16" charset="0"/>
                <a:ea typeface="+mn-ea"/>
                <a:cs typeface="+mn-cs"/>
              </a:rPr>
              <a:t> out http://docs.oracle.com/javase/7/docs/technotes/guides/io/fsp/zipfilesystemprovider.html for more information</a:t>
            </a:r>
            <a:r>
              <a:rPr lang="en-US" sz="1200" b="0" i="0" kern="1200" dirty="0" smtClean="0">
                <a:solidFill>
                  <a:srgbClr val="000000"/>
                </a:solidFill>
                <a:effectLst/>
                <a:latin typeface="Times New Roman" pitchFamily="16" charset="0"/>
                <a:ea typeface="+mn-ea"/>
                <a:cs typeface="+mn-cs"/>
              </a:rPr>
              <a:t>).</a:t>
            </a:r>
            <a:endParaRPr lang="en-US" dirty="0" smtClean="0"/>
          </a:p>
          <a:p>
            <a:endParaRPr lang="en-US" dirty="0" smtClean="0"/>
          </a:p>
          <a:p>
            <a:r>
              <a:rPr lang="en-US" dirty="0" smtClean="0"/>
              <a:t>Stream: Element not cached,</a:t>
            </a:r>
            <a:r>
              <a:rPr lang="en-US" baseline="0" dirty="0" smtClean="0"/>
              <a:t> can’t move back and forth without first buffering</a:t>
            </a:r>
            <a:endParaRPr lang="en-US" dirty="0" smtClean="0"/>
          </a:p>
          <a:p>
            <a:r>
              <a:rPr lang="en-US" dirty="0" smtClean="0"/>
              <a:t>Buffer: Data is read into a buffer to be processed later, can move back and forth.</a:t>
            </a:r>
            <a:r>
              <a:rPr lang="en-US" baseline="0" dirty="0" smtClean="0"/>
              <a:t> More flexible during processing but the buffer might not contain all data necessary to process it.</a:t>
            </a:r>
          </a:p>
          <a:p>
            <a:endParaRPr lang="en-US" baseline="0" dirty="0" smtClean="0"/>
          </a:p>
          <a:p>
            <a:r>
              <a:rPr lang="en-US" dirty="0" smtClean="0"/>
              <a:t>Blocking: read(), write() -&gt; Thread blocked until data is read</a:t>
            </a:r>
            <a:r>
              <a:rPr lang="en-US" baseline="0" dirty="0" smtClean="0"/>
              <a:t> of fully written</a:t>
            </a:r>
            <a:endParaRPr lang="en-US" dirty="0" smtClean="0"/>
          </a:p>
          <a:p>
            <a:r>
              <a:rPr lang="en-US" dirty="0" smtClean="0"/>
              <a:t>Non-blocking: Thread gets what’s available (possibly nothing) or thread writes</a:t>
            </a:r>
            <a:r>
              <a:rPr lang="en-US" baseline="0" dirty="0" smtClean="0"/>
              <a:t> but doesn’t wait until it’s fully written.</a:t>
            </a:r>
          </a:p>
          <a:p>
            <a:r>
              <a:rPr lang="en-US" baseline="0" dirty="0" smtClean="0"/>
              <a:t>	-&gt; Single thread can manage multiple inputs and outputs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aseline="0" dirty="0" smtClean="0"/>
              <a:t>Files: </a:t>
            </a:r>
            <a:r>
              <a:rPr lang="en-US" sz="1200" kern="1200" baseline="0" dirty="0" smtClean="0">
                <a:solidFill>
                  <a:srgbClr val="000000"/>
                </a:solidFill>
                <a:latin typeface="Times New Roman" pitchFamily="16" charset="0"/>
                <a:ea typeface="+mn-ea"/>
                <a:cs typeface="+mn-cs"/>
              </a:rPr>
              <a:t>S</a:t>
            </a:r>
            <a:r>
              <a:rPr lang="en-US" sz="1200" kern="1200" dirty="0" smtClean="0">
                <a:solidFill>
                  <a:srgbClr val="000000"/>
                </a:solidFill>
                <a:latin typeface="Times New Roman" pitchFamily="16" charset="0"/>
                <a:ea typeface="+mn-ea"/>
                <a:cs typeface="+mn-cs"/>
              </a:rPr>
              <a:t>tatic methods that operate on files, directories, or other types of files.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err="1" smtClean="0">
                <a:solidFill>
                  <a:srgbClr val="000000"/>
                </a:solidFill>
                <a:latin typeface="Times New Roman" pitchFamily="16" charset="0"/>
                <a:ea typeface="+mn-ea"/>
                <a:cs typeface="+mn-cs"/>
              </a:rPr>
              <a:t>FileSystem</a:t>
            </a:r>
            <a:r>
              <a:rPr lang="en-US" sz="1200" kern="1200" dirty="0" smtClean="0">
                <a:solidFill>
                  <a:srgbClr val="000000"/>
                </a:solidFill>
                <a:latin typeface="Times New Roman" pitchFamily="16" charset="0"/>
                <a:ea typeface="+mn-ea"/>
                <a:cs typeface="+mn-cs"/>
              </a:rPr>
              <a:t>: Provides an interface to a file system and is the factory (</a:t>
            </a:r>
            <a:r>
              <a:rPr lang="en-US" sz="1200" kern="1200" dirty="0" err="1" smtClean="0">
                <a:solidFill>
                  <a:srgbClr val="000000"/>
                </a:solidFill>
                <a:latin typeface="Times New Roman" pitchFamily="16" charset="0"/>
                <a:ea typeface="+mn-ea"/>
                <a:cs typeface="+mn-cs"/>
              </a:rPr>
              <a:t>getInstance</a:t>
            </a:r>
            <a:r>
              <a:rPr lang="en-US" sz="1200" kern="1200" dirty="0" smtClean="0">
                <a:solidFill>
                  <a:srgbClr val="000000"/>
                </a:solidFill>
                <a:latin typeface="Times New Roman" pitchFamily="16" charset="0"/>
                <a:ea typeface="+mn-ea"/>
                <a:cs typeface="+mn-cs"/>
              </a:rPr>
              <a:t>()) for objects to access files and other objects in the file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0" dirty="0" smtClean="0"/>
              <a:t>Path</a:t>
            </a:r>
            <a:r>
              <a:rPr lang="en-US" dirty="0" smtClean="0"/>
              <a:t>:</a:t>
            </a:r>
            <a:r>
              <a:rPr lang="en-US" baseline="0" dirty="0" smtClean="0"/>
              <a:t> Offers more functionalities than File, File now has a </a:t>
            </a:r>
            <a:r>
              <a:rPr lang="en-US" baseline="0" dirty="0" err="1" smtClean="0"/>
              <a:t>toPath</a:t>
            </a:r>
            <a:r>
              <a:rPr lang="en-US" baseline="0" dirty="0" smtClean="0"/>
              <a:t>()-method. Similar methods compared to File but methods now throw Exceptions (example: delete())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aseline="0" dirty="0" smtClean="0"/>
              <a:t>	More properties available for consulting (DOS and POSIX), returns null if it isn’t supported on the system.</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12</a:t>
            </a:fld>
            <a:endParaRPr lang="nl-NL"/>
          </a:p>
        </p:txBody>
      </p:sp>
    </p:spTree>
    <p:extLst>
      <p:ext uri="{BB962C8B-B14F-4D97-AF65-F5344CB8AC3E}">
        <p14:creationId xmlns:p14="http://schemas.microsoft.com/office/powerpoint/2010/main" val="173021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Listens to events that take place in the directory that’s being watched.</a:t>
            </a:r>
          </a:p>
          <a:p>
            <a:endParaRPr lang="en-US" dirty="0" smtClean="0"/>
          </a:p>
          <a:p>
            <a:r>
              <a:rPr lang="en-US" dirty="0" err="1" smtClean="0"/>
              <a:t>watchKey.take</a:t>
            </a:r>
            <a:r>
              <a:rPr lang="en-US" dirty="0" smtClean="0"/>
              <a:t>(): </a:t>
            </a:r>
            <a:r>
              <a:rPr lang="en-US" sz="1200" kern="1200" dirty="0" smtClean="0">
                <a:solidFill>
                  <a:srgbClr val="000000"/>
                </a:solidFill>
                <a:latin typeface="Times New Roman" pitchFamily="16" charset="0"/>
                <a:ea typeface="+mn-ea"/>
                <a:cs typeface="+mn-cs"/>
              </a:rPr>
              <a:t>Retrieves and removes next watch key, waiting if none are yet present.</a:t>
            </a:r>
          </a:p>
          <a:p>
            <a:r>
              <a:rPr lang="en-US" sz="1200" b="1" kern="1200" dirty="0" smtClean="0">
                <a:solidFill>
                  <a:srgbClr val="000000"/>
                </a:solidFill>
                <a:latin typeface="Times New Roman" pitchFamily="16" charset="0"/>
                <a:ea typeface="+mn-ea"/>
                <a:cs typeface="+mn-cs"/>
              </a:rPr>
              <a:t>Returns: </a:t>
            </a:r>
            <a:r>
              <a:rPr lang="en-US" sz="1200" b="0" kern="1200" dirty="0" smtClean="0">
                <a:solidFill>
                  <a:srgbClr val="000000"/>
                </a:solidFill>
                <a:latin typeface="Times New Roman" pitchFamily="16" charset="0"/>
                <a:ea typeface="+mn-ea"/>
                <a:cs typeface="+mn-cs"/>
              </a:rPr>
              <a:t>the next watch key</a:t>
            </a:r>
          </a:p>
          <a:p>
            <a:endParaRPr lang="en-US" sz="1200" kern="1200" dirty="0" smtClean="0">
              <a:solidFill>
                <a:srgbClr val="000000"/>
              </a:solidFill>
              <a:latin typeface="Times New Roman" pitchFamily="16" charset="0"/>
              <a:ea typeface="+mn-ea"/>
              <a:cs typeface="+mn-cs"/>
            </a:endParaRPr>
          </a:p>
          <a:p>
            <a:r>
              <a:rPr lang="en-US" sz="1200" kern="1200" dirty="0" err="1" smtClean="0">
                <a:solidFill>
                  <a:srgbClr val="000000"/>
                </a:solidFill>
                <a:latin typeface="Times New Roman" pitchFamily="16" charset="0"/>
                <a:ea typeface="+mn-ea"/>
                <a:cs typeface="+mn-cs"/>
              </a:rPr>
              <a:t>watchKey.reset</a:t>
            </a:r>
            <a:r>
              <a:rPr lang="en-US" sz="1200" kern="1200" dirty="0" smtClean="0">
                <a:solidFill>
                  <a:srgbClr val="000000"/>
                </a:solidFill>
                <a:latin typeface="Times New Roman" pitchFamily="16" charset="0"/>
                <a:ea typeface="+mn-ea"/>
                <a:cs typeface="+mn-cs"/>
              </a:rPr>
              <a:t>(): Resets this watch key.</a:t>
            </a:r>
          </a:p>
          <a:p>
            <a:r>
              <a:rPr lang="en-US" sz="1200" kern="1200" dirty="0" smtClean="0">
                <a:solidFill>
                  <a:srgbClr val="000000"/>
                </a:solidFill>
                <a:latin typeface="Times New Roman" pitchFamily="16" charset="0"/>
                <a:ea typeface="+mn-ea"/>
                <a:cs typeface="+mn-cs"/>
              </a:rPr>
              <a:t>If this watch key has been cancelled or this watch key is already in the ready state then invoking this method has no effect. Otherwise if there are pending events for the object then this watch key is immediately re-queued to the watch service. If there are no pending events then the watch key is put into the ready state and will remain in that state until an event is detected or the watch key is cancelled.</a:t>
            </a:r>
          </a:p>
          <a:p>
            <a:r>
              <a:rPr lang="en-US" sz="1200" b="1" kern="1200" dirty="0" smtClean="0">
                <a:solidFill>
                  <a:srgbClr val="000000"/>
                </a:solidFill>
                <a:latin typeface="Times New Roman" pitchFamily="16" charset="0"/>
                <a:ea typeface="+mn-ea"/>
                <a:cs typeface="+mn-cs"/>
              </a:rPr>
              <a:t>Returns: </a:t>
            </a:r>
            <a:r>
              <a:rPr lang="en-US" sz="1200" b="0" kern="1200" dirty="0" smtClean="0">
                <a:solidFill>
                  <a:srgbClr val="000000"/>
                </a:solidFill>
                <a:latin typeface="Times New Roman" pitchFamily="16" charset="0"/>
                <a:ea typeface="+mn-ea"/>
                <a:cs typeface="+mn-cs"/>
              </a:rPr>
              <a:t>true if the watch key is valid and has been reset, and false if the watch key could not be reset because it is no </a:t>
            </a:r>
            <a:r>
              <a:rPr lang="en-US" sz="1200" b="0" kern="1200" dirty="0" smtClean="0">
                <a:solidFill>
                  <a:schemeClr val="tx1"/>
                </a:solidFill>
                <a:latin typeface="Times New Roman" pitchFamily="16" charset="0"/>
                <a:ea typeface="+mn-ea"/>
                <a:cs typeface="+mn-cs"/>
              </a:rPr>
              <a:t>longer valid</a:t>
            </a:r>
            <a:endParaRPr lang="en-US" sz="1200" kern="1200" dirty="0" smtClean="0">
              <a:solidFill>
                <a:srgbClr val="000000"/>
              </a:solidFill>
              <a:latin typeface="Times New Roman" pitchFamily="16" charset="0"/>
              <a:ea typeface="+mn-ea"/>
              <a:cs typeface="+mn-cs"/>
            </a:endParaRPr>
          </a:p>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15</a:t>
            </a:fld>
            <a:endParaRPr lang="nl-NL"/>
          </a:p>
        </p:txBody>
      </p:sp>
    </p:spTree>
    <p:extLst>
      <p:ext uri="{BB962C8B-B14F-4D97-AF65-F5344CB8AC3E}">
        <p14:creationId xmlns:p14="http://schemas.microsoft.com/office/powerpoint/2010/main" val="321883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Rectangle 19"/>
          <p:cNvSpPr/>
          <p:nvPr userDrawn="1"/>
        </p:nvSpPr>
        <p:spPr bwMode="auto">
          <a:xfrm>
            <a:off x="0" y="0"/>
            <a:ext cx="9144000" cy="35010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22" name="Rectangle 21"/>
          <p:cNvSpPr/>
          <p:nvPr userDrawn="1"/>
        </p:nvSpPr>
        <p:spPr bwMode="auto">
          <a:xfrm>
            <a:off x="0" y="3501008"/>
            <a:ext cx="9144000" cy="2736304"/>
          </a:xfrm>
          <a:prstGeom prst="rect">
            <a:avLst/>
          </a:prstGeom>
          <a:solidFill>
            <a:schemeClr val="accent3"/>
          </a:solidFill>
          <a:ln w="19050" algn="ctr">
            <a:noFill/>
            <a:round/>
            <a:headEnd/>
            <a:tailEnd/>
          </a:ln>
        </p:spPr>
        <p:txBody>
          <a:bodyPr wrap="square" rtlCol="0" anchor="ctr"/>
          <a:lstStyle/>
          <a:p>
            <a:pPr lvl="0" algn="ctr"/>
            <a:endParaRPr lang="en-US" sz="900" b="1" dirty="0">
              <a:solidFill>
                <a:schemeClr val="bg1"/>
              </a:solidFill>
              <a:latin typeface="Tahoma" pitchFamily="34" charset="0"/>
              <a:cs typeface="Tahoma" pitchFamily="34" charset="0"/>
            </a:endParaRPr>
          </a:p>
        </p:txBody>
      </p:sp>
      <p:sp>
        <p:nvSpPr>
          <p:cNvPr id="2" name="Title 1"/>
          <p:cNvSpPr>
            <a:spLocks noGrp="1"/>
          </p:cNvSpPr>
          <p:nvPr>
            <p:ph type="ctrTitle" hasCustomPrompt="1"/>
          </p:nvPr>
        </p:nvSpPr>
        <p:spPr>
          <a:xfrm>
            <a:off x="1403648" y="3501008"/>
            <a:ext cx="6559051" cy="1143008"/>
          </a:xfrm>
        </p:spPr>
        <p:txBody>
          <a:bodyPr anchor="b"/>
          <a:lstStyle>
            <a:lvl1pPr>
              <a:defRPr sz="3200">
                <a:solidFill>
                  <a:schemeClr val="tx1"/>
                </a:solidFill>
              </a:defRPr>
            </a:lvl1pPr>
          </a:lstStyle>
          <a:p>
            <a:r>
              <a:rPr lang="en-US" noProof="0" dirty="0" smtClean="0"/>
              <a:t>Click to edit title</a:t>
            </a:r>
            <a:endParaRPr lang="en-GB" noProof="0" dirty="0"/>
          </a:p>
        </p:txBody>
      </p:sp>
      <p:sp>
        <p:nvSpPr>
          <p:cNvPr id="3" name="Subtitle 2"/>
          <p:cNvSpPr>
            <a:spLocks noGrp="1"/>
          </p:cNvSpPr>
          <p:nvPr>
            <p:ph type="subTitle" idx="1" hasCustomPrompt="1"/>
          </p:nvPr>
        </p:nvSpPr>
        <p:spPr>
          <a:xfrm>
            <a:off x="1403648" y="4644016"/>
            <a:ext cx="5487482" cy="1375752"/>
          </a:xfrm>
        </p:spPr>
        <p:txBody>
          <a:bodyPr/>
          <a:lstStyle>
            <a:lvl1pPr marL="0" indent="0" algn="l">
              <a:buNone/>
              <a:defRPr>
                <a:solidFill>
                  <a:schemeClr val="bg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subtitle</a:t>
            </a:r>
            <a:endParaRPr lang="en-GB" noProof="0" dirty="0"/>
          </a:p>
        </p:txBody>
      </p:sp>
      <p:sp>
        <p:nvSpPr>
          <p:cNvPr id="16" name="Picture Placeholder 15"/>
          <p:cNvSpPr>
            <a:spLocks noGrp="1"/>
          </p:cNvSpPr>
          <p:nvPr>
            <p:ph type="pic" sz="quarter" idx="10"/>
          </p:nvPr>
        </p:nvSpPr>
        <p:spPr>
          <a:xfrm>
            <a:off x="0" y="0"/>
            <a:ext cx="9144000" cy="3500438"/>
          </a:xfr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380336248"/>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p:spTree>
      <p:nvGrpSpPr>
        <p:cNvPr id="1" name=""/>
        <p:cNvGrpSpPr/>
        <p:nvPr/>
      </p:nvGrpSpPr>
      <p:grpSpPr>
        <a:xfrm>
          <a:off x="0" y="0"/>
          <a:ext cx="0" cy="0"/>
          <a:chOff x="0" y="0"/>
          <a:chExt cx="0" cy="0"/>
        </a:xfrm>
      </p:grpSpPr>
      <p:sp>
        <p:nvSpPr>
          <p:cNvPr id="2" name="Titel 1"/>
          <p:cNvSpPr>
            <a:spLocks noGrp="1"/>
          </p:cNvSpPr>
          <p:nvPr>
            <p:ph type="title"/>
          </p:nvPr>
        </p:nvSpPr>
        <p:spPr>
          <a:xfrm>
            <a:off x="1763688" y="4592489"/>
            <a:ext cx="5486400" cy="566738"/>
          </a:xfrm>
        </p:spPr>
        <p:txBody>
          <a:bodyPr anchor="b"/>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63688" y="404664"/>
            <a:ext cx="54864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4" name="Tijdelijke aanduiding voor tekst 3"/>
          <p:cNvSpPr>
            <a:spLocks noGrp="1"/>
          </p:cNvSpPr>
          <p:nvPr>
            <p:ph type="body" sz="half" idx="2"/>
          </p:nvPr>
        </p:nvSpPr>
        <p:spPr>
          <a:xfrm>
            <a:off x="1763688" y="515922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539750" y="1484313"/>
            <a:ext cx="6480175" cy="576535"/>
          </a:xfrm>
        </p:spPr>
        <p:txBody>
          <a:bodyPr/>
          <a:lstStyle>
            <a:lvl1pPr>
              <a:defRPr>
                <a:latin typeface="Futura" pitchFamily="2" charset="0"/>
              </a:defRPr>
            </a:lvl1pPr>
          </a:lstStyle>
          <a:p>
            <a:pPr lvl="0"/>
            <a:r>
              <a:rPr lang="en-US" dirty="0" smtClean="0"/>
              <a:t>This is </a:t>
            </a:r>
            <a:r>
              <a:rPr lang="en-US" dirty="0" err="1" smtClean="0"/>
              <a:t>Futura</a:t>
            </a:r>
            <a:endParaRPr lang="en-US" dirty="0" smtClean="0"/>
          </a:p>
        </p:txBody>
      </p:sp>
      <p:sp>
        <p:nvSpPr>
          <p:cNvPr id="5" name="Text Placeholder 3"/>
          <p:cNvSpPr>
            <a:spLocks noGrp="1"/>
          </p:cNvSpPr>
          <p:nvPr>
            <p:ph type="body" sz="quarter" idx="11" hasCustomPrompt="1"/>
          </p:nvPr>
        </p:nvSpPr>
        <p:spPr>
          <a:xfrm>
            <a:off x="539552" y="2132856"/>
            <a:ext cx="6480175" cy="576535"/>
          </a:xfrm>
        </p:spPr>
        <p:txBody>
          <a:bodyPr/>
          <a:lstStyle>
            <a:lvl1pPr>
              <a:defRPr>
                <a:latin typeface="Futura Hv BT" pitchFamily="34" charset="0"/>
              </a:defRPr>
            </a:lvl1pPr>
          </a:lstStyle>
          <a:p>
            <a:pPr lvl="0"/>
            <a:r>
              <a:rPr lang="en-US" dirty="0" smtClean="0"/>
              <a:t>This is </a:t>
            </a:r>
            <a:r>
              <a:rPr lang="en-US" dirty="0" err="1" smtClean="0"/>
              <a:t>Futura</a:t>
            </a:r>
            <a:r>
              <a:rPr lang="en-US" dirty="0" smtClean="0"/>
              <a:t> </a:t>
            </a:r>
            <a:r>
              <a:rPr lang="en-US" dirty="0" err="1" smtClean="0"/>
              <a:t>Hv</a:t>
            </a:r>
            <a:r>
              <a:rPr lang="en-US" dirty="0" smtClean="0"/>
              <a:t> BT</a:t>
            </a:r>
          </a:p>
        </p:txBody>
      </p:sp>
      <p:sp>
        <p:nvSpPr>
          <p:cNvPr id="6" name="Text Placeholder 3"/>
          <p:cNvSpPr>
            <a:spLocks noGrp="1"/>
          </p:cNvSpPr>
          <p:nvPr>
            <p:ph type="body" sz="quarter" idx="12" hasCustomPrompt="1"/>
          </p:nvPr>
        </p:nvSpPr>
        <p:spPr>
          <a:xfrm>
            <a:off x="539552" y="2780928"/>
            <a:ext cx="6480175" cy="576535"/>
          </a:xfrm>
        </p:spPr>
        <p:txBody>
          <a:bodyPr/>
          <a:lstStyle>
            <a:lvl1pPr>
              <a:defRPr>
                <a:latin typeface="Futura Lt BT" pitchFamily="34" charset="0"/>
              </a:defRPr>
            </a:lvl1pPr>
          </a:lstStyle>
          <a:p>
            <a:pPr lvl="0"/>
            <a:r>
              <a:rPr lang="en-US" dirty="0" smtClean="0"/>
              <a:t>This is </a:t>
            </a:r>
            <a:r>
              <a:rPr lang="en-US" dirty="0" err="1" smtClean="0"/>
              <a:t>Futura</a:t>
            </a:r>
            <a:r>
              <a:rPr lang="en-US" dirty="0" smtClean="0"/>
              <a:t> Lt BT</a:t>
            </a:r>
          </a:p>
        </p:txBody>
      </p:sp>
      <p:sp>
        <p:nvSpPr>
          <p:cNvPr id="7" name="Text Placeholder 3"/>
          <p:cNvSpPr>
            <a:spLocks noGrp="1"/>
          </p:cNvSpPr>
          <p:nvPr>
            <p:ph type="body" sz="quarter" idx="13" hasCustomPrompt="1"/>
          </p:nvPr>
        </p:nvSpPr>
        <p:spPr>
          <a:xfrm>
            <a:off x="539552" y="3429000"/>
            <a:ext cx="6480175" cy="576535"/>
          </a:xfrm>
        </p:spPr>
        <p:txBody>
          <a:bodyPr/>
          <a:lstStyle>
            <a:lvl1pPr>
              <a:defRPr>
                <a:latin typeface="Futura Md BT" pitchFamily="34" charset="0"/>
              </a:defRPr>
            </a:lvl1pPr>
          </a:lstStyle>
          <a:p>
            <a:pPr lvl="0"/>
            <a:r>
              <a:rPr lang="en-US" dirty="0" smtClean="0"/>
              <a:t>This is </a:t>
            </a:r>
            <a:r>
              <a:rPr lang="en-US" dirty="0" err="1" smtClean="0"/>
              <a:t>Futura</a:t>
            </a:r>
            <a:r>
              <a:rPr lang="en-US" dirty="0" smtClean="0"/>
              <a:t> </a:t>
            </a:r>
            <a:r>
              <a:rPr lang="en-US" dirty="0" err="1" smtClean="0"/>
              <a:t>Md</a:t>
            </a:r>
            <a:r>
              <a:rPr lang="en-US" dirty="0" smtClean="0"/>
              <a:t> BT</a:t>
            </a:r>
          </a:p>
        </p:txBody>
      </p:sp>
      <p:sp>
        <p:nvSpPr>
          <p:cNvPr id="8" name="Text Placeholder 3"/>
          <p:cNvSpPr>
            <a:spLocks noGrp="1"/>
          </p:cNvSpPr>
          <p:nvPr>
            <p:ph type="body" sz="quarter" idx="14" hasCustomPrompt="1"/>
          </p:nvPr>
        </p:nvSpPr>
        <p:spPr>
          <a:xfrm>
            <a:off x="539552" y="4077072"/>
            <a:ext cx="6480175" cy="576535"/>
          </a:xfrm>
        </p:spPr>
        <p:txBody>
          <a:bodyPr/>
          <a:lstStyle>
            <a:lvl1pPr>
              <a:defRPr>
                <a:latin typeface="Neutra Text Alt" pitchFamily="2" charset="0"/>
              </a:defRPr>
            </a:lvl1pPr>
          </a:lstStyle>
          <a:p>
            <a:pPr lvl="0"/>
            <a:r>
              <a:rPr lang="en-US" dirty="0" smtClean="0"/>
              <a:t>THIS IS </a:t>
            </a:r>
            <a:r>
              <a:rPr lang="en-US" dirty="0" err="1" smtClean="0"/>
              <a:t>Neutra</a:t>
            </a:r>
            <a:r>
              <a:rPr lang="en-US" dirty="0" smtClean="0"/>
              <a:t> Text Alt</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title two 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568630" cy="692696"/>
          </a:xfrm>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10" hasCustomPrompt="1"/>
          </p:nvPr>
        </p:nvSpPr>
        <p:spPr>
          <a:xfrm>
            <a:off x="323850" y="548680"/>
            <a:ext cx="8569325" cy="432395"/>
          </a:xfrm>
        </p:spPr>
        <p:txBody>
          <a:bodyPr/>
          <a:lstStyle>
            <a:lvl1pPr>
              <a:buFontTx/>
              <a:buNone/>
              <a:defRPr lang="en-US" sz="2000" b="1" dirty="0" smtClean="0">
                <a:solidFill>
                  <a:schemeClr val="bg2">
                    <a:lumMod val="50000"/>
                  </a:schemeClr>
                </a:solidFill>
                <a:latin typeface="Tahoma" pitchFamily="34" charset="0"/>
                <a:ea typeface="Tahoma" pitchFamily="34" charset="0"/>
                <a:cs typeface="Tahoma" pitchFamily="34" charset="0"/>
              </a:defRPr>
            </a:lvl1pPr>
          </a:lstStyle>
          <a:p>
            <a:pPr lvl="0"/>
            <a:r>
              <a:rPr lang="en-US" dirty="0" smtClean="0"/>
              <a:t>Click to edit subtitle</a:t>
            </a:r>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p>
            <a:r>
              <a:rPr lang="en-US" dirty="0" smtClean="0"/>
              <a:t>Click to edit title</a:t>
            </a:r>
            <a:endParaRPr lang="nl-NL" dirty="0"/>
          </a:p>
        </p:txBody>
      </p:sp>
      <p:sp>
        <p:nvSpPr>
          <p:cNvPr id="3" name="Ondertitel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subtitle</a:t>
            </a:r>
            <a:endParaRPr lang="nl-NL"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sp>
        <p:nvSpPr>
          <p:cNvPr id="3189" name="Rectangle 117"/>
          <p:cNvSpPr>
            <a:spLocks noChangeArrowheads="1"/>
          </p:cNvSpPr>
          <p:nvPr userDrawn="1"/>
        </p:nvSpPr>
        <p:spPr bwMode="auto">
          <a:xfrm>
            <a:off x="0" y="4581128"/>
            <a:ext cx="9144000" cy="1494235"/>
          </a:xfrm>
          <a:prstGeom prst="rect">
            <a:avLst/>
          </a:prstGeom>
          <a:solidFill>
            <a:schemeClr val="accent3"/>
          </a:solidFill>
          <a:ln w="9525" algn="ctr">
            <a:noFill/>
            <a:miter lim="800000"/>
            <a:headEnd/>
            <a:tailEnd/>
          </a:ln>
          <a:effectLst/>
        </p:spPr>
        <p:txBody>
          <a:bodyPr wrap="none" anchor="ctr"/>
          <a:lstStyle/>
          <a:p>
            <a:endParaRPr lang="nl-NL"/>
          </a:p>
        </p:txBody>
      </p:sp>
      <p:sp>
        <p:nvSpPr>
          <p:cNvPr id="3074" name="Rectangle 2"/>
          <p:cNvSpPr>
            <a:spLocks noGrp="1" noChangeAspect="1" noChangeArrowheads="1"/>
          </p:cNvSpPr>
          <p:nvPr>
            <p:ph type="ctrTitle" hasCustomPrompt="1"/>
          </p:nvPr>
        </p:nvSpPr>
        <p:spPr>
          <a:xfrm>
            <a:off x="327025" y="4775200"/>
            <a:ext cx="8816975" cy="603250"/>
          </a:xfrm>
        </p:spPr>
        <p:txBody>
          <a:bodyPr anchor="t"/>
          <a:lstStyle>
            <a:lvl1pPr>
              <a:defRPr sz="3200">
                <a:solidFill>
                  <a:schemeClr val="tx1"/>
                </a:solidFill>
                <a:latin typeface="+mn-lt"/>
              </a:defRPr>
            </a:lvl1pPr>
          </a:lstStyle>
          <a:p>
            <a:r>
              <a:rPr lang="en-US" dirty="0" smtClean="0"/>
              <a:t>Click to edit title</a:t>
            </a:r>
            <a:endParaRPr lang="nl-NL" dirty="0"/>
          </a:p>
        </p:txBody>
      </p:sp>
      <p:sp>
        <p:nvSpPr>
          <p:cNvPr id="3075" name="Rectangle 3"/>
          <p:cNvSpPr>
            <a:spLocks noGrp="1" noChangeArrowheads="1"/>
          </p:cNvSpPr>
          <p:nvPr>
            <p:ph type="subTitle" idx="1"/>
          </p:nvPr>
        </p:nvSpPr>
        <p:spPr>
          <a:xfrm>
            <a:off x="327025" y="5329238"/>
            <a:ext cx="8816975" cy="673100"/>
          </a:xfrm>
        </p:spPr>
        <p:txBody>
          <a:bodyPr/>
          <a:lstStyle>
            <a:lvl1pPr marL="0" indent="0">
              <a:spcBef>
                <a:spcPct val="0"/>
              </a:spcBef>
              <a:buFontTx/>
              <a:buNone/>
              <a:defRPr sz="1800">
                <a:solidFill>
                  <a:schemeClr val="bg1"/>
                </a:solidFill>
              </a:defRPr>
            </a:lvl1pPr>
          </a:lstStyle>
          <a:p>
            <a:r>
              <a:rPr lang="en-US" smtClean="0"/>
              <a:t>Click to edit Master subtitle style</a:t>
            </a:r>
            <a:endParaRPr lang="nl-NL" dirty="0"/>
          </a:p>
        </p:txBody>
      </p:sp>
      <p:sp>
        <p:nvSpPr>
          <p:cNvPr id="16" name="Picture Placeholder 15"/>
          <p:cNvSpPr>
            <a:spLocks noGrp="1"/>
          </p:cNvSpPr>
          <p:nvPr>
            <p:ph type="pic" sz="quarter" idx="10"/>
          </p:nvPr>
        </p:nvSpPr>
        <p:spPr>
          <a:xfrm>
            <a:off x="0" y="0"/>
            <a:ext cx="9144000" cy="4581525"/>
          </a:xfrm>
        </p:spPr>
        <p:txBody>
          <a:bodyPr/>
          <a:lstStyle/>
          <a:p>
            <a:r>
              <a:rPr lang="en-US" smtClean="0"/>
              <a:t>Click icon to add picture</a:t>
            </a:r>
            <a:endParaRPr lang="en-US" dirty="0"/>
          </a:p>
        </p:txBody>
      </p:sp>
      <p:sp>
        <p:nvSpPr>
          <p:cNvPr id="17" name="TextBox 16"/>
          <p:cNvSpPr txBox="1"/>
          <p:nvPr userDrawn="1"/>
        </p:nvSpPr>
        <p:spPr>
          <a:xfrm>
            <a:off x="4338228" y="6419182"/>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pic>
        <p:nvPicPr>
          <p:cNvPr id="9" name="Picture 8" descr="ordina_payoff_kl-1.jpg"/>
          <p:cNvPicPr>
            <a:picLocks noChangeAspect="1"/>
          </p:cNvPicPr>
          <p:nvPr userDrawn="1"/>
        </p:nvPicPr>
        <p:blipFill>
          <a:blip r:embed="rId2" cstate="print"/>
          <a:stretch>
            <a:fillRect/>
          </a:stretch>
        </p:blipFill>
        <p:spPr>
          <a:xfrm rot="5400000">
            <a:off x="8226000" y="5819869"/>
            <a:ext cx="233135" cy="1429534"/>
          </a:xfrm>
          <a:prstGeom prst="rect">
            <a:avLst/>
          </a:prstGeom>
        </p:spPr>
      </p:pic>
      <p:pic>
        <p:nvPicPr>
          <p:cNvPr id="11" name="Picture 10" descr="logo_ordina_oranje_rgb.jpg"/>
          <p:cNvPicPr>
            <a:picLocks noChangeAspect="1"/>
          </p:cNvPicPr>
          <p:nvPr userDrawn="1"/>
        </p:nvPicPr>
        <p:blipFill>
          <a:blip r:embed="rId3" cstate="print"/>
          <a:stretch>
            <a:fillRect/>
          </a:stretch>
        </p:blipFill>
        <p:spPr>
          <a:xfrm>
            <a:off x="323528" y="6383845"/>
            <a:ext cx="1368152" cy="301582"/>
          </a:xfrm>
          <a:prstGeom prst="rect">
            <a:avLst/>
          </a:prstGeom>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4000" b="1" cap="all">
                <a:latin typeface="+mj-lt"/>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352606" cy="980728"/>
          </a:xfrm>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323850" y="1268760"/>
            <a:ext cx="4208462" cy="4824536"/>
          </a:xfrm>
        </p:spPr>
        <p:txBody>
          <a:bodyPr/>
          <a:lstStyle>
            <a:lvl1pPr>
              <a:defRPr sz="2000"/>
            </a:lvl1pPr>
            <a:lvl2pPr>
              <a:defRPr sz="1800"/>
            </a:lvl2pPr>
            <a:lvl3pPr>
              <a:defRPr sz="16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Tijdelijke aanduiding voor inhoud 3"/>
          <p:cNvSpPr>
            <a:spLocks noGrp="1"/>
          </p:cNvSpPr>
          <p:nvPr>
            <p:ph sz="half" idx="2"/>
          </p:nvPr>
        </p:nvSpPr>
        <p:spPr>
          <a:xfrm>
            <a:off x="4716016" y="1268760"/>
            <a:ext cx="4210050" cy="4824536"/>
          </a:xfrm>
        </p:spPr>
        <p:txBody>
          <a:bodyPr/>
          <a:lstStyle>
            <a:lvl1pPr>
              <a:defRPr lang="en-US" sz="2000" b="0" dirty="0" smtClean="0">
                <a:solidFill>
                  <a:schemeClr val="bg2">
                    <a:lumMod val="50000"/>
                  </a:schemeClr>
                </a:solidFill>
                <a:latin typeface="+mn-lt"/>
                <a:ea typeface="Tahoma" pitchFamily="34" charset="0"/>
                <a:cs typeface="Tahoma" pitchFamily="34" charset="0"/>
              </a:defRPr>
            </a:lvl1pPr>
            <a:lvl2pPr>
              <a:defRPr lang="en-US" sz="1800" dirty="0" smtClean="0">
                <a:solidFill>
                  <a:srgbClr val="000000"/>
                </a:solidFill>
                <a:latin typeface="+mn-lt"/>
                <a:ea typeface="Tahoma" pitchFamily="34" charset="0"/>
                <a:cs typeface="Tahoma" pitchFamily="34" charset="0"/>
              </a:defRPr>
            </a:lvl2pPr>
            <a:lvl3pPr>
              <a:defRPr lang="en-US" sz="1600" dirty="0" smtClean="0">
                <a:solidFill>
                  <a:srgbClr val="000000"/>
                </a:solidFill>
                <a:latin typeface="+mn-lt"/>
                <a:ea typeface="Tahoma" pitchFamily="34" charset="0"/>
                <a:cs typeface="Tahoma" pitchFamily="34" charset="0"/>
              </a:defRPr>
            </a:lvl3pPr>
            <a:lvl4pPr>
              <a:defRPr sz="1800"/>
            </a:lvl4pPr>
            <a:lvl5pPr>
              <a:defRPr sz="1800"/>
            </a:lvl5pPr>
            <a:lvl6pPr>
              <a:defRPr sz="1800"/>
            </a:lvl6pPr>
            <a:lvl7pPr>
              <a:defRPr sz="1800"/>
            </a:lvl7pPr>
            <a:lvl8pPr>
              <a:defRPr sz="1800"/>
            </a:lvl8pPr>
            <a:lvl9pPr>
              <a:defRPr sz="1800"/>
            </a:lvl9pPr>
          </a:lstStyle>
          <a:p>
            <a:pPr marL="342900" lvl="0"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Click to edit Master text styles</a:t>
            </a:r>
          </a:p>
          <a:p>
            <a:pPr marL="342900" lvl="1"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Second level</a:t>
            </a:r>
          </a:p>
          <a:p>
            <a:pPr marL="342900" lvl="2"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Third level</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528" y="0"/>
            <a:ext cx="8229600" cy="980728"/>
          </a:xfrm>
        </p:spPr>
        <p:txBody>
          <a:bodyPr/>
          <a:lstStyle>
            <a:lvl1pPr>
              <a:defRPr lang="nl-NL" sz="2400" b="1" dirty="0">
                <a:solidFill>
                  <a:srgbClr val="000000"/>
                </a:solidFill>
                <a:latin typeface="Tahoma" pitchFamily="34" charset="0"/>
                <a:ea typeface="Tahoma" pitchFamily="34" charset="0"/>
                <a:cs typeface="Tahoma" pitchFamily="34" charset="0"/>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323528" y="1268760"/>
            <a:ext cx="4176464"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323528" y="1908522"/>
            <a:ext cx="4176464"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ijdelijke aanduiding voor tekst 4"/>
          <p:cNvSpPr>
            <a:spLocks noGrp="1"/>
          </p:cNvSpPr>
          <p:nvPr>
            <p:ph type="body" sz="quarter" idx="3"/>
          </p:nvPr>
        </p:nvSpPr>
        <p:spPr>
          <a:xfrm>
            <a:off x="4644008" y="1268760"/>
            <a:ext cx="4165103"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4655369" y="1908522"/>
            <a:ext cx="4165103"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ce description">
    <p:spTree>
      <p:nvGrpSpPr>
        <p:cNvPr id="1" name=""/>
        <p:cNvGrpSpPr/>
        <p:nvPr/>
      </p:nvGrpSpPr>
      <p:grpSpPr>
        <a:xfrm>
          <a:off x="0" y="0"/>
          <a:ext cx="0" cy="0"/>
          <a:chOff x="0" y="0"/>
          <a:chExt cx="0" cy="0"/>
        </a:xfrm>
      </p:grpSpPr>
      <p:sp>
        <p:nvSpPr>
          <p:cNvPr id="47" name="Text Placeholder 46"/>
          <p:cNvSpPr>
            <a:spLocks noGrp="1"/>
          </p:cNvSpPr>
          <p:nvPr>
            <p:ph type="body" sz="quarter" idx="18" hasCustomPrompt="1"/>
          </p:nvPr>
        </p:nvSpPr>
        <p:spPr>
          <a:xfrm>
            <a:off x="323850" y="260648"/>
            <a:ext cx="8569325" cy="720427"/>
          </a:xfrm>
        </p:spPr>
        <p:txBody>
          <a:bodyPr/>
          <a:lstStyle>
            <a:lvl1pPr>
              <a:buNone/>
              <a:defRPr sz="2400" b="1">
                <a:solidFill>
                  <a:schemeClr val="tx1"/>
                </a:solidFill>
                <a:latin typeface="Tahoma" pitchFamily="34" charset="0"/>
                <a:ea typeface="Tahoma" pitchFamily="34" charset="0"/>
                <a:cs typeface="Tahoma" pitchFamily="34" charset="0"/>
              </a:defRPr>
            </a:lvl1pPr>
          </a:lstStyle>
          <a:p>
            <a:pPr lvl="0"/>
            <a:r>
              <a:rPr lang="en-US" dirty="0" smtClean="0"/>
              <a:t>Click to edit title</a:t>
            </a:r>
          </a:p>
          <a:p>
            <a:pPr lvl="0"/>
            <a:endParaRPr lang="en-US" dirty="0" smtClean="0"/>
          </a:p>
        </p:txBody>
      </p:sp>
      <p:sp>
        <p:nvSpPr>
          <p:cNvPr id="9" name="TextBox 13"/>
          <p:cNvSpPr txBox="1"/>
          <p:nvPr userDrawn="1"/>
        </p:nvSpPr>
        <p:spPr>
          <a:xfrm>
            <a:off x="2195736" y="1196752"/>
            <a:ext cx="430887" cy="1571636"/>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bg1">
                    <a:lumMod val="50000"/>
                  </a:schemeClr>
                </a:solidFill>
                <a:latin typeface="Arial" pitchFamily="34" charset="0"/>
                <a:ea typeface="SimSun" pitchFamily="2" charset="-122"/>
                <a:cs typeface="+mn-cs"/>
              </a:rPr>
              <a:t>CHALLENGE</a:t>
            </a:r>
            <a:endParaRPr lang="en-US" b="1" dirty="0">
              <a:solidFill>
                <a:schemeClr val="bg1">
                  <a:lumMod val="50000"/>
                </a:schemeClr>
              </a:solidFill>
              <a:latin typeface="Arial" pitchFamily="34" charset="0"/>
              <a:ea typeface="SimSun" pitchFamily="2" charset="-122"/>
              <a:cs typeface="+mn-cs"/>
            </a:endParaRPr>
          </a:p>
        </p:txBody>
      </p:sp>
      <p:sp>
        <p:nvSpPr>
          <p:cNvPr id="10" name="TextBox 14"/>
          <p:cNvSpPr txBox="1"/>
          <p:nvPr userDrawn="1"/>
        </p:nvSpPr>
        <p:spPr>
          <a:xfrm>
            <a:off x="2195736" y="2780928"/>
            <a:ext cx="430887" cy="1571636"/>
          </a:xfrm>
          <a:prstGeom prst="rect">
            <a:avLst/>
          </a:prstGeom>
          <a:noFill/>
        </p:spPr>
        <p:txBody>
          <a:bodyPr vert="vert270" anchor="b">
            <a:spAutoFit/>
          </a:bodyPr>
          <a:lstStyle/>
          <a:p>
            <a:pPr algn="r">
              <a:buClr>
                <a:srgbClr val="000000"/>
              </a:buClr>
              <a:buSzPct val="100000"/>
              <a:buFont typeface="Times New Roman" pitchFamily="18" charset="0"/>
              <a:buNone/>
              <a:defRPr/>
            </a:pPr>
            <a:r>
              <a:rPr lang="nl-BE" sz="1600" b="1" dirty="0">
                <a:solidFill>
                  <a:schemeClr val="accent3"/>
                </a:solidFill>
                <a:latin typeface="Arial" pitchFamily="34" charset="0"/>
                <a:ea typeface="SimSun" pitchFamily="2" charset="-122"/>
                <a:cs typeface="+mn-cs"/>
              </a:rPr>
              <a:t>SOLUTION</a:t>
            </a:r>
            <a:endParaRPr lang="en-US" b="1" dirty="0">
              <a:solidFill>
                <a:schemeClr val="accent3"/>
              </a:solidFill>
              <a:latin typeface="Arial" pitchFamily="34" charset="0"/>
              <a:ea typeface="SimSun" pitchFamily="2" charset="-122"/>
              <a:cs typeface="+mn-cs"/>
            </a:endParaRPr>
          </a:p>
        </p:txBody>
      </p:sp>
      <p:sp>
        <p:nvSpPr>
          <p:cNvPr id="11" name="TextBox 15"/>
          <p:cNvSpPr txBox="1"/>
          <p:nvPr userDrawn="1"/>
        </p:nvSpPr>
        <p:spPr>
          <a:xfrm>
            <a:off x="2196897" y="4365104"/>
            <a:ext cx="430887" cy="1800200"/>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accent3">
                    <a:lumMod val="75000"/>
                  </a:schemeClr>
                </a:solidFill>
                <a:latin typeface="Arial" pitchFamily="34" charset="0"/>
                <a:ea typeface="SimSun" pitchFamily="2" charset="-122"/>
                <a:cs typeface="+mn-cs"/>
              </a:rPr>
              <a:t>BENEFITS</a:t>
            </a:r>
            <a:endParaRPr lang="en-US" b="1" dirty="0">
              <a:solidFill>
                <a:schemeClr val="accent3">
                  <a:lumMod val="75000"/>
                </a:schemeClr>
              </a:solidFill>
              <a:latin typeface="Arial" pitchFamily="34" charset="0"/>
              <a:ea typeface="SimSun" pitchFamily="2" charset="-122"/>
              <a:cs typeface="+mn-cs"/>
            </a:endParaRPr>
          </a:p>
        </p:txBody>
      </p:sp>
      <p:sp>
        <p:nvSpPr>
          <p:cNvPr id="3" name="Content Placeholder 2"/>
          <p:cNvSpPr>
            <a:spLocks noGrp="1"/>
          </p:cNvSpPr>
          <p:nvPr>
            <p:ph idx="1"/>
          </p:nvPr>
        </p:nvSpPr>
        <p:spPr>
          <a:xfrm>
            <a:off x="2627784" y="1124744"/>
            <a:ext cx="6336704" cy="1571636"/>
          </a:xfrm>
          <a:solidFill>
            <a:schemeClr val="bg1">
              <a:lumMod val="95000"/>
            </a:schemeClr>
          </a:solidFill>
          <a:ln>
            <a:noFill/>
          </a:ln>
          <a:effectLst>
            <a:outerShdw blurRad="50800" dist="38100" dir="2700000" algn="tl" rotWithShape="0">
              <a:prstClr val="black">
                <a:alpha val="40000"/>
              </a:prstClr>
            </a:outerShdw>
          </a:effectLst>
        </p:spPr>
        <p:txBody>
          <a:bodyPr/>
          <a:lstStyle>
            <a:lvl1pPr marL="176213" indent="-176213">
              <a:spcBef>
                <a:spcPts val="0"/>
              </a:spcBef>
              <a:buClrTx/>
              <a:buFont typeface="Wingdings" pitchFamily="2" charset="2"/>
              <a:buChar char="§"/>
              <a:defRPr lang="en-US" sz="1200" b="0" kern="1200" dirty="0" smtClean="0">
                <a:solidFill>
                  <a:schemeClr val="tx1"/>
                </a:solidFill>
                <a:latin typeface="+mn-lt"/>
                <a:ea typeface="+mn-ea"/>
                <a:cs typeface="+mn-cs"/>
              </a:defRPr>
            </a:lvl1pPr>
            <a:lvl2pPr marL="360363" indent="-196850">
              <a:buClr>
                <a:schemeClr val="accent6">
                  <a:lumMod val="50000"/>
                </a:schemeClr>
              </a:buClr>
              <a:defRPr lang="en-US" sz="1200" kern="1200" dirty="0" smtClean="0">
                <a:solidFill>
                  <a:schemeClr val="tx1"/>
                </a:solidFill>
                <a:latin typeface="+mn-lt"/>
                <a:ea typeface="+mn-ea"/>
                <a:cs typeface="+mn-cs"/>
              </a:defRPr>
            </a:lvl2pPr>
            <a:lvl3pPr>
              <a:buClr>
                <a:schemeClr val="accent5">
                  <a:lumMod val="50000"/>
                </a:schemeClr>
              </a:buClr>
              <a:buFontTx/>
              <a:buNone/>
              <a:defRPr lang="en-US" sz="1400" kern="1200" dirty="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lvl="0"/>
            <a:r>
              <a:rPr lang="en-US" smtClean="0"/>
              <a:t>Click to edit Master text styles</a:t>
            </a:r>
          </a:p>
        </p:txBody>
      </p:sp>
      <p:sp>
        <p:nvSpPr>
          <p:cNvPr id="2" name="Title 1"/>
          <p:cNvSpPr>
            <a:spLocks noGrp="1"/>
          </p:cNvSpPr>
          <p:nvPr>
            <p:ph type="title" hasCustomPrompt="1"/>
          </p:nvPr>
        </p:nvSpPr>
        <p:spPr>
          <a:xfrm>
            <a:off x="251521" y="1196752"/>
            <a:ext cx="1944216" cy="1017802"/>
          </a:xfrm>
        </p:spPr>
        <p:txBody>
          <a:bodyPr anchor="b"/>
          <a:lstStyle>
            <a:lvl1pPr algn="l">
              <a:defRPr sz="2000" b="1">
                <a:solidFill>
                  <a:schemeClr val="accent3"/>
                </a:solidFill>
                <a:latin typeface="Tahoma" pitchFamily="34" charset="0"/>
                <a:ea typeface="Tahoma" pitchFamily="34" charset="0"/>
                <a:cs typeface="Tahoma" pitchFamily="34" charset="0"/>
              </a:defRPr>
            </a:lvl1pPr>
          </a:lstStyle>
          <a:p>
            <a:r>
              <a:rPr lang="en-US" dirty="0" smtClean="0"/>
              <a:t>Click to edit customer name</a:t>
            </a:r>
            <a:endParaRPr lang="en-US" dirty="0"/>
          </a:p>
        </p:txBody>
      </p:sp>
      <p:sp>
        <p:nvSpPr>
          <p:cNvPr id="4" name="Text Placeholder 3"/>
          <p:cNvSpPr>
            <a:spLocks noGrp="1"/>
          </p:cNvSpPr>
          <p:nvPr>
            <p:ph type="body" sz="half" idx="2" hasCustomPrompt="1"/>
          </p:nvPr>
        </p:nvSpPr>
        <p:spPr>
          <a:xfrm>
            <a:off x="251521" y="2214555"/>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sector</a:t>
            </a:r>
          </a:p>
        </p:txBody>
      </p:sp>
      <p:sp>
        <p:nvSpPr>
          <p:cNvPr id="8" name="Text Placeholder 3"/>
          <p:cNvSpPr>
            <a:spLocks noGrp="1"/>
          </p:cNvSpPr>
          <p:nvPr>
            <p:ph type="body" sz="half" idx="13" hasCustomPrompt="1"/>
          </p:nvPr>
        </p:nvSpPr>
        <p:spPr>
          <a:xfrm>
            <a:off x="251520" y="2500306"/>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location</a:t>
            </a:r>
          </a:p>
        </p:txBody>
      </p:sp>
      <p:sp>
        <p:nvSpPr>
          <p:cNvPr id="13" name="Content Placeholder 2"/>
          <p:cNvSpPr>
            <a:spLocks noGrp="1"/>
          </p:cNvSpPr>
          <p:nvPr>
            <p:ph idx="16"/>
          </p:nvPr>
        </p:nvSpPr>
        <p:spPr>
          <a:xfrm>
            <a:off x="2627784" y="2696380"/>
            <a:ext cx="6336704" cy="1571636"/>
          </a:xfrm>
          <a:solidFill>
            <a:schemeClr val="accent3">
              <a:lumMod val="20000"/>
              <a:lumOff val="80000"/>
            </a:schemeClr>
          </a:solidFill>
          <a:ln>
            <a:noFill/>
          </a:ln>
          <a:effectLst>
            <a:outerShdw blurRad="50800" dist="38100" dir="2700000" algn="tl" rotWithShape="0">
              <a:prstClr val="black">
                <a:alpha val="40000"/>
              </a:prstClr>
            </a:outerShdw>
          </a:effectLst>
        </p:spPr>
        <p:txBody>
          <a:bodyPr>
            <a:normAutofit/>
          </a:bodyPr>
          <a:lstStyle>
            <a:lvl1pPr marL="268288" indent="-268288" algn="l" defTabSz="914400" rtl="0" eaLnBrk="1" latinLnBrk="0" hangingPunct="1">
              <a:spcBef>
                <a:spcPts val="0"/>
              </a:spcBef>
              <a:buClr>
                <a:schemeClr val="accent2">
                  <a:lumMod val="50000"/>
                </a:schemeClr>
              </a:buClr>
              <a:buFontTx/>
              <a:buNone/>
              <a:defRPr lang="en-US" sz="1200" b="0" kern="1200" dirty="0" smtClean="0">
                <a:solidFill>
                  <a:schemeClr val="tx1"/>
                </a:solidFill>
                <a:latin typeface="+mn-lt"/>
                <a:ea typeface="+mn-ea"/>
                <a:cs typeface="+mn-cs"/>
              </a:defRPr>
            </a:lvl1pPr>
            <a:lvl2pPr marL="360363" indent="-184150">
              <a:defRPr lang="en-US" sz="1200" kern="1200" dirty="0" smtClean="0">
                <a:solidFill>
                  <a:schemeClr val="tx1"/>
                </a:solidFill>
                <a:latin typeface="+mn-lt"/>
                <a:ea typeface="+mn-ea"/>
                <a:cs typeface="+mn-cs"/>
              </a:defRPr>
            </a:lvl2pPr>
            <a:lvl3pPr marL="542925" indent="-268288" algn="l" defTabSz="914400" rtl="0" eaLnBrk="1" latinLnBrk="0" hangingPunct="1">
              <a:spcBef>
                <a:spcPct val="20000"/>
              </a:spcBef>
              <a:buClr>
                <a:schemeClr val="accent2">
                  <a:lumMod val="50000"/>
                </a:schemeClr>
              </a:buClr>
              <a:buFont typeface="Courier New" pitchFamily="49" charset="0"/>
              <a:buChar char="o"/>
              <a:defRPr lang="en-US" sz="1400" kern="1200" smtClean="0">
                <a:solidFill>
                  <a:schemeClr val="accent6">
                    <a:lumMod val="50000"/>
                  </a:schemeClr>
                </a:solidFill>
                <a:latin typeface="+mn-lt"/>
                <a:ea typeface="+mn-ea"/>
                <a:cs typeface="+mn-cs"/>
              </a:defRPr>
            </a:lvl3pPr>
            <a:lvl4pPr marL="533400" indent="-268288">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12" name="Content Placeholder 2"/>
          <p:cNvSpPr>
            <a:spLocks noGrp="1"/>
          </p:cNvSpPr>
          <p:nvPr>
            <p:ph idx="15"/>
          </p:nvPr>
        </p:nvSpPr>
        <p:spPr>
          <a:xfrm>
            <a:off x="2627784" y="4268016"/>
            <a:ext cx="6336704" cy="1897288"/>
          </a:xfrm>
          <a:solidFill>
            <a:schemeClr val="accent3">
              <a:lumMod val="40000"/>
              <a:lumOff val="60000"/>
            </a:schemeClr>
          </a:solidFill>
          <a:ln>
            <a:noFill/>
          </a:ln>
          <a:effectLst>
            <a:outerShdw blurRad="50800" dist="38100" dir="2700000" algn="tl" rotWithShape="0">
              <a:prstClr val="black">
                <a:alpha val="40000"/>
              </a:prstClr>
            </a:outerShdw>
          </a:effectLst>
        </p:spPr>
        <p:txBody>
          <a:bodyPr/>
          <a:lstStyle>
            <a:lvl1pPr>
              <a:spcBef>
                <a:spcPts val="0"/>
              </a:spcBef>
              <a:buFontTx/>
              <a:buNone/>
              <a:defRPr lang="en-US" sz="1200" b="0" kern="1200" dirty="0" smtClean="0">
                <a:solidFill>
                  <a:schemeClr val="tx1"/>
                </a:solidFill>
                <a:latin typeface="+mn-lt"/>
                <a:ea typeface="+mn-ea"/>
                <a:cs typeface="+mn-cs"/>
              </a:defRPr>
            </a:lvl1pPr>
            <a:lvl2pPr>
              <a:defRPr lang="en-US" sz="1200" kern="1200" dirty="0" smtClean="0">
                <a:solidFill>
                  <a:schemeClr val="tx1"/>
                </a:solidFill>
                <a:latin typeface="+mn-lt"/>
                <a:ea typeface="+mn-ea"/>
                <a:cs typeface="+mn-cs"/>
              </a:defRPr>
            </a:lvl2pPr>
            <a:lvl3pPr>
              <a:defRPr lang="en-US" sz="1400" kern="120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22" name="Picture Placeholder 21"/>
          <p:cNvSpPr>
            <a:spLocks noGrp="1"/>
          </p:cNvSpPr>
          <p:nvPr>
            <p:ph type="pic" sz="quarter" idx="17"/>
          </p:nvPr>
        </p:nvSpPr>
        <p:spPr>
          <a:xfrm>
            <a:off x="251520" y="2924944"/>
            <a:ext cx="1727200" cy="431800"/>
          </a:xfrm>
        </p:spPr>
        <p:txBody>
          <a:bodyPr/>
          <a:lstStyle/>
          <a:p>
            <a:r>
              <a:rPr lang="en-US" smtClean="0"/>
              <a:t>Click icon to add picture</a:t>
            </a:r>
            <a:endParaRPr lang="en-US"/>
          </a:p>
        </p:txBody>
      </p:sp>
      <p:cxnSp>
        <p:nvCxnSpPr>
          <p:cNvPr id="30" name="Elbow Connector 29"/>
          <p:cNvCxnSpPr/>
          <p:nvPr userDrawn="1"/>
        </p:nvCxnSpPr>
        <p:spPr bwMode="auto">
          <a:xfrm rot="16200000" flipH="1">
            <a:off x="1655676" y="1808820"/>
            <a:ext cx="1584176" cy="216024"/>
          </a:xfrm>
          <a:prstGeom prst="bentConnector3">
            <a:avLst>
              <a:gd name="adj1" fmla="val -930"/>
            </a:avLst>
          </a:prstGeom>
          <a:ln w="28575">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Elbow Connector 35"/>
          <p:cNvCxnSpPr/>
          <p:nvPr userDrawn="1"/>
        </p:nvCxnSpPr>
        <p:spPr bwMode="auto">
          <a:xfrm rot="16200000" flipH="1">
            <a:off x="1655676" y="3392996"/>
            <a:ext cx="1584176" cy="216024"/>
          </a:xfrm>
          <a:prstGeom prst="bentConnector3">
            <a:avLst>
              <a:gd name="adj1" fmla="val -930"/>
            </a:avLst>
          </a:prstGeom>
          <a:ln w="28575">
            <a:solidFill>
              <a:schemeClr val="accent3"/>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Elbow Connector 36"/>
          <p:cNvCxnSpPr/>
          <p:nvPr userDrawn="1"/>
        </p:nvCxnSpPr>
        <p:spPr bwMode="auto">
          <a:xfrm rot="16200000" flipH="1">
            <a:off x="1511660" y="5121188"/>
            <a:ext cx="1872208" cy="216024"/>
          </a:xfrm>
          <a:prstGeom prst="bentConnector3">
            <a:avLst>
              <a:gd name="adj1" fmla="val -893"/>
            </a:avLst>
          </a:prstGeom>
          <a:ln w="28575">
            <a:solidFill>
              <a:schemeClr val="accent3">
                <a:lumMod val="7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21334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11" descr="ordina_payoff_kl-1.jpg"/>
          <p:cNvPicPr>
            <a:picLocks noChangeAspect="1"/>
          </p:cNvPicPr>
          <p:nvPr/>
        </p:nvPicPr>
        <p:blipFill>
          <a:blip r:embed="rId17" cstate="print"/>
          <a:stretch>
            <a:fillRect/>
          </a:stretch>
        </p:blipFill>
        <p:spPr>
          <a:xfrm rot="5400000">
            <a:off x="8226000" y="5819869"/>
            <a:ext cx="233135" cy="1429534"/>
          </a:xfrm>
          <a:prstGeom prst="rect">
            <a:avLst/>
          </a:prstGeom>
        </p:spPr>
      </p:pic>
      <p:pic>
        <p:nvPicPr>
          <p:cNvPr id="9" name="Picture 8" descr="logo_ordina_oranje_rgb.jpg"/>
          <p:cNvPicPr>
            <a:picLocks noChangeAspect="1"/>
          </p:cNvPicPr>
          <p:nvPr/>
        </p:nvPicPr>
        <p:blipFill>
          <a:blip r:embed="rId18" cstate="print"/>
          <a:stretch>
            <a:fillRect/>
          </a:stretch>
        </p:blipFill>
        <p:spPr>
          <a:xfrm>
            <a:off x="323528" y="6383845"/>
            <a:ext cx="1368152" cy="301582"/>
          </a:xfrm>
          <a:prstGeom prst="rect">
            <a:avLst/>
          </a:prstGeom>
        </p:spPr>
      </p:pic>
      <p:sp>
        <p:nvSpPr>
          <p:cNvPr id="1026" name="Rectangle 1"/>
          <p:cNvSpPr>
            <a:spLocks noGrp="1" noChangeArrowheads="1"/>
          </p:cNvSpPr>
          <p:nvPr>
            <p:ph type="title"/>
          </p:nvPr>
        </p:nvSpPr>
        <p:spPr bwMode="auto">
          <a:xfrm>
            <a:off x="323850" y="0"/>
            <a:ext cx="8568630" cy="98072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titeltekst</a:t>
            </a:r>
            <a:r>
              <a:rPr lang="en-GB" dirty="0" smtClean="0"/>
              <a:t> </a:t>
            </a:r>
            <a:r>
              <a:rPr lang="en-GB" dirty="0" err="1" smtClean="0"/>
              <a:t>te</a:t>
            </a:r>
            <a:r>
              <a:rPr lang="en-GB" dirty="0" smtClean="0"/>
              <a:t> </a:t>
            </a:r>
            <a:r>
              <a:rPr lang="en-GB" dirty="0" err="1" smtClean="0"/>
              <a:t>bewerken</a:t>
            </a:r>
            <a:endParaRPr lang="en-GB" dirty="0" smtClean="0"/>
          </a:p>
        </p:txBody>
      </p:sp>
      <p:sp>
        <p:nvSpPr>
          <p:cNvPr id="1027" name="Rectangle 2"/>
          <p:cNvSpPr>
            <a:spLocks noGrp="1" noChangeArrowheads="1"/>
          </p:cNvSpPr>
          <p:nvPr>
            <p:ph type="body" idx="1"/>
          </p:nvPr>
        </p:nvSpPr>
        <p:spPr bwMode="auto">
          <a:xfrm>
            <a:off x="323850" y="1268760"/>
            <a:ext cx="8570912" cy="4824536"/>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overzichtstekst</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overzichtsniveau</a:t>
            </a:r>
            <a:endParaRPr lang="en-GB" dirty="0" smtClean="0"/>
          </a:p>
          <a:p>
            <a:pPr lvl="2"/>
            <a:r>
              <a:rPr lang="en-GB" dirty="0" err="1" smtClean="0"/>
              <a:t>Derde</a:t>
            </a:r>
            <a:r>
              <a:rPr lang="en-GB" dirty="0" smtClean="0"/>
              <a:t> </a:t>
            </a:r>
            <a:r>
              <a:rPr lang="en-GB" dirty="0" err="1" smtClean="0"/>
              <a:t>overzichtsniveau</a:t>
            </a:r>
            <a:endParaRPr lang="en-GB" dirty="0" smtClean="0"/>
          </a:p>
          <a:p>
            <a:pPr lvl="3"/>
            <a:r>
              <a:rPr lang="en-GB" dirty="0" err="1" smtClean="0"/>
              <a:t>Vierde</a:t>
            </a:r>
            <a:r>
              <a:rPr lang="en-GB" dirty="0" smtClean="0"/>
              <a:t> </a:t>
            </a:r>
            <a:r>
              <a:rPr lang="en-GB" dirty="0" err="1" smtClean="0"/>
              <a:t>overzichtsniveau</a:t>
            </a:r>
            <a:endParaRPr lang="en-GB" dirty="0" smtClean="0"/>
          </a:p>
        </p:txBody>
      </p:sp>
      <p:sp>
        <p:nvSpPr>
          <p:cNvPr id="1028" name="Rectangle 4"/>
          <p:cNvSpPr>
            <a:spLocks noChangeArrowheads="1"/>
          </p:cNvSpPr>
          <p:nvPr/>
        </p:nvSpPr>
        <p:spPr bwMode="auto">
          <a:xfrm>
            <a:off x="0" y="980728"/>
            <a:ext cx="9144000" cy="46037"/>
          </a:xfrm>
          <a:prstGeom prst="rect">
            <a:avLst/>
          </a:prstGeom>
          <a:solidFill>
            <a:schemeClr val="accent3"/>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1029" name="Line 5"/>
          <p:cNvSpPr>
            <a:spLocks noChangeShapeType="1"/>
          </p:cNvSpPr>
          <p:nvPr/>
        </p:nvSpPr>
        <p:spPr bwMode="auto">
          <a:xfrm>
            <a:off x="0" y="6237312"/>
            <a:ext cx="9144000" cy="1588"/>
          </a:xfrm>
          <a:prstGeom prst="line">
            <a:avLst/>
          </a:prstGeom>
          <a:noFill/>
          <a:ln w="6480">
            <a:solidFill>
              <a:srgbClr val="7F7F7F"/>
            </a:solidFill>
            <a:miter lim="800000"/>
            <a:headEnd/>
            <a:tailEnd/>
          </a:ln>
          <a:effectLst/>
        </p:spPr>
        <p:txBody>
          <a:bodyPr/>
          <a:lstStyle/>
          <a:p>
            <a:pPr>
              <a:buFont typeface="Times New Roman" pitchFamily="16" charset="0"/>
              <a:buNone/>
              <a:defRPr/>
            </a:pPr>
            <a:endParaRPr lang="nl-NL">
              <a:latin typeface="Arial" charset="0"/>
              <a:ea typeface="+mn-ea"/>
              <a:cs typeface="Arial" charset="0"/>
            </a:endParaRPr>
          </a:p>
        </p:txBody>
      </p:sp>
      <p:sp>
        <p:nvSpPr>
          <p:cNvPr id="10" name="TextBox 9"/>
          <p:cNvSpPr txBox="1"/>
          <p:nvPr/>
        </p:nvSpPr>
        <p:spPr>
          <a:xfrm>
            <a:off x="4338228" y="6403831"/>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18" r:id="rId2"/>
    <p:sldLayoutId id="2147483732" r:id="rId3"/>
    <p:sldLayoutId id="2147483717" r:id="rId4"/>
    <p:sldLayoutId id="2147483728" r:id="rId5"/>
    <p:sldLayoutId id="2147483719" r:id="rId6"/>
    <p:sldLayoutId id="2147483720" r:id="rId7"/>
    <p:sldLayoutId id="2147483721" r:id="rId8"/>
    <p:sldLayoutId id="2147483735" r:id="rId9"/>
    <p:sldLayoutId id="2147483734" r:id="rId10"/>
    <p:sldLayoutId id="2147483722" r:id="rId11"/>
    <p:sldLayoutId id="2147483723" r:id="rId12"/>
    <p:sldLayoutId id="2147483731" r:id="rId13"/>
    <p:sldLayoutId id="2147483725" r:id="rId14"/>
    <p:sldLayoutId id="2147483733" r:id="rId15"/>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sz="2400" b="1">
          <a:solidFill>
            <a:srgbClr val="000000"/>
          </a:solidFill>
          <a:latin typeface="Tahoma" pitchFamily="34" charset="0"/>
          <a:ea typeface="Tahoma" pitchFamily="34" charset="0"/>
          <a:cs typeface="Tahoma" pitchFamily="34" charset="0"/>
        </a:defRPr>
      </a:lvl1pPr>
      <a:lvl2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2pPr>
      <a:lvl3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3pPr>
      <a:lvl4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4pPr>
      <a:lvl5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9pPr>
    </p:titleStyle>
    <p:bodyStyle>
      <a:lvl1pPr marL="342900" indent="-342900" algn="l" defTabSz="449263" rtl="0" eaLnBrk="1" fontAlgn="base" hangingPunct="1">
        <a:spcBef>
          <a:spcPts val="800"/>
        </a:spcBef>
        <a:spcAft>
          <a:spcPct val="0"/>
        </a:spcAft>
        <a:buClr>
          <a:schemeClr val="bg2">
            <a:lumMod val="50000"/>
          </a:schemeClr>
        </a:buClr>
        <a:buSzPct val="100000"/>
        <a:buFont typeface="Wingdings" pitchFamily="2" charset="2"/>
        <a:buChar char="§"/>
        <a:defRPr sz="2000" b="0">
          <a:solidFill>
            <a:schemeClr val="bg2">
              <a:lumMod val="50000"/>
            </a:schemeClr>
          </a:solidFill>
          <a:latin typeface="+mn-lt"/>
          <a:ea typeface="Tahoma" pitchFamily="34" charset="0"/>
          <a:cs typeface="Tahoma" pitchFamily="34" charset="0"/>
        </a:defRPr>
      </a:lvl1pPr>
      <a:lvl2pPr marL="742950" indent="-285750" algn="l" defTabSz="449263" rtl="0" eaLnBrk="1" fontAlgn="base" hangingPunct="1">
        <a:spcBef>
          <a:spcPts val="800"/>
        </a:spcBef>
        <a:spcAft>
          <a:spcPct val="0"/>
        </a:spcAft>
        <a:buClr>
          <a:srgbClr val="000000"/>
        </a:buClr>
        <a:buSzPct val="100000"/>
        <a:buFont typeface="Arial" pitchFamily="34" charset="0"/>
        <a:buChar char="-"/>
        <a:defRPr sz="1800">
          <a:solidFill>
            <a:srgbClr val="000000"/>
          </a:solidFill>
          <a:latin typeface="+mn-lt"/>
          <a:ea typeface="Tahoma" pitchFamily="34" charset="0"/>
          <a:cs typeface="Tahoma" pitchFamily="34" charset="0"/>
        </a:defRPr>
      </a:lvl2pPr>
      <a:lvl3pPr marL="1143000" indent="-228600" algn="l" defTabSz="449263" rtl="0" eaLnBrk="1" fontAlgn="base" hangingPunct="1">
        <a:spcBef>
          <a:spcPts val="800"/>
        </a:spcBef>
        <a:spcAft>
          <a:spcPct val="0"/>
        </a:spcAft>
        <a:buClr>
          <a:srgbClr val="000000"/>
        </a:buClr>
        <a:buSzPct val="100000"/>
        <a:buFont typeface="Wingdings" pitchFamily="2" charset="2"/>
        <a:buChar char="§"/>
        <a:defRPr sz="1600">
          <a:solidFill>
            <a:srgbClr val="000000"/>
          </a:solidFill>
          <a:latin typeface="+mn-lt"/>
          <a:ea typeface="Tahoma" pitchFamily="34" charset="0"/>
          <a:cs typeface="Tahoma" pitchFamily="34" charset="0"/>
        </a:defRPr>
      </a:lvl3pPr>
      <a:lvl4pPr marL="1600200" indent="-228600" algn="l" defTabSz="449263" rtl="0" eaLnBrk="1" fontAlgn="base" hangingPunct="1">
        <a:spcBef>
          <a:spcPts val="800"/>
        </a:spcBef>
        <a:spcAft>
          <a:spcPct val="0"/>
        </a:spcAft>
        <a:buClr>
          <a:srgbClr val="000000"/>
        </a:buClr>
        <a:buSzPct val="100000"/>
        <a:buFont typeface="Arial" pitchFamily="34" charset="0"/>
        <a:buChar char="-"/>
        <a:defRPr sz="1600">
          <a:solidFill>
            <a:srgbClr val="000000"/>
          </a:solidFill>
          <a:latin typeface="+mn-lt"/>
          <a:ea typeface="Tahoma" pitchFamily="34" charset="0"/>
          <a:cs typeface="Tahoma" pitchFamily="34" charset="0"/>
        </a:defRPr>
      </a:lvl4pPr>
      <a:lvl5pPr marL="2057400" indent="-228600" algn="l" defTabSz="449263" rtl="0" eaLnBrk="1" fontAlgn="base" hangingPunct="1">
        <a:spcBef>
          <a:spcPts val="800"/>
        </a:spcBef>
        <a:spcAft>
          <a:spcPct val="0"/>
        </a:spcAft>
        <a:buClr>
          <a:srgbClr val="000000"/>
        </a:buClr>
        <a:buSzPct val="100000"/>
        <a:buFont typeface="Times New Roman" pitchFamily="18" charset="0"/>
        <a:defRPr>
          <a:solidFill>
            <a:srgbClr val="000000"/>
          </a:solidFill>
          <a:latin typeface="+mn-lt"/>
          <a:ea typeface="Tahoma" pitchFamily="34" charset="0"/>
          <a:cs typeface="Tahoma" pitchFamily="34" charset="0"/>
        </a:defRPr>
      </a:lvl5pPr>
      <a:lvl6pPr marL="25146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6pPr>
      <a:lvl7pPr marL="29718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7pPr>
      <a:lvl8pPr marL="34290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8pPr>
      <a:lvl9pPr marL="38862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niklasschlimm.blogspot.be/2012/02/java-7-complete-invokedynamic-examp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yannickdeturck/workshop-java-7-8" TargetMode="External"/><Relationship Id="rId4" Type="http://schemas.openxmlformats.org/officeDocument/2006/relationships/hyperlink" Target="http://tinyurl.com/lzy56ng" TargetMode="External"/><Relationship Id="rId5" Type="http://schemas.openxmlformats.org/officeDocument/2006/relationships/hyperlink" Target="http://www.java8.org"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03648" y="3501008"/>
            <a:ext cx="6559051" cy="308992"/>
          </a:xfrm>
        </p:spPr>
        <p:txBody>
          <a:bodyPr/>
          <a:lstStyle/>
          <a:p>
            <a:r>
              <a:rPr lang="en-US" dirty="0" smtClean="0"/>
              <a:t> </a:t>
            </a:r>
            <a:endParaRPr lang="en-US" dirty="0"/>
          </a:p>
        </p:txBody>
      </p:sp>
      <p:sp>
        <p:nvSpPr>
          <p:cNvPr id="6" name="Subtitle 5"/>
          <p:cNvSpPr>
            <a:spLocks noGrp="1"/>
          </p:cNvSpPr>
          <p:nvPr>
            <p:ph type="subTitle" idx="1"/>
          </p:nvPr>
        </p:nvSpPr>
        <p:spPr>
          <a:xfrm>
            <a:off x="1528221" y="4038600"/>
            <a:ext cx="5487482" cy="1752600"/>
          </a:xfrm>
        </p:spPr>
        <p:txBody>
          <a:bodyPr/>
          <a:lstStyle/>
          <a:p>
            <a:pPr algn="ctr"/>
            <a:r>
              <a:rPr lang="en-US" sz="2500" b="1" dirty="0" smtClean="0"/>
              <a:t>Java 7 &amp; 8</a:t>
            </a:r>
          </a:p>
          <a:p>
            <a:pPr algn="ctr"/>
            <a:endParaRPr lang="nl-BE" dirty="0" smtClean="0"/>
          </a:p>
          <a:p>
            <a:pPr algn="ctr"/>
            <a:r>
              <a:rPr lang="nl-BE" dirty="0"/>
              <a:t>Yannick De Turck</a:t>
            </a:r>
            <a:endParaRPr lang="en-US" dirty="0"/>
          </a:p>
          <a:p>
            <a:pPr algn="ctr"/>
            <a:r>
              <a:rPr lang="nl-BE" dirty="0" smtClean="0"/>
              <a:t>Ken Coenen</a:t>
            </a:r>
          </a:p>
        </p:txBody>
      </p:sp>
      <p:pic>
        <p:nvPicPr>
          <p:cNvPr id="7" name="Picture 6"/>
          <p:cNvPicPr>
            <a:picLocks noChangeAspect="1"/>
          </p:cNvPicPr>
          <p:nvPr/>
        </p:nvPicPr>
        <p:blipFill>
          <a:blip r:embed="rId3"/>
          <a:stretch>
            <a:fillRect/>
          </a:stretch>
        </p:blipFill>
        <p:spPr>
          <a:xfrm>
            <a:off x="609600" y="609600"/>
            <a:ext cx="3810000" cy="2471964"/>
          </a:xfrm>
          <a:prstGeom prst="rect">
            <a:avLst/>
          </a:prstGeom>
        </p:spPr>
      </p:pic>
      <p:pic>
        <p:nvPicPr>
          <p:cNvPr id="8" name="Picture 7"/>
          <p:cNvPicPr>
            <a:picLocks noChangeAspect="1"/>
          </p:cNvPicPr>
          <p:nvPr/>
        </p:nvPicPr>
        <p:blipFill>
          <a:blip r:embed="rId4"/>
          <a:stretch>
            <a:fillRect/>
          </a:stretch>
        </p:blipFill>
        <p:spPr>
          <a:xfrm>
            <a:off x="5486400" y="304800"/>
            <a:ext cx="2667000" cy="284702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a:t>
            </a:r>
            <a:r>
              <a:rPr lang="en-US" dirty="0"/>
              <a:t>Improved checking for </a:t>
            </a:r>
            <a:r>
              <a:rPr lang="en-US" dirty="0" err="1"/>
              <a:t>rethrown</a:t>
            </a:r>
            <a:r>
              <a:rPr lang="en-US" dirty="0"/>
              <a:t> exceptions</a:t>
            </a:r>
          </a:p>
        </p:txBody>
      </p:sp>
      <p:sp>
        <p:nvSpPr>
          <p:cNvPr id="3" name="Content Placeholder 2"/>
          <p:cNvSpPr>
            <a:spLocks noGrp="1"/>
          </p:cNvSpPr>
          <p:nvPr>
            <p:ph idx="1"/>
          </p:nvPr>
        </p:nvSpPr>
        <p:spPr/>
        <p:txBody>
          <a:bodyPr/>
          <a:lstStyle/>
          <a:p>
            <a:r>
              <a:rPr lang="en-US" dirty="0" smtClean="0">
                <a:latin typeface="Tahoma" panose="020B0604030504040204" pitchFamily="34" charset="0"/>
              </a:rPr>
              <a:t>Precise </a:t>
            </a:r>
            <a:r>
              <a:rPr lang="en-US" dirty="0" err="1" smtClean="0">
                <a:latin typeface="Tahoma" panose="020B0604030504040204" pitchFamily="34" charset="0"/>
              </a:rPr>
              <a:t>rethrowing</a:t>
            </a:r>
            <a:endParaRPr lang="en-US" dirty="0" smtClean="0">
              <a:latin typeface="Tahoma" panose="020B0604030504040204" pitchFamily="34" charset="0"/>
            </a:endParaRPr>
          </a:p>
          <a:p>
            <a:pPr marL="800100" lvl="2" indent="0">
              <a:buNone/>
            </a:pPr>
            <a:r>
              <a:rPr lang="en-US" sz="2200" b="1" dirty="0">
                <a:solidFill>
                  <a:srgbClr val="000080"/>
                </a:solidFill>
              </a:rPr>
              <a:t>public void </a:t>
            </a:r>
            <a:r>
              <a:rPr lang="en-US" sz="2200" dirty="0" err="1"/>
              <a:t>doStuff</a:t>
            </a:r>
            <a:r>
              <a:rPr lang="en-US" sz="2200" dirty="0"/>
              <a:t>() </a:t>
            </a:r>
            <a:r>
              <a:rPr lang="en-US" sz="2200" b="1" dirty="0">
                <a:solidFill>
                  <a:srgbClr val="000080"/>
                </a:solidFill>
              </a:rPr>
              <a:t>throws </a:t>
            </a:r>
            <a:r>
              <a:rPr lang="en-US" sz="2200" dirty="0" err="1"/>
              <a:t>FileNotFoundException</a:t>
            </a:r>
            <a:r>
              <a:rPr lang="en-US" sz="2200" dirty="0"/>
              <a:t> {</a:t>
            </a:r>
            <a:br>
              <a:rPr lang="en-US" sz="2200" dirty="0"/>
            </a:br>
            <a:r>
              <a:rPr lang="en-US" sz="2200" dirty="0"/>
              <a:t>    </a:t>
            </a:r>
            <a:r>
              <a:rPr lang="en-US" sz="2200" b="1" dirty="0">
                <a:solidFill>
                  <a:srgbClr val="000080"/>
                </a:solidFill>
              </a:rPr>
              <a:t>try </a:t>
            </a:r>
            <a:r>
              <a:rPr lang="en-US" sz="2200" dirty="0"/>
              <a:t>{</a:t>
            </a:r>
            <a:br>
              <a:rPr lang="en-US" sz="2200" dirty="0"/>
            </a:br>
            <a:r>
              <a:rPr lang="en-US" sz="2200" dirty="0"/>
              <a:t>        </a:t>
            </a:r>
            <a:r>
              <a:rPr lang="en-US" sz="2200" b="1" dirty="0">
                <a:solidFill>
                  <a:srgbClr val="000080"/>
                </a:solidFill>
              </a:rPr>
              <a:t>throw new </a:t>
            </a:r>
            <a:r>
              <a:rPr lang="en-US" sz="2200" dirty="0" err="1"/>
              <a:t>FileNotFoundException</a:t>
            </a:r>
            <a:r>
              <a:rPr lang="en-US" sz="2200" dirty="0"/>
              <a:t>()</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dirty="0"/>
              <a:t>} </a:t>
            </a:r>
            <a:r>
              <a:rPr lang="en-US" sz="2200" b="1" dirty="0">
                <a:solidFill>
                  <a:srgbClr val="000080"/>
                </a:solidFill>
              </a:rPr>
              <a:t>catch </a:t>
            </a:r>
            <a:r>
              <a:rPr lang="en-US" sz="2200" dirty="0"/>
              <a:t>(</a:t>
            </a:r>
            <a:r>
              <a:rPr lang="en-US" sz="2200" dirty="0" err="1"/>
              <a:t>IOException</a:t>
            </a:r>
            <a:r>
              <a:rPr lang="en-US" sz="2200" dirty="0"/>
              <a:t> ex</a:t>
            </a:r>
            <a:r>
              <a:rPr lang="en-US" sz="2200" dirty="0" smtClean="0"/>
              <a:t>) {</a:t>
            </a:r>
            <a:r>
              <a:rPr lang="en-US" sz="2200" i="1" dirty="0">
                <a:solidFill>
                  <a:srgbClr val="808080"/>
                </a:solidFill>
              </a:rPr>
              <a:t/>
            </a:r>
            <a:br>
              <a:rPr lang="en-US" sz="2200" i="1" dirty="0">
                <a:solidFill>
                  <a:srgbClr val="808080"/>
                </a:solidFill>
              </a:rPr>
            </a:br>
            <a:r>
              <a:rPr lang="en-US" sz="2200" i="1" dirty="0">
                <a:solidFill>
                  <a:srgbClr val="808080"/>
                </a:solidFill>
              </a:rPr>
              <a:t>        </a:t>
            </a:r>
            <a:r>
              <a:rPr lang="en-US" sz="2200" dirty="0" err="1"/>
              <a:t>System.</a:t>
            </a:r>
            <a:r>
              <a:rPr lang="en-US" sz="2200" b="1" i="1" dirty="0" err="1">
                <a:solidFill>
                  <a:srgbClr val="660E7A"/>
                </a:solidFill>
              </a:rPr>
              <a:t>out</a:t>
            </a:r>
            <a:r>
              <a:rPr lang="en-US" sz="2200" dirty="0" err="1"/>
              <a:t>.println</a:t>
            </a:r>
            <a:r>
              <a:rPr lang="en-US" sz="2200" dirty="0"/>
              <a:t>(</a:t>
            </a:r>
            <a:r>
              <a:rPr lang="en-US" sz="2200" b="1" dirty="0">
                <a:solidFill>
                  <a:srgbClr val="008000"/>
                </a:solidFill>
              </a:rPr>
              <a:t>"Throwing Exception..."</a:t>
            </a:r>
            <a:r>
              <a:rPr lang="en-US" sz="2200" dirty="0"/>
              <a:t>)</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b="1" dirty="0">
                <a:solidFill>
                  <a:srgbClr val="000080"/>
                </a:solidFill>
              </a:rPr>
              <a:t>throw </a:t>
            </a:r>
            <a:r>
              <a:rPr lang="en-US" sz="2200" dirty="0"/>
              <a:t>ex</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dirty="0"/>
              <a:t>}</a:t>
            </a:r>
            <a:br>
              <a:rPr lang="en-US" sz="2200" dirty="0"/>
            </a:br>
            <a:r>
              <a:rPr lang="en-US" sz="2200" dirty="0" smtClean="0"/>
              <a:t>}</a:t>
            </a:r>
          </a:p>
          <a:p>
            <a:pPr marL="800100" lvl="2" indent="0">
              <a:buNone/>
            </a:pPr>
            <a:r>
              <a:rPr lang="en-US" sz="2200" dirty="0" smtClean="0"/>
              <a:t/>
            </a:r>
            <a:br>
              <a:rPr lang="en-US" sz="2200" dirty="0" smtClean="0"/>
            </a:br>
            <a:r>
              <a:rPr lang="en-US" sz="2200" b="1" dirty="0" smtClean="0">
                <a:solidFill>
                  <a:srgbClr val="000080"/>
                </a:solidFill>
              </a:rPr>
              <a:t>public </a:t>
            </a:r>
            <a:r>
              <a:rPr lang="en-US" sz="2200" b="1" dirty="0">
                <a:solidFill>
                  <a:srgbClr val="000080"/>
                </a:solidFill>
              </a:rPr>
              <a:t>class </a:t>
            </a:r>
            <a:r>
              <a:rPr lang="en-US" sz="2200" dirty="0" err="1"/>
              <a:t>FileNotFoundException</a:t>
            </a:r>
            <a:r>
              <a:rPr lang="en-US" sz="2200" dirty="0"/>
              <a:t> </a:t>
            </a:r>
            <a:r>
              <a:rPr lang="en-US" sz="2200" b="1" dirty="0">
                <a:solidFill>
                  <a:srgbClr val="000080"/>
                </a:solidFill>
              </a:rPr>
              <a:t>extends </a:t>
            </a:r>
            <a:r>
              <a:rPr lang="en-US" sz="2200" dirty="0" err="1" smtClean="0"/>
              <a:t>IOException</a:t>
            </a:r>
            <a:endParaRPr lang="en-US" sz="2200" dirty="0"/>
          </a:p>
        </p:txBody>
      </p:sp>
    </p:spTree>
    <p:extLst>
      <p:ext uri="{BB962C8B-B14F-4D97-AF65-F5344CB8AC3E}">
        <p14:creationId xmlns:p14="http://schemas.microsoft.com/office/powerpoint/2010/main" val="26962861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Literal enhancements</a:t>
            </a:r>
            <a:endParaRPr lang="en-US" dirty="0"/>
          </a:p>
        </p:txBody>
      </p:sp>
      <p:sp>
        <p:nvSpPr>
          <p:cNvPr id="3" name="Content Placeholder 2"/>
          <p:cNvSpPr>
            <a:spLocks noGrp="1"/>
          </p:cNvSpPr>
          <p:nvPr>
            <p:ph idx="1"/>
          </p:nvPr>
        </p:nvSpPr>
        <p:spPr/>
        <p:txBody>
          <a:bodyPr/>
          <a:lstStyle/>
          <a:p>
            <a:r>
              <a:rPr lang="nl-BE" dirty="0" smtClean="0">
                <a:latin typeface="Tahoma" panose="020B0604030504040204" pitchFamily="34" charset="0"/>
              </a:rPr>
              <a:t>Prefix binary literals with </a:t>
            </a:r>
            <a:r>
              <a:rPr lang="nl-BE" b="1" dirty="0" smtClean="0">
                <a:latin typeface="Courier" pitchFamily="49" charset="0"/>
              </a:rPr>
              <a:t>0b</a:t>
            </a:r>
            <a:r>
              <a:rPr lang="nl-BE" dirty="0" smtClean="0">
                <a:latin typeface="Tahoma" panose="020B0604030504040204" pitchFamily="34" charset="0"/>
              </a:rPr>
              <a:t> or </a:t>
            </a:r>
            <a:r>
              <a:rPr lang="nl-BE" b="1" dirty="0" smtClean="0">
                <a:latin typeface="Courier" pitchFamily="49" charset="0"/>
              </a:rPr>
              <a:t>0B</a:t>
            </a:r>
            <a:endParaRPr lang="en-US" b="1" dirty="0" smtClean="0">
              <a:latin typeface="Courier" pitchFamily="49" charset="0"/>
            </a:endParaRPr>
          </a:p>
          <a:p>
            <a:r>
              <a:rPr lang="en-US" dirty="0" smtClean="0">
                <a:latin typeface="Tahoma" panose="020B0604030504040204" pitchFamily="34" charset="0"/>
              </a:rPr>
              <a:t>Use underscores in your number literals to increase readability</a:t>
            </a:r>
          </a:p>
          <a:p>
            <a:pPr marL="0" indent="0">
              <a:buNone/>
            </a:pPr>
            <a:r>
              <a:rPr lang="en-US" b="1" dirty="0">
                <a:solidFill>
                  <a:srgbClr val="000080"/>
                </a:solidFill>
              </a:rPr>
              <a:t>long </a:t>
            </a:r>
            <a:r>
              <a:rPr lang="en-US" dirty="0" err="1"/>
              <a:t>creditCardNumber</a:t>
            </a:r>
            <a:r>
              <a:rPr lang="en-US" dirty="0"/>
              <a:t> = </a:t>
            </a:r>
            <a:r>
              <a:rPr lang="en-US" dirty="0">
                <a:solidFill>
                  <a:srgbClr val="0000FF"/>
                </a:solidFill>
              </a:rPr>
              <a:t>1234_5678_9012_3456L</a:t>
            </a:r>
            <a:r>
              <a:rPr lang="en-US" dirty="0">
                <a:solidFill>
                  <a:srgbClr val="CC7832"/>
                </a:solidFill>
              </a:rPr>
              <a:t>;</a:t>
            </a:r>
            <a:br>
              <a:rPr lang="en-US" dirty="0">
                <a:solidFill>
                  <a:srgbClr val="CC7832"/>
                </a:solidFill>
              </a:rPr>
            </a:br>
            <a:r>
              <a:rPr lang="en-US" b="1" dirty="0">
                <a:solidFill>
                  <a:srgbClr val="000080"/>
                </a:solidFill>
              </a:rPr>
              <a:t>long </a:t>
            </a:r>
            <a:r>
              <a:rPr lang="en-US" dirty="0" err="1"/>
              <a:t>socialSecurityNumber</a:t>
            </a:r>
            <a:r>
              <a:rPr lang="en-US" dirty="0"/>
              <a:t> = </a:t>
            </a:r>
            <a:r>
              <a:rPr lang="en-US" dirty="0">
                <a:solidFill>
                  <a:srgbClr val="0000FF"/>
                </a:solidFill>
              </a:rPr>
              <a:t>999_99_9999L</a:t>
            </a:r>
            <a:r>
              <a:rPr lang="en-US" dirty="0">
                <a:solidFill>
                  <a:srgbClr val="CC7832"/>
                </a:solidFill>
              </a:rPr>
              <a:t>;</a:t>
            </a:r>
            <a:br>
              <a:rPr lang="en-US" dirty="0">
                <a:solidFill>
                  <a:srgbClr val="CC7832"/>
                </a:solidFill>
              </a:rPr>
            </a:br>
            <a:r>
              <a:rPr lang="en-US" b="1" dirty="0">
                <a:solidFill>
                  <a:srgbClr val="000080"/>
                </a:solidFill>
              </a:rPr>
              <a:t>float </a:t>
            </a:r>
            <a:r>
              <a:rPr lang="en-US" dirty="0"/>
              <a:t>pi = </a:t>
            </a:r>
            <a:r>
              <a:rPr lang="en-US" dirty="0" smtClean="0">
                <a:solidFill>
                  <a:srgbClr val="0000FF"/>
                </a:solidFill>
              </a:rPr>
              <a:t>3.14_15F</a:t>
            </a:r>
            <a:r>
              <a:rPr lang="en-US" dirty="0">
                <a:solidFill>
                  <a:srgbClr val="CC7832"/>
                </a:solidFill>
              </a:rPr>
              <a:t>;</a:t>
            </a:r>
            <a:br>
              <a:rPr lang="en-US" dirty="0">
                <a:solidFill>
                  <a:srgbClr val="CC7832"/>
                </a:solidFill>
              </a:rPr>
            </a:br>
            <a:r>
              <a:rPr lang="en-US" b="1" dirty="0">
                <a:solidFill>
                  <a:srgbClr val="000080"/>
                </a:solidFill>
              </a:rPr>
              <a:t>long </a:t>
            </a:r>
            <a:r>
              <a:rPr lang="en-US" dirty="0" err="1"/>
              <a:t>hexBytes</a:t>
            </a:r>
            <a:r>
              <a:rPr lang="en-US" dirty="0"/>
              <a:t> = </a:t>
            </a:r>
            <a:r>
              <a:rPr lang="en-US" dirty="0">
                <a:solidFill>
                  <a:srgbClr val="0000FF"/>
                </a:solidFill>
              </a:rPr>
              <a:t>0xFF_EC_DE_5E</a:t>
            </a:r>
            <a:r>
              <a:rPr lang="en-US" dirty="0">
                <a:solidFill>
                  <a:srgbClr val="CC7832"/>
                </a:solidFill>
              </a:rPr>
              <a:t>;</a:t>
            </a:r>
            <a:br>
              <a:rPr lang="en-US" dirty="0">
                <a:solidFill>
                  <a:srgbClr val="CC7832"/>
                </a:solidFill>
              </a:rPr>
            </a:br>
            <a:r>
              <a:rPr lang="en-US" b="1" dirty="0">
                <a:solidFill>
                  <a:srgbClr val="000080"/>
                </a:solidFill>
              </a:rPr>
              <a:t>long </a:t>
            </a:r>
            <a:r>
              <a:rPr lang="en-US" dirty="0" err="1"/>
              <a:t>hexWords</a:t>
            </a:r>
            <a:r>
              <a:rPr lang="en-US" dirty="0"/>
              <a:t> = </a:t>
            </a:r>
            <a:r>
              <a:rPr lang="en-US" dirty="0">
                <a:solidFill>
                  <a:srgbClr val="0000FF"/>
                </a:solidFill>
              </a:rPr>
              <a:t>0xCAFE_BABE</a:t>
            </a:r>
            <a:r>
              <a:rPr lang="en-US" dirty="0">
                <a:solidFill>
                  <a:srgbClr val="CC7832"/>
                </a:solidFill>
              </a:rPr>
              <a:t>;</a:t>
            </a:r>
            <a:br>
              <a:rPr lang="en-US" dirty="0">
                <a:solidFill>
                  <a:srgbClr val="CC7832"/>
                </a:solidFill>
              </a:rPr>
            </a:br>
            <a:r>
              <a:rPr lang="en-US" b="1" dirty="0">
                <a:solidFill>
                  <a:srgbClr val="000080"/>
                </a:solidFill>
              </a:rPr>
              <a:t>long </a:t>
            </a:r>
            <a:r>
              <a:rPr lang="en-US" dirty="0" err="1"/>
              <a:t>maxLong</a:t>
            </a:r>
            <a:r>
              <a:rPr lang="en-US" dirty="0"/>
              <a:t> = </a:t>
            </a:r>
            <a:r>
              <a:rPr lang="en-US" dirty="0">
                <a:solidFill>
                  <a:srgbClr val="0000FF"/>
                </a:solidFill>
              </a:rPr>
              <a:t>0x7fff_ffff_ffff_ffffL</a:t>
            </a:r>
            <a:r>
              <a:rPr lang="en-US" dirty="0">
                <a:solidFill>
                  <a:srgbClr val="CC7832"/>
                </a:solidFill>
              </a:rPr>
              <a:t>;</a:t>
            </a:r>
            <a:br>
              <a:rPr lang="en-US" dirty="0">
                <a:solidFill>
                  <a:srgbClr val="CC7832"/>
                </a:solidFill>
              </a:rPr>
            </a:br>
            <a:r>
              <a:rPr lang="en-US" b="1" dirty="0">
                <a:solidFill>
                  <a:srgbClr val="000080"/>
                </a:solidFill>
              </a:rPr>
              <a:t>byte </a:t>
            </a:r>
            <a:r>
              <a:rPr lang="en-US" dirty="0" err="1"/>
              <a:t>nybbles</a:t>
            </a:r>
            <a:r>
              <a:rPr lang="en-US" dirty="0"/>
              <a:t> = </a:t>
            </a:r>
            <a:r>
              <a:rPr lang="en-US" dirty="0">
                <a:solidFill>
                  <a:srgbClr val="0000FF"/>
                </a:solidFill>
              </a:rPr>
              <a:t>0b0010_0101</a:t>
            </a:r>
            <a:r>
              <a:rPr lang="en-US" dirty="0">
                <a:solidFill>
                  <a:srgbClr val="CC7832"/>
                </a:solidFill>
              </a:rPr>
              <a:t>;</a:t>
            </a:r>
            <a:br>
              <a:rPr lang="en-US" dirty="0">
                <a:solidFill>
                  <a:srgbClr val="CC7832"/>
                </a:solidFill>
              </a:rPr>
            </a:br>
            <a:r>
              <a:rPr lang="en-US" b="1" dirty="0">
                <a:solidFill>
                  <a:srgbClr val="000080"/>
                </a:solidFill>
              </a:rPr>
              <a:t>long </a:t>
            </a:r>
            <a:r>
              <a:rPr lang="en-US" dirty="0"/>
              <a:t>bytes = </a:t>
            </a:r>
            <a:r>
              <a:rPr lang="en-US" dirty="0">
                <a:solidFill>
                  <a:srgbClr val="0000FF"/>
                </a:solidFill>
              </a:rPr>
              <a:t>0b11010010_01101001_10010100_10010010</a:t>
            </a:r>
            <a:r>
              <a:rPr lang="en-US" dirty="0">
                <a:solidFill>
                  <a:srgbClr val="CC7832"/>
                </a:solidFill>
              </a:rPr>
              <a:t>;</a:t>
            </a:r>
            <a:endParaRPr lang="en-US" dirty="0" smtClean="0">
              <a:latin typeface="Tahoma" panose="020B0604030504040204" pitchFamily="34" charset="0"/>
            </a:endParaRPr>
          </a:p>
          <a:p>
            <a:endParaRPr lang="en-US" dirty="0" smtClean="0"/>
          </a:p>
          <a:p>
            <a:endParaRPr lang="en-US" dirty="0"/>
          </a:p>
        </p:txBody>
      </p:sp>
    </p:spTree>
    <p:extLst>
      <p:ext uri="{BB962C8B-B14F-4D97-AF65-F5344CB8AC3E}">
        <p14:creationId xmlns:p14="http://schemas.microsoft.com/office/powerpoint/2010/main" val="4202637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New IO API</a:t>
            </a:r>
            <a:endParaRPr lang="en-US" dirty="0"/>
          </a:p>
        </p:txBody>
      </p:sp>
      <p:sp>
        <p:nvSpPr>
          <p:cNvPr id="3" name="Content Placeholder 2"/>
          <p:cNvSpPr>
            <a:spLocks noGrp="1"/>
          </p:cNvSpPr>
          <p:nvPr>
            <p:ph idx="1"/>
          </p:nvPr>
        </p:nvSpPr>
        <p:spPr/>
        <p:txBody>
          <a:bodyPr/>
          <a:lstStyle/>
          <a:p>
            <a:r>
              <a:rPr lang="en-US" dirty="0" smtClean="0">
                <a:latin typeface="Tahoma" panose="020B0604030504040204" pitchFamily="34" charset="0"/>
              </a:rPr>
              <a:t>A whole new package: </a:t>
            </a:r>
            <a:r>
              <a:rPr lang="en-US" dirty="0" err="1" smtClean="0">
                <a:latin typeface="Courier"/>
                <a:cs typeface="Courier"/>
              </a:rPr>
              <a:t>java.nio</a:t>
            </a:r>
            <a:endParaRPr lang="en-US" dirty="0" smtClean="0">
              <a:latin typeface="Courier"/>
              <a:cs typeface="Courier"/>
            </a:endParaRPr>
          </a:p>
          <a:p>
            <a:r>
              <a:rPr lang="en-US" dirty="0" smtClean="0">
                <a:latin typeface="Tahoma"/>
                <a:cs typeface="Tahoma"/>
              </a:rPr>
              <a:t>Non-blocking IO</a:t>
            </a:r>
          </a:p>
          <a:p>
            <a:r>
              <a:rPr lang="en-US" dirty="0" smtClean="0">
                <a:latin typeface="Tahoma"/>
                <a:cs typeface="Tahoma"/>
              </a:rPr>
              <a:t>Buffer oriented instead of Stream oriented</a:t>
            </a:r>
          </a:p>
          <a:p>
            <a:r>
              <a:rPr lang="en-US" dirty="0" smtClean="0">
                <a:latin typeface="Tahoma"/>
                <a:cs typeface="Tahoma"/>
              </a:rPr>
              <a:t>New classes to improve working with files</a:t>
            </a:r>
          </a:p>
          <a:p>
            <a:pPr lvl="1"/>
            <a:r>
              <a:rPr lang="en-US" dirty="0" smtClean="0">
                <a:latin typeface="Courier"/>
                <a:cs typeface="Courier"/>
              </a:rPr>
              <a:t>Files</a:t>
            </a:r>
          </a:p>
          <a:p>
            <a:pPr lvl="1"/>
            <a:r>
              <a:rPr lang="en-US" dirty="0" smtClean="0">
                <a:latin typeface="Courier"/>
                <a:cs typeface="Courier"/>
              </a:rPr>
              <a:t>Path</a:t>
            </a:r>
          </a:p>
          <a:p>
            <a:pPr lvl="1"/>
            <a:r>
              <a:rPr lang="en-US" dirty="0" err="1" smtClean="0">
                <a:latin typeface="Courier"/>
                <a:cs typeface="Courier"/>
              </a:rPr>
              <a:t>FileSystem</a:t>
            </a:r>
            <a:endParaRPr lang="en-US" dirty="0" smtClean="0">
              <a:latin typeface="Courier"/>
              <a:cs typeface="Courier"/>
            </a:endParaRPr>
          </a:p>
          <a:p>
            <a:pPr lvl="1"/>
            <a:r>
              <a:rPr lang="en-US" dirty="0" err="1" smtClean="0">
                <a:latin typeface="Courier"/>
                <a:cs typeface="Courier"/>
              </a:rPr>
              <a:t>WatchService</a:t>
            </a:r>
            <a:endParaRPr lang="en-US" dirty="0" smtClean="0">
              <a:latin typeface="Courier"/>
              <a:cs typeface="Courier"/>
            </a:endParaRPr>
          </a:p>
          <a:p>
            <a:pPr lvl="1"/>
            <a:r>
              <a:rPr lang="en-US" dirty="0" err="1" smtClean="0">
                <a:latin typeface="Courier"/>
                <a:cs typeface="Courier"/>
              </a:rPr>
              <a:t>FileVisitor</a:t>
            </a:r>
            <a:endParaRPr lang="en-US" dirty="0" smtClean="0">
              <a:latin typeface="Courier"/>
              <a:cs typeface="Courier"/>
            </a:endParaRPr>
          </a:p>
          <a:p>
            <a:pPr lvl="1"/>
            <a:r>
              <a:rPr lang="en-US" dirty="0" smtClean="0">
                <a:latin typeface="Courier"/>
                <a:cs typeface="Courier"/>
              </a:rPr>
              <a:t>...</a:t>
            </a:r>
          </a:p>
          <a:p>
            <a:endParaRPr lang="en-US" dirty="0" smtClean="0"/>
          </a:p>
          <a:p>
            <a:endParaRPr lang="en-US" dirty="0"/>
          </a:p>
        </p:txBody>
      </p:sp>
    </p:spTree>
    <p:extLst>
      <p:ext uri="{BB962C8B-B14F-4D97-AF65-F5344CB8AC3E}">
        <p14:creationId xmlns:p14="http://schemas.microsoft.com/office/powerpoint/2010/main" val="4202637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New IO API</a:t>
            </a:r>
            <a:endParaRPr lang="en-US" dirty="0"/>
          </a:p>
        </p:txBody>
      </p:sp>
      <p:sp>
        <p:nvSpPr>
          <p:cNvPr id="3" name="Content Placeholder 2"/>
          <p:cNvSpPr>
            <a:spLocks noGrp="1"/>
          </p:cNvSpPr>
          <p:nvPr>
            <p:ph idx="1"/>
          </p:nvPr>
        </p:nvSpPr>
        <p:spPr/>
        <p:txBody>
          <a:bodyPr/>
          <a:lstStyle/>
          <a:p>
            <a:pPr marL="0" indent="0">
              <a:buNone/>
            </a:pPr>
            <a:r>
              <a:rPr lang="en-US" i="1" dirty="0">
                <a:solidFill>
                  <a:srgbClr val="808080"/>
                </a:solidFill>
              </a:rPr>
              <a:t>// Reading a file in Java 6</a:t>
            </a:r>
            <a:br>
              <a:rPr lang="en-US" i="1" dirty="0">
                <a:solidFill>
                  <a:srgbClr val="808080"/>
                </a:solidFill>
              </a:rPr>
            </a:br>
            <a:r>
              <a:rPr lang="en-US" b="1" dirty="0">
                <a:solidFill>
                  <a:srgbClr val="000080"/>
                </a:solidFill>
              </a:rPr>
              <a:t>try </a:t>
            </a:r>
            <a:r>
              <a:rPr lang="en-US" dirty="0"/>
              <a:t>{</a:t>
            </a:r>
            <a:br>
              <a:rPr lang="en-US" dirty="0"/>
            </a:br>
            <a:r>
              <a:rPr lang="en-US" dirty="0"/>
              <a:t>    </a:t>
            </a:r>
            <a:r>
              <a:rPr lang="en-US" dirty="0" err="1"/>
              <a:t>FileInputStream</a:t>
            </a:r>
            <a:r>
              <a:rPr lang="en-US" dirty="0"/>
              <a:t> </a:t>
            </a:r>
            <a:r>
              <a:rPr lang="en-US" dirty="0" err="1"/>
              <a:t>fstream</a:t>
            </a:r>
            <a:r>
              <a:rPr lang="en-US" dirty="0"/>
              <a:t> = </a:t>
            </a:r>
            <a:r>
              <a:rPr lang="en-US" b="1" dirty="0">
                <a:solidFill>
                  <a:srgbClr val="000080"/>
                </a:solidFill>
              </a:rPr>
              <a:t>new </a:t>
            </a:r>
            <a:r>
              <a:rPr lang="en-US" dirty="0" err="1"/>
              <a:t>FileInputStream</a:t>
            </a:r>
            <a:r>
              <a:rPr lang="en-US" dirty="0" smtClean="0"/>
              <a:t>(</a:t>
            </a:r>
            <a:br>
              <a:rPr lang="en-US" dirty="0" smtClean="0"/>
            </a:br>
            <a:r>
              <a:rPr lang="en-US" dirty="0" smtClean="0"/>
              <a:t>        </a:t>
            </a:r>
            <a:r>
              <a:rPr lang="en-US" b="1" dirty="0" smtClean="0">
                <a:solidFill>
                  <a:srgbClr val="008000"/>
                </a:solidFill>
              </a:rPr>
              <a:t>"</a:t>
            </a:r>
            <a:r>
              <a:rPr lang="en-US" b="1" dirty="0">
                <a:solidFill>
                  <a:srgbClr val="008000"/>
                </a:solidFill>
              </a:rPr>
              <a:t>/Users/</a:t>
            </a:r>
            <a:r>
              <a:rPr lang="en-US" b="1" dirty="0" err="1">
                <a:solidFill>
                  <a:srgbClr val="008000"/>
                </a:solidFill>
              </a:rPr>
              <a:t>yannickdt</a:t>
            </a:r>
            <a:r>
              <a:rPr lang="en-US" b="1" dirty="0">
                <a:solidFill>
                  <a:srgbClr val="008000"/>
                </a:solidFill>
              </a:rPr>
              <a:t>/Desktop/</a:t>
            </a:r>
            <a:r>
              <a:rPr lang="en-US" b="1" dirty="0" err="1">
                <a:solidFill>
                  <a:srgbClr val="008000"/>
                </a:solidFill>
              </a:rPr>
              <a:t>interessant</a:t>
            </a:r>
            <a:r>
              <a:rPr lang="en-US" b="1" dirty="0">
                <a:solidFill>
                  <a:srgbClr val="008000"/>
                </a:solidFill>
              </a:rPr>
              <a:t>/</a:t>
            </a:r>
            <a:r>
              <a:rPr lang="en-US" b="1" dirty="0" err="1">
                <a:solidFill>
                  <a:srgbClr val="008000"/>
                </a:solidFill>
              </a:rPr>
              <a:t>test.txt</a:t>
            </a:r>
            <a:r>
              <a:rPr lang="en-US" b="1" dirty="0">
                <a:solidFill>
                  <a:srgbClr val="008000"/>
                </a:solidFill>
              </a:rPr>
              <a:t>"</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DataInputStream</a:t>
            </a:r>
            <a:r>
              <a:rPr lang="en-US" dirty="0"/>
              <a:t> in = </a:t>
            </a:r>
            <a:r>
              <a:rPr lang="en-US" b="1" dirty="0">
                <a:solidFill>
                  <a:srgbClr val="000080"/>
                </a:solidFill>
              </a:rPr>
              <a:t>new </a:t>
            </a:r>
            <a:r>
              <a:rPr lang="en-US" dirty="0" err="1"/>
              <a:t>DataInputStream</a:t>
            </a:r>
            <a:r>
              <a:rPr lang="en-US" dirty="0"/>
              <a:t>(</a:t>
            </a:r>
            <a:r>
              <a:rPr lang="en-US" dirty="0" err="1"/>
              <a:t>fstream</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BufferedReader</a:t>
            </a:r>
            <a:r>
              <a:rPr lang="en-US" dirty="0"/>
              <a:t> </a:t>
            </a:r>
            <a:r>
              <a:rPr lang="en-US" dirty="0" err="1"/>
              <a:t>br</a:t>
            </a:r>
            <a:r>
              <a:rPr lang="en-US" dirty="0"/>
              <a:t> = </a:t>
            </a:r>
            <a:r>
              <a:rPr lang="en-US" b="1" dirty="0">
                <a:solidFill>
                  <a:srgbClr val="000080"/>
                </a:solidFill>
              </a:rPr>
              <a:t>new </a:t>
            </a:r>
            <a:r>
              <a:rPr lang="en-US" dirty="0" err="1"/>
              <a:t>BufferedReader</a:t>
            </a:r>
            <a:r>
              <a:rPr lang="en-US" dirty="0"/>
              <a:t>(</a:t>
            </a:r>
            <a:r>
              <a:rPr lang="en-US" b="1" dirty="0">
                <a:solidFill>
                  <a:srgbClr val="000080"/>
                </a:solidFill>
              </a:rPr>
              <a:t>new </a:t>
            </a:r>
            <a:r>
              <a:rPr lang="en-US" dirty="0" err="1"/>
              <a:t>InputStreamReader</a:t>
            </a:r>
            <a:r>
              <a:rPr lang="en-US" dirty="0"/>
              <a:t>(in))</a:t>
            </a:r>
            <a:r>
              <a:rPr lang="en-US" dirty="0">
                <a:solidFill>
                  <a:srgbClr val="CC7832"/>
                </a:solidFill>
              </a:rPr>
              <a:t>;</a:t>
            </a:r>
            <a:br>
              <a:rPr lang="en-US" dirty="0">
                <a:solidFill>
                  <a:srgbClr val="CC7832"/>
                </a:solidFill>
              </a:rPr>
            </a:br>
            <a:r>
              <a:rPr lang="en-US" dirty="0">
                <a:solidFill>
                  <a:srgbClr val="CC7832"/>
                </a:solidFill>
              </a:rPr>
              <a:t>    </a:t>
            </a:r>
            <a:r>
              <a:rPr lang="en-US" dirty="0"/>
              <a:t>String </a:t>
            </a:r>
            <a:r>
              <a:rPr lang="en-US" dirty="0" err="1"/>
              <a:t>strLine</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while </a:t>
            </a:r>
            <a:r>
              <a:rPr lang="en-US" dirty="0"/>
              <a:t>((</a:t>
            </a:r>
            <a:r>
              <a:rPr lang="en-US" dirty="0" err="1"/>
              <a:t>strLine</a:t>
            </a:r>
            <a:r>
              <a:rPr lang="en-US" dirty="0"/>
              <a:t> = </a:t>
            </a:r>
            <a:r>
              <a:rPr lang="en-US" dirty="0" err="1"/>
              <a:t>br.readLine</a:t>
            </a:r>
            <a:r>
              <a:rPr lang="en-US" dirty="0"/>
              <a:t>()) != </a:t>
            </a:r>
            <a:r>
              <a:rPr lang="en-US" b="1" dirty="0">
                <a:solidFill>
                  <a:srgbClr val="000080"/>
                </a:solidFill>
              </a:rPr>
              <a:t>null</a:t>
            </a:r>
            <a:r>
              <a:rPr lang="en-US" dirty="0"/>
              <a:t>) {</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dirty="0" err="1"/>
              <a:t>strLine</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a:t>}</a:t>
            </a:r>
            <a:br>
              <a:rPr lang="en-US" dirty="0"/>
            </a:br>
            <a:r>
              <a:rPr lang="en-US" dirty="0"/>
              <a:t>    </a:t>
            </a:r>
            <a:r>
              <a:rPr lang="en-US" dirty="0" err="1"/>
              <a:t>in.close</a:t>
            </a:r>
            <a:r>
              <a:rPr lang="en-US" dirty="0"/>
              <a:t>()</a:t>
            </a:r>
            <a:r>
              <a:rPr lang="en-US" dirty="0">
                <a:solidFill>
                  <a:srgbClr val="CC7832"/>
                </a:solidFill>
              </a:rPr>
              <a:t>;</a:t>
            </a:r>
            <a:br>
              <a:rPr lang="en-US" dirty="0">
                <a:solidFill>
                  <a:srgbClr val="CC7832"/>
                </a:solidFill>
              </a:rPr>
            </a:br>
            <a:r>
              <a:rPr lang="en-US" dirty="0"/>
              <a:t>} </a:t>
            </a:r>
            <a:r>
              <a:rPr lang="en-US" b="1" dirty="0">
                <a:solidFill>
                  <a:srgbClr val="000080"/>
                </a:solidFill>
              </a:rPr>
              <a:t>catch </a:t>
            </a:r>
            <a:r>
              <a:rPr lang="en-US" dirty="0" smtClean="0"/>
              <a:t>(</a:t>
            </a:r>
            <a:r>
              <a:rPr lang="en-US" dirty="0" err="1" smtClean="0"/>
              <a:t>IOException</a:t>
            </a:r>
            <a:r>
              <a:rPr lang="en-US" dirty="0" smtClean="0"/>
              <a:t> </a:t>
            </a:r>
            <a:r>
              <a:rPr lang="en-US" dirty="0"/>
              <a:t>e) {</a:t>
            </a:r>
            <a:br>
              <a:rPr lang="en-US" dirty="0"/>
            </a:br>
            <a:r>
              <a:rPr lang="en-US" dirty="0"/>
              <a:t>    </a:t>
            </a:r>
            <a:r>
              <a:rPr lang="en-US" dirty="0" err="1"/>
              <a:t>e.printStackTrace</a:t>
            </a:r>
            <a:r>
              <a:rPr lang="en-US" dirty="0"/>
              <a:t>()</a:t>
            </a:r>
            <a:r>
              <a:rPr lang="en-US" dirty="0">
                <a:solidFill>
                  <a:srgbClr val="CC7832"/>
                </a:solidFill>
              </a:rPr>
              <a:t>;</a:t>
            </a:r>
            <a:br>
              <a:rPr lang="en-US" dirty="0">
                <a:solidFill>
                  <a:srgbClr val="CC7832"/>
                </a:solidFill>
              </a:rPr>
            </a:br>
            <a:r>
              <a:rPr lang="en-US" dirty="0"/>
              <a:t>}</a:t>
            </a:r>
          </a:p>
        </p:txBody>
      </p:sp>
    </p:spTree>
    <p:extLst>
      <p:ext uri="{BB962C8B-B14F-4D97-AF65-F5344CB8AC3E}">
        <p14:creationId xmlns:p14="http://schemas.microsoft.com/office/powerpoint/2010/main" val="3838576990"/>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New IO API</a:t>
            </a:r>
            <a:endParaRPr lang="en-US" dirty="0"/>
          </a:p>
        </p:txBody>
      </p:sp>
      <p:sp>
        <p:nvSpPr>
          <p:cNvPr id="3" name="Content Placeholder 2"/>
          <p:cNvSpPr>
            <a:spLocks noGrp="1"/>
          </p:cNvSpPr>
          <p:nvPr>
            <p:ph idx="1"/>
          </p:nvPr>
        </p:nvSpPr>
        <p:spPr/>
        <p:txBody>
          <a:bodyPr/>
          <a:lstStyle/>
          <a:p>
            <a:pPr marL="0" indent="0">
              <a:buNone/>
            </a:pPr>
            <a:r>
              <a:rPr lang="en-US" i="1" dirty="0">
                <a:solidFill>
                  <a:srgbClr val="808080"/>
                </a:solidFill>
              </a:rPr>
              <a:t>/</a:t>
            </a:r>
            <a:r>
              <a:rPr lang="en-US" i="1" dirty="0" smtClean="0">
                <a:solidFill>
                  <a:srgbClr val="808080"/>
                </a:solidFill>
              </a:rPr>
              <a:t>/ Reading </a:t>
            </a:r>
            <a:r>
              <a:rPr lang="en-US" i="1" dirty="0">
                <a:solidFill>
                  <a:srgbClr val="808080"/>
                </a:solidFill>
              </a:rPr>
              <a:t>a file in Java 7</a:t>
            </a:r>
            <a:br>
              <a:rPr lang="en-US" i="1" dirty="0">
                <a:solidFill>
                  <a:srgbClr val="808080"/>
                </a:solidFill>
              </a:rPr>
            </a:br>
            <a:r>
              <a:rPr lang="en-US" b="1" dirty="0">
                <a:solidFill>
                  <a:srgbClr val="000080"/>
                </a:solidFill>
              </a:rPr>
              <a:t>try </a:t>
            </a:r>
            <a:r>
              <a:rPr lang="en-US" dirty="0"/>
              <a:t>{</a:t>
            </a:r>
            <a:br>
              <a:rPr lang="en-US" dirty="0"/>
            </a:br>
            <a:r>
              <a:rPr lang="en-US" dirty="0"/>
              <a:t>    List&lt;String&gt; lines = </a:t>
            </a:r>
            <a:r>
              <a:rPr lang="en-US" dirty="0" err="1"/>
              <a:t>Files.</a:t>
            </a:r>
            <a:r>
              <a:rPr lang="en-US" i="1" dirty="0" err="1"/>
              <a:t>readAllLines</a:t>
            </a:r>
            <a:r>
              <a:rPr lang="en-US" dirty="0"/>
              <a:t>(</a:t>
            </a:r>
            <a:br>
              <a:rPr lang="en-US" dirty="0"/>
            </a:br>
            <a:r>
              <a:rPr lang="en-US" dirty="0"/>
              <a:t>            </a:t>
            </a:r>
            <a:r>
              <a:rPr lang="en-US" dirty="0" err="1"/>
              <a:t>FileSystems.</a:t>
            </a:r>
            <a:r>
              <a:rPr lang="en-US" i="1" dirty="0" err="1"/>
              <a:t>getDefault</a:t>
            </a:r>
            <a:r>
              <a:rPr lang="en-US" dirty="0"/>
              <a:t>().</a:t>
            </a:r>
            <a:r>
              <a:rPr lang="en-US" dirty="0" err="1"/>
              <a:t>getPath</a:t>
            </a:r>
            <a:r>
              <a:rPr lang="en-US" dirty="0" smtClean="0"/>
              <a:t>(</a:t>
            </a:r>
            <a:r>
              <a:rPr lang="en-US" b="1" dirty="0" smtClean="0">
                <a:solidFill>
                  <a:srgbClr val="008000"/>
                </a:solidFill>
              </a:rPr>
              <a:t>"</a:t>
            </a:r>
            <a:r>
              <a:rPr lang="en-US" b="1" dirty="0">
                <a:solidFill>
                  <a:srgbClr val="008000"/>
                </a:solidFill>
              </a:rPr>
              <a:t>/Users/</a:t>
            </a:r>
            <a:r>
              <a:rPr lang="en-US" b="1" dirty="0" err="1">
                <a:solidFill>
                  <a:srgbClr val="008000"/>
                </a:solidFill>
              </a:rPr>
              <a:t>yannickdt</a:t>
            </a:r>
            <a:r>
              <a:rPr lang="en-US" b="1" dirty="0">
                <a:solidFill>
                  <a:srgbClr val="008000"/>
                </a:solidFill>
              </a:rPr>
              <a:t>/Desktop/</a:t>
            </a:r>
            <a:r>
              <a:rPr lang="en-US" b="1" dirty="0" err="1">
                <a:solidFill>
                  <a:srgbClr val="008000"/>
                </a:solidFill>
              </a:rPr>
              <a:t>interessant</a:t>
            </a:r>
            <a:r>
              <a:rPr lang="en-US" b="1" dirty="0">
                <a:solidFill>
                  <a:srgbClr val="008000"/>
                </a:solidFill>
              </a:rPr>
              <a:t>/</a:t>
            </a:r>
            <a:r>
              <a:rPr lang="en-US" b="1" dirty="0" err="1">
                <a:solidFill>
                  <a:srgbClr val="008000"/>
                </a:solidFill>
              </a:rPr>
              <a:t>test.txt</a:t>
            </a:r>
            <a:r>
              <a:rPr lang="en-US" b="1" dirty="0">
                <a:solidFill>
                  <a:srgbClr val="008000"/>
                </a:solidFill>
              </a:rPr>
              <a:t>"</a:t>
            </a:r>
            <a:r>
              <a:rPr lang="en-US" dirty="0"/>
              <a:t>)</a:t>
            </a:r>
            <a:r>
              <a:rPr lang="en-US" dirty="0">
                <a:solidFill>
                  <a:srgbClr val="CC7832"/>
                </a:solidFill>
              </a:rPr>
              <a:t>, </a:t>
            </a:r>
            <a:r>
              <a:rPr lang="en-US" dirty="0"/>
              <a:t>StandardCharsets.</a:t>
            </a:r>
            <a:r>
              <a:rPr lang="en-US" b="1" i="1" dirty="0">
                <a:solidFill>
                  <a:srgbClr val="660E7A"/>
                </a:solidFill>
              </a:rPr>
              <a:t>UTF_8</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for </a:t>
            </a:r>
            <a:r>
              <a:rPr lang="en-US" dirty="0"/>
              <a:t>(String line : lines) {</a:t>
            </a:r>
            <a:br>
              <a:rPr lang="en-US" dirty="0"/>
            </a:br>
            <a:r>
              <a:rPr lang="en-US" dirty="0"/>
              <a:t>        </a:t>
            </a:r>
            <a:r>
              <a:rPr lang="en-US" dirty="0" err="1"/>
              <a:t>System.</a:t>
            </a:r>
            <a:r>
              <a:rPr lang="en-US" b="1" i="1" dirty="0" err="1">
                <a:solidFill>
                  <a:srgbClr val="660E7A"/>
                </a:solidFill>
              </a:rPr>
              <a:t>out</a:t>
            </a:r>
            <a:r>
              <a:rPr lang="en-US" dirty="0" err="1"/>
              <a:t>.println</a:t>
            </a:r>
            <a:r>
              <a:rPr lang="en-US" dirty="0"/>
              <a:t>(line)</a:t>
            </a:r>
            <a:r>
              <a:rPr lang="en-US" dirty="0">
                <a:solidFill>
                  <a:srgbClr val="CC7832"/>
                </a:solidFill>
              </a:rPr>
              <a:t>;</a:t>
            </a:r>
            <a:br>
              <a:rPr lang="en-US" dirty="0">
                <a:solidFill>
                  <a:srgbClr val="CC7832"/>
                </a:solidFill>
              </a:rPr>
            </a:br>
            <a:r>
              <a:rPr lang="en-US" dirty="0">
                <a:solidFill>
                  <a:srgbClr val="CC7832"/>
                </a:solidFill>
              </a:rPr>
              <a:t>    </a:t>
            </a:r>
            <a:r>
              <a:rPr lang="en-US" dirty="0"/>
              <a:t>}</a:t>
            </a:r>
            <a:br>
              <a:rPr lang="en-US" dirty="0"/>
            </a:br>
            <a:r>
              <a:rPr lang="en-US" dirty="0"/>
              <a:t>} </a:t>
            </a:r>
            <a:r>
              <a:rPr lang="en-US" b="1" dirty="0">
                <a:solidFill>
                  <a:srgbClr val="000080"/>
                </a:solidFill>
              </a:rPr>
              <a:t>catch </a:t>
            </a:r>
            <a:r>
              <a:rPr lang="en-US" dirty="0"/>
              <a:t>(</a:t>
            </a:r>
            <a:r>
              <a:rPr lang="en-US" dirty="0" err="1"/>
              <a:t>IOException</a:t>
            </a:r>
            <a:r>
              <a:rPr lang="en-US" dirty="0"/>
              <a:t> e) {</a:t>
            </a:r>
            <a:br>
              <a:rPr lang="en-US" dirty="0"/>
            </a:br>
            <a:r>
              <a:rPr lang="en-US" dirty="0"/>
              <a:t>    </a:t>
            </a:r>
            <a:r>
              <a:rPr lang="en-US" dirty="0" err="1"/>
              <a:t>e.printStackTrace</a:t>
            </a:r>
            <a:r>
              <a:rPr lang="en-US" dirty="0"/>
              <a:t>()</a:t>
            </a:r>
            <a:r>
              <a:rPr lang="en-US" dirty="0">
                <a:solidFill>
                  <a:srgbClr val="CC7832"/>
                </a:solidFill>
              </a:rPr>
              <a:t>;</a:t>
            </a:r>
            <a:br>
              <a:rPr lang="en-US" dirty="0">
                <a:solidFill>
                  <a:srgbClr val="CC7832"/>
                </a:solidFill>
              </a:rPr>
            </a:br>
            <a:r>
              <a:rPr lang="en-US" dirty="0"/>
              <a:t>}</a:t>
            </a:r>
          </a:p>
        </p:txBody>
      </p:sp>
    </p:spTree>
    <p:extLst>
      <p:ext uri="{BB962C8B-B14F-4D97-AF65-F5344CB8AC3E}">
        <p14:creationId xmlns:p14="http://schemas.microsoft.com/office/powerpoint/2010/main" val="2952331064"/>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a:t>
            </a:r>
            <a:r>
              <a:rPr lang="en-US" dirty="0"/>
              <a:t>: New IO API</a:t>
            </a:r>
          </a:p>
        </p:txBody>
      </p:sp>
      <p:sp>
        <p:nvSpPr>
          <p:cNvPr id="4" name="Content Placeholder 2"/>
          <p:cNvSpPr>
            <a:spLocks noGrp="1"/>
          </p:cNvSpPr>
          <p:nvPr>
            <p:ph idx="1"/>
          </p:nvPr>
        </p:nvSpPr>
        <p:spPr>
          <a:xfrm>
            <a:off x="304800" y="1143000"/>
            <a:ext cx="8570912" cy="4824536"/>
          </a:xfrm>
        </p:spPr>
        <p:txBody>
          <a:bodyPr/>
          <a:lstStyle/>
          <a:p>
            <a:pPr marL="0" indent="0">
              <a:buNone/>
            </a:pPr>
            <a:r>
              <a:rPr lang="en-US" sz="1400" b="1" dirty="0">
                <a:solidFill>
                  <a:srgbClr val="000080"/>
                </a:solidFill>
              </a:rPr>
              <a:t>final </a:t>
            </a:r>
            <a:r>
              <a:rPr lang="en-US" sz="1400" dirty="0" err="1"/>
              <a:t>FileSystem</a:t>
            </a:r>
            <a:r>
              <a:rPr lang="en-US" sz="1400" dirty="0"/>
              <a:t> </a:t>
            </a:r>
            <a:r>
              <a:rPr lang="en-US" sz="1400" dirty="0" err="1"/>
              <a:t>fileSystem</a:t>
            </a:r>
            <a:r>
              <a:rPr lang="en-US" sz="1400" dirty="0"/>
              <a:t> = </a:t>
            </a:r>
            <a:r>
              <a:rPr lang="en-US" sz="1400" dirty="0" err="1"/>
              <a:t>FileSystems.</a:t>
            </a:r>
            <a:r>
              <a:rPr lang="en-US" sz="1400" i="1" dirty="0" err="1"/>
              <a:t>getDefault</a:t>
            </a:r>
            <a:r>
              <a:rPr lang="en-US" sz="1400" dirty="0"/>
              <a:t>()</a:t>
            </a:r>
            <a:r>
              <a:rPr lang="en-US" sz="1400" dirty="0">
                <a:solidFill>
                  <a:srgbClr val="CC7832"/>
                </a:solidFill>
              </a:rPr>
              <a:t>;</a:t>
            </a:r>
            <a:br>
              <a:rPr lang="en-US" sz="1400" dirty="0">
                <a:solidFill>
                  <a:srgbClr val="CC7832"/>
                </a:solidFill>
              </a:rPr>
            </a:br>
            <a:r>
              <a:rPr lang="en-US" sz="1400" b="1" dirty="0">
                <a:solidFill>
                  <a:srgbClr val="000080"/>
                </a:solidFill>
              </a:rPr>
              <a:t>try </a:t>
            </a:r>
            <a:r>
              <a:rPr lang="en-US" sz="1400" dirty="0"/>
              <a:t>(</a:t>
            </a:r>
            <a:r>
              <a:rPr lang="en-US" sz="1400" b="1" dirty="0">
                <a:solidFill>
                  <a:srgbClr val="000080"/>
                </a:solidFill>
              </a:rPr>
              <a:t>final </a:t>
            </a:r>
            <a:r>
              <a:rPr lang="en-US" sz="1400" dirty="0" err="1"/>
              <a:t>WatchService</a:t>
            </a:r>
            <a:r>
              <a:rPr lang="en-US" sz="1400" dirty="0"/>
              <a:t> </a:t>
            </a:r>
            <a:r>
              <a:rPr lang="en-US" sz="1400" dirty="0" err="1"/>
              <a:t>watchService</a:t>
            </a:r>
            <a:r>
              <a:rPr lang="en-US" sz="1400" dirty="0"/>
              <a:t> = </a:t>
            </a:r>
            <a:r>
              <a:rPr lang="en-US" sz="1400" dirty="0" err="1"/>
              <a:t>fileSystem.newWatchService</a:t>
            </a:r>
            <a:r>
              <a:rPr lang="en-US" sz="1400" dirty="0"/>
              <a:t>()) {</a:t>
            </a:r>
            <a:br>
              <a:rPr lang="en-US" sz="1400" dirty="0"/>
            </a:br>
            <a:r>
              <a:rPr lang="en-US" sz="1400" dirty="0"/>
              <a:t>    </a:t>
            </a:r>
            <a:r>
              <a:rPr lang="en-US" sz="1400" b="1" dirty="0">
                <a:solidFill>
                  <a:srgbClr val="000080"/>
                </a:solidFill>
              </a:rPr>
              <a:t>final </a:t>
            </a:r>
            <a:r>
              <a:rPr lang="en-US" sz="1400" dirty="0"/>
              <a:t>Map&lt;</a:t>
            </a:r>
            <a:r>
              <a:rPr lang="en-US" sz="1400" dirty="0" err="1"/>
              <a:t>WatchKey</a:t>
            </a:r>
            <a:r>
              <a:rPr lang="en-US" sz="1400" dirty="0">
                <a:solidFill>
                  <a:srgbClr val="CC7832"/>
                </a:solidFill>
              </a:rPr>
              <a:t>, </a:t>
            </a:r>
            <a:r>
              <a:rPr lang="en-US" sz="1400" dirty="0"/>
              <a:t>Path&gt; </a:t>
            </a:r>
            <a:r>
              <a:rPr lang="en-US" sz="1400" dirty="0" err="1"/>
              <a:t>keyMap</a:t>
            </a:r>
            <a:r>
              <a:rPr lang="en-US" sz="1400" dirty="0"/>
              <a:t> = </a:t>
            </a:r>
            <a:r>
              <a:rPr lang="en-US" sz="1400" b="1" dirty="0">
                <a:solidFill>
                  <a:srgbClr val="000080"/>
                </a:solidFill>
              </a:rPr>
              <a:t>new </a:t>
            </a:r>
            <a:r>
              <a:rPr lang="en-US" sz="1400" dirty="0" err="1"/>
              <a:t>HashMap</a:t>
            </a:r>
            <a:r>
              <a:rPr lang="en-US" sz="1400" dirty="0"/>
              <a:t>&lt;&gt;()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final </a:t>
            </a:r>
            <a:r>
              <a:rPr lang="en-US" sz="1400" dirty="0"/>
              <a:t>Path path = </a:t>
            </a:r>
            <a:r>
              <a:rPr lang="en-US" sz="1400" dirty="0" err="1"/>
              <a:t>FileSystems.</a:t>
            </a:r>
            <a:r>
              <a:rPr lang="en-US" sz="1400" i="1" dirty="0" err="1"/>
              <a:t>getDefault</a:t>
            </a:r>
            <a:r>
              <a:rPr lang="en-US" sz="1400" dirty="0"/>
              <a:t>().</a:t>
            </a:r>
            <a:r>
              <a:rPr lang="en-US" sz="1400" dirty="0" err="1"/>
              <a:t>getPath</a:t>
            </a:r>
            <a:r>
              <a:rPr lang="en-US" sz="1400" dirty="0"/>
              <a:t>(</a:t>
            </a:r>
            <a:r>
              <a:rPr lang="en-US" sz="1400" b="1" dirty="0">
                <a:solidFill>
                  <a:srgbClr val="008000"/>
                </a:solidFill>
              </a:rPr>
              <a:t>"/Users/</a:t>
            </a:r>
            <a:r>
              <a:rPr lang="en-US" sz="1400" b="1" dirty="0" err="1">
                <a:solidFill>
                  <a:srgbClr val="008000"/>
                </a:solidFill>
              </a:rPr>
              <a:t>yannickdt</a:t>
            </a:r>
            <a:r>
              <a:rPr lang="en-US" sz="1400" b="1" dirty="0">
                <a:solidFill>
                  <a:srgbClr val="008000"/>
                </a:solidFill>
              </a:rPr>
              <a:t>/Desktop/</a:t>
            </a:r>
            <a:r>
              <a:rPr lang="en-US" sz="1400" b="1" dirty="0" err="1">
                <a:solidFill>
                  <a:srgbClr val="008000"/>
                </a:solidFill>
              </a:rPr>
              <a:t>interessant</a:t>
            </a:r>
            <a:r>
              <a:rPr lang="en-US" sz="1400" b="1" dirty="0">
                <a:solidFill>
                  <a:srgbClr val="008000"/>
                </a:solidFill>
              </a:rPr>
              <a:t>"</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try </a:t>
            </a:r>
            <a:r>
              <a:rPr lang="en-US" sz="1400" dirty="0"/>
              <a:t>{</a:t>
            </a:r>
            <a:br>
              <a:rPr lang="en-US" sz="1400" dirty="0"/>
            </a:br>
            <a:r>
              <a:rPr lang="en-US" sz="1400" dirty="0"/>
              <a:t>        </a:t>
            </a:r>
            <a:r>
              <a:rPr lang="en-US" sz="1400" dirty="0" err="1"/>
              <a:t>keyMap.put</a:t>
            </a:r>
            <a:r>
              <a:rPr lang="en-US" sz="1400" dirty="0"/>
              <a:t>(</a:t>
            </a:r>
            <a:r>
              <a:rPr lang="en-US" sz="1400" dirty="0" err="1"/>
              <a:t>path.register</a:t>
            </a:r>
            <a:r>
              <a:rPr lang="en-US" sz="1400" dirty="0"/>
              <a:t>(</a:t>
            </a:r>
            <a:r>
              <a:rPr lang="en-US" sz="1400" dirty="0" err="1"/>
              <a:t>watchService</a:t>
            </a:r>
            <a:r>
              <a:rPr lang="en-US" sz="1400" dirty="0">
                <a:solidFill>
                  <a:srgbClr val="CC7832"/>
                </a:solidFill>
              </a:rPr>
              <a:t>, </a:t>
            </a:r>
            <a:r>
              <a:rPr lang="en-US" sz="1400" dirty="0" err="1"/>
              <a:t>StandardWatchEventKinds.</a:t>
            </a:r>
            <a:r>
              <a:rPr lang="en-US" sz="1400" b="1" i="1" dirty="0" err="1">
                <a:solidFill>
                  <a:srgbClr val="660E7A"/>
                </a:solidFill>
              </a:rPr>
              <a:t>ENTRY_CREATE</a:t>
            </a:r>
            <a:r>
              <a:rPr lang="en-US" sz="1400" dirty="0">
                <a:solidFill>
                  <a:srgbClr val="CC7832"/>
                </a:solidFill>
              </a:rPr>
              <a:t>, </a:t>
            </a:r>
            <a:r>
              <a:rPr lang="en-US" sz="1400" dirty="0" err="1"/>
              <a:t>StandardWatchEventKinds.</a:t>
            </a:r>
            <a:r>
              <a:rPr lang="en-US" sz="1400" b="1" i="1" dirty="0" err="1">
                <a:solidFill>
                  <a:srgbClr val="660E7A"/>
                </a:solidFill>
              </a:rPr>
              <a:t>ENTRY_MODIFY</a:t>
            </a:r>
            <a:r>
              <a:rPr lang="en-US" sz="1400" dirty="0">
                <a:solidFill>
                  <a:srgbClr val="CC7832"/>
                </a:solidFill>
              </a:rPr>
              <a:t>, </a:t>
            </a:r>
            <a:r>
              <a:rPr lang="en-US" sz="1400" dirty="0" err="1"/>
              <a:t>StandardWatchEventKinds.</a:t>
            </a:r>
            <a:r>
              <a:rPr lang="en-US" sz="1400" b="1" i="1" dirty="0" err="1">
                <a:solidFill>
                  <a:srgbClr val="660E7A"/>
                </a:solidFill>
              </a:rPr>
              <a:t>ENTRY_DELETE</a:t>
            </a:r>
            <a:r>
              <a:rPr lang="en-US" sz="1400" dirty="0"/>
              <a:t>)</a:t>
            </a:r>
            <a:r>
              <a:rPr lang="en-US" sz="1400" dirty="0">
                <a:solidFill>
                  <a:srgbClr val="CC7832"/>
                </a:solidFill>
              </a:rPr>
              <a:t>, </a:t>
            </a:r>
            <a:r>
              <a:rPr lang="en-US" sz="1400" dirty="0"/>
              <a:t>path)</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 </a:t>
            </a:r>
            <a:r>
              <a:rPr lang="en-US" sz="1400" b="1" dirty="0">
                <a:solidFill>
                  <a:srgbClr val="000080"/>
                </a:solidFill>
              </a:rPr>
              <a:t>catch </a:t>
            </a:r>
            <a:r>
              <a:rPr lang="en-US" sz="1400" dirty="0"/>
              <a:t>(</a:t>
            </a:r>
            <a:r>
              <a:rPr lang="en-US" sz="1400" dirty="0" err="1"/>
              <a:t>IOException</a:t>
            </a:r>
            <a:r>
              <a:rPr lang="en-US" sz="1400" dirty="0"/>
              <a:t> e) {</a:t>
            </a:r>
            <a:br>
              <a:rPr lang="en-US" sz="1400" dirty="0"/>
            </a:br>
            <a:r>
              <a:rPr lang="en-US" sz="1400" dirty="0"/>
              <a:t>        </a:t>
            </a:r>
            <a:r>
              <a:rPr lang="en-US" sz="1400" dirty="0" err="1"/>
              <a:t>e.printStackTrace</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    </a:t>
            </a:r>
            <a:r>
              <a:rPr lang="en-US" sz="1400" dirty="0" err="1"/>
              <a:t>WatchKey</a:t>
            </a:r>
            <a:r>
              <a:rPr lang="en-US" sz="1400" dirty="0"/>
              <a:t> </a:t>
            </a:r>
            <a:r>
              <a:rPr lang="en-US" sz="1400" dirty="0" err="1"/>
              <a:t>watchKey</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do </a:t>
            </a:r>
            <a:r>
              <a:rPr lang="en-US" sz="1400" dirty="0"/>
              <a:t>{</a:t>
            </a:r>
            <a:br>
              <a:rPr lang="en-US" sz="1400" dirty="0"/>
            </a:br>
            <a:r>
              <a:rPr lang="en-US" sz="1400" dirty="0"/>
              <a:t>        </a:t>
            </a:r>
            <a:r>
              <a:rPr lang="en-US" sz="1400" dirty="0" err="1"/>
              <a:t>watchKey</a:t>
            </a:r>
            <a:r>
              <a:rPr lang="en-US" sz="1400" dirty="0"/>
              <a:t> = </a:t>
            </a:r>
            <a:r>
              <a:rPr lang="en-US" sz="1400" dirty="0" err="1"/>
              <a:t>watchService.take</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final </a:t>
            </a:r>
            <a:r>
              <a:rPr lang="en-US" sz="1400" dirty="0"/>
              <a:t>Path </a:t>
            </a:r>
            <a:r>
              <a:rPr lang="en-US" sz="1400" dirty="0" err="1"/>
              <a:t>eventDir</a:t>
            </a:r>
            <a:r>
              <a:rPr lang="en-US" sz="1400" dirty="0"/>
              <a:t> = </a:t>
            </a:r>
            <a:r>
              <a:rPr lang="en-US" sz="1400" dirty="0" err="1"/>
              <a:t>keyMap.get</a:t>
            </a:r>
            <a:r>
              <a:rPr lang="en-US" sz="1400" dirty="0"/>
              <a:t>(</a:t>
            </a:r>
            <a:r>
              <a:rPr lang="en-US" sz="1400" dirty="0" err="1"/>
              <a:t>watchKey</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for </a:t>
            </a:r>
            <a:r>
              <a:rPr lang="en-US" sz="1400" dirty="0"/>
              <a:t>(</a:t>
            </a:r>
            <a:r>
              <a:rPr lang="en-US" sz="1400" b="1" dirty="0">
                <a:solidFill>
                  <a:srgbClr val="000080"/>
                </a:solidFill>
              </a:rPr>
              <a:t>final </a:t>
            </a:r>
            <a:r>
              <a:rPr lang="en-US" sz="1400" dirty="0" err="1"/>
              <a:t>WatchEvent</a:t>
            </a:r>
            <a:r>
              <a:rPr lang="en-US" sz="1400" dirty="0"/>
              <a:t>&lt;?&gt; event : </a:t>
            </a:r>
            <a:r>
              <a:rPr lang="en-US" sz="1400" dirty="0" err="1"/>
              <a:t>watchKey.pollEvents</a:t>
            </a:r>
            <a:r>
              <a:rPr lang="en-US" sz="1400" dirty="0"/>
              <a:t>()) {</a:t>
            </a:r>
            <a:br>
              <a:rPr lang="en-US" sz="1400" dirty="0"/>
            </a:br>
            <a:r>
              <a:rPr lang="en-US" sz="1400" dirty="0"/>
              <a:t>            </a:t>
            </a:r>
            <a:r>
              <a:rPr lang="en-US" sz="1400" b="1" dirty="0">
                <a:solidFill>
                  <a:srgbClr val="000080"/>
                </a:solidFill>
              </a:rPr>
              <a:t>final </a:t>
            </a:r>
            <a:r>
              <a:rPr lang="en-US" sz="1400" dirty="0"/>
              <a:t>Kind kind = </a:t>
            </a:r>
            <a:r>
              <a:rPr lang="en-US" sz="1400" dirty="0" err="1"/>
              <a:t>event.kind</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final </a:t>
            </a:r>
            <a:r>
              <a:rPr lang="en-US" sz="1400" dirty="0"/>
              <a:t>Path </a:t>
            </a:r>
            <a:r>
              <a:rPr lang="en-US" sz="1400" dirty="0" err="1"/>
              <a:t>eventPath</a:t>
            </a:r>
            <a:r>
              <a:rPr lang="en-US" sz="1400" dirty="0"/>
              <a:t> = (Path) </a:t>
            </a:r>
            <a:r>
              <a:rPr lang="en-US" sz="1400" dirty="0" err="1"/>
              <a:t>event.context</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err="1"/>
              <a:t>System.</a:t>
            </a:r>
            <a:r>
              <a:rPr lang="en-US" sz="1400" b="1" i="1" dirty="0" err="1">
                <a:solidFill>
                  <a:srgbClr val="660E7A"/>
                </a:solidFill>
              </a:rPr>
              <a:t>out</a:t>
            </a:r>
            <a:r>
              <a:rPr lang="en-US" sz="1400" dirty="0" err="1"/>
              <a:t>.println</a:t>
            </a:r>
            <a:r>
              <a:rPr lang="en-US" sz="1400" dirty="0"/>
              <a:t>(</a:t>
            </a:r>
            <a:r>
              <a:rPr lang="en-US" sz="1400" dirty="0" err="1"/>
              <a:t>eventDir</a:t>
            </a:r>
            <a:r>
              <a:rPr lang="en-US" sz="1400" dirty="0"/>
              <a:t> + </a:t>
            </a:r>
            <a:r>
              <a:rPr lang="en-US" sz="1400" b="1" dirty="0">
                <a:solidFill>
                  <a:srgbClr val="008000"/>
                </a:solidFill>
              </a:rPr>
              <a:t>": " </a:t>
            </a:r>
            <a:r>
              <a:rPr lang="en-US" sz="1400" dirty="0"/>
              <a:t>+ </a:t>
            </a:r>
            <a:r>
              <a:rPr lang="en-US" sz="1400" dirty="0" err="1"/>
              <a:t>event.kind</a:t>
            </a:r>
            <a:r>
              <a:rPr lang="en-US" sz="1400" dirty="0"/>
              <a:t>() + </a:t>
            </a:r>
            <a:r>
              <a:rPr lang="en-US" sz="1400" b="1" dirty="0">
                <a:solidFill>
                  <a:srgbClr val="008000"/>
                </a:solidFill>
              </a:rPr>
              <a:t>": " </a:t>
            </a:r>
            <a:r>
              <a:rPr lang="en-US" sz="1400" dirty="0"/>
              <a:t>+ </a:t>
            </a:r>
            <a:r>
              <a:rPr lang="en-US" sz="1400" dirty="0" err="1"/>
              <a:t>eventDir.resolve</a:t>
            </a:r>
            <a:r>
              <a:rPr lang="en-US" sz="1400" dirty="0"/>
              <a:t>(</a:t>
            </a:r>
            <a:r>
              <a:rPr lang="en-US" sz="1400" dirty="0" err="1"/>
              <a:t>eventPath</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    } </a:t>
            </a:r>
            <a:r>
              <a:rPr lang="en-US" sz="1400" b="1" dirty="0">
                <a:solidFill>
                  <a:srgbClr val="000080"/>
                </a:solidFill>
              </a:rPr>
              <a:t>while </a:t>
            </a:r>
            <a:r>
              <a:rPr lang="en-US" sz="1400" dirty="0"/>
              <a:t>(</a:t>
            </a:r>
            <a:r>
              <a:rPr lang="en-US" sz="1400" dirty="0" err="1"/>
              <a:t>watchKey.reset</a:t>
            </a:r>
            <a:r>
              <a:rPr lang="en-US" sz="1400" dirty="0"/>
              <a:t>())</a:t>
            </a:r>
            <a:r>
              <a:rPr lang="en-US" sz="1400" dirty="0">
                <a:solidFill>
                  <a:srgbClr val="CC7832"/>
                </a:solidFill>
              </a:rPr>
              <a:t>;</a:t>
            </a:r>
            <a:br>
              <a:rPr lang="en-US" sz="1400" dirty="0">
                <a:solidFill>
                  <a:srgbClr val="CC7832"/>
                </a:solidFill>
              </a:rPr>
            </a:br>
            <a:r>
              <a:rPr lang="en-US" sz="1400" dirty="0"/>
              <a:t>} </a:t>
            </a:r>
            <a:r>
              <a:rPr lang="en-US" sz="1400" b="1" dirty="0">
                <a:solidFill>
                  <a:srgbClr val="000080"/>
                </a:solidFill>
              </a:rPr>
              <a:t>catch </a:t>
            </a:r>
            <a:r>
              <a:rPr lang="en-US" sz="1400" dirty="0"/>
              <a:t>(</a:t>
            </a:r>
            <a:r>
              <a:rPr lang="en-US" sz="1400" dirty="0" err="1"/>
              <a:t>InterruptedException</a:t>
            </a:r>
            <a:r>
              <a:rPr lang="en-US" sz="1400" dirty="0"/>
              <a:t> | </a:t>
            </a:r>
            <a:r>
              <a:rPr lang="en-US" sz="1400" dirty="0" err="1"/>
              <a:t>IOException</a:t>
            </a:r>
            <a:r>
              <a:rPr lang="en-US" sz="1400" dirty="0"/>
              <a:t> ex) {</a:t>
            </a:r>
            <a:br>
              <a:rPr lang="en-US" sz="1400" dirty="0"/>
            </a:br>
            <a:r>
              <a:rPr lang="en-US" sz="1400" dirty="0"/>
              <a:t>    </a:t>
            </a:r>
            <a:r>
              <a:rPr lang="en-US" sz="1400" i="1" dirty="0">
                <a:solidFill>
                  <a:srgbClr val="808080"/>
                </a:solidFill>
              </a:rPr>
              <a:t>// Oops, something went wrong</a:t>
            </a:r>
            <a:br>
              <a:rPr lang="en-US" sz="1400" i="1" dirty="0">
                <a:solidFill>
                  <a:srgbClr val="808080"/>
                </a:solidFill>
              </a:rPr>
            </a:br>
            <a:r>
              <a:rPr lang="en-US" sz="1400" dirty="0"/>
              <a:t>}</a:t>
            </a:r>
          </a:p>
        </p:txBody>
      </p:sp>
    </p:spTree>
    <p:extLst>
      <p:ext uri="{BB962C8B-B14F-4D97-AF65-F5344CB8AC3E}">
        <p14:creationId xmlns:p14="http://schemas.microsoft.com/office/powerpoint/2010/main" val="18649692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a:t>
            </a:r>
            <a:r>
              <a:rPr lang="en-US" dirty="0"/>
              <a:t>: New IO API</a:t>
            </a:r>
          </a:p>
        </p:txBody>
      </p:sp>
      <p:sp>
        <p:nvSpPr>
          <p:cNvPr id="4" name="Content Placeholder 2"/>
          <p:cNvSpPr>
            <a:spLocks noGrp="1"/>
          </p:cNvSpPr>
          <p:nvPr>
            <p:ph idx="1"/>
          </p:nvPr>
        </p:nvSpPr>
        <p:spPr>
          <a:xfrm>
            <a:off x="323850" y="1268760"/>
            <a:ext cx="8570912" cy="4824536"/>
          </a:xfrm>
        </p:spPr>
        <p:txBody>
          <a:bodyPr/>
          <a:lstStyle/>
          <a:p>
            <a:pPr marL="0" indent="0">
              <a:buNone/>
            </a:pPr>
            <a:r>
              <a:rPr lang="en-US" sz="1400" b="1" dirty="0">
                <a:solidFill>
                  <a:srgbClr val="000080"/>
                </a:solidFill>
              </a:rPr>
              <a:t>public class </a:t>
            </a:r>
            <a:r>
              <a:rPr lang="en-US" sz="1400" dirty="0"/>
              <a:t>Find </a:t>
            </a:r>
            <a:r>
              <a:rPr lang="en-US" sz="1400" b="1" dirty="0">
                <a:solidFill>
                  <a:srgbClr val="000080"/>
                </a:solidFill>
              </a:rPr>
              <a:t>extends </a:t>
            </a:r>
            <a:r>
              <a:rPr lang="en-US" sz="1400" dirty="0" err="1"/>
              <a:t>SimpleFileVisitor</a:t>
            </a:r>
            <a:r>
              <a:rPr lang="en-US" sz="1400" dirty="0"/>
              <a:t>&lt;Path&gt; </a:t>
            </a:r>
            <a:r>
              <a:rPr lang="en-US" sz="1400" dirty="0" smtClean="0"/>
              <a:t>{</a:t>
            </a:r>
            <a:r>
              <a:rPr lang="en-US" sz="1400" i="1" dirty="0">
                <a:solidFill>
                  <a:srgbClr val="808080"/>
                </a:solidFill>
              </a:rPr>
              <a:t/>
            </a:r>
            <a:br>
              <a:rPr lang="en-US" sz="1400" i="1" dirty="0">
                <a:solidFill>
                  <a:srgbClr val="808080"/>
                </a:solidFill>
              </a:rPr>
            </a:br>
            <a:r>
              <a:rPr lang="en-US" sz="1400" i="1" dirty="0">
                <a:solidFill>
                  <a:srgbClr val="808080"/>
                </a:solidFill>
              </a:rPr>
              <a:t>    </a:t>
            </a:r>
            <a:r>
              <a:rPr lang="en-US" sz="1400" b="1" dirty="0">
                <a:solidFill>
                  <a:srgbClr val="000080"/>
                </a:solidFill>
              </a:rPr>
              <a:t>public static void </a:t>
            </a:r>
            <a:r>
              <a:rPr lang="en-US" sz="1400" dirty="0"/>
              <a:t>main(</a:t>
            </a:r>
            <a:r>
              <a:rPr lang="en-US" sz="1400" b="1" dirty="0">
                <a:solidFill>
                  <a:srgbClr val="000080"/>
                </a:solidFill>
              </a:rPr>
              <a:t>final </a:t>
            </a:r>
            <a:r>
              <a:rPr lang="en-US" sz="1400" dirty="0"/>
              <a:t>String[] </a:t>
            </a:r>
            <a:r>
              <a:rPr lang="en-US" sz="1400" dirty="0" err="1"/>
              <a:t>args</a:t>
            </a:r>
            <a:r>
              <a:rPr lang="en-US" sz="1400" dirty="0"/>
              <a:t>) </a:t>
            </a:r>
            <a:r>
              <a:rPr lang="en-US" sz="1400" b="1" dirty="0">
                <a:solidFill>
                  <a:srgbClr val="000080"/>
                </a:solidFill>
              </a:rPr>
              <a:t>throws </a:t>
            </a:r>
            <a:r>
              <a:rPr lang="en-US" sz="1400" dirty="0" err="1"/>
              <a:t>IOException</a:t>
            </a:r>
            <a:r>
              <a:rPr lang="en-US" sz="1400" dirty="0"/>
              <a:t> {</a:t>
            </a:r>
            <a:br>
              <a:rPr lang="en-US" sz="1400" dirty="0"/>
            </a:br>
            <a:r>
              <a:rPr lang="en-US" sz="1400" dirty="0"/>
              <a:t>        </a:t>
            </a:r>
            <a:r>
              <a:rPr lang="en-US" sz="1400" b="1" dirty="0">
                <a:solidFill>
                  <a:srgbClr val="000080"/>
                </a:solidFill>
              </a:rPr>
              <a:t>final </a:t>
            </a:r>
            <a:r>
              <a:rPr lang="en-US" sz="1400" dirty="0" err="1"/>
              <a:t>FileVisitor</a:t>
            </a:r>
            <a:r>
              <a:rPr lang="en-US" sz="1400" dirty="0"/>
              <a:t>&lt;Path&gt; </a:t>
            </a:r>
            <a:r>
              <a:rPr lang="en-US" sz="1400" dirty="0" err="1"/>
              <a:t>fileVisitor</a:t>
            </a:r>
            <a:r>
              <a:rPr lang="en-US" sz="1400" dirty="0"/>
              <a:t> = </a:t>
            </a:r>
            <a:r>
              <a:rPr lang="en-US" sz="1400" b="1" dirty="0">
                <a:solidFill>
                  <a:srgbClr val="000080"/>
                </a:solidFill>
              </a:rPr>
              <a:t>new </a:t>
            </a:r>
            <a:r>
              <a:rPr lang="en-US" sz="1400" dirty="0"/>
              <a:t>Find()</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final </a:t>
            </a:r>
            <a:r>
              <a:rPr lang="en-US" sz="1400" dirty="0"/>
              <a:t>Path root = </a:t>
            </a:r>
            <a:r>
              <a:rPr lang="en-US" sz="1400" dirty="0" err="1"/>
              <a:t>Paths.</a:t>
            </a:r>
            <a:r>
              <a:rPr lang="en-US" sz="1400" i="1" dirty="0" err="1"/>
              <a:t>get</a:t>
            </a:r>
            <a:r>
              <a:rPr lang="en-US" sz="1400" dirty="0"/>
              <a:t>(</a:t>
            </a:r>
            <a:r>
              <a:rPr lang="en-US" sz="1400" b="1" dirty="0">
                <a:solidFill>
                  <a:srgbClr val="008000"/>
                </a:solidFill>
              </a:rPr>
              <a:t>"/Users/</a:t>
            </a:r>
            <a:r>
              <a:rPr lang="en-US" sz="1400" b="1" dirty="0" err="1">
                <a:solidFill>
                  <a:srgbClr val="008000"/>
                </a:solidFill>
              </a:rPr>
              <a:t>yannickdt</a:t>
            </a:r>
            <a:r>
              <a:rPr lang="en-US" sz="1400" b="1" dirty="0">
                <a:solidFill>
                  <a:srgbClr val="008000"/>
                </a:solidFill>
              </a:rPr>
              <a:t>/Desktop/</a:t>
            </a:r>
            <a:r>
              <a:rPr lang="en-US" sz="1400" b="1" dirty="0" err="1">
                <a:solidFill>
                  <a:srgbClr val="008000"/>
                </a:solidFill>
              </a:rPr>
              <a:t>interessant</a:t>
            </a:r>
            <a:r>
              <a:rPr lang="en-US" sz="1400" b="1" dirty="0">
                <a:solidFill>
                  <a:srgbClr val="008000"/>
                </a:solidFill>
              </a:rPr>
              <a:t>"</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err="1"/>
              <a:t>Files.</a:t>
            </a:r>
            <a:r>
              <a:rPr lang="en-US" sz="1400" i="1" dirty="0" err="1"/>
              <a:t>walkFileTree</a:t>
            </a:r>
            <a:r>
              <a:rPr lang="en-US" sz="1400" dirty="0"/>
              <a:t>(root</a:t>
            </a:r>
            <a:r>
              <a:rPr lang="en-US" sz="1400" dirty="0">
                <a:solidFill>
                  <a:srgbClr val="CC7832"/>
                </a:solidFill>
              </a:rPr>
              <a:t>, </a:t>
            </a:r>
            <a:r>
              <a:rPr lang="en-US" sz="1400" dirty="0" err="1"/>
              <a:t>fileVisitor</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
            </a:r>
            <a:br>
              <a:rPr lang="en-US" sz="1400" dirty="0"/>
            </a:br>
            <a:r>
              <a:rPr lang="en-US" sz="1400" dirty="0" smtClean="0"/>
              <a:t>    </a:t>
            </a:r>
            <a:r>
              <a:rPr lang="en-US" sz="1400" dirty="0" smtClean="0">
                <a:solidFill>
                  <a:srgbClr val="808000"/>
                </a:solidFill>
              </a:rPr>
              <a:t>@</a:t>
            </a:r>
            <a:r>
              <a:rPr lang="en-US" sz="1400" dirty="0">
                <a:solidFill>
                  <a:srgbClr val="808000"/>
                </a:solidFill>
              </a:rPr>
              <a:t>Override</a:t>
            </a:r>
            <a:br>
              <a:rPr lang="en-US" sz="1400" dirty="0">
                <a:solidFill>
                  <a:srgbClr val="808000"/>
                </a:solidFill>
              </a:rPr>
            </a:br>
            <a:r>
              <a:rPr lang="en-US" sz="1400" dirty="0">
                <a:solidFill>
                  <a:srgbClr val="808000"/>
                </a:solidFill>
              </a:rPr>
              <a:t> </a:t>
            </a:r>
            <a:r>
              <a:rPr lang="en-US" sz="1400" dirty="0" smtClean="0">
                <a:solidFill>
                  <a:srgbClr val="808000"/>
                </a:solidFill>
              </a:rPr>
              <a:t>   </a:t>
            </a:r>
            <a:r>
              <a:rPr lang="en-US" sz="1400" b="1" dirty="0" smtClean="0">
                <a:solidFill>
                  <a:srgbClr val="000080"/>
                </a:solidFill>
              </a:rPr>
              <a:t>public </a:t>
            </a:r>
            <a:r>
              <a:rPr lang="en-US" sz="1400" dirty="0" err="1"/>
              <a:t>FileVisitResult</a:t>
            </a:r>
            <a:r>
              <a:rPr lang="en-US" sz="1400" dirty="0"/>
              <a:t> </a:t>
            </a:r>
            <a:r>
              <a:rPr lang="en-US" sz="1400" dirty="0" err="1"/>
              <a:t>preVisitDirectory</a:t>
            </a:r>
            <a:r>
              <a:rPr lang="en-US" sz="1400" dirty="0"/>
              <a:t>(</a:t>
            </a:r>
            <a:r>
              <a:rPr lang="en-US" sz="1400" b="1" dirty="0">
                <a:solidFill>
                  <a:srgbClr val="000080"/>
                </a:solidFill>
              </a:rPr>
              <a:t>final </a:t>
            </a:r>
            <a:r>
              <a:rPr lang="en-US" sz="1400" dirty="0"/>
              <a:t>Path </a:t>
            </a:r>
            <a:r>
              <a:rPr lang="en-US" sz="1400" dirty="0" err="1"/>
              <a:t>dir</a:t>
            </a:r>
            <a:r>
              <a:rPr lang="en-US" sz="1400" dirty="0">
                <a:solidFill>
                  <a:srgbClr val="CC7832"/>
                </a:solidFill>
              </a:rPr>
              <a:t>, </a:t>
            </a:r>
            <a:r>
              <a:rPr lang="en-US" sz="1400" b="1" dirty="0">
                <a:solidFill>
                  <a:srgbClr val="000080"/>
                </a:solidFill>
              </a:rPr>
              <a:t>final </a:t>
            </a:r>
            <a:r>
              <a:rPr lang="en-US" sz="1400" dirty="0" err="1"/>
              <a:t>BasicFileAttributes</a:t>
            </a:r>
            <a:r>
              <a:rPr lang="en-US" sz="1400" dirty="0"/>
              <a:t> </a:t>
            </a:r>
            <a:r>
              <a:rPr lang="en-US" sz="1400" dirty="0" err="1"/>
              <a:t>attrs</a:t>
            </a:r>
            <a:r>
              <a:rPr lang="en-US" sz="1400" dirty="0"/>
              <a:t>) {</a:t>
            </a:r>
            <a:br>
              <a:rPr lang="en-US" sz="1400" dirty="0"/>
            </a:br>
            <a:r>
              <a:rPr lang="en-US" sz="1400" dirty="0"/>
              <a:t>        </a:t>
            </a:r>
            <a:r>
              <a:rPr lang="en-US" sz="1400" b="1" dirty="0">
                <a:solidFill>
                  <a:srgbClr val="000080"/>
                </a:solidFill>
              </a:rPr>
              <a:t>if </a:t>
            </a:r>
            <a:r>
              <a:rPr lang="en-US" sz="1400" dirty="0"/>
              <a:t>(</a:t>
            </a:r>
            <a:r>
              <a:rPr lang="en-US" sz="1400" b="1" dirty="0">
                <a:solidFill>
                  <a:srgbClr val="008000"/>
                </a:solidFill>
              </a:rPr>
              <a:t>".</a:t>
            </a:r>
            <a:r>
              <a:rPr lang="en-US" sz="1400" b="1" dirty="0" err="1">
                <a:solidFill>
                  <a:srgbClr val="008000"/>
                </a:solidFill>
              </a:rPr>
              <a:t>svn</a:t>
            </a:r>
            <a:r>
              <a:rPr lang="en-US" sz="1400" b="1" dirty="0">
                <a:solidFill>
                  <a:srgbClr val="008000"/>
                </a:solidFill>
              </a:rPr>
              <a:t>"</a:t>
            </a:r>
            <a:r>
              <a:rPr lang="en-US" sz="1400" dirty="0"/>
              <a:t>.equals(</a:t>
            </a:r>
            <a:r>
              <a:rPr lang="en-US" sz="1400" dirty="0" err="1"/>
              <a:t>dir.getFileName</a:t>
            </a:r>
            <a:r>
              <a:rPr lang="en-US" sz="1400" dirty="0"/>
              <a:t>().</a:t>
            </a:r>
            <a:r>
              <a:rPr lang="en-US" sz="1400" dirty="0" err="1"/>
              <a:t>toString</a:t>
            </a:r>
            <a:r>
              <a:rPr lang="en-US" sz="1400" dirty="0"/>
              <a:t>())) {</a:t>
            </a:r>
            <a:br>
              <a:rPr lang="en-US" sz="1400" dirty="0"/>
            </a:br>
            <a:r>
              <a:rPr lang="en-US" sz="1400" dirty="0"/>
              <a:t>            </a:t>
            </a:r>
            <a:r>
              <a:rPr lang="en-US" sz="1400" b="1" dirty="0">
                <a:solidFill>
                  <a:srgbClr val="000080"/>
                </a:solidFill>
              </a:rPr>
              <a:t>return </a:t>
            </a:r>
            <a:r>
              <a:rPr lang="en-US" sz="1400" dirty="0" err="1"/>
              <a:t>FileVisitResult.</a:t>
            </a:r>
            <a:r>
              <a:rPr lang="en-US" sz="1400" b="1" i="1" dirty="0" err="1">
                <a:solidFill>
                  <a:srgbClr val="660E7A"/>
                </a:solidFill>
              </a:rPr>
              <a:t>SKIP_SUBTREE</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        </a:t>
            </a:r>
            <a:r>
              <a:rPr lang="en-US" sz="1400" dirty="0" err="1"/>
              <a:t>System.</a:t>
            </a:r>
            <a:r>
              <a:rPr lang="en-US" sz="1400" b="1" i="1" dirty="0" err="1">
                <a:solidFill>
                  <a:srgbClr val="660E7A"/>
                </a:solidFill>
              </a:rPr>
              <a:t>out</a:t>
            </a:r>
            <a:r>
              <a:rPr lang="en-US" sz="1400" dirty="0" err="1"/>
              <a:t>.println</a:t>
            </a:r>
            <a:r>
              <a:rPr lang="en-US" sz="1400" dirty="0"/>
              <a:t>(</a:t>
            </a:r>
            <a:r>
              <a:rPr lang="en-US" sz="1400" b="1" dirty="0">
                <a:solidFill>
                  <a:srgbClr val="008000"/>
                </a:solidFill>
              </a:rPr>
              <a:t>"Directory found: " </a:t>
            </a:r>
            <a:r>
              <a:rPr lang="en-US" sz="1400" dirty="0"/>
              <a:t>+ </a:t>
            </a:r>
            <a:r>
              <a:rPr lang="en-US" sz="1400" dirty="0" err="1"/>
              <a:t>dir</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return </a:t>
            </a:r>
            <a:r>
              <a:rPr lang="en-US" sz="1400" dirty="0" err="1"/>
              <a:t>FileVisitResult.</a:t>
            </a:r>
            <a:r>
              <a:rPr lang="en-US" sz="1400" b="1" i="1" dirty="0" err="1">
                <a:solidFill>
                  <a:srgbClr val="660E7A"/>
                </a:solidFill>
              </a:rPr>
              <a:t>CONTINUE</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
            </a:r>
            <a:br>
              <a:rPr lang="en-US" sz="1400" dirty="0"/>
            </a:br>
            <a:r>
              <a:rPr lang="en-US" sz="1400" i="1" dirty="0" smtClean="0">
                <a:solidFill>
                  <a:srgbClr val="808080"/>
                </a:solidFill>
              </a:rPr>
              <a:t>    </a:t>
            </a:r>
            <a:r>
              <a:rPr lang="en-US" sz="1400" dirty="0">
                <a:solidFill>
                  <a:srgbClr val="808000"/>
                </a:solidFill>
              </a:rPr>
              <a:t>@Override</a:t>
            </a:r>
            <a:br>
              <a:rPr lang="en-US" sz="1400" dirty="0">
                <a:solidFill>
                  <a:srgbClr val="808000"/>
                </a:solidFill>
              </a:rPr>
            </a:br>
            <a:r>
              <a:rPr lang="en-US" sz="1400" dirty="0">
                <a:solidFill>
                  <a:srgbClr val="808000"/>
                </a:solidFill>
              </a:rPr>
              <a:t>    </a:t>
            </a:r>
            <a:r>
              <a:rPr lang="en-US" sz="1400" b="1" dirty="0">
                <a:solidFill>
                  <a:srgbClr val="000080"/>
                </a:solidFill>
              </a:rPr>
              <a:t>public </a:t>
            </a:r>
            <a:r>
              <a:rPr lang="en-US" sz="1400" dirty="0" err="1"/>
              <a:t>FileVisitResult</a:t>
            </a:r>
            <a:r>
              <a:rPr lang="en-US" sz="1400" dirty="0"/>
              <a:t> </a:t>
            </a:r>
            <a:r>
              <a:rPr lang="en-US" sz="1400" dirty="0" err="1"/>
              <a:t>visitFile</a:t>
            </a:r>
            <a:r>
              <a:rPr lang="en-US" sz="1400" dirty="0"/>
              <a:t>(</a:t>
            </a:r>
            <a:r>
              <a:rPr lang="en-US" sz="1400" b="1" dirty="0">
                <a:solidFill>
                  <a:srgbClr val="000080"/>
                </a:solidFill>
              </a:rPr>
              <a:t>final </a:t>
            </a:r>
            <a:r>
              <a:rPr lang="en-US" sz="1400" dirty="0"/>
              <a:t>Path file</a:t>
            </a:r>
            <a:r>
              <a:rPr lang="en-US" sz="1400" dirty="0">
                <a:solidFill>
                  <a:srgbClr val="CC7832"/>
                </a:solidFill>
              </a:rPr>
              <a:t>, </a:t>
            </a:r>
            <a:r>
              <a:rPr lang="en-US" sz="1400" b="1" dirty="0">
                <a:solidFill>
                  <a:srgbClr val="000080"/>
                </a:solidFill>
              </a:rPr>
              <a:t>final </a:t>
            </a:r>
            <a:r>
              <a:rPr lang="en-US" sz="1400" dirty="0" err="1"/>
              <a:t>BasicFileAttributes</a:t>
            </a:r>
            <a:r>
              <a:rPr lang="en-US" sz="1400" dirty="0"/>
              <a:t> </a:t>
            </a:r>
            <a:r>
              <a:rPr lang="en-US" sz="1400" dirty="0" err="1"/>
              <a:t>attrs</a:t>
            </a:r>
            <a:r>
              <a:rPr lang="en-US" sz="1400" dirty="0"/>
              <a:t>) {</a:t>
            </a:r>
            <a:br>
              <a:rPr lang="en-US" sz="1400" dirty="0"/>
            </a:br>
            <a:r>
              <a:rPr lang="en-US" sz="1400" dirty="0"/>
              <a:t>        </a:t>
            </a:r>
            <a:r>
              <a:rPr lang="en-US" sz="1400" dirty="0" err="1"/>
              <a:t>System.</a:t>
            </a:r>
            <a:r>
              <a:rPr lang="en-US" sz="1400" b="1" i="1" dirty="0" err="1">
                <a:solidFill>
                  <a:srgbClr val="660E7A"/>
                </a:solidFill>
              </a:rPr>
              <a:t>out</a:t>
            </a:r>
            <a:r>
              <a:rPr lang="en-US" sz="1400" dirty="0" err="1"/>
              <a:t>.println</a:t>
            </a:r>
            <a:r>
              <a:rPr lang="en-US" sz="1400" dirty="0"/>
              <a:t>(</a:t>
            </a:r>
            <a:r>
              <a:rPr lang="en-US" sz="1400" b="1" dirty="0">
                <a:solidFill>
                  <a:srgbClr val="008000"/>
                </a:solidFill>
              </a:rPr>
              <a:t>"File found: "</a:t>
            </a:r>
            <a:r>
              <a:rPr lang="en-US" sz="1400" dirty="0"/>
              <a:t>+ file)</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b="1" dirty="0">
                <a:solidFill>
                  <a:srgbClr val="000080"/>
                </a:solidFill>
              </a:rPr>
              <a:t>return </a:t>
            </a:r>
            <a:r>
              <a:rPr lang="en-US" sz="1400" dirty="0" err="1"/>
              <a:t>FileVisitResult.</a:t>
            </a:r>
            <a:r>
              <a:rPr lang="en-US" sz="1400" b="1" i="1" dirty="0" err="1">
                <a:solidFill>
                  <a:srgbClr val="660E7A"/>
                </a:solidFill>
              </a:rPr>
              <a:t>CONTINUE</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a:t>
            </a:r>
            <a:br>
              <a:rPr lang="en-US" sz="1400" dirty="0"/>
            </a:br>
            <a:r>
              <a:rPr lang="en-US" sz="1400" dirty="0"/>
              <a:t>}</a:t>
            </a:r>
          </a:p>
        </p:txBody>
      </p:sp>
    </p:spTree>
    <p:extLst>
      <p:ext uri="{BB962C8B-B14F-4D97-AF65-F5344CB8AC3E}">
        <p14:creationId xmlns:p14="http://schemas.microsoft.com/office/powerpoint/2010/main" val="4202637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Fork Join Framework</a:t>
            </a:r>
            <a:endParaRPr lang="en-US" dirty="0"/>
          </a:p>
        </p:txBody>
      </p:sp>
      <p:sp>
        <p:nvSpPr>
          <p:cNvPr id="5" name="Content Placeholder 2"/>
          <p:cNvSpPr>
            <a:spLocks noGrp="1"/>
          </p:cNvSpPr>
          <p:nvPr>
            <p:ph idx="1"/>
          </p:nvPr>
        </p:nvSpPr>
        <p:spPr>
          <a:xfrm>
            <a:off x="323850" y="1268760"/>
            <a:ext cx="8570912" cy="4824536"/>
          </a:xfrm>
        </p:spPr>
        <p:txBody>
          <a:bodyPr/>
          <a:lstStyle/>
          <a:p>
            <a:r>
              <a:rPr lang="en-US" dirty="0" smtClean="0">
                <a:latin typeface="Tahoma" panose="020B0604030504040204" pitchFamily="34" charset="0"/>
              </a:rPr>
              <a:t>Parallel programming</a:t>
            </a:r>
          </a:p>
          <a:p>
            <a:pPr lvl="1"/>
            <a:r>
              <a:rPr lang="en-US" dirty="0" smtClean="0">
                <a:latin typeface="Tahoma" panose="020B0604030504040204" pitchFamily="34" charset="0"/>
              </a:rPr>
              <a:t>Divide a process into smaller tasks via recursion which are handled by a processor</a:t>
            </a:r>
          </a:p>
          <a:p>
            <a:pPr lvl="1"/>
            <a:r>
              <a:rPr lang="en-US" dirty="0" smtClean="0">
                <a:latin typeface="Tahoma" panose="020B0604030504040204" pitchFamily="34" charset="0"/>
              </a:rPr>
              <a:t>Combine the processed pieces into one result</a:t>
            </a:r>
          </a:p>
          <a:p>
            <a:pPr lvl="1"/>
            <a:r>
              <a:rPr lang="en-US" dirty="0" smtClean="0">
                <a:latin typeface="Tahoma" panose="020B0604030504040204" pitchFamily="34" charset="0"/>
              </a:rPr>
              <a:t>Divide &amp; conquer</a:t>
            </a:r>
          </a:p>
        </p:txBody>
      </p:sp>
      <p:pic>
        <p:nvPicPr>
          <p:cNvPr id="6" name="Picture 5"/>
          <p:cNvPicPr>
            <a:picLocks noChangeAspect="1"/>
          </p:cNvPicPr>
          <p:nvPr/>
        </p:nvPicPr>
        <p:blipFill>
          <a:blip r:embed="rId3"/>
          <a:stretch>
            <a:fillRect/>
          </a:stretch>
        </p:blipFill>
        <p:spPr>
          <a:xfrm>
            <a:off x="1828800" y="3810000"/>
            <a:ext cx="5422900" cy="1358900"/>
          </a:xfrm>
          <a:prstGeom prst="rect">
            <a:avLst/>
          </a:prstGeom>
        </p:spPr>
      </p:pic>
    </p:spTree>
    <p:extLst>
      <p:ext uri="{BB962C8B-B14F-4D97-AF65-F5344CB8AC3E}">
        <p14:creationId xmlns:p14="http://schemas.microsoft.com/office/powerpoint/2010/main" val="1181130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Fork Join Framework</a:t>
            </a:r>
            <a:endParaRPr lang="en-US" dirty="0"/>
          </a:p>
        </p:txBody>
      </p:sp>
      <p:sp>
        <p:nvSpPr>
          <p:cNvPr id="5" name="Content Placeholder 2"/>
          <p:cNvSpPr>
            <a:spLocks noGrp="1"/>
          </p:cNvSpPr>
          <p:nvPr>
            <p:ph idx="1"/>
          </p:nvPr>
        </p:nvSpPr>
        <p:spPr>
          <a:xfrm>
            <a:off x="323850" y="1268760"/>
            <a:ext cx="8570912" cy="4824536"/>
          </a:xfrm>
        </p:spPr>
        <p:txBody>
          <a:bodyPr/>
          <a:lstStyle/>
          <a:p>
            <a:pPr>
              <a:buFont typeface="Wingdings" charset="2"/>
              <a:buChar char="§"/>
            </a:pPr>
            <a:r>
              <a:rPr lang="en-US" dirty="0" smtClean="0">
                <a:latin typeface="Tahoma"/>
                <a:cs typeface="Tahoma"/>
              </a:rPr>
              <a:t>Extend</a:t>
            </a:r>
            <a:r>
              <a:rPr lang="en-US" dirty="0" smtClean="0">
                <a:latin typeface="Courier"/>
                <a:cs typeface="Courier"/>
              </a:rPr>
              <a:t> </a:t>
            </a:r>
            <a:r>
              <a:rPr lang="en-US" dirty="0" err="1" smtClean="0">
                <a:latin typeface="Courier"/>
                <a:cs typeface="Courier"/>
              </a:rPr>
              <a:t>RecursiveAction</a:t>
            </a:r>
            <a:r>
              <a:rPr lang="en-US" dirty="0" smtClean="0">
                <a:latin typeface="Courier"/>
                <a:cs typeface="Courier"/>
              </a:rPr>
              <a:t> </a:t>
            </a:r>
            <a:r>
              <a:rPr lang="en-US" dirty="0" smtClean="0">
                <a:latin typeface="Tahoma"/>
                <a:cs typeface="Tahoma"/>
              </a:rPr>
              <a:t>or</a:t>
            </a:r>
            <a:r>
              <a:rPr lang="en-US" dirty="0" smtClean="0">
                <a:latin typeface="Courier"/>
                <a:cs typeface="Courier"/>
              </a:rPr>
              <a:t> </a:t>
            </a:r>
            <a:r>
              <a:rPr lang="en-US" dirty="0" err="1" smtClean="0">
                <a:latin typeface="Courier"/>
                <a:cs typeface="Courier"/>
              </a:rPr>
              <a:t>RecursiveTasks</a:t>
            </a:r>
            <a:endParaRPr lang="en-US" dirty="0" smtClean="0">
              <a:latin typeface="Courier"/>
              <a:cs typeface="Courier"/>
            </a:endParaRPr>
          </a:p>
          <a:p>
            <a:pPr marL="0" indent="0">
              <a:buNone/>
            </a:pPr>
            <a:r>
              <a:rPr lang="en-US" dirty="0" smtClean="0">
                <a:latin typeface="Courier"/>
                <a:cs typeface="Courier"/>
              </a:rPr>
              <a:t>	if </a:t>
            </a:r>
            <a:r>
              <a:rPr lang="en-US" dirty="0">
                <a:latin typeface="Courier"/>
                <a:cs typeface="Courier"/>
              </a:rPr>
              <a:t>(my portion of the work is small enough) {</a:t>
            </a:r>
            <a:br>
              <a:rPr lang="en-US" dirty="0">
                <a:latin typeface="Courier"/>
                <a:cs typeface="Courier"/>
              </a:rPr>
            </a:br>
            <a:r>
              <a:rPr lang="en-US" dirty="0" smtClean="0">
                <a:latin typeface="Courier"/>
                <a:cs typeface="Courier"/>
              </a:rPr>
              <a:t>		do </a:t>
            </a:r>
            <a:r>
              <a:rPr lang="en-US" dirty="0">
                <a:latin typeface="Courier"/>
                <a:cs typeface="Courier"/>
              </a:rPr>
              <a:t>the work directly</a:t>
            </a:r>
            <a:br>
              <a:rPr lang="en-US" dirty="0">
                <a:latin typeface="Courier"/>
                <a:cs typeface="Courier"/>
              </a:rPr>
            </a:br>
            <a:r>
              <a:rPr lang="en-US" dirty="0" smtClean="0">
                <a:latin typeface="Courier"/>
                <a:cs typeface="Courier"/>
              </a:rPr>
              <a:t>	} else {</a:t>
            </a:r>
            <a:r>
              <a:rPr lang="en-US" dirty="0">
                <a:latin typeface="Courier"/>
                <a:cs typeface="Courier"/>
              </a:rPr>
              <a:t/>
            </a:r>
            <a:br>
              <a:rPr lang="en-US" dirty="0">
                <a:latin typeface="Courier"/>
                <a:cs typeface="Courier"/>
              </a:rPr>
            </a:br>
            <a:r>
              <a:rPr lang="en-US" dirty="0" smtClean="0">
                <a:latin typeface="Courier"/>
                <a:cs typeface="Courier"/>
              </a:rPr>
              <a:t>		split </a:t>
            </a:r>
            <a:r>
              <a:rPr lang="en-US" dirty="0">
                <a:latin typeface="Courier"/>
                <a:cs typeface="Courier"/>
              </a:rPr>
              <a:t>my work into two </a:t>
            </a:r>
            <a:r>
              <a:rPr lang="en-US" dirty="0" smtClean="0">
                <a:latin typeface="Courier"/>
                <a:cs typeface="Courier"/>
              </a:rPr>
              <a:t>pieces</a:t>
            </a:r>
            <a:br>
              <a:rPr lang="en-US" dirty="0" smtClean="0">
                <a:latin typeface="Courier"/>
                <a:cs typeface="Courier"/>
              </a:rPr>
            </a:br>
            <a:r>
              <a:rPr lang="en-US" dirty="0" smtClean="0">
                <a:latin typeface="Courier"/>
                <a:cs typeface="Courier"/>
              </a:rPr>
              <a:t>		invoke </a:t>
            </a:r>
            <a:r>
              <a:rPr lang="en-US" dirty="0">
                <a:latin typeface="Courier"/>
                <a:cs typeface="Courier"/>
              </a:rPr>
              <a:t>the two pieces and wait for the results</a:t>
            </a:r>
            <a:br>
              <a:rPr lang="en-US" dirty="0">
                <a:latin typeface="Courier"/>
                <a:cs typeface="Courier"/>
              </a:rPr>
            </a:br>
            <a:r>
              <a:rPr lang="en-US" dirty="0" smtClean="0">
                <a:latin typeface="Courier"/>
                <a:cs typeface="Courier"/>
              </a:rPr>
              <a:t>	}</a:t>
            </a:r>
          </a:p>
          <a:p>
            <a:pPr marL="0" indent="0">
              <a:buNone/>
            </a:pPr>
            <a:endParaRPr lang="en-US" dirty="0">
              <a:latin typeface="Courier"/>
              <a:cs typeface="Courier"/>
            </a:endParaRPr>
          </a:p>
          <a:p>
            <a:r>
              <a:rPr lang="en-US" dirty="0" smtClean="0">
                <a:latin typeface="Tahoma"/>
                <a:cs typeface="Tahoma"/>
              </a:rPr>
              <a:t>Practical example: </a:t>
            </a:r>
            <a:r>
              <a:rPr lang="en-US" dirty="0" err="1" smtClean="0">
                <a:latin typeface="Tahoma"/>
                <a:cs typeface="Tahoma"/>
              </a:rPr>
              <a:t>ForkBlur.java</a:t>
            </a:r>
            <a:endParaRPr lang="en-US" dirty="0">
              <a:latin typeface="Tahoma"/>
              <a:cs typeface="Tahoma"/>
            </a:endParaRPr>
          </a:p>
          <a:p>
            <a:pPr marL="0" indent="0">
              <a:buNone/>
            </a:pPr>
            <a:endParaRPr lang="en-US" dirty="0" smtClean="0">
              <a:latin typeface="Tahoma" panose="020B0604030504040204" pitchFamily="34" charset="0"/>
            </a:endParaRPr>
          </a:p>
        </p:txBody>
      </p:sp>
    </p:spTree>
    <p:extLst>
      <p:ext uri="{BB962C8B-B14F-4D97-AF65-F5344CB8AC3E}">
        <p14:creationId xmlns:p14="http://schemas.microsoft.com/office/powerpoint/2010/main" val="782680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JVM enhancements</a:t>
            </a:r>
            <a:endParaRPr lang="en-US" dirty="0"/>
          </a:p>
        </p:txBody>
      </p:sp>
      <p:sp>
        <p:nvSpPr>
          <p:cNvPr id="3" name="Content Placeholder 2"/>
          <p:cNvSpPr>
            <a:spLocks noGrp="1"/>
          </p:cNvSpPr>
          <p:nvPr>
            <p:ph idx="1"/>
          </p:nvPr>
        </p:nvSpPr>
        <p:spPr/>
        <p:txBody>
          <a:bodyPr/>
          <a:lstStyle/>
          <a:p>
            <a:r>
              <a:rPr lang="en-US" dirty="0"/>
              <a:t>Support for dynamically typed languages </a:t>
            </a:r>
            <a:endParaRPr lang="en-US" dirty="0" smtClean="0"/>
          </a:p>
          <a:p>
            <a:pPr lvl="1"/>
            <a:r>
              <a:rPr lang="en-US" dirty="0" smtClean="0">
                <a:latin typeface="Tahoma" panose="020B0604030504040204" pitchFamily="34" charset="0"/>
              </a:rPr>
              <a:t>Introduction of </a:t>
            </a:r>
            <a:r>
              <a:rPr lang="en-US" dirty="0" err="1" smtClean="0">
                <a:latin typeface="Tahoma" panose="020B0604030504040204" pitchFamily="34" charset="0"/>
              </a:rPr>
              <a:t>invokedynamic</a:t>
            </a:r>
            <a:endParaRPr lang="en-US" dirty="0" smtClean="0">
              <a:latin typeface="Tahoma" panose="020B0604030504040204" pitchFamily="34" charset="0"/>
            </a:endParaRPr>
          </a:p>
          <a:p>
            <a:pPr lvl="2"/>
            <a:r>
              <a:rPr lang="en-US" dirty="0" smtClean="0">
                <a:latin typeface="Tahoma" panose="020B0604030504040204" pitchFamily="34" charset="0"/>
              </a:rPr>
              <a:t>A </a:t>
            </a:r>
            <a:r>
              <a:rPr lang="en-US" dirty="0">
                <a:latin typeface="Tahoma" panose="020B0604030504040204" pitchFamily="34" charset="0"/>
              </a:rPr>
              <a:t>new </a:t>
            </a:r>
            <a:r>
              <a:rPr lang="en-US" dirty="0" err="1">
                <a:latin typeface="Tahoma" panose="020B0604030504040204" pitchFamily="34" charset="0"/>
              </a:rPr>
              <a:t>bytecode</a:t>
            </a:r>
            <a:r>
              <a:rPr lang="en-US" dirty="0">
                <a:latin typeface="Tahoma" panose="020B0604030504040204" pitchFamily="34" charset="0"/>
              </a:rPr>
              <a:t> instruction on the JVM for method </a:t>
            </a:r>
            <a:r>
              <a:rPr lang="en-US" dirty="0" smtClean="0">
                <a:latin typeface="Tahoma" panose="020B0604030504040204" pitchFamily="34" charset="0"/>
              </a:rPr>
              <a:t>invocation</a:t>
            </a:r>
          </a:p>
          <a:p>
            <a:pPr lvl="2"/>
            <a:r>
              <a:rPr lang="en-US" dirty="0">
                <a:latin typeface="Tahoma" panose="020B0604030504040204" pitchFamily="34" charset="0"/>
                <a:hlinkClick r:id="rId3"/>
              </a:rPr>
              <a:t>http://niklasschlimm.blogspot.be/2012/02/java-7-complete-invokedynamic-</a:t>
            </a:r>
            <a:r>
              <a:rPr lang="en-US" dirty="0" smtClean="0">
                <a:latin typeface="Tahoma" panose="020B0604030504040204" pitchFamily="34" charset="0"/>
                <a:hlinkClick r:id="rId3"/>
              </a:rPr>
              <a:t>example.html</a:t>
            </a:r>
            <a:r>
              <a:rPr lang="en-US" dirty="0" smtClean="0">
                <a:latin typeface="Tahoma" panose="020B0604030504040204" pitchFamily="34" charset="0"/>
              </a:rPr>
              <a:t> </a:t>
            </a:r>
          </a:p>
          <a:p>
            <a:pPr lvl="1"/>
            <a:r>
              <a:rPr lang="en-US" dirty="0" smtClean="0">
                <a:latin typeface="Tahoma" panose="020B0604030504040204" pitchFamily="34" charset="0"/>
              </a:rPr>
              <a:t>Performance improvements for other languages living in the JVM such as Ruby, Groovy, …</a:t>
            </a:r>
            <a:endParaRPr lang="nl-BE" dirty="0" smtClean="0">
              <a:latin typeface="Tahoma" panose="020B0604030504040204" pitchFamily="34" charset="0"/>
            </a:endParaRPr>
          </a:p>
          <a:p>
            <a:r>
              <a:rPr lang="en-US" dirty="0" smtClean="0"/>
              <a:t>Garbage-First Collector</a:t>
            </a:r>
            <a:r>
              <a:rPr lang="en-US" dirty="0"/>
              <a:t> </a:t>
            </a:r>
            <a:r>
              <a:rPr lang="en-US" dirty="0" smtClean="0"/>
              <a:t>(or G1 collector)</a:t>
            </a:r>
          </a:p>
          <a:p>
            <a:pPr lvl="1"/>
            <a:r>
              <a:rPr lang="nl-BE" dirty="0" smtClean="0"/>
              <a:t>Will eventually replace the </a:t>
            </a:r>
            <a:r>
              <a:rPr lang="en-US" dirty="0"/>
              <a:t>Concurrent Mark-Sweep Collector (CMS</a:t>
            </a:r>
            <a:r>
              <a:rPr lang="en-US" dirty="0" smtClean="0"/>
              <a:t>)</a:t>
            </a:r>
          </a:p>
          <a:p>
            <a:pPr lvl="1"/>
            <a:r>
              <a:rPr lang="nl-BE" dirty="0" smtClean="0"/>
              <a:t>Advantages: works with regions, more predictable</a:t>
            </a:r>
            <a:endParaRPr lang="en-US" dirty="0" smtClean="0"/>
          </a:p>
        </p:txBody>
      </p:sp>
    </p:spTree>
    <p:extLst>
      <p:ext uri="{BB962C8B-B14F-4D97-AF65-F5344CB8AC3E}">
        <p14:creationId xmlns:p14="http://schemas.microsoft.com/office/powerpoint/2010/main" val="1325213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7 </a:t>
            </a:r>
            <a:r>
              <a:rPr lang="en-US" dirty="0" smtClean="0"/>
              <a:t>(July </a:t>
            </a:r>
            <a:r>
              <a:rPr lang="en-US" dirty="0"/>
              <a:t>28</a:t>
            </a:r>
            <a:r>
              <a:rPr lang="en-US" baseline="30000" dirty="0"/>
              <a:t>th</a:t>
            </a:r>
            <a:r>
              <a:rPr lang="en-US" dirty="0"/>
              <a:t> 2011</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ahoma" panose="020B0604030504040204" pitchFamily="34" charset="0"/>
              </a:rPr>
              <a:t>String in switch-statement</a:t>
            </a:r>
          </a:p>
          <a:p>
            <a:r>
              <a:rPr lang="en-US" dirty="0" smtClean="0">
                <a:latin typeface="Tahoma" panose="020B0604030504040204" pitchFamily="34" charset="0"/>
              </a:rPr>
              <a:t>Automatic resource management</a:t>
            </a:r>
          </a:p>
          <a:p>
            <a:r>
              <a:rPr lang="en-US" dirty="0" smtClean="0">
                <a:latin typeface="Tahoma" panose="020B0604030504040204" pitchFamily="34" charset="0"/>
              </a:rPr>
              <a:t>Diamond syntax</a:t>
            </a:r>
          </a:p>
          <a:p>
            <a:r>
              <a:rPr lang="en-US" dirty="0" smtClean="0">
                <a:latin typeface="Tahoma" panose="020B0604030504040204" pitchFamily="34" charset="0"/>
              </a:rPr>
              <a:t>Better Exception handling with multi-catch</a:t>
            </a:r>
          </a:p>
          <a:p>
            <a:r>
              <a:rPr lang="en-US" dirty="0" smtClean="0">
                <a:latin typeface="Tahoma" panose="020B0604030504040204" pitchFamily="34" charset="0"/>
              </a:rPr>
              <a:t>Literal</a:t>
            </a:r>
            <a:r>
              <a:rPr lang="en-US" dirty="0" smtClean="0"/>
              <a:t> </a:t>
            </a:r>
            <a:r>
              <a:rPr lang="en-US" dirty="0"/>
              <a:t>enhancements</a:t>
            </a:r>
            <a:endParaRPr lang="en-US" dirty="0" smtClean="0">
              <a:latin typeface="Tahoma" panose="020B0604030504040204" pitchFamily="34" charset="0"/>
            </a:endParaRPr>
          </a:p>
          <a:p>
            <a:r>
              <a:rPr lang="en-US" dirty="0" smtClean="0">
                <a:latin typeface="Tahoma" panose="020B0604030504040204" pitchFamily="34" charset="0"/>
              </a:rPr>
              <a:t>New IO API</a:t>
            </a:r>
          </a:p>
          <a:p>
            <a:r>
              <a:rPr lang="en-US" dirty="0" smtClean="0">
                <a:latin typeface="Tahoma" panose="020B0604030504040204" pitchFamily="34" charset="0"/>
              </a:rPr>
              <a:t>Fork Join Framework</a:t>
            </a:r>
          </a:p>
          <a:p>
            <a:r>
              <a:rPr lang="en-US" dirty="0" smtClean="0">
                <a:latin typeface="Tahoma" panose="020B0604030504040204" pitchFamily="34" charset="0"/>
              </a:rPr>
              <a:t>JVM enhancements</a:t>
            </a:r>
          </a:p>
        </p:txBody>
      </p:sp>
    </p:spTree>
    <p:extLst>
      <p:ext uri="{BB962C8B-B14F-4D97-AF65-F5344CB8AC3E}">
        <p14:creationId xmlns:p14="http://schemas.microsoft.com/office/powerpoint/2010/main" val="35834601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 </a:t>
            </a:r>
            <a:r>
              <a:rPr lang="en-US" dirty="0" smtClean="0"/>
              <a:t>(March </a:t>
            </a:r>
            <a:r>
              <a:rPr lang="en-US" dirty="0"/>
              <a:t>18</a:t>
            </a:r>
            <a:r>
              <a:rPr lang="en-US" baseline="30000" dirty="0"/>
              <a:t>th</a:t>
            </a:r>
            <a:r>
              <a:rPr lang="en-US" dirty="0"/>
              <a:t> 2014</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ahoma" panose="020B0604030504040204" pitchFamily="34" charset="0"/>
              </a:rPr>
              <a:t>Lambda Expressions</a:t>
            </a:r>
            <a:endParaRPr lang="en-US" dirty="0">
              <a:latin typeface="Tahoma" panose="020B0604030504040204" pitchFamily="34" charset="0"/>
            </a:endParaRPr>
          </a:p>
          <a:p>
            <a:r>
              <a:rPr lang="en-US" dirty="0">
                <a:latin typeface="Tahoma" panose="020B0604030504040204" pitchFamily="34" charset="0"/>
              </a:rPr>
              <a:t>Extension Methods</a:t>
            </a:r>
          </a:p>
          <a:p>
            <a:r>
              <a:rPr lang="en-US" dirty="0">
                <a:latin typeface="Tahoma" panose="020B0604030504040204" pitchFamily="34" charset="0"/>
              </a:rPr>
              <a:t>Functional Interfaces</a:t>
            </a:r>
          </a:p>
          <a:p>
            <a:r>
              <a:rPr lang="en-US" dirty="0">
                <a:latin typeface="Tahoma" panose="020B0604030504040204" pitchFamily="34" charset="0"/>
              </a:rPr>
              <a:t>Method and Constructor References</a:t>
            </a:r>
          </a:p>
          <a:p>
            <a:r>
              <a:rPr lang="en-US" dirty="0">
                <a:latin typeface="Tahoma" panose="020B0604030504040204" pitchFamily="34" charset="0"/>
              </a:rPr>
              <a:t>Streams and Bulk Data Operations for Collections</a:t>
            </a:r>
          </a:p>
          <a:p>
            <a:r>
              <a:rPr lang="en-US" dirty="0">
                <a:latin typeface="Tahoma" panose="020B0604030504040204" pitchFamily="34" charset="0"/>
              </a:rPr>
              <a:t>Removal of </a:t>
            </a:r>
            <a:r>
              <a:rPr lang="en-US" dirty="0" err="1">
                <a:latin typeface="Tahoma" panose="020B0604030504040204" pitchFamily="34" charset="0"/>
              </a:rPr>
              <a:t>PermGen</a:t>
            </a:r>
            <a:endParaRPr lang="en-US" dirty="0">
              <a:latin typeface="Tahoma" panose="020B0604030504040204" pitchFamily="34" charset="0"/>
            </a:endParaRPr>
          </a:p>
          <a:p>
            <a:r>
              <a:rPr lang="en-US" dirty="0">
                <a:latin typeface="Tahoma" panose="020B0604030504040204" pitchFamily="34" charset="0"/>
              </a:rPr>
              <a:t>New Date &amp; Time API</a:t>
            </a:r>
          </a:p>
          <a:p>
            <a:r>
              <a:rPr lang="en-US" dirty="0">
                <a:latin typeface="Tahoma" panose="020B0604030504040204" pitchFamily="34" charset="0"/>
              </a:rPr>
              <a:t>New </a:t>
            </a:r>
            <a:r>
              <a:rPr lang="en-US" dirty="0" smtClean="0">
                <a:latin typeface="Tahoma" panose="020B0604030504040204" pitchFamily="34" charset="0"/>
              </a:rPr>
              <a:t>Default API </a:t>
            </a:r>
            <a:r>
              <a:rPr lang="en-US" dirty="0">
                <a:latin typeface="Tahoma" panose="020B0604030504040204" pitchFamily="34" charset="0"/>
              </a:rPr>
              <a:t>for Base 64 Encoding</a:t>
            </a:r>
          </a:p>
          <a:p>
            <a:r>
              <a:rPr lang="en-US" dirty="0">
                <a:latin typeface="Tahoma" panose="020B0604030504040204" pitchFamily="34" charset="0"/>
              </a:rPr>
              <a:t>Improvements for Annotations</a:t>
            </a:r>
          </a:p>
          <a:p>
            <a:r>
              <a:rPr lang="en-US" dirty="0">
                <a:latin typeface="Tahoma" panose="020B0604030504040204" pitchFamily="34" charset="0"/>
              </a:rPr>
              <a:t>General Performance Improvements</a:t>
            </a:r>
          </a:p>
        </p:txBody>
      </p:sp>
    </p:spTree>
    <p:extLst>
      <p:ext uri="{BB962C8B-B14F-4D97-AF65-F5344CB8AC3E}">
        <p14:creationId xmlns:p14="http://schemas.microsoft.com/office/powerpoint/2010/main" val="1590115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Lambda Expressions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Allows writing code in a functional style</a:t>
            </a:r>
          </a:p>
          <a:p>
            <a:r>
              <a:rPr lang="en-US" dirty="0">
                <a:latin typeface="Tahoma" panose="020B0604030504040204" pitchFamily="34" charset="0"/>
              </a:rPr>
              <a:t>Passing </a:t>
            </a:r>
            <a:r>
              <a:rPr lang="en-US" dirty="0" err="1">
                <a:latin typeface="Tahoma" panose="020B0604030504040204" pitchFamily="34" charset="0"/>
              </a:rPr>
              <a:t>behaviour</a:t>
            </a:r>
            <a:r>
              <a:rPr lang="en-US" dirty="0">
                <a:latin typeface="Tahoma" panose="020B0604030504040204" pitchFamily="34" charset="0"/>
              </a:rPr>
              <a:t> to a method</a:t>
            </a:r>
          </a:p>
          <a:p>
            <a:r>
              <a:rPr lang="en-US" dirty="0">
                <a:latin typeface="Tahoma" panose="020B0604030504040204" pitchFamily="34" charset="0"/>
              </a:rPr>
              <a:t>Prior to Java 8: Anonymous Inner Class</a:t>
            </a:r>
          </a:p>
          <a:p>
            <a:r>
              <a:rPr lang="en-US" dirty="0">
                <a:latin typeface="Tahoma" panose="020B0604030504040204" pitchFamily="34" charset="0"/>
              </a:rPr>
              <a:t>Java 8: Lambda Expressions</a:t>
            </a:r>
          </a:p>
          <a:p>
            <a:r>
              <a:rPr lang="en-US" dirty="0">
                <a:latin typeface="Tahoma" panose="020B0604030504040204" pitchFamily="34" charset="0"/>
              </a:rPr>
              <a:t>Gets rid of boiler plate code</a:t>
            </a:r>
          </a:p>
          <a:p>
            <a:r>
              <a:rPr lang="en-US" dirty="0">
                <a:latin typeface="Tahoma" panose="020B0604030504040204" pitchFamily="34" charset="0"/>
              </a:rPr>
              <a:t>More readable and clear </a:t>
            </a:r>
            <a:r>
              <a:rPr lang="en-US" dirty="0" smtClean="0">
                <a:latin typeface="Tahoma" panose="020B0604030504040204" pitchFamily="34" charset="0"/>
              </a:rPr>
              <a:t>code</a:t>
            </a:r>
          </a:p>
          <a:p>
            <a:r>
              <a:rPr lang="en-US" dirty="0" smtClean="0">
                <a:latin typeface="Tahoma" panose="020B0604030504040204" pitchFamily="34" charset="0"/>
              </a:rPr>
              <a:t>Type of </a:t>
            </a:r>
            <a:r>
              <a:rPr lang="en-US" dirty="0" err="1" smtClean="0">
                <a:latin typeface="Tahoma" panose="020B0604030504040204" pitchFamily="34" charset="0"/>
              </a:rPr>
              <a:t>param</a:t>
            </a:r>
            <a:r>
              <a:rPr lang="en-US" dirty="0" smtClean="0">
                <a:latin typeface="Tahoma" panose="020B0604030504040204" pitchFamily="34" charset="0"/>
              </a:rPr>
              <a:t> may be specified but isn’t obligated</a:t>
            </a:r>
            <a:endParaRPr lang="en-US" dirty="0">
              <a:latin typeface="Tahoma" panose="020B0604030504040204" pitchFamily="34" charset="0"/>
            </a:endParaRPr>
          </a:p>
        </p:txBody>
      </p:sp>
      <p:sp>
        <p:nvSpPr>
          <p:cNvPr id="4" name="Shape 68"/>
          <p:cNvSpPr/>
          <p:nvPr/>
        </p:nvSpPr>
        <p:spPr>
          <a:xfrm>
            <a:off x="1295400" y="4038600"/>
            <a:ext cx="6363702" cy="224676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0" lvl="0" indent="0">
              <a:buSzTx/>
              <a:buNone/>
            </a:pPr>
            <a:r>
              <a:rPr sz="2000" dirty="0">
                <a:solidFill>
                  <a:schemeClr val="tx1"/>
                </a:solidFill>
                <a:latin typeface="Courier"/>
                <a:ea typeface="Monaco"/>
                <a:cs typeface="Courier"/>
                <a:sym typeface="Monaco"/>
              </a:rPr>
              <a:t>(params) -&gt; expression</a:t>
            </a:r>
          </a:p>
          <a:p>
            <a:pPr marL="0" lvl="0" indent="0">
              <a:buSzTx/>
              <a:buNone/>
            </a:pPr>
            <a:r>
              <a:rPr lang="en-US" sz="2000" dirty="0" smtClean="0">
                <a:solidFill>
                  <a:schemeClr val="tx1"/>
                </a:solidFill>
                <a:latin typeface="Courier"/>
                <a:ea typeface="Monaco"/>
                <a:cs typeface="Courier"/>
                <a:sym typeface="Monaco"/>
              </a:rPr>
              <a:t/>
            </a:r>
            <a:br>
              <a:rPr lang="en-US" sz="2000" dirty="0" smtClean="0">
                <a:solidFill>
                  <a:schemeClr val="tx1"/>
                </a:solidFill>
                <a:latin typeface="Courier"/>
                <a:ea typeface="Monaco"/>
                <a:cs typeface="Courier"/>
                <a:sym typeface="Monaco"/>
              </a:rPr>
            </a:br>
            <a:r>
              <a:rPr sz="2000" dirty="0" smtClean="0">
                <a:solidFill>
                  <a:schemeClr val="tx1"/>
                </a:solidFill>
                <a:latin typeface="Courier"/>
                <a:ea typeface="Monaco"/>
                <a:cs typeface="Courier"/>
                <a:sym typeface="Monaco"/>
              </a:rPr>
              <a:t>(</a:t>
            </a:r>
            <a:r>
              <a:rPr sz="2000" dirty="0">
                <a:solidFill>
                  <a:schemeClr val="tx1"/>
                </a:solidFill>
                <a:latin typeface="Courier"/>
                <a:ea typeface="Monaco"/>
                <a:cs typeface="Courier"/>
                <a:sym typeface="Monaco"/>
              </a:rPr>
              <a:t>) -&gt; System.out.println</a:t>
            </a:r>
            <a:r>
              <a:rPr sz="2000" dirty="0" smtClean="0">
                <a:solidFill>
                  <a:schemeClr val="tx1"/>
                </a:solidFill>
                <a:latin typeface="Courier"/>
                <a:ea typeface="Monaco"/>
                <a:cs typeface="Courier"/>
                <a:sym typeface="Monaco"/>
              </a:rPr>
              <a:t>(</a:t>
            </a:r>
            <a:r>
              <a:rPr lang="en-US" sz="2000" dirty="0">
                <a:solidFill>
                  <a:schemeClr val="tx1"/>
                </a:solidFill>
                <a:latin typeface="Courier"/>
                <a:ea typeface="Monaco"/>
                <a:cs typeface="Courier"/>
                <a:sym typeface="Monaco"/>
              </a:rPr>
              <a:t>"</a:t>
            </a:r>
            <a:r>
              <a:rPr sz="2000" dirty="0" smtClean="0">
                <a:solidFill>
                  <a:schemeClr val="tx1"/>
                </a:solidFill>
                <a:latin typeface="Courier"/>
                <a:ea typeface="Monaco"/>
                <a:cs typeface="Courier"/>
                <a:sym typeface="Monaco"/>
              </a:rPr>
              <a:t>Hello </a:t>
            </a:r>
            <a:r>
              <a:rPr sz="2000" dirty="0">
                <a:solidFill>
                  <a:schemeClr val="tx1"/>
                </a:solidFill>
                <a:latin typeface="Courier"/>
                <a:ea typeface="Monaco"/>
                <a:cs typeface="Courier"/>
                <a:sym typeface="Monaco"/>
              </a:rPr>
              <a:t>world</a:t>
            </a:r>
            <a:r>
              <a:rPr sz="2000" dirty="0" smtClean="0">
                <a:solidFill>
                  <a:schemeClr val="tx1"/>
                </a:solidFill>
                <a:latin typeface="Courier"/>
                <a:ea typeface="Monaco"/>
                <a:cs typeface="Courier"/>
                <a:sym typeface="Monaco"/>
              </a:rPr>
              <a:t>!</a:t>
            </a:r>
            <a:r>
              <a:rPr lang="en-US" sz="2000" dirty="0" smtClean="0">
                <a:solidFill>
                  <a:schemeClr val="tx1"/>
                </a:solidFill>
                <a:latin typeface="Courier"/>
                <a:ea typeface="Monaco"/>
                <a:cs typeface="Courier"/>
                <a:sym typeface="Monaco"/>
              </a:rPr>
              <a:t>"</a:t>
            </a:r>
            <a:r>
              <a:rPr sz="2000" dirty="0" smtClean="0">
                <a:solidFill>
                  <a:schemeClr val="tx1"/>
                </a:solidFill>
                <a:latin typeface="Courier"/>
                <a:ea typeface="Monaco"/>
                <a:cs typeface="Courier"/>
                <a:sym typeface="Monaco"/>
              </a:rPr>
              <a:t>)</a:t>
            </a:r>
            <a:r>
              <a:rPr sz="2000" dirty="0">
                <a:solidFill>
                  <a:schemeClr val="tx1"/>
                </a:solidFill>
                <a:latin typeface="Courier"/>
                <a:ea typeface="Monaco"/>
                <a:cs typeface="Courier"/>
                <a:sym typeface="Monaco"/>
              </a:rPr>
              <a:t>;</a:t>
            </a:r>
          </a:p>
          <a:p>
            <a:pPr marL="0" lvl="0" indent="0">
              <a:buSzTx/>
              <a:buNone/>
            </a:pPr>
            <a:r>
              <a:rPr lang="en-US" sz="2000" dirty="0" smtClean="0">
                <a:solidFill>
                  <a:schemeClr val="tx1"/>
                </a:solidFill>
                <a:latin typeface="Courier"/>
                <a:ea typeface="Monaco"/>
                <a:cs typeface="Courier"/>
                <a:sym typeface="Monaco"/>
              </a:rPr>
              <a:t/>
            </a:r>
            <a:br>
              <a:rPr lang="en-US" sz="2000" dirty="0" smtClean="0">
                <a:solidFill>
                  <a:schemeClr val="tx1"/>
                </a:solidFill>
                <a:latin typeface="Courier"/>
                <a:ea typeface="Monaco"/>
                <a:cs typeface="Courier"/>
                <a:sym typeface="Monaco"/>
              </a:rPr>
            </a:br>
            <a:r>
              <a:rPr sz="2000" dirty="0" err="1" smtClean="0">
                <a:solidFill>
                  <a:schemeClr val="tx1"/>
                </a:solidFill>
                <a:latin typeface="Courier"/>
                <a:ea typeface="Monaco"/>
                <a:cs typeface="Courier"/>
                <a:sym typeface="Monaco"/>
              </a:rPr>
              <a:t>myButton.addActionListener</a:t>
            </a:r>
            <a:r>
              <a:rPr lang="en-US" sz="2000" dirty="0" smtClean="0">
                <a:solidFill>
                  <a:schemeClr val="tx1"/>
                </a:solidFill>
                <a:latin typeface="Courier"/>
                <a:ea typeface="Monaco"/>
                <a:cs typeface="Courier"/>
                <a:sym typeface="Monaco"/>
              </a:rPr>
              <a:t>(</a:t>
            </a:r>
          </a:p>
          <a:p>
            <a:pPr>
              <a:buSzTx/>
            </a:pPr>
            <a:r>
              <a:rPr lang="en-US" sz="2000" dirty="0" smtClean="0">
                <a:solidFill>
                  <a:schemeClr val="tx1"/>
                </a:solidFill>
                <a:latin typeface="Courier"/>
                <a:ea typeface="Monaco"/>
                <a:cs typeface="Courier"/>
                <a:sym typeface="Monaco"/>
              </a:rPr>
              <a:t>   e -&gt; </a:t>
            </a:r>
            <a:r>
              <a:rPr lang="en-US" sz="2000" dirty="0" err="1" smtClean="0">
                <a:solidFill>
                  <a:schemeClr val="tx1"/>
                </a:solidFill>
                <a:latin typeface="Courier"/>
                <a:ea typeface="Monaco"/>
                <a:cs typeface="Courier"/>
                <a:sym typeface="Monaco"/>
              </a:rPr>
              <a:t>System.out.println</a:t>
            </a:r>
            <a:r>
              <a:rPr lang="en-US" sz="2000" dirty="0">
                <a:solidFill>
                  <a:schemeClr val="tx1"/>
                </a:solidFill>
                <a:latin typeface="Courier"/>
                <a:ea typeface="Monaco"/>
                <a:cs typeface="Courier"/>
                <a:sym typeface="Monaco"/>
              </a:rPr>
              <a:t>("Clicked")</a:t>
            </a:r>
          </a:p>
          <a:p>
            <a:pPr marL="0" lvl="0" indent="0">
              <a:buSzTx/>
              <a:buNone/>
            </a:pPr>
            <a:r>
              <a:rPr lang="en-US" sz="2000" dirty="0" smtClean="0">
                <a:solidFill>
                  <a:schemeClr val="tx1"/>
                </a:solidFill>
                <a:latin typeface="Courier"/>
                <a:ea typeface="Monaco"/>
                <a:cs typeface="Courier"/>
                <a:sym typeface="Monaco"/>
              </a:rPr>
              <a:t>}</a:t>
            </a:r>
            <a:r>
              <a:rPr dirty="0" smtClean="0">
                <a:latin typeface="Monaco"/>
                <a:ea typeface="Monaco"/>
                <a:cs typeface="Monaco"/>
                <a:sym typeface="Monaco"/>
              </a:rPr>
              <a:t>(</a:t>
            </a:r>
            <a:r>
              <a:rPr dirty="0">
                <a:latin typeface="Monaco"/>
                <a:ea typeface="Monaco"/>
                <a:cs typeface="Monaco"/>
                <a:sym typeface="Monaco"/>
              </a:rPr>
              <a:t>(e) -&gt; println(“Clicked!));</a:t>
            </a:r>
          </a:p>
        </p:txBody>
      </p:sp>
    </p:spTree>
    <p:extLst>
      <p:ext uri="{BB962C8B-B14F-4D97-AF65-F5344CB8AC3E}">
        <p14:creationId xmlns:p14="http://schemas.microsoft.com/office/powerpoint/2010/main" val="13162618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Lambda Expressions</a:t>
            </a:r>
            <a:endParaRPr lang="en-US" dirty="0"/>
          </a:p>
        </p:txBody>
      </p:sp>
      <p:sp>
        <p:nvSpPr>
          <p:cNvPr id="5" name="Content Placeholder 2"/>
          <p:cNvSpPr>
            <a:spLocks noGrp="1"/>
          </p:cNvSpPr>
          <p:nvPr>
            <p:ph idx="1"/>
          </p:nvPr>
        </p:nvSpPr>
        <p:spPr>
          <a:xfrm>
            <a:off x="323850" y="1268760"/>
            <a:ext cx="8570912" cy="4824536"/>
          </a:xfrm>
        </p:spPr>
        <p:txBody>
          <a:bodyPr/>
          <a:lstStyle/>
          <a:p>
            <a:pPr marL="0" indent="0">
              <a:buNone/>
            </a:pPr>
            <a:r>
              <a:rPr lang="en-US" sz="2400" i="1" dirty="0">
                <a:solidFill>
                  <a:srgbClr val="808080"/>
                </a:solidFill>
              </a:rPr>
              <a:t>// Java 7</a:t>
            </a:r>
            <a:br>
              <a:rPr lang="en-US" sz="2400" i="1" dirty="0">
                <a:solidFill>
                  <a:srgbClr val="808080"/>
                </a:solidFill>
              </a:rPr>
            </a:br>
            <a:r>
              <a:rPr lang="en-US" sz="2400" b="1" dirty="0">
                <a:solidFill>
                  <a:srgbClr val="000080"/>
                </a:solidFill>
              </a:rPr>
              <a:t>for </a:t>
            </a:r>
            <a:r>
              <a:rPr lang="en-US" sz="2400" dirty="0"/>
              <a:t>(String s : </a:t>
            </a:r>
            <a:r>
              <a:rPr lang="en-US" sz="2400" dirty="0" err="1"/>
              <a:t>aList</a:t>
            </a:r>
            <a:r>
              <a:rPr lang="en-US" sz="2400" dirty="0"/>
              <a:t>) {</a:t>
            </a:r>
            <a:br>
              <a:rPr lang="en-US" sz="2400" dirty="0"/>
            </a:br>
            <a:r>
              <a:rPr lang="en-US" sz="2400" dirty="0"/>
              <a:t>    </a:t>
            </a:r>
            <a:r>
              <a:rPr lang="en-US" sz="2400" dirty="0" err="1"/>
              <a:t>System.</a:t>
            </a:r>
            <a:r>
              <a:rPr lang="en-US" sz="2400" b="1" i="1" dirty="0" err="1">
                <a:solidFill>
                  <a:srgbClr val="660E7A"/>
                </a:solidFill>
              </a:rPr>
              <a:t>out</a:t>
            </a:r>
            <a:r>
              <a:rPr lang="en-US" sz="2400" dirty="0" err="1"/>
              <a:t>.println</a:t>
            </a:r>
            <a:r>
              <a:rPr lang="en-US" sz="2400" dirty="0"/>
              <a:t>(s)</a:t>
            </a:r>
            <a:r>
              <a:rPr lang="en-US" sz="2400" dirty="0">
                <a:solidFill>
                  <a:srgbClr val="CC7832"/>
                </a:solidFill>
              </a:rPr>
              <a:t>;</a:t>
            </a:r>
            <a:br>
              <a:rPr lang="en-US" sz="2400" dirty="0">
                <a:solidFill>
                  <a:srgbClr val="CC7832"/>
                </a:solidFill>
              </a:rPr>
            </a:br>
            <a:r>
              <a:rPr lang="en-US" sz="2400" dirty="0"/>
              <a:t>}</a:t>
            </a:r>
            <a:br>
              <a:rPr lang="en-US" sz="2400" dirty="0"/>
            </a:br>
            <a:r>
              <a:rPr lang="en-US" sz="2400" dirty="0"/>
              <a:t/>
            </a:r>
            <a:br>
              <a:rPr lang="en-US" sz="2400" dirty="0"/>
            </a:br>
            <a:r>
              <a:rPr lang="en-US" sz="2400" i="1" dirty="0">
                <a:solidFill>
                  <a:srgbClr val="808080"/>
                </a:solidFill>
              </a:rPr>
              <a:t>// Java 8</a:t>
            </a:r>
            <a:br>
              <a:rPr lang="en-US" sz="2400" i="1" dirty="0">
                <a:solidFill>
                  <a:srgbClr val="808080"/>
                </a:solidFill>
              </a:rPr>
            </a:br>
            <a:r>
              <a:rPr lang="en-US" sz="2400" dirty="0" err="1"/>
              <a:t>aList.forEach</a:t>
            </a:r>
            <a:r>
              <a:rPr lang="en-US" sz="2400" dirty="0"/>
              <a:t>((String s) -&gt; </a:t>
            </a:r>
            <a:r>
              <a:rPr lang="en-US" sz="2400" dirty="0" err="1"/>
              <a:t>System.</a:t>
            </a:r>
            <a:r>
              <a:rPr lang="en-US" sz="2400" b="1" i="1" dirty="0" err="1">
                <a:solidFill>
                  <a:srgbClr val="660E7A"/>
                </a:solidFill>
              </a:rPr>
              <a:t>out</a:t>
            </a:r>
            <a:r>
              <a:rPr lang="en-US" sz="2400" dirty="0" err="1"/>
              <a:t>.println</a:t>
            </a:r>
            <a:r>
              <a:rPr lang="en-US" sz="2400" dirty="0"/>
              <a:t>(s))</a:t>
            </a:r>
            <a:r>
              <a:rPr lang="en-US" sz="2400" dirty="0">
                <a:solidFill>
                  <a:srgbClr val="CC7832"/>
                </a:solidFill>
              </a:rPr>
              <a:t>;</a:t>
            </a:r>
            <a:br>
              <a:rPr lang="en-US" sz="2400" dirty="0">
                <a:solidFill>
                  <a:srgbClr val="CC7832"/>
                </a:solidFill>
              </a:rPr>
            </a:br>
            <a:r>
              <a:rPr lang="en-US" sz="2400" i="1" dirty="0">
                <a:solidFill>
                  <a:srgbClr val="808080"/>
                </a:solidFill>
              </a:rPr>
              <a:t>// or shorter</a:t>
            </a:r>
            <a:br>
              <a:rPr lang="en-US" sz="2400" i="1" dirty="0">
                <a:solidFill>
                  <a:srgbClr val="808080"/>
                </a:solidFill>
              </a:rPr>
            </a:br>
            <a:r>
              <a:rPr lang="en-US" sz="2400" dirty="0" err="1"/>
              <a:t>aList.forEach</a:t>
            </a:r>
            <a:r>
              <a:rPr lang="en-US" sz="2400" dirty="0"/>
              <a:t>(s -&gt; </a:t>
            </a:r>
            <a:r>
              <a:rPr lang="en-US" sz="2400" dirty="0" err="1"/>
              <a:t>System.</a:t>
            </a:r>
            <a:r>
              <a:rPr lang="en-US" sz="2400" b="1" i="1" dirty="0" err="1">
                <a:solidFill>
                  <a:srgbClr val="660E7A"/>
                </a:solidFill>
              </a:rPr>
              <a:t>out</a:t>
            </a:r>
            <a:r>
              <a:rPr lang="en-US" sz="2400" dirty="0" err="1"/>
              <a:t>.println</a:t>
            </a:r>
            <a:r>
              <a:rPr lang="en-US" sz="2400" dirty="0"/>
              <a:t>(s))</a:t>
            </a:r>
            <a:r>
              <a:rPr lang="en-US" sz="2400" dirty="0">
                <a:solidFill>
                  <a:srgbClr val="CC7832"/>
                </a:solidFill>
              </a:rPr>
              <a:t>;</a:t>
            </a:r>
            <a:endParaRPr lang="en-US" sz="2400" dirty="0">
              <a:latin typeface="Tahoma" panose="020B0604030504040204" pitchFamily="34" charset="0"/>
            </a:endParaRPr>
          </a:p>
        </p:txBody>
      </p:sp>
    </p:spTree>
    <p:extLst>
      <p:ext uri="{BB962C8B-B14F-4D97-AF65-F5344CB8AC3E}">
        <p14:creationId xmlns:p14="http://schemas.microsoft.com/office/powerpoint/2010/main" val="12727149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Lambda Expressions</a:t>
            </a:r>
            <a:endParaRPr lang="en-US" dirty="0"/>
          </a:p>
        </p:txBody>
      </p:sp>
      <p:sp>
        <p:nvSpPr>
          <p:cNvPr id="5" name="Content Placeholder 2"/>
          <p:cNvSpPr>
            <a:spLocks noGrp="1"/>
          </p:cNvSpPr>
          <p:nvPr>
            <p:ph idx="1"/>
          </p:nvPr>
        </p:nvSpPr>
        <p:spPr>
          <a:xfrm>
            <a:off x="323850" y="1268760"/>
            <a:ext cx="8570912" cy="4824536"/>
          </a:xfrm>
        </p:spPr>
        <p:txBody>
          <a:bodyPr/>
          <a:lstStyle/>
          <a:p>
            <a:pPr marL="0" indent="0">
              <a:buNone/>
            </a:pPr>
            <a:r>
              <a:rPr lang="en-US" sz="2400" i="1" dirty="0">
                <a:solidFill>
                  <a:srgbClr val="808080"/>
                </a:solidFill>
              </a:rPr>
              <a:t>// Java 7</a:t>
            </a:r>
            <a:br>
              <a:rPr lang="en-US" sz="2400" i="1" dirty="0">
                <a:solidFill>
                  <a:srgbClr val="808080"/>
                </a:solidFill>
              </a:rPr>
            </a:br>
            <a:r>
              <a:rPr lang="en-US" sz="2400" dirty="0" err="1"/>
              <a:t>aButton.addActionListener</a:t>
            </a:r>
            <a:r>
              <a:rPr lang="en-US" sz="2400" dirty="0"/>
              <a:t>(</a:t>
            </a:r>
            <a:r>
              <a:rPr lang="en-US" sz="2400" b="1" dirty="0">
                <a:solidFill>
                  <a:srgbClr val="000080"/>
                </a:solidFill>
              </a:rPr>
              <a:t>new </a:t>
            </a:r>
            <a:r>
              <a:rPr lang="en-US" sz="2400" dirty="0" err="1"/>
              <a:t>ActionListener</a:t>
            </a:r>
            <a:r>
              <a:rPr lang="en-US" sz="2400" dirty="0"/>
              <a:t>() {</a:t>
            </a:r>
            <a:br>
              <a:rPr lang="en-US" sz="2400" dirty="0"/>
            </a:br>
            <a:r>
              <a:rPr lang="en-US" sz="2400" dirty="0"/>
              <a:t>    </a:t>
            </a:r>
            <a:r>
              <a:rPr lang="en-US" sz="2400" dirty="0">
                <a:solidFill>
                  <a:srgbClr val="808000"/>
                </a:solidFill>
              </a:rPr>
              <a:t>@Override</a:t>
            </a:r>
            <a:br>
              <a:rPr lang="en-US" sz="2400" dirty="0">
                <a:solidFill>
                  <a:srgbClr val="808000"/>
                </a:solidFill>
              </a:rPr>
            </a:br>
            <a:r>
              <a:rPr lang="en-US" sz="2400" dirty="0">
                <a:solidFill>
                  <a:srgbClr val="808000"/>
                </a:solidFill>
              </a:rPr>
              <a:t>    </a:t>
            </a:r>
            <a:r>
              <a:rPr lang="en-US" sz="2400" b="1" dirty="0">
                <a:solidFill>
                  <a:srgbClr val="000080"/>
                </a:solidFill>
              </a:rPr>
              <a:t>public void </a:t>
            </a:r>
            <a:r>
              <a:rPr lang="en-US" sz="2400" dirty="0" err="1"/>
              <a:t>actionPerformed</a:t>
            </a:r>
            <a:r>
              <a:rPr lang="en-US" sz="2400" dirty="0"/>
              <a:t>(</a:t>
            </a:r>
            <a:r>
              <a:rPr lang="en-US" sz="2400" dirty="0" err="1"/>
              <a:t>ActionEvent</a:t>
            </a:r>
            <a:r>
              <a:rPr lang="en-US" sz="2400" dirty="0"/>
              <a:t> e) {</a:t>
            </a:r>
            <a:br>
              <a:rPr lang="en-US" sz="2400" dirty="0"/>
            </a:br>
            <a:r>
              <a:rPr lang="en-US" sz="2400" dirty="0"/>
              <a:t>        </a:t>
            </a:r>
            <a:r>
              <a:rPr lang="en-US" sz="2400" dirty="0" err="1"/>
              <a:t>System.</a:t>
            </a:r>
            <a:r>
              <a:rPr lang="en-US" sz="2400" b="1" i="1" dirty="0" err="1">
                <a:solidFill>
                  <a:srgbClr val="660E7A"/>
                </a:solidFill>
              </a:rPr>
              <a:t>out</a:t>
            </a:r>
            <a:r>
              <a:rPr lang="en-US" sz="2400" dirty="0" err="1"/>
              <a:t>.println</a:t>
            </a:r>
            <a:r>
              <a:rPr lang="en-US" sz="2400" dirty="0"/>
              <a:t>(</a:t>
            </a:r>
            <a:r>
              <a:rPr lang="en-US" sz="2400" b="1" dirty="0">
                <a:solidFill>
                  <a:srgbClr val="008000"/>
                </a:solidFill>
              </a:rPr>
              <a:t>"You clicked me!"</a:t>
            </a:r>
            <a:r>
              <a:rPr lang="en-US" sz="2400" dirty="0"/>
              <a:t>)</a:t>
            </a:r>
            <a:r>
              <a:rPr lang="en-US" sz="2400" dirty="0">
                <a:solidFill>
                  <a:srgbClr val="CC7832"/>
                </a:solidFill>
              </a:rPr>
              <a:t>;</a:t>
            </a:r>
            <a:br>
              <a:rPr lang="en-US" sz="2400" dirty="0">
                <a:solidFill>
                  <a:srgbClr val="CC7832"/>
                </a:solidFill>
              </a:rPr>
            </a:br>
            <a:r>
              <a:rPr lang="en-US" sz="2400" dirty="0">
                <a:solidFill>
                  <a:srgbClr val="CC7832"/>
                </a:solidFill>
              </a:rPr>
              <a:t>    </a:t>
            </a:r>
            <a:r>
              <a:rPr lang="en-US" sz="2400" dirty="0"/>
              <a:t>}</a:t>
            </a:r>
            <a:br>
              <a:rPr lang="en-US" sz="2400" dirty="0"/>
            </a:br>
            <a:r>
              <a:rPr lang="en-US" sz="2400" dirty="0"/>
              <a:t>})</a:t>
            </a:r>
            <a:r>
              <a:rPr lang="en-US" sz="2400" dirty="0">
                <a:solidFill>
                  <a:srgbClr val="CC7832"/>
                </a:solidFill>
              </a:rPr>
              <a:t>;</a:t>
            </a:r>
            <a:br>
              <a:rPr lang="en-US" sz="2400" dirty="0">
                <a:solidFill>
                  <a:srgbClr val="CC7832"/>
                </a:solidFill>
              </a:rPr>
            </a:br>
            <a:r>
              <a:rPr lang="en-US" sz="2400" dirty="0">
                <a:solidFill>
                  <a:srgbClr val="CC7832"/>
                </a:solidFill>
              </a:rPr>
              <a:t/>
            </a:r>
            <a:br>
              <a:rPr lang="en-US" sz="2400" dirty="0">
                <a:solidFill>
                  <a:srgbClr val="CC7832"/>
                </a:solidFill>
              </a:rPr>
            </a:br>
            <a:r>
              <a:rPr lang="en-US" sz="2400" i="1" dirty="0">
                <a:solidFill>
                  <a:srgbClr val="808080"/>
                </a:solidFill>
              </a:rPr>
              <a:t>// Java 8</a:t>
            </a:r>
            <a:br>
              <a:rPr lang="en-US" sz="2400" i="1" dirty="0">
                <a:solidFill>
                  <a:srgbClr val="808080"/>
                </a:solidFill>
              </a:rPr>
            </a:br>
            <a:r>
              <a:rPr lang="en-US" sz="2400" dirty="0" err="1"/>
              <a:t>aButton.addActionListener</a:t>
            </a:r>
            <a:r>
              <a:rPr lang="en-US" sz="2400" dirty="0" smtClean="0"/>
              <a:t>(</a:t>
            </a:r>
            <a:br>
              <a:rPr lang="en-US" sz="2400" dirty="0" smtClean="0"/>
            </a:br>
            <a:r>
              <a:rPr lang="en-US" sz="2400" dirty="0" smtClean="0"/>
              <a:t>    e </a:t>
            </a:r>
            <a:r>
              <a:rPr lang="en-US" sz="2400" dirty="0"/>
              <a:t>-&gt; </a:t>
            </a:r>
            <a:r>
              <a:rPr lang="en-US" sz="2400" dirty="0" err="1"/>
              <a:t>System.</a:t>
            </a:r>
            <a:r>
              <a:rPr lang="en-US" sz="2400" b="1" i="1" dirty="0" err="1">
                <a:solidFill>
                  <a:srgbClr val="660E7A"/>
                </a:solidFill>
              </a:rPr>
              <a:t>out</a:t>
            </a:r>
            <a:r>
              <a:rPr lang="en-US" sz="2400" dirty="0" err="1"/>
              <a:t>.println</a:t>
            </a:r>
            <a:r>
              <a:rPr lang="en-US" sz="2400" dirty="0"/>
              <a:t>(</a:t>
            </a:r>
            <a:r>
              <a:rPr lang="en-US" sz="2400" b="1" dirty="0">
                <a:solidFill>
                  <a:srgbClr val="008000"/>
                </a:solidFill>
              </a:rPr>
              <a:t>"You </a:t>
            </a:r>
            <a:r>
              <a:rPr lang="en-US" sz="2400" b="1" dirty="0" smtClean="0">
                <a:solidFill>
                  <a:srgbClr val="008000"/>
                </a:solidFill>
              </a:rPr>
              <a:t>clicked </a:t>
            </a:r>
            <a:r>
              <a:rPr lang="en-US" sz="2400" b="1" dirty="0">
                <a:solidFill>
                  <a:srgbClr val="008000"/>
                </a:solidFill>
              </a:rPr>
              <a:t>me!"</a:t>
            </a:r>
            <a:r>
              <a:rPr lang="en-US" sz="2400" dirty="0" smtClean="0"/>
              <a:t>)</a:t>
            </a:r>
            <a:br>
              <a:rPr lang="en-US" sz="2400" dirty="0" smtClean="0"/>
            </a:br>
            <a:r>
              <a:rPr lang="en-US" sz="2400" dirty="0" smtClean="0"/>
              <a:t>)</a:t>
            </a:r>
            <a:r>
              <a:rPr lang="en-US" sz="2400" dirty="0">
                <a:solidFill>
                  <a:srgbClr val="CC7832"/>
                </a:solidFill>
              </a:rPr>
              <a:t>;</a:t>
            </a:r>
            <a:endParaRPr lang="en-US" sz="2400" dirty="0">
              <a:latin typeface="Tahoma" panose="020B0604030504040204" pitchFamily="34" charset="0"/>
            </a:endParaRPr>
          </a:p>
        </p:txBody>
      </p:sp>
    </p:spTree>
    <p:extLst>
      <p:ext uri="{BB962C8B-B14F-4D97-AF65-F5344CB8AC3E}">
        <p14:creationId xmlns:p14="http://schemas.microsoft.com/office/powerpoint/2010/main" val="2230464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Extension Methods</a:t>
            </a:r>
            <a:endParaRPr lang="en-US" dirty="0"/>
          </a:p>
        </p:txBody>
      </p:sp>
      <p:sp>
        <p:nvSpPr>
          <p:cNvPr id="3" name="Content Placeholder 2"/>
          <p:cNvSpPr>
            <a:spLocks noGrp="1"/>
          </p:cNvSpPr>
          <p:nvPr>
            <p:ph idx="1"/>
          </p:nvPr>
        </p:nvSpPr>
        <p:spPr/>
        <p:txBody>
          <a:bodyPr/>
          <a:lstStyle/>
          <a:p>
            <a:pPr lvl="0">
              <a:defRPr sz="1800"/>
            </a:pPr>
            <a:r>
              <a:rPr lang="en-US" dirty="0"/>
              <a:t>Add non-abstract method implementations to interfaces using the ‘default’ keyword</a:t>
            </a:r>
          </a:p>
          <a:p>
            <a:pPr marL="800100" lvl="2" indent="0">
              <a:buNone/>
              <a:defRPr sz="1800"/>
            </a:pPr>
            <a:r>
              <a:rPr lang="en-US" b="1" dirty="0">
                <a:solidFill>
                  <a:srgbClr val="000080"/>
                </a:solidFill>
              </a:rPr>
              <a:t>interface </a:t>
            </a:r>
            <a:r>
              <a:rPr lang="en-US" dirty="0"/>
              <a:t>Printer {</a:t>
            </a:r>
            <a:br>
              <a:rPr lang="en-US" dirty="0"/>
            </a:br>
            <a:r>
              <a:rPr lang="en-US" dirty="0"/>
              <a:t>    </a:t>
            </a:r>
            <a:r>
              <a:rPr lang="en-US" b="1" dirty="0">
                <a:solidFill>
                  <a:srgbClr val="000080"/>
                </a:solidFill>
              </a:rPr>
              <a:t>default void </a:t>
            </a:r>
            <a:r>
              <a:rPr lang="en-US" dirty="0"/>
              <a:t>print(String s) {</a:t>
            </a:r>
            <a:br>
              <a:rPr lang="en-US" dirty="0"/>
            </a:br>
            <a:r>
              <a:rPr lang="en-US" dirty="0"/>
              <a:t>        </a:t>
            </a:r>
            <a:r>
              <a:rPr lang="en-US" dirty="0" err="1"/>
              <a:t>System.</a:t>
            </a:r>
            <a:r>
              <a:rPr lang="en-US" b="1" i="1" dirty="0" err="1">
                <a:solidFill>
                  <a:srgbClr val="660E7A"/>
                </a:solidFill>
              </a:rPr>
              <a:t>out</a:t>
            </a:r>
            <a:r>
              <a:rPr lang="en-US" dirty="0" err="1"/>
              <a:t>.println</a:t>
            </a:r>
            <a:r>
              <a:rPr lang="en-US" dirty="0"/>
              <a:t>(s)</a:t>
            </a:r>
            <a:r>
              <a:rPr lang="en-US" dirty="0">
                <a:solidFill>
                  <a:srgbClr val="CC7832"/>
                </a:solidFill>
              </a:rPr>
              <a:t>;</a:t>
            </a:r>
            <a:br>
              <a:rPr lang="en-US" dirty="0">
                <a:solidFill>
                  <a:srgbClr val="CC7832"/>
                </a:solidFill>
              </a:rPr>
            </a:br>
            <a:r>
              <a:rPr lang="en-US" dirty="0">
                <a:solidFill>
                  <a:srgbClr val="CC7832"/>
                </a:solidFill>
              </a:rPr>
              <a:t>    </a:t>
            </a:r>
            <a:r>
              <a:rPr lang="en-US" dirty="0"/>
              <a:t>}</a:t>
            </a:r>
            <a:br>
              <a:rPr lang="en-US" dirty="0"/>
            </a:br>
            <a:r>
              <a:rPr lang="en-US" dirty="0" smtClean="0"/>
              <a:t>}</a:t>
            </a:r>
            <a:endParaRPr lang="en-US" dirty="0"/>
          </a:p>
          <a:p>
            <a:pPr lvl="0">
              <a:defRPr sz="1800"/>
            </a:pPr>
            <a:r>
              <a:rPr lang="en-US" dirty="0"/>
              <a:t>But what happens if default methods collide when using multiple interfaces</a:t>
            </a:r>
            <a:r>
              <a:rPr lang="en-US" dirty="0" smtClean="0"/>
              <a:t>?</a:t>
            </a:r>
          </a:p>
          <a:p>
            <a:pPr marL="800100" lvl="2" indent="0">
              <a:buNone/>
              <a:defRPr sz="1800"/>
            </a:pPr>
            <a:r>
              <a:rPr lang="en-US" b="1" dirty="0">
                <a:solidFill>
                  <a:srgbClr val="000080"/>
                </a:solidFill>
              </a:rPr>
              <a:t>interface </a:t>
            </a:r>
            <a:r>
              <a:rPr lang="en-US" dirty="0"/>
              <a:t>Copier {</a:t>
            </a:r>
            <a:br>
              <a:rPr lang="en-US" dirty="0"/>
            </a:br>
            <a:r>
              <a:rPr lang="en-US" dirty="0"/>
              <a:t>    </a:t>
            </a:r>
            <a:r>
              <a:rPr lang="en-US" b="1" dirty="0">
                <a:solidFill>
                  <a:srgbClr val="000080"/>
                </a:solidFill>
              </a:rPr>
              <a:t>default void </a:t>
            </a:r>
            <a:r>
              <a:rPr lang="en-US" dirty="0"/>
              <a:t>print(String s) { </a:t>
            </a:r>
            <a:r>
              <a:rPr lang="en-US" dirty="0" err="1"/>
              <a:t>System.</a:t>
            </a:r>
            <a:r>
              <a:rPr lang="en-US" b="1" i="1" dirty="0" err="1">
                <a:solidFill>
                  <a:srgbClr val="660E7A"/>
                </a:solidFill>
              </a:rPr>
              <a:t>out</a:t>
            </a:r>
            <a:r>
              <a:rPr lang="en-US" dirty="0" err="1"/>
              <a:t>.println</a:t>
            </a:r>
            <a:r>
              <a:rPr lang="en-US" dirty="0"/>
              <a:t>(</a:t>
            </a:r>
            <a:r>
              <a:rPr lang="en-US" b="1" dirty="0">
                <a:solidFill>
                  <a:srgbClr val="008000"/>
                </a:solidFill>
              </a:rPr>
              <a:t>"Out of paper..."</a:t>
            </a:r>
            <a:r>
              <a:rPr lang="en-US" dirty="0"/>
              <a:t>)</a:t>
            </a:r>
            <a:r>
              <a:rPr lang="en-US" dirty="0">
                <a:solidFill>
                  <a:srgbClr val="CC7832"/>
                </a:solidFill>
              </a:rPr>
              <a:t>; </a:t>
            </a:r>
            <a:r>
              <a:rPr lang="en-US" dirty="0"/>
              <a:t>}</a:t>
            </a:r>
            <a:br>
              <a:rPr lang="en-US" dirty="0"/>
            </a:br>
            <a:r>
              <a:rPr lang="en-US" dirty="0"/>
              <a:t>}</a:t>
            </a:r>
            <a:br>
              <a:rPr lang="en-US" dirty="0"/>
            </a:br>
            <a:r>
              <a:rPr lang="en-US" dirty="0"/>
              <a:t/>
            </a:r>
            <a:br>
              <a:rPr lang="en-US" dirty="0"/>
            </a:br>
            <a:r>
              <a:rPr lang="en-US" b="1" dirty="0">
                <a:solidFill>
                  <a:srgbClr val="000080"/>
                </a:solidFill>
              </a:rPr>
              <a:t>static class </a:t>
            </a:r>
            <a:r>
              <a:rPr lang="en-US" dirty="0" err="1"/>
              <a:t>MultiFunctionalPrinter</a:t>
            </a:r>
            <a:r>
              <a:rPr lang="en-US" dirty="0"/>
              <a:t> </a:t>
            </a:r>
            <a:r>
              <a:rPr lang="en-US" b="1" dirty="0">
                <a:solidFill>
                  <a:srgbClr val="000080"/>
                </a:solidFill>
              </a:rPr>
              <a:t>implements </a:t>
            </a:r>
            <a:r>
              <a:rPr lang="en-US" dirty="0"/>
              <a:t>Printer</a:t>
            </a:r>
            <a:r>
              <a:rPr lang="en-US" dirty="0">
                <a:solidFill>
                  <a:srgbClr val="CC7832"/>
                </a:solidFill>
              </a:rPr>
              <a:t>, </a:t>
            </a:r>
            <a:r>
              <a:rPr lang="en-US" dirty="0"/>
              <a:t>Copier {</a:t>
            </a:r>
            <a:br>
              <a:rPr lang="en-US" dirty="0"/>
            </a:br>
            <a:r>
              <a:rPr lang="en-US" dirty="0" smtClean="0"/>
              <a:t>    </a:t>
            </a:r>
            <a:r>
              <a:rPr lang="en-US" i="1" dirty="0" smtClean="0">
                <a:solidFill>
                  <a:srgbClr val="808080"/>
                </a:solidFill>
              </a:rPr>
              <a:t>// uh oh?</a:t>
            </a:r>
            <a:br>
              <a:rPr lang="en-US" i="1" dirty="0" smtClean="0">
                <a:solidFill>
                  <a:srgbClr val="808080"/>
                </a:solidFill>
              </a:rPr>
            </a:br>
            <a:r>
              <a:rPr lang="en-US" dirty="0" smtClean="0"/>
              <a:t>}</a:t>
            </a:r>
            <a:endParaRPr lang="en-US" dirty="0"/>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Extension Methods</a:t>
            </a:r>
            <a:endParaRPr lang="en-US" dirty="0"/>
          </a:p>
        </p:txBody>
      </p:sp>
      <p:sp>
        <p:nvSpPr>
          <p:cNvPr id="3" name="Content Placeholder 2"/>
          <p:cNvSpPr>
            <a:spLocks noGrp="1"/>
          </p:cNvSpPr>
          <p:nvPr>
            <p:ph idx="1"/>
          </p:nvPr>
        </p:nvSpPr>
        <p:spPr/>
        <p:txBody>
          <a:bodyPr/>
          <a:lstStyle/>
          <a:p>
            <a:pPr lvl="0">
              <a:defRPr sz="1800"/>
            </a:pPr>
            <a:r>
              <a:rPr lang="en-US" dirty="0" smtClean="0"/>
              <a:t>Override method and pick the right implementation</a:t>
            </a:r>
            <a:endParaRPr lang="en-US" dirty="0"/>
          </a:p>
          <a:p>
            <a:pPr marL="800100" lvl="2" indent="0">
              <a:buNone/>
              <a:defRPr sz="1800"/>
            </a:pPr>
            <a:r>
              <a:rPr lang="en-US" b="1" dirty="0">
                <a:solidFill>
                  <a:srgbClr val="000080"/>
                </a:solidFill>
              </a:rPr>
              <a:t>static class </a:t>
            </a:r>
            <a:r>
              <a:rPr lang="en-US" dirty="0" err="1"/>
              <a:t>MultiFunctionalPrinter</a:t>
            </a:r>
            <a:r>
              <a:rPr lang="en-US" dirty="0"/>
              <a:t> </a:t>
            </a:r>
            <a:r>
              <a:rPr lang="en-US" b="1" dirty="0">
                <a:solidFill>
                  <a:srgbClr val="000080"/>
                </a:solidFill>
              </a:rPr>
              <a:t>implements </a:t>
            </a:r>
            <a:r>
              <a:rPr lang="en-US" dirty="0"/>
              <a:t>Printer</a:t>
            </a:r>
            <a:r>
              <a:rPr lang="en-US" dirty="0">
                <a:solidFill>
                  <a:srgbClr val="CC7832"/>
                </a:solidFill>
              </a:rPr>
              <a:t>, </a:t>
            </a:r>
            <a:r>
              <a:rPr lang="en-US" dirty="0"/>
              <a:t>Copier {</a:t>
            </a:r>
            <a:br>
              <a:rPr lang="en-US" dirty="0"/>
            </a:br>
            <a:r>
              <a:rPr lang="en-US" dirty="0"/>
              <a:t>    </a:t>
            </a:r>
            <a:r>
              <a:rPr lang="en-US" dirty="0">
                <a:solidFill>
                  <a:srgbClr val="808000"/>
                </a:solidFill>
              </a:rPr>
              <a:t>@Override</a:t>
            </a:r>
            <a:br>
              <a:rPr lang="en-US" dirty="0">
                <a:solidFill>
                  <a:srgbClr val="808000"/>
                </a:solidFill>
              </a:rPr>
            </a:br>
            <a:r>
              <a:rPr lang="en-US" dirty="0">
                <a:solidFill>
                  <a:srgbClr val="808000"/>
                </a:solidFill>
              </a:rPr>
              <a:t>    </a:t>
            </a:r>
            <a:r>
              <a:rPr lang="en-US" b="1" dirty="0">
                <a:solidFill>
                  <a:srgbClr val="000080"/>
                </a:solidFill>
              </a:rPr>
              <a:t>public void </a:t>
            </a:r>
            <a:r>
              <a:rPr lang="en-US" dirty="0"/>
              <a:t>print(String s) {</a:t>
            </a:r>
            <a:br>
              <a:rPr lang="en-US" dirty="0"/>
            </a:br>
            <a:r>
              <a:rPr lang="en-US" dirty="0"/>
              <a:t>        </a:t>
            </a:r>
            <a:r>
              <a:rPr lang="en-US" dirty="0" err="1"/>
              <a:t>Copier.</a:t>
            </a:r>
            <a:r>
              <a:rPr lang="en-US" b="1" dirty="0" err="1">
                <a:solidFill>
                  <a:srgbClr val="000080"/>
                </a:solidFill>
              </a:rPr>
              <a:t>super</a:t>
            </a:r>
            <a:r>
              <a:rPr lang="en-US" dirty="0" err="1"/>
              <a:t>.print</a:t>
            </a:r>
            <a:r>
              <a:rPr lang="en-US" dirty="0"/>
              <a:t>(s)</a:t>
            </a:r>
            <a:r>
              <a:rPr lang="en-US" dirty="0">
                <a:solidFill>
                  <a:srgbClr val="CC7832"/>
                </a:solidFill>
              </a:rPr>
              <a:t>;</a:t>
            </a:r>
            <a:br>
              <a:rPr lang="en-US" dirty="0">
                <a:solidFill>
                  <a:srgbClr val="CC7832"/>
                </a:solidFill>
              </a:rPr>
            </a:br>
            <a:r>
              <a:rPr lang="en-US" dirty="0">
                <a:solidFill>
                  <a:srgbClr val="CC7832"/>
                </a:solidFill>
              </a:rPr>
              <a:t>    </a:t>
            </a:r>
            <a:r>
              <a:rPr lang="en-US" dirty="0"/>
              <a:t>}</a:t>
            </a:r>
            <a:br>
              <a:rPr lang="en-US" dirty="0"/>
            </a:br>
            <a:r>
              <a:rPr lang="en-US" dirty="0"/>
              <a:t>}</a:t>
            </a:r>
            <a:endParaRPr lang="en-US" dirty="0" smtClean="0"/>
          </a:p>
        </p:txBody>
      </p:sp>
    </p:spTree>
    <p:extLst>
      <p:ext uri="{BB962C8B-B14F-4D97-AF65-F5344CB8AC3E}">
        <p14:creationId xmlns:p14="http://schemas.microsoft.com/office/powerpoint/2010/main" val="2394475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Functional Interfaces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a:t>
            </a:r>
            <a:r>
              <a:rPr lang="en-US" dirty="0" err="1">
                <a:latin typeface="Tahoma" panose="020B0604030504040204" pitchFamily="34" charset="0"/>
              </a:rPr>
              <a:t>FunctionalInterface</a:t>
            </a:r>
            <a:endParaRPr lang="en-US" dirty="0">
              <a:latin typeface="Tahoma" panose="020B0604030504040204" pitchFamily="34" charset="0"/>
            </a:endParaRPr>
          </a:p>
          <a:p>
            <a:r>
              <a:rPr lang="en-US" dirty="0">
                <a:latin typeface="Tahoma" panose="020B0604030504040204" pitchFamily="34" charset="0"/>
              </a:rPr>
              <a:t>An interface with exactly one abstract method</a:t>
            </a:r>
          </a:p>
          <a:p>
            <a:r>
              <a:rPr lang="en-US" dirty="0" smtClean="0">
                <a:latin typeface="Tahoma" panose="020B0604030504040204" pitchFamily="34" charset="0"/>
              </a:rPr>
              <a:t>A Lambda </a:t>
            </a:r>
            <a:r>
              <a:rPr lang="en-US" dirty="0">
                <a:latin typeface="Tahoma" panose="020B0604030504040204" pitchFamily="34" charset="0"/>
              </a:rPr>
              <a:t>expression is applicable as implementation</a:t>
            </a:r>
          </a:p>
          <a:p>
            <a:pPr marL="800100" lvl="2" indent="0">
              <a:buNone/>
            </a:pPr>
            <a:r>
              <a:rPr lang="en-US" sz="2000" dirty="0">
                <a:solidFill>
                  <a:srgbClr val="808000"/>
                </a:solidFill>
              </a:rPr>
              <a:t>@</a:t>
            </a:r>
            <a:r>
              <a:rPr lang="en-US" sz="2000" dirty="0" err="1">
                <a:solidFill>
                  <a:srgbClr val="808000"/>
                </a:solidFill>
              </a:rPr>
              <a:t>FunctionalInterface</a:t>
            </a:r>
            <a:r>
              <a:rPr lang="en-US" sz="2000" dirty="0">
                <a:solidFill>
                  <a:srgbClr val="808000"/>
                </a:solidFill>
              </a:rPr>
              <a:t/>
            </a:r>
            <a:br>
              <a:rPr lang="en-US" sz="2000" dirty="0">
                <a:solidFill>
                  <a:srgbClr val="808000"/>
                </a:solidFill>
              </a:rPr>
            </a:br>
            <a:r>
              <a:rPr lang="en-US" sz="2000" b="1" dirty="0">
                <a:solidFill>
                  <a:srgbClr val="000080"/>
                </a:solidFill>
              </a:rPr>
              <a:t>interface </a:t>
            </a:r>
            <a:r>
              <a:rPr lang="en-US" sz="2000" dirty="0"/>
              <a:t>Formula {</a:t>
            </a:r>
            <a:br>
              <a:rPr lang="en-US" sz="2000" dirty="0"/>
            </a:br>
            <a:r>
              <a:rPr lang="en-US" sz="2000" dirty="0"/>
              <a:t>    </a:t>
            </a:r>
            <a:r>
              <a:rPr lang="en-US" sz="2000" b="1" dirty="0">
                <a:solidFill>
                  <a:srgbClr val="000080"/>
                </a:solidFill>
              </a:rPr>
              <a:t>double </a:t>
            </a:r>
            <a:r>
              <a:rPr lang="en-US" sz="2000" dirty="0"/>
              <a:t>calculate(</a:t>
            </a:r>
            <a:r>
              <a:rPr lang="en-US" sz="2000" b="1" dirty="0" err="1">
                <a:solidFill>
                  <a:srgbClr val="000080"/>
                </a:solidFill>
              </a:rPr>
              <a:t>int</a:t>
            </a:r>
            <a:r>
              <a:rPr lang="en-US" sz="2000" b="1" dirty="0">
                <a:solidFill>
                  <a:srgbClr val="000080"/>
                </a:solidFill>
              </a:rPr>
              <a:t> </a:t>
            </a:r>
            <a:r>
              <a:rPr lang="en-US" sz="2000" dirty="0"/>
              <a:t>a</a:t>
            </a:r>
            <a:r>
              <a:rPr lang="en-US" sz="2000" dirty="0">
                <a:solidFill>
                  <a:srgbClr val="CC7832"/>
                </a:solidFill>
              </a:rPr>
              <a:t>, </a:t>
            </a:r>
            <a:r>
              <a:rPr lang="en-US" sz="2000" b="1" dirty="0" err="1">
                <a:solidFill>
                  <a:srgbClr val="000080"/>
                </a:solidFill>
              </a:rPr>
              <a:t>int</a:t>
            </a:r>
            <a:r>
              <a:rPr lang="en-US" sz="2000" b="1" dirty="0">
                <a:solidFill>
                  <a:srgbClr val="000080"/>
                </a:solidFill>
              </a:rPr>
              <a:t> </a:t>
            </a:r>
            <a:r>
              <a:rPr lang="en-US" sz="2000" dirty="0"/>
              <a:t>b)</a:t>
            </a:r>
            <a:r>
              <a:rPr lang="en-US" sz="2000" dirty="0">
                <a:solidFill>
                  <a:srgbClr val="CC7832"/>
                </a:solidFill>
              </a:rPr>
              <a:t>;</a:t>
            </a:r>
            <a:br>
              <a:rPr lang="en-US" sz="2000" dirty="0">
                <a:solidFill>
                  <a:srgbClr val="CC7832"/>
                </a:solidFill>
              </a:rPr>
            </a:br>
            <a:r>
              <a:rPr lang="en-US" sz="2000" dirty="0" smtClean="0"/>
              <a:t>}</a:t>
            </a:r>
            <a:endParaRPr lang="en-US" sz="2000" dirty="0">
              <a:latin typeface="Tahoma" panose="020B0604030504040204" pitchFamily="34" charset="0"/>
            </a:endParaRPr>
          </a:p>
          <a:p>
            <a:r>
              <a:rPr lang="en-US" dirty="0">
                <a:latin typeface="Tahoma" panose="020B0604030504040204" pitchFamily="34" charset="0"/>
              </a:rPr>
              <a:t>Build-in Functional </a:t>
            </a:r>
            <a:r>
              <a:rPr lang="en-US" dirty="0" smtClean="0">
                <a:latin typeface="Tahoma" panose="020B0604030504040204" pitchFamily="34" charset="0"/>
              </a:rPr>
              <a:t>Interfaces (</a:t>
            </a:r>
            <a:r>
              <a:rPr lang="en-US" dirty="0" err="1" smtClean="0">
                <a:latin typeface="Tahoma" panose="020B0604030504040204" pitchFamily="34" charset="0"/>
              </a:rPr>
              <a:t>java.util.function</a:t>
            </a:r>
            <a:r>
              <a:rPr lang="en-US" dirty="0" smtClean="0">
                <a:latin typeface="Tahoma" panose="020B0604030504040204" pitchFamily="34" charset="0"/>
              </a:rPr>
              <a:t>)</a:t>
            </a:r>
            <a:endParaRPr lang="en-US" dirty="0">
              <a:latin typeface="Tahoma" panose="020B0604030504040204" pitchFamily="34" charset="0"/>
            </a:endParaRPr>
          </a:p>
          <a:p>
            <a:pPr lvl="1"/>
            <a:r>
              <a:rPr lang="en-US" dirty="0">
                <a:latin typeface="Tahoma" panose="020B0604030504040204" pitchFamily="34" charset="0"/>
              </a:rPr>
              <a:t>Predicate&lt;T</a:t>
            </a:r>
            <a:r>
              <a:rPr lang="en-US" dirty="0" smtClean="0">
                <a:latin typeface="Tahoma" panose="020B0604030504040204" pitchFamily="34" charset="0"/>
              </a:rPr>
              <a:t>&gt;: </a:t>
            </a:r>
            <a:r>
              <a:rPr lang="en-US" dirty="0" err="1" smtClean="0">
                <a:latin typeface="Tahoma" panose="020B0604030504040204" pitchFamily="34" charset="0"/>
              </a:rPr>
              <a:t>boolean</a:t>
            </a:r>
            <a:r>
              <a:rPr lang="en-US" dirty="0" smtClean="0">
                <a:latin typeface="Tahoma" panose="020B0604030504040204" pitchFamily="34" charset="0"/>
              </a:rPr>
              <a:t> </a:t>
            </a:r>
            <a:r>
              <a:rPr lang="en-US" dirty="0">
                <a:latin typeface="Tahoma" panose="020B0604030504040204" pitchFamily="34" charset="0"/>
              </a:rPr>
              <a:t>test(T t)</a:t>
            </a:r>
            <a:r>
              <a:rPr lang="en-US" dirty="0" smtClean="0">
                <a:latin typeface="Tahoma" panose="020B0604030504040204" pitchFamily="34" charset="0"/>
              </a:rPr>
              <a:t>;</a:t>
            </a:r>
          </a:p>
          <a:p>
            <a:pPr lvl="1"/>
            <a:r>
              <a:rPr lang="en-US" dirty="0">
                <a:latin typeface="Tahoma" panose="020B0604030504040204" pitchFamily="34" charset="0"/>
              </a:rPr>
              <a:t>Function&lt;T&gt;: R apply(T t);</a:t>
            </a:r>
          </a:p>
          <a:p>
            <a:pPr lvl="1"/>
            <a:r>
              <a:rPr lang="en-US" dirty="0">
                <a:latin typeface="Tahoma" panose="020B0604030504040204" pitchFamily="34" charset="0"/>
              </a:rPr>
              <a:t>Supplier&lt;T&gt;: T get();</a:t>
            </a:r>
          </a:p>
          <a:p>
            <a:pPr lvl="1"/>
            <a:r>
              <a:rPr lang="en-US" dirty="0">
                <a:latin typeface="Tahoma" panose="020B0604030504040204" pitchFamily="34" charset="0"/>
              </a:rPr>
              <a:t>Consumer&lt;T&gt;: void accept(T t);</a:t>
            </a:r>
          </a:p>
          <a:p>
            <a:pPr lvl="1"/>
            <a:r>
              <a:rPr lang="en-US" dirty="0">
                <a:latin typeface="Tahoma" panose="020B0604030504040204" pitchFamily="34" charset="0"/>
              </a:rPr>
              <a:t>Comparator&lt;T&gt;: </a:t>
            </a:r>
            <a:r>
              <a:rPr lang="en-US" dirty="0" err="1">
                <a:latin typeface="Tahoma" panose="020B0604030504040204" pitchFamily="34" charset="0"/>
              </a:rPr>
              <a:t>int</a:t>
            </a:r>
            <a:r>
              <a:rPr lang="en-US" dirty="0">
                <a:latin typeface="Tahoma" panose="020B0604030504040204" pitchFamily="34" charset="0"/>
              </a:rPr>
              <a:t> compare(T o1, T o2);</a:t>
            </a:r>
          </a:p>
          <a:p>
            <a:pPr lvl="1"/>
            <a:endParaRPr lang="en-US" dirty="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Functional Interfaces</a:t>
            </a:r>
            <a:endParaRPr lang="en-US" dirty="0"/>
          </a:p>
        </p:txBody>
      </p:sp>
      <p:sp>
        <p:nvSpPr>
          <p:cNvPr id="6" name="Content Placeholder 2"/>
          <p:cNvSpPr>
            <a:spLocks noGrp="1"/>
          </p:cNvSpPr>
          <p:nvPr>
            <p:ph idx="1"/>
          </p:nvPr>
        </p:nvSpPr>
        <p:spPr>
          <a:xfrm>
            <a:off x="323850" y="1268760"/>
            <a:ext cx="8570912" cy="4824536"/>
          </a:xfrm>
        </p:spPr>
        <p:txBody>
          <a:bodyPr/>
          <a:lstStyle/>
          <a:p>
            <a:pPr marL="0" indent="0">
              <a:buNone/>
            </a:pPr>
            <a:r>
              <a:rPr lang="en-US" sz="2400" i="1" dirty="0">
                <a:solidFill>
                  <a:srgbClr val="808080"/>
                </a:solidFill>
              </a:rPr>
              <a:t>// Java 7</a:t>
            </a:r>
            <a:br>
              <a:rPr lang="en-US" sz="2400" i="1" dirty="0">
                <a:solidFill>
                  <a:srgbClr val="808080"/>
                </a:solidFill>
              </a:rPr>
            </a:br>
            <a:r>
              <a:rPr lang="en-US" sz="2400" dirty="0"/>
              <a:t>Formula </a:t>
            </a:r>
            <a:r>
              <a:rPr lang="en-US" sz="2400" dirty="0" err="1"/>
              <a:t>myFormula</a:t>
            </a:r>
            <a:r>
              <a:rPr lang="en-US" sz="2400" dirty="0"/>
              <a:t> = </a:t>
            </a:r>
            <a:r>
              <a:rPr lang="en-US" sz="2400" b="1" dirty="0">
                <a:solidFill>
                  <a:srgbClr val="000080"/>
                </a:solidFill>
              </a:rPr>
              <a:t>new </a:t>
            </a:r>
            <a:r>
              <a:rPr lang="en-US" sz="2400" dirty="0"/>
              <a:t>Formula() {</a:t>
            </a:r>
            <a:br>
              <a:rPr lang="en-US" sz="2400" dirty="0"/>
            </a:br>
            <a:r>
              <a:rPr lang="en-US" sz="2400" dirty="0"/>
              <a:t>    </a:t>
            </a:r>
            <a:r>
              <a:rPr lang="en-US" sz="2400" dirty="0">
                <a:solidFill>
                  <a:srgbClr val="808000"/>
                </a:solidFill>
              </a:rPr>
              <a:t>@Override</a:t>
            </a:r>
            <a:br>
              <a:rPr lang="en-US" sz="2400" dirty="0">
                <a:solidFill>
                  <a:srgbClr val="808000"/>
                </a:solidFill>
              </a:rPr>
            </a:br>
            <a:r>
              <a:rPr lang="en-US" sz="2400" dirty="0">
                <a:solidFill>
                  <a:srgbClr val="808000"/>
                </a:solidFill>
              </a:rPr>
              <a:t>    </a:t>
            </a:r>
            <a:r>
              <a:rPr lang="en-US" sz="2400" b="1" dirty="0">
                <a:solidFill>
                  <a:srgbClr val="000080"/>
                </a:solidFill>
              </a:rPr>
              <a:t>public double </a:t>
            </a:r>
            <a:r>
              <a:rPr lang="en-US" sz="2400" dirty="0"/>
              <a:t>calculate(</a:t>
            </a:r>
            <a:r>
              <a:rPr lang="en-US" sz="2400" b="1" dirty="0" err="1">
                <a:solidFill>
                  <a:srgbClr val="000080"/>
                </a:solidFill>
              </a:rPr>
              <a:t>int</a:t>
            </a:r>
            <a:r>
              <a:rPr lang="en-US" sz="2400" b="1" dirty="0">
                <a:solidFill>
                  <a:srgbClr val="000080"/>
                </a:solidFill>
              </a:rPr>
              <a:t> </a:t>
            </a:r>
            <a:r>
              <a:rPr lang="en-US" sz="2400" dirty="0"/>
              <a:t>a</a:t>
            </a:r>
            <a:r>
              <a:rPr lang="en-US" sz="2400" dirty="0">
                <a:solidFill>
                  <a:srgbClr val="CC7832"/>
                </a:solidFill>
              </a:rPr>
              <a:t>, </a:t>
            </a:r>
            <a:r>
              <a:rPr lang="en-US" sz="2400" b="1" dirty="0" err="1">
                <a:solidFill>
                  <a:srgbClr val="000080"/>
                </a:solidFill>
              </a:rPr>
              <a:t>int</a:t>
            </a:r>
            <a:r>
              <a:rPr lang="en-US" sz="2400" b="1" dirty="0">
                <a:solidFill>
                  <a:srgbClr val="000080"/>
                </a:solidFill>
              </a:rPr>
              <a:t> </a:t>
            </a:r>
            <a:r>
              <a:rPr lang="en-US" sz="2400" dirty="0"/>
              <a:t>b) {</a:t>
            </a:r>
            <a:br>
              <a:rPr lang="en-US" sz="2400" dirty="0"/>
            </a:br>
            <a:r>
              <a:rPr lang="en-US" sz="2400" dirty="0"/>
              <a:t>        </a:t>
            </a:r>
            <a:r>
              <a:rPr lang="en-US" sz="2400" b="1" dirty="0">
                <a:solidFill>
                  <a:srgbClr val="000080"/>
                </a:solidFill>
              </a:rPr>
              <a:t>return </a:t>
            </a:r>
            <a:r>
              <a:rPr lang="en-US" sz="2400" dirty="0"/>
              <a:t>a + b</a:t>
            </a:r>
            <a:r>
              <a:rPr lang="en-US" sz="2400" dirty="0">
                <a:solidFill>
                  <a:srgbClr val="CC7832"/>
                </a:solidFill>
              </a:rPr>
              <a:t>;</a:t>
            </a:r>
            <a:br>
              <a:rPr lang="en-US" sz="2400" dirty="0">
                <a:solidFill>
                  <a:srgbClr val="CC7832"/>
                </a:solidFill>
              </a:rPr>
            </a:br>
            <a:r>
              <a:rPr lang="en-US" sz="2400" dirty="0">
                <a:solidFill>
                  <a:srgbClr val="CC7832"/>
                </a:solidFill>
              </a:rPr>
              <a:t>    </a:t>
            </a:r>
            <a:r>
              <a:rPr lang="en-US" sz="2400" dirty="0"/>
              <a:t>}</a:t>
            </a:r>
            <a:br>
              <a:rPr lang="en-US" sz="2400" dirty="0"/>
            </a:br>
            <a:r>
              <a:rPr lang="en-US" sz="2400" dirty="0"/>
              <a:t>}</a:t>
            </a:r>
            <a:r>
              <a:rPr lang="en-US" sz="2400" dirty="0">
                <a:solidFill>
                  <a:srgbClr val="CC7832"/>
                </a:solidFill>
              </a:rPr>
              <a:t>;</a:t>
            </a:r>
            <a:br>
              <a:rPr lang="en-US" sz="2400" dirty="0">
                <a:solidFill>
                  <a:srgbClr val="CC7832"/>
                </a:solidFill>
              </a:rPr>
            </a:br>
            <a:r>
              <a:rPr lang="en-US" sz="2400" i="1" dirty="0">
                <a:solidFill>
                  <a:srgbClr val="808080"/>
                </a:solidFill>
              </a:rPr>
              <a:t>// or using a Lambda</a:t>
            </a:r>
            <a:br>
              <a:rPr lang="en-US" sz="2400" i="1" dirty="0">
                <a:solidFill>
                  <a:srgbClr val="808080"/>
                </a:solidFill>
              </a:rPr>
            </a:br>
            <a:r>
              <a:rPr lang="en-US" sz="2400" dirty="0"/>
              <a:t>Formula myFormulaV2 = (a</a:t>
            </a:r>
            <a:r>
              <a:rPr lang="en-US" sz="2400" dirty="0">
                <a:solidFill>
                  <a:srgbClr val="CC7832"/>
                </a:solidFill>
              </a:rPr>
              <a:t>, </a:t>
            </a:r>
            <a:r>
              <a:rPr lang="en-US" sz="2400" dirty="0"/>
              <a:t>b) -&gt; a - b</a:t>
            </a:r>
            <a:r>
              <a:rPr lang="en-US" sz="2400" dirty="0">
                <a:solidFill>
                  <a:srgbClr val="CC7832"/>
                </a:solidFill>
              </a:rPr>
              <a:t>;</a:t>
            </a:r>
            <a:endParaRPr lang="en-US" sz="2400" dirty="0" smtClean="0">
              <a:latin typeface="Tahoma" panose="020B0604030504040204" pitchFamily="34" charset="0"/>
            </a:endParaRPr>
          </a:p>
        </p:txBody>
      </p:sp>
    </p:spTree>
    <p:extLst>
      <p:ext uri="{BB962C8B-B14F-4D97-AF65-F5344CB8AC3E}">
        <p14:creationId xmlns:p14="http://schemas.microsoft.com/office/powerpoint/2010/main" val="15077621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Functional Interfaces</a:t>
            </a:r>
            <a:endParaRPr lang="en-US" dirty="0"/>
          </a:p>
        </p:txBody>
      </p:sp>
      <p:sp>
        <p:nvSpPr>
          <p:cNvPr id="6" name="Content Placeholder 2"/>
          <p:cNvSpPr>
            <a:spLocks noGrp="1"/>
          </p:cNvSpPr>
          <p:nvPr>
            <p:ph idx="1"/>
          </p:nvPr>
        </p:nvSpPr>
        <p:spPr>
          <a:xfrm>
            <a:off x="323850" y="1268760"/>
            <a:ext cx="8570912" cy="4824536"/>
          </a:xfrm>
        </p:spPr>
        <p:txBody>
          <a:bodyPr/>
          <a:lstStyle/>
          <a:p>
            <a:pPr marL="0" indent="0">
              <a:buNone/>
            </a:pPr>
            <a:r>
              <a:rPr lang="en-US" sz="2400" i="1" dirty="0">
                <a:solidFill>
                  <a:srgbClr val="808080"/>
                </a:solidFill>
              </a:rPr>
              <a:t>// Predicate example (takes an argument and returns a </a:t>
            </a:r>
            <a:r>
              <a:rPr lang="en-US" sz="2400" i="1" dirty="0" err="1">
                <a:solidFill>
                  <a:srgbClr val="808080"/>
                </a:solidFill>
              </a:rPr>
              <a:t>boolean</a:t>
            </a:r>
            <a:r>
              <a:rPr lang="en-US" sz="2400" i="1" dirty="0">
                <a:solidFill>
                  <a:srgbClr val="808080"/>
                </a:solidFill>
              </a:rPr>
              <a:t> result)</a:t>
            </a:r>
            <a:br>
              <a:rPr lang="en-US" sz="2400" i="1" dirty="0">
                <a:solidFill>
                  <a:srgbClr val="808080"/>
                </a:solidFill>
              </a:rPr>
            </a:br>
            <a:r>
              <a:rPr lang="en-US" sz="2400" dirty="0"/>
              <a:t>Predicate&lt;String&gt; </a:t>
            </a:r>
            <a:r>
              <a:rPr lang="en-US" sz="2400" dirty="0" err="1"/>
              <a:t>isNull</a:t>
            </a:r>
            <a:r>
              <a:rPr lang="en-US" sz="2400" dirty="0"/>
              <a:t> = s -&gt;  s == </a:t>
            </a:r>
            <a:r>
              <a:rPr lang="en-US" sz="2400" b="1" dirty="0">
                <a:solidFill>
                  <a:srgbClr val="000080"/>
                </a:solidFill>
              </a:rPr>
              <a:t>null</a:t>
            </a:r>
            <a:r>
              <a:rPr lang="en-US" sz="2400" dirty="0">
                <a:solidFill>
                  <a:srgbClr val="CC7832"/>
                </a:solidFill>
              </a:rPr>
              <a:t>;</a:t>
            </a:r>
            <a:br>
              <a:rPr lang="en-US" sz="2400" dirty="0">
                <a:solidFill>
                  <a:srgbClr val="CC7832"/>
                </a:solidFill>
              </a:rPr>
            </a:br>
            <a:r>
              <a:rPr lang="en-US" sz="2400" dirty="0" err="1"/>
              <a:t>System.</a:t>
            </a:r>
            <a:r>
              <a:rPr lang="en-US" sz="2400" b="1" i="1" dirty="0" err="1">
                <a:solidFill>
                  <a:srgbClr val="660E7A"/>
                </a:solidFill>
              </a:rPr>
              <a:t>out</a:t>
            </a:r>
            <a:r>
              <a:rPr lang="en-US" sz="2400" dirty="0" err="1"/>
              <a:t>.println</a:t>
            </a:r>
            <a:r>
              <a:rPr lang="en-US" sz="2400" dirty="0"/>
              <a:t>(</a:t>
            </a:r>
            <a:r>
              <a:rPr lang="en-US" sz="2400" dirty="0" err="1"/>
              <a:t>isNull.test</a:t>
            </a:r>
            <a:r>
              <a:rPr lang="en-US" sz="2400" dirty="0"/>
              <a:t>(</a:t>
            </a:r>
            <a:r>
              <a:rPr lang="en-US" sz="2400" b="1" dirty="0">
                <a:solidFill>
                  <a:srgbClr val="008000"/>
                </a:solidFill>
              </a:rPr>
              <a:t>"something"</a:t>
            </a:r>
            <a:r>
              <a:rPr lang="en-US" sz="2400" dirty="0"/>
              <a:t>))</a:t>
            </a:r>
            <a:r>
              <a:rPr lang="en-US" sz="2400" dirty="0" smtClean="0">
                <a:solidFill>
                  <a:srgbClr val="CC7832"/>
                </a:solidFill>
              </a:rPr>
              <a:t>;</a:t>
            </a:r>
            <a:r>
              <a:rPr lang="en-US" sz="2400" dirty="0">
                <a:solidFill>
                  <a:srgbClr val="CC7832"/>
                </a:solidFill>
              </a:rPr>
              <a:t/>
            </a:r>
            <a:br>
              <a:rPr lang="en-US" sz="2400" dirty="0">
                <a:solidFill>
                  <a:srgbClr val="CC7832"/>
                </a:solidFill>
              </a:rPr>
            </a:br>
            <a:r>
              <a:rPr lang="en-US" sz="2400" dirty="0">
                <a:solidFill>
                  <a:srgbClr val="CC7832"/>
                </a:solidFill>
              </a:rPr>
              <a:t/>
            </a:r>
            <a:br>
              <a:rPr lang="en-US" sz="2400" dirty="0">
                <a:solidFill>
                  <a:srgbClr val="CC7832"/>
                </a:solidFill>
              </a:rPr>
            </a:br>
            <a:r>
              <a:rPr lang="en-US" sz="2400" i="1" dirty="0">
                <a:solidFill>
                  <a:srgbClr val="808080"/>
                </a:solidFill>
              </a:rPr>
              <a:t>// Function example (takes an argument and returns a result)</a:t>
            </a:r>
            <a:br>
              <a:rPr lang="en-US" sz="2400" i="1" dirty="0">
                <a:solidFill>
                  <a:srgbClr val="808080"/>
                </a:solidFill>
              </a:rPr>
            </a:br>
            <a:r>
              <a:rPr lang="en-US" sz="2400" dirty="0"/>
              <a:t>Function&lt;String</a:t>
            </a:r>
            <a:r>
              <a:rPr lang="en-US" sz="2400" dirty="0">
                <a:solidFill>
                  <a:srgbClr val="CC7832"/>
                </a:solidFill>
              </a:rPr>
              <a:t>, </a:t>
            </a:r>
            <a:r>
              <a:rPr lang="en-US" sz="2400" dirty="0"/>
              <a:t>Integer&gt; </a:t>
            </a:r>
            <a:r>
              <a:rPr lang="en-US" sz="2400" dirty="0" err="1"/>
              <a:t>calculateLength</a:t>
            </a:r>
            <a:r>
              <a:rPr lang="en-US" sz="2400" dirty="0"/>
              <a:t> = s -&gt; </a:t>
            </a:r>
            <a:r>
              <a:rPr lang="en-US" sz="2400" dirty="0" err="1"/>
              <a:t>s.length</a:t>
            </a:r>
            <a:r>
              <a:rPr lang="en-US" sz="2400" dirty="0"/>
              <a:t>()</a:t>
            </a:r>
            <a:r>
              <a:rPr lang="en-US" sz="2400" dirty="0">
                <a:solidFill>
                  <a:srgbClr val="CC7832"/>
                </a:solidFill>
              </a:rPr>
              <a:t>;</a:t>
            </a:r>
            <a:br>
              <a:rPr lang="en-US" sz="2400" dirty="0">
                <a:solidFill>
                  <a:srgbClr val="CC7832"/>
                </a:solidFill>
              </a:rPr>
            </a:br>
            <a:r>
              <a:rPr lang="en-US" sz="2400" dirty="0" err="1"/>
              <a:t>System.</a:t>
            </a:r>
            <a:r>
              <a:rPr lang="en-US" sz="2400" b="1" i="1" dirty="0" err="1">
                <a:solidFill>
                  <a:srgbClr val="660E7A"/>
                </a:solidFill>
              </a:rPr>
              <a:t>out</a:t>
            </a:r>
            <a:r>
              <a:rPr lang="en-US" sz="2400" dirty="0" err="1"/>
              <a:t>.println</a:t>
            </a:r>
            <a:r>
              <a:rPr lang="en-US" sz="2400" dirty="0"/>
              <a:t>(</a:t>
            </a:r>
            <a:r>
              <a:rPr lang="en-US" sz="2400" dirty="0" err="1"/>
              <a:t>calculateLength.apply</a:t>
            </a:r>
            <a:r>
              <a:rPr lang="en-US" sz="2400" dirty="0"/>
              <a:t>(</a:t>
            </a:r>
            <a:r>
              <a:rPr lang="en-US" sz="2400" b="1" dirty="0">
                <a:solidFill>
                  <a:srgbClr val="008000"/>
                </a:solidFill>
              </a:rPr>
              <a:t>"foo"</a:t>
            </a:r>
            <a:r>
              <a:rPr lang="en-US" sz="2400" dirty="0"/>
              <a:t>))</a:t>
            </a:r>
            <a:r>
              <a:rPr lang="en-US" sz="2400" dirty="0">
                <a:solidFill>
                  <a:srgbClr val="CC7832"/>
                </a:solidFill>
              </a:rPr>
              <a:t>;</a:t>
            </a:r>
            <a:br>
              <a:rPr lang="en-US" sz="2400" dirty="0">
                <a:solidFill>
                  <a:srgbClr val="CC7832"/>
                </a:solidFill>
              </a:rPr>
            </a:br>
            <a:r>
              <a:rPr lang="en-US" sz="2400" dirty="0">
                <a:solidFill>
                  <a:srgbClr val="CC7832"/>
                </a:solidFill>
              </a:rPr>
              <a:t/>
            </a:r>
            <a:br>
              <a:rPr lang="en-US" sz="2400" dirty="0">
                <a:solidFill>
                  <a:srgbClr val="CC7832"/>
                </a:solidFill>
              </a:rPr>
            </a:br>
            <a:r>
              <a:rPr lang="en-US" sz="2400" i="1" dirty="0">
                <a:solidFill>
                  <a:srgbClr val="808080"/>
                </a:solidFill>
              </a:rPr>
              <a:t>// Consumer example (takes an argument and returns nothing, </a:t>
            </a:r>
            <a:r>
              <a:rPr lang="en-US" sz="2400" i="1" dirty="0" err="1">
                <a:solidFill>
                  <a:srgbClr val="808080"/>
                </a:solidFill>
              </a:rPr>
              <a:t>eg</a:t>
            </a:r>
            <a:r>
              <a:rPr lang="en-US" sz="2400" i="1" dirty="0">
                <a:solidFill>
                  <a:srgbClr val="808080"/>
                </a:solidFill>
              </a:rPr>
              <a:t> it operates via side-effects)</a:t>
            </a:r>
            <a:br>
              <a:rPr lang="en-US" sz="2400" i="1" dirty="0">
                <a:solidFill>
                  <a:srgbClr val="808080"/>
                </a:solidFill>
              </a:rPr>
            </a:br>
            <a:r>
              <a:rPr lang="en-US" sz="2400" dirty="0"/>
              <a:t>Consumer&lt;Integer&gt; consumer = x -&gt; </a:t>
            </a:r>
            <a:r>
              <a:rPr lang="en-US" sz="2400" dirty="0" err="1"/>
              <a:t>System.</a:t>
            </a:r>
            <a:r>
              <a:rPr lang="en-US" sz="2400" b="1" i="1" dirty="0" err="1">
                <a:solidFill>
                  <a:srgbClr val="660E7A"/>
                </a:solidFill>
              </a:rPr>
              <a:t>out</a:t>
            </a:r>
            <a:r>
              <a:rPr lang="en-US" sz="2400" dirty="0" err="1"/>
              <a:t>.println</a:t>
            </a:r>
            <a:r>
              <a:rPr lang="en-US" sz="2400" dirty="0"/>
              <a:t>(x)</a:t>
            </a:r>
            <a:r>
              <a:rPr lang="en-US" sz="2400" dirty="0">
                <a:solidFill>
                  <a:srgbClr val="CC7832"/>
                </a:solidFill>
              </a:rPr>
              <a:t>;</a:t>
            </a:r>
            <a:br>
              <a:rPr lang="en-US" sz="2400" dirty="0">
                <a:solidFill>
                  <a:srgbClr val="CC7832"/>
                </a:solidFill>
              </a:rPr>
            </a:br>
            <a:r>
              <a:rPr lang="en-US" sz="2400" dirty="0" err="1"/>
              <a:t>Arrays.</a:t>
            </a:r>
            <a:r>
              <a:rPr lang="en-US" sz="2400" i="1" dirty="0" err="1"/>
              <a:t>asList</a:t>
            </a:r>
            <a:r>
              <a:rPr lang="en-US" sz="2400" dirty="0"/>
              <a:t>(</a:t>
            </a:r>
            <a:r>
              <a:rPr lang="en-US" sz="2400" dirty="0">
                <a:solidFill>
                  <a:srgbClr val="0000FF"/>
                </a:solidFill>
              </a:rPr>
              <a:t>1</a:t>
            </a:r>
            <a:r>
              <a:rPr lang="en-US" sz="2400" dirty="0">
                <a:solidFill>
                  <a:srgbClr val="CC7832"/>
                </a:solidFill>
              </a:rPr>
              <a:t>,</a:t>
            </a:r>
            <a:r>
              <a:rPr lang="en-US" sz="2400" dirty="0">
                <a:solidFill>
                  <a:srgbClr val="0000FF"/>
                </a:solidFill>
              </a:rPr>
              <a:t>2</a:t>
            </a:r>
            <a:r>
              <a:rPr lang="en-US" sz="2400" dirty="0">
                <a:solidFill>
                  <a:srgbClr val="CC7832"/>
                </a:solidFill>
              </a:rPr>
              <a:t>,</a:t>
            </a:r>
            <a:r>
              <a:rPr lang="en-US" sz="2400" dirty="0">
                <a:solidFill>
                  <a:srgbClr val="0000FF"/>
                </a:solidFill>
              </a:rPr>
              <a:t>3</a:t>
            </a:r>
            <a:r>
              <a:rPr lang="en-US" sz="2400" dirty="0"/>
              <a:t>).</a:t>
            </a:r>
            <a:r>
              <a:rPr lang="en-US" sz="2400" dirty="0" err="1"/>
              <a:t>forEach</a:t>
            </a:r>
            <a:r>
              <a:rPr lang="en-US" sz="2400" dirty="0"/>
              <a:t>(consumer)</a:t>
            </a:r>
            <a:r>
              <a:rPr lang="en-US" sz="2400" dirty="0" smtClean="0">
                <a:solidFill>
                  <a:srgbClr val="CC7832"/>
                </a:solidFill>
              </a:rPr>
              <a:t>;</a:t>
            </a:r>
            <a:endParaRPr lang="en-US" sz="2400" dirty="0" smtClean="0">
              <a:latin typeface="Tahoma" panose="020B0604030504040204" pitchFamily="34" charset="0"/>
            </a:endParaRPr>
          </a:p>
        </p:txBody>
      </p:sp>
    </p:spTree>
    <p:extLst>
      <p:ext uri="{BB962C8B-B14F-4D97-AF65-F5344CB8AC3E}">
        <p14:creationId xmlns:p14="http://schemas.microsoft.com/office/powerpoint/2010/main" val="2241974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Method and Constructor References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Pass references of methods or constructors using the :: keyword</a:t>
            </a:r>
          </a:p>
          <a:p>
            <a:r>
              <a:rPr lang="en-US" dirty="0">
                <a:latin typeface="Tahoma" panose="020B0604030504040204" pitchFamily="34" charset="0"/>
              </a:rPr>
              <a:t>Useful in combination with the Predicate class</a:t>
            </a:r>
          </a:p>
          <a:p>
            <a:r>
              <a:rPr lang="en-US" dirty="0" smtClean="0">
                <a:latin typeface="Tahoma" panose="020B0604030504040204" pitchFamily="34" charset="0"/>
              </a:rPr>
              <a:t>Bit shorter compared to lambdas</a:t>
            </a:r>
            <a:endParaRPr lang="en-US" dirty="0">
              <a:latin typeface="Tahoma" panose="020B0604030504040204" pitchFamily="34" charset="0"/>
            </a:endParaRPr>
          </a:p>
          <a:p>
            <a:endParaRPr lang="en-US" dirty="0" smtClean="0">
              <a:latin typeface="Tahoma" panose="020B0604030504040204" pitchFamily="34" charset="0"/>
            </a:endParaRPr>
          </a:p>
          <a:p>
            <a:pPr marL="0" indent="0">
              <a:buNone/>
            </a:pPr>
            <a:endParaRPr lang="en-US" dirty="0">
              <a:latin typeface="Tahoma" panose="020B0604030504040204" pitchFamily="34" charset="0"/>
            </a:endParaRPr>
          </a:p>
        </p:txBody>
      </p:sp>
      <p:sp>
        <p:nvSpPr>
          <p:cNvPr id="4" name="Shape 83"/>
          <p:cNvSpPr/>
          <p:nvPr/>
        </p:nvSpPr>
        <p:spPr>
          <a:xfrm>
            <a:off x="304800" y="2667000"/>
            <a:ext cx="5646758" cy="11079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0" lvl="0" indent="0">
              <a:buSzTx/>
              <a:buNone/>
            </a:pPr>
            <a:r>
              <a:rPr dirty="0">
                <a:solidFill>
                  <a:srgbClr val="000000"/>
                </a:solidFill>
                <a:latin typeface="Courier"/>
                <a:ea typeface="Monaco"/>
                <a:cs typeface="Courier"/>
                <a:sym typeface="Monaco"/>
              </a:rPr>
              <a:t>ContainingClass::staticMethodName</a:t>
            </a:r>
          </a:p>
          <a:p>
            <a:pPr marL="0" lvl="0" indent="0">
              <a:buSzTx/>
              <a:buNone/>
            </a:pPr>
            <a:r>
              <a:rPr dirty="0">
                <a:solidFill>
                  <a:srgbClr val="000000"/>
                </a:solidFill>
                <a:latin typeface="Courier"/>
                <a:ea typeface="Monaco"/>
                <a:cs typeface="Courier"/>
                <a:sym typeface="Monaco"/>
              </a:rPr>
              <a:t>ContainingObject::</a:t>
            </a:r>
            <a:r>
              <a:rPr dirty="0" smtClean="0">
                <a:solidFill>
                  <a:srgbClr val="000000"/>
                </a:solidFill>
                <a:latin typeface="Courier"/>
                <a:ea typeface="Monaco"/>
                <a:cs typeface="Courier"/>
                <a:sym typeface="Monaco"/>
              </a:rPr>
              <a:t>instanceMethodName</a:t>
            </a:r>
            <a:endParaRPr lang="en-US" dirty="0" smtClean="0">
              <a:solidFill>
                <a:srgbClr val="000000"/>
              </a:solidFill>
              <a:latin typeface="Courier"/>
              <a:ea typeface="Monaco"/>
              <a:cs typeface="Courier"/>
              <a:sym typeface="Monaco"/>
            </a:endParaRPr>
          </a:p>
          <a:p>
            <a:pPr marL="0" lvl="0" indent="0">
              <a:buSzTx/>
              <a:buNone/>
            </a:pPr>
            <a:r>
              <a:rPr dirty="0" smtClean="0">
                <a:solidFill>
                  <a:srgbClr val="000000"/>
                </a:solidFill>
                <a:latin typeface="Courier"/>
                <a:ea typeface="Monaco"/>
                <a:cs typeface="Courier"/>
                <a:sym typeface="Monaco"/>
              </a:rPr>
              <a:t>ContainingType</a:t>
            </a:r>
            <a:r>
              <a:rPr dirty="0">
                <a:solidFill>
                  <a:srgbClr val="000000"/>
                </a:solidFill>
                <a:latin typeface="Courier"/>
                <a:ea typeface="Monaco"/>
                <a:cs typeface="Courier"/>
                <a:sym typeface="Monaco"/>
              </a:rPr>
              <a:t>::methodName	</a:t>
            </a:r>
            <a:endParaRPr lang="en-US" dirty="0" smtClean="0">
              <a:solidFill>
                <a:srgbClr val="000000"/>
              </a:solidFill>
              <a:latin typeface="Courier"/>
              <a:ea typeface="Monaco"/>
              <a:cs typeface="Courier"/>
              <a:sym typeface="Monaco"/>
            </a:endParaRPr>
          </a:p>
          <a:p>
            <a:pPr marL="0" lvl="0" indent="0">
              <a:buSzTx/>
              <a:buNone/>
            </a:pPr>
            <a:r>
              <a:rPr dirty="0" smtClean="0">
                <a:solidFill>
                  <a:srgbClr val="000000"/>
                </a:solidFill>
                <a:latin typeface="Courier"/>
                <a:ea typeface="Monaco"/>
                <a:cs typeface="Courier"/>
                <a:sym typeface="Monaco"/>
              </a:rPr>
              <a:t>ClassName</a:t>
            </a:r>
            <a:r>
              <a:rPr dirty="0">
                <a:solidFill>
                  <a:srgbClr val="000000"/>
                </a:solidFill>
                <a:latin typeface="Courier"/>
                <a:ea typeface="Monaco"/>
                <a:cs typeface="Courier"/>
                <a:sym typeface="Monaco"/>
              </a:rPr>
              <a:t>::new</a:t>
            </a:r>
          </a:p>
        </p:txBody>
      </p:sp>
      <p:sp>
        <p:nvSpPr>
          <p:cNvPr id="5" name="Shape 84"/>
          <p:cNvSpPr/>
          <p:nvPr/>
        </p:nvSpPr>
        <p:spPr>
          <a:xfrm>
            <a:off x="5867400" y="2667000"/>
            <a:ext cx="2514600" cy="1107996"/>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p>
            <a:pPr marL="0" lvl="0" indent="0">
              <a:buSzTx/>
              <a:buNone/>
            </a:pPr>
            <a:r>
              <a:rPr dirty="0">
                <a:solidFill>
                  <a:srgbClr val="000000"/>
                </a:solidFill>
                <a:latin typeface="Courier"/>
                <a:ea typeface="Monaco"/>
                <a:cs typeface="Courier"/>
                <a:sym typeface="Monaco"/>
              </a:rPr>
              <a:t>String::valueOf</a:t>
            </a:r>
          </a:p>
          <a:p>
            <a:pPr marL="0" lvl="0" indent="0">
              <a:buSzTx/>
              <a:buNone/>
            </a:pPr>
            <a:r>
              <a:rPr dirty="0">
                <a:solidFill>
                  <a:srgbClr val="000000"/>
                </a:solidFill>
                <a:latin typeface="Courier"/>
                <a:ea typeface="Monaco"/>
                <a:cs typeface="Courier"/>
                <a:sym typeface="Monaco"/>
              </a:rPr>
              <a:t>s::toString</a:t>
            </a:r>
          </a:p>
          <a:p>
            <a:pPr marL="0" lvl="0" indent="0">
              <a:buSzTx/>
              <a:buNone/>
            </a:pPr>
            <a:r>
              <a:rPr dirty="0">
                <a:solidFill>
                  <a:srgbClr val="000000"/>
                </a:solidFill>
                <a:latin typeface="Courier"/>
                <a:ea typeface="Monaco"/>
                <a:cs typeface="Courier"/>
                <a:sym typeface="Monaco"/>
              </a:rPr>
              <a:t>String::toString</a:t>
            </a:r>
          </a:p>
          <a:p>
            <a:pPr marL="0" lvl="0" indent="0">
              <a:buSzTx/>
              <a:buNone/>
            </a:pPr>
            <a:r>
              <a:rPr dirty="0">
                <a:solidFill>
                  <a:srgbClr val="000000"/>
                </a:solidFill>
                <a:latin typeface="Courier"/>
                <a:ea typeface="Monaco"/>
                <a:cs typeface="Courier"/>
                <a:sym typeface="Monaco"/>
              </a:rPr>
              <a:t>String::new</a:t>
            </a: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7: String in switch-</a:t>
            </a:r>
            <a:r>
              <a:rPr lang="en-US"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a:t>String </a:t>
            </a:r>
            <a:r>
              <a:rPr lang="en-US" dirty="0" err="1"/>
              <a:t>dayPart</a:t>
            </a:r>
            <a:r>
              <a:rPr lang="en-US" dirty="0"/>
              <a:t> = </a:t>
            </a:r>
            <a:r>
              <a:rPr lang="en-US" b="1" dirty="0">
                <a:solidFill>
                  <a:srgbClr val="008000"/>
                </a:solidFill>
              </a:rPr>
              <a:t>"evening"</a:t>
            </a:r>
            <a:r>
              <a:rPr lang="en-US" dirty="0">
                <a:solidFill>
                  <a:srgbClr val="CC7832"/>
                </a:solidFill>
              </a:rPr>
              <a:t>;</a:t>
            </a:r>
            <a:br>
              <a:rPr lang="en-US" dirty="0">
                <a:solidFill>
                  <a:srgbClr val="CC7832"/>
                </a:solidFill>
              </a:rPr>
            </a:br>
            <a:r>
              <a:rPr lang="en-US" b="1" dirty="0">
                <a:solidFill>
                  <a:srgbClr val="000080"/>
                </a:solidFill>
              </a:rPr>
              <a:t>switch </a:t>
            </a:r>
            <a:r>
              <a:rPr lang="en-US" dirty="0"/>
              <a:t>(</a:t>
            </a:r>
            <a:r>
              <a:rPr lang="en-US" dirty="0" err="1"/>
              <a:t>dayPart</a:t>
            </a:r>
            <a:r>
              <a:rPr lang="en-US" dirty="0"/>
              <a:t>) {</a:t>
            </a:r>
            <a:br>
              <a:rPr lang="en-US" dirty="0"/>
            </a:br>
            <a:r>
              <a:rPr lang="en-US" dirty="0"/>
              <a:t>    </a:t>
            </a:r>
            <a:r>
              <a:rPr lang="en-US" b="1" dirty="0">
                <a:solidFill>
                  <a:srgbClr val="000080"/>
                </a:solidFill>
              </a:rPr>
              <a:t>case </a:t>
            </a:r>
            <a:r>
              <a:rPr lang="en-US" b="1" i="1" dirty="0">
                <a:solidFill>
                  <a:srgbClr val="660E7A"/>
                </a:solidFill>
              </a:rPr>
              <a:t>MORNING</a:t>
            </a:r>
            <a:r>
              <a:rPr lang="en-US" dirty="0"/>
              <a:t>:</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b="1" dirty="0">
                <a:solidFill>
                  <a:srgbClr val="008000"/>
                </a:solidFill>
              </a:rPr>
              <a:t>"Good morning!"</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break</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case </a:t>
            </a:r>
            <a:r>
              <a:rPr lang="en-US" b="1" i="1" dirty="0">
                <a:solidFill>
                  <a:srgbClr val="660E7A"/>
                </a:solidFill>
              </a:rPr>
              <a:t>NOON</a:t>
            </a:r>
            <a:r>
              <a:rPr lang="en-US" dirty="0"/>
              <a:t>:</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b="1" dirty="0">
                <a:solidFill>
                  <a:srgbClr val="008000"/>
                </a:solidFill>
              </a:rPr>
              <a:t>"Good afternoon!"</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break</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case </a:t>
            </a:r>
            <a:r>
              <a:rPr lang="en-US" b="1" i="1" dirty="0">
                <a:solidFill>
                  <a:srgbClr val="660E7A"/>
                </a:solidFill>
              </a:rPr>
              <a:t>EVENING</a:t>
            </a:r>
            <a:r>
              <a:rPr lang="en-US" dirty="0"/>
              <a:t>:</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b="1" dirty="0">
                <a:solidFill>
                  <a:srgbClr val="008000"/>
                </a:solidFill>
              </a:rPr>
              <a:t>"Good evening"</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break</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default</a:t>
            </a:r>
            <a:r>
              <a:rPr lang="en-US" dirty="0"/>
              <a:t>:</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b="1" dirty="0">
                <a:solidFill>
                  <a:srgbClr val="008000"/>
                </a:solidFill>
              </a:rPr>
              <a:t>"Good day!"</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b="1" dirty="0">
                <a:solidFill>
                  <a:srgbClr val="000080"/>
                </a:solidFill>
              </a:rPr>
              <a:t>break</a:t>
            </a:r>
            <a:r>
              <a:rPr lang="en-US" dirty="0">
                <a:solidFill>
                  <a:srgbClr val="CC7832"/>
                </a:solidFill>
              </a:rPr>
              <a:t>;</a:t>
            </a:r>
            <a:br>
              <a:rPr lang="en-US" dirty="0">
                <a:solidFill>
                  <a:srgbClr val="CC7832"/>
                </a:solidFill>
              </a:rPr>
            </a:br>
            <a:r>
              <a:rPr lang="en-US" dirty="0"/>
              <a:t>}</a:t>
            </a:r>
          </a:p>
        </p:txBody>
      </p:sp>
    </p:spTree>
    <p:extLst>
      <p:ext uri="{BB962C8B-B14F-4D97-AF65-F5344CB8AC3E}">
        <p14:creationId xmlns:p14="http://schemas.microsoft.com/office/powerpoint/2010/main" val="1486587883"/>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Method and Constructor References</a:t>
            </a:r>
            <a:endParaRPr lang="en-US" dirty="0"/>
          </a:p>
        </p:txBody>
      </p:sp>
      <p:sp>
        <p:nvSpPr>
          <p:cNvPr id="5" name="Content Placeholder 2"/>
          <p:cNvSpPr>
            <a:spLocks noGrp="1"/>
          </p:cNvSpPr>
          <p:nvPr>
            <p:ph idx="1"/>
          </p:nvPr>
        </p:nvSpPr>
        <p:spPr>
          <a:xfrm>
            <a:off x="323850" y="1268760"/>
            <a:ext cx="8570912" cy="4824536"/>
          </a:xfrm>
        </p:spPr>
        <p:txBody>
          <a:bodyPr/>
          <a:lstStyle/>
          <a:p>
            <a:pPr marL="0" indent="0">
              <a:buNone/>
            </a:pPr>
            <a:r>
              <a:rPr lang="en-US" dirty="0">
                <a:solidFill>
                  <a:srgbClr val="808000"/>
                </a:solidFill>
              </a:rPr>
              <a:t>@</a:t>
            </a:r>
            <a:r>
              <a:rPr lang="en-US" dirty="0" err="1">
                <a:solidFill>
                  <a:srgbClr val="808000"/>
                </a:solidFill>
              </a:rPr>
              <a:t>FunctionalInterface</a:t>
            </a:r>
            <a:r>
              <a:rPr lang="en-US" dirty="0">
                <a:solidFill>
                  <a:srgbClr val="808000"/>
                </a:solidFill>
              </a:rPr>
              <a:t/>
            </a:r>
            <a:br>
              <a:rPr lang="en-US" dirty="0">
                <a:solidFill>
                  <a:srgbClr val="808000"/>
                </a:solidFill>
              </a:rPr>
            </a:br>
            <a:r>
              <a:rPr lang="en-US" b="1" dirty="0">
                <a:solidFill>
                  <a:srgbClr val="000080"/>
                </a:solidFill>
              </a:rPr>
              <a:t>interface </a:t>
            </a:r>
            <a:r>
              <a:rPr lang="en-US" dirty="0"/>
              <a:t>Converter&lt;</a:t>
            </a:r>
            <a:r>
              <a:rPr lang="en-US" dirty="0">
                <a:solidFill>
                  <a:srgbClr val="20999D"/>
                </a:solidFill>
              </a:rPr>
              <a:t>F</a:t>
            </a:r>
            <a:r>
              <a:rPr lang="en-US" dirty="0">
                <a:solidFill>
                  <a:srgbClr val="CC7832"/>
                </a:solidFill>
              </a:rPr>
              <a:t>, </a:t>
            </a:r>
            <a:r>
              <a:rPr lang="en-US" dirty="0">
                <a:solidFill>
                  <a:srgbClr val="20999D"/>
                </a:solidFill>
              </a:rPr>
              <a:t>T</a:t>
            </a:r>
            <a:r>
              <a:rPr lang="en-US" dirty="0"/>
              <a:t>&gt; {</a:t>
            </a:r>
            <a:br>
              <a:rPr lang="en-US" dirty="0"/>
            </a:br>
            <a:r>
              <a:rPr lang="en-US" dirty="0"/>
              <a:t>    </a:t>
            </a:r>
            <a:r>
              <a:rPr lang="en-US" dirty="0">
                <a:solidFill>
                  <a:srgbClr val="20999D"/>
                </a:solidFill>
              </a:rPr>
              <a:t>T </a:t>
            </a:r>
            <a:r>
              <a:rPr lang="en-US" dirty="0"/>
              <a:t>convert(</a:t>
            </a:r>
            <a:r>
              <a:rPr lang="en-US" dirty="0">
                <a:solidFill>
                  <a:srgbClr val="20999D"/>
                </a:solidFill>
              </a:rPr>
              <a:t>F </a:t>
            </a:r>
            <a:r>
              <a:rPr lang="en-US" dirty="0"/>
              <a:t>from)</a:t>
            </a:r>
            <a:r>
              <a:rPr lang="en-US" dirty="0">
                <a:solidFill>
                  <a:srgbClr val="CC7832"/>
                </a:solidFill>
              </a:rPr>
              <a:t>;</a:t>
            </a:r>
            <a:br>
              <a:rPr lang="en-US" dirty="0">
                <a:solidFill>
                  <a:srgbClr val="CC7832"/>
                </a:solidFill>
              </a:rPr>
            </a:br>
            <a:r>
              <a:rPr lang="en-US" dirty="0"/>
              <a:t>}</a:t>
            </a:r>
            <a:br>
              <a:rPr lang="en-US" dirty="0"/>
            </a:br>
            <a:r>
              <a:rPr lang="en-US" dirty="0"/>
              <a:t/>
            </a:r>
            <a:br>
              <a:rPr lang="en-US" dirty="0"/>
            </a:br>
            <a:r>
              <a:rPr lang="en-US" dirty="0" smtClean="0"/>
              <a:t>Converter&lt;String</a:t>
            </a:r>
            <a:r>
              <a:rPr lang="en-US" dirty="0" smtClean="0">
                <a:solidFill>
                  <a:srgbClr val="CC7832"/>
                </a:solidFill>
              </a:rPr>
              <a:t>, </a:t>
            </a:r>
            <a:r>
              <a:rPr lang="en-US" dirty="0" smtClean="0"/>
              <a:t>Integer&gt; </a:t>
            </a:r>
            <a:r>
              <a:rPr lang="en-US" dirty="0" err="1" smtClean="0"/>
              <a:t>integerConverter</a:t>
            </a:r>
            <a:r>
              <a:rPr lang="en-US" dirty="0" smtClean="0"/>
              <a:t> = s -&gt; </a:t>
            </a:r>
            <a:r>
              <a:rPr lang="en-US" dirty="0" err="1" smtClean="0"/>
              <a:t>Integer.</a:t>
            </a:r>
            <a:r>
              <a:rPr lang="en-US" i="1" dirty="0" err="1" smtClean="0"/>
              <a:t>parseInt</a:t>
            </a:r>
            <a:r>
              <a:rPr lang="en-US" dirty="0" smtClean="0"/>
              <a:t>(s)</a:t>
            </a:r>
            <a:r>
              <a:rPr lang="en-US" dirty="0" smtClean="0">
                <a:solidFill>
                  <a:srgbClr val="CC7832"/>
                </a:solidFill>
              </a:rPr>
              <a:t>;</a:t>
            </a:r>
            <a:br>
              <a:rPr lang="en-US" dirty="0" smtClean="0">
                <a:solidFill>
                  <a:srgbClr val="CC7832"/>
                </a:solidFill>
              </a:rPr>
            </a:br>
            <a:r>
              <a:rPr lang="en-US" dirty="0" smtClean="0"/>
              <a:t>Integer integer = </a:t>
            </a:r>
            <a:r>
              <a:rPr lang="en-US" dirty="0" err="1" smtClean="0"/>
              <a:t>integerConverter.convert</a:t>
            </a:r>
            <a:r>
              <a:rPr lang="en-US" dirty="0" smtClean="0"/>
              <a:t>(</a:t>
            </a:r>
            <a:r>
              <a:rPr lang="en-US" b="1" dirty="0" smtClean="0">
                <a:solidFill>
                  <a:srgbClr val="008000"/>
                </a:solidFill>
              </a:rPr>
              <a:t>"125"</a:t>
            </a:r>
            <a:r>
              <a:rPr lang="en-US" dirty="0" smtClean="0"/>
              <a:t>)</a:t>
            </a:r>
            <a:r>
              <a:rPr lang="en-US" dirty="0" smtClean="0">
                <a:solidFill>
                  <a:srgbClr val="CC7832"/>
                </a:solidFill>
              </a:rPr>
              <a:t>;</a:t>
            </a:r>
            <a:br>
              <a:rPr lang="en-US" dirty="0" smtClean="0">
                <a:solidFill>
                  <a:srgbClr val="CC7832"/>
                </a:solidFill>
              </a:rPr>
            </a:br>
            <a:r>
              <a:rPr lang="en-US" dirty="0" err="1" smtClean="0"/>
              <a:t>System.</a:t>
            </a:r>
            <a:r>
              <a:rPr lang="en-US" b="1" i="1" dirty="0" err="1" smtClean="0">
                <a:solidFill>
                  <a:srgbClr val="660E7A"/>
                </a:solidFill>
              </a:rPr>
              <a:t>out</a:t>
            </a:r>
            <a:r>
              <a:rPr lang="en-US" dirty="0" err="1" smtClean="0"/>
              <a:t>.println</a:t>
            </a:r>
            <a:r>
              <a:rPr lang="en-US" dirty="0" smtClean="0"/>
              <a:t>(integer)</a:t>
            </a:r>
            <a:r>
              <a:rPr lang="en-US" dirty="0" smtClean="0">
                <a:solidFill>
                  <a:srgbClr val="CC7832"/>
                </a:solidFill>
              </a:rPr>
              <a:t>;</a:t>
            </a:r>
            <a:br>
              <a:rPr lang="en-US" dirty="0" smtClean="0">
                <a:solidFill>
                  <a:srgbClr val="CC7832"/>
                </a:solidFill>
              </a:rPr>
            </a:br>
            <a:r>
              <a:rPr lang="en-US" dirty="0" smtClean="0">
                <a:solidFill>
                  <a:srgbClr val="CC7832"/>
                </a:solidFill>
              </a:rPr>
              <a:t/>
            </a:r>
            <a:br>
              <a:rPr lang="en-US" dirty="0" smtClean="0">
                <a:solidFill>
                  <a:srgbClr val="CC7832"/>
                </a:solidFill>
              </a:rPr>
            </a:br>
            <a:r>
              <a:rPr lang="en-US" i="1" dirty="0" smtClean="0">
                <a:solidFill>
                  <a:srgbClr val="808080"/>
                </a:solidFill>
              </a:rPr>
              <a:t>// can also be written using a static method reference</a:t>
            </a:r>
            <a:br>
              <a:rPr lang="en-US" i="1" dirty="0" smtClean="0">
                <a:solidFill>
                  <a:srgbClr val="808080"/>
                </a:solidFill>
              </a:rPr>
            </a:br>
            <a:r>
              <a:rPr lang="en-US" dirty="0" smtClean="0"/>
              <a:t>Converter&lt;String</a:t>
            </a:r>
            <a:r>
              <a:rPr lang="en-US" dirty="0" smtClean="0">
                <a:solidFill>
                  <a:srgbClr val="CC7832"/>
                </a:solidFill>
              </a:rPr>
              <a:t>, </a:t>
            </a:r>
            <a:r>
              <a:rPr lang="en-US" dirty="0" smtClean="0"/>
              <a:t>Integer&gt; </a:t>
            </a:r>
            <a:r>
              <a:rPr lang="en-US" dirty="0" err="1" smtClean="0"/>
              <a:t>integerConverter</a:t>
            </a:r>
            <a:r>
              <a:rPr lang="en-US" dirty="0" smtClean="0"/>
              <a:t> = Integer::</a:t>
            </a:r>
            <a:r>
              <a:rPr lang="en-US" i="1" dirty="0" err="1" smtClean="0"/>
              <a:t>parseInt</a:t>
            </a:r>
            <a:r>
              <a:rPr lang="en-US" dirty="0" smtClean="0">
                <a:solidFill>
                  <a:srgbClr val="CC7832"/>
                </a:solidFill>
              </a:rPr>
              <a:t>;</a:t>
            </a:r>
            <a:br>
              <a:rPr lang="en-US" dirty="0" smtClean="0">
                <a:solidFill>
                  <a:srgbClr val="CC7832"/>
                </a:solidFill>
              </a:rPr>
            </a:br>
            <a:r>
              <a:rPr lang="en-US" dirty="0" smtClean="0"/>
              <a:t>integer = </a:t>
            </a:r>
            <a:r>
              <a:rPr lang="en-US" dirty="0" err="1" smtClean="0"/>
              <a:t>integerConverter.convert</a:t>
            </a:r>
            <a:r>
              <a:rPr lang="en-US" dirty="0" smtClean="0"/>
              <a:t>(</a:t>
            </a:r>
            <a:r>
              <a:rPr lang="en-US" b="1" dirty="0" smtClean="0">
                <a:solidFill>
                  <a:srgbClr val="008000"/>
                </a:solidFill>
              </a:rPr>
              <a:t>"76"</a:t>
            </a:r>
            <a:r>
              <a:rPr lang="en-US" dirty="0" smtClean="0"/>
              <a:t>)</a:t>
            </a:r>
            <a:r>
              <a:rPr lang="en-US" dirty="0" smtClean="0">
                <a:solidFill>
                  <a:srgbClr val="CC7832"/>
                </a:solidFill>
              </a:rPr>
              <a:t>;</a:t>
            </a:r>
            <a:br>
              <a:rPr lang="en-US" dirty="0" smtClean="0">
                <a:solidFill>
                  <a:srgbClr val="CC7832"/>
                </a:solidFill>
              </a:rPr>
            </a:br>
            <a:r>
              <a:rPr lang="en-US" dirty="0" err="1" smtClean="0"/>
              <a:t>System.</a:t>
            </a:r>
            <a:r>
              <a:rPr lang="en-US" b="1" i="1" dirty="0" err="1" smtClean="0">
                <a:solidFill>
                  <a:srgbClr val="660E7A"/>
                </a:solidFill>
              </a:rPr>
              <a:t>out</a:t>
            </a:r>
            <a:r>
              <a:rPr lang="en-US" dirty="0" err="1" smtClean="0"/>
              <a:t>.println</a:t>
            </a:r>
            <a:r>
              <a:rPr lang="en-US" dirty="0" smtClean="0"/>
              <a:t>(integer)</a:t>
            </a:r>
            <a:r>
              <a:rPr lang="en-US" dirty="0" smtClean="0">
                <a:solidFill>
                  <a:srgbClr val="CC7832"/>
                </a:solidFill>
              </a:rPr>
              <a:t>;</a:t>
            </a:r>
            <a:endParaRPr lang="en-US" dirty="0" smtClean="0">
              <a:latin typeface="Tahoma" panose="020B0604030504040204" pitchFamily="34" charset="0"/>
            </a:endParaRPr>
          </a:p>
        </p:txBody>
      </p:sp>
    </p:spTree>
    <p:extLst>
      <p:ext uri="{BB962C8B-B14F-4D97-AF65-F5344CB8AC3E}">
        <p14:creationId xmlns:p14="http://schemas.microsoft.com/office/powerpoint/2010/main" val="3567553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Method and Constructor References</a:t>
            </a:r>
            <a:endParaRPr lang="en-US" dirty="0"/>
          </a:p>
        </p:txBody>
      </p:sp>
      <p:sp>
        <p:nvSpPr>
          <p:cNvPr id="5" name="Content Placeholder 2"/>
          <p:cNvSpPr>
            <a:spLocks noGrp="1"/>
          </p:cNvSpPr>
          <p:nvPr>
            <p:ph idx="1"/>
          </p:nvPr>
        </p:nvSpPr>
        <p:spPr>
          <a:xfrm>
            <a:off x="323850" y="1268760"/>
            <a:ext cx="8570912" cy="4824536"/>
          </a:xfrm>
        </p:spPr>
        <p:txBody>
          <a:bodyPr/>
          <a:lstStyle/>
          <a:p>
            <a:pPr marL="0" indent="0">
              <a:buNone/>
            </a:pPr>
            <a:r>
              <a:rPr lang="en-US" sz="2200" b="1" dirty="0">
                <a:solidFill>
                  <a:srgbClr val="000080"/>
                </a:solidFill>
              </a:rPr>
              <a:t>static class </a:t>
            </a:r>
            <a:r>
              <a:rPr lang="en-US" sz="2200" dirty="0"/>
              <a:t>Book {</a:t>
            </a:r>
            <a:br>
              <a:rPr lang="en-US" sz="2200" dirty="0"/>
            </a:br>
            <a:r>
              <a:rPr lang="en-US" sz="2200" dirty="0"/>
              <a:t>    String </a:t>
            </a:r>
            <a:r>
              <a:rPr lang="en-US" sz="2200" b="1" dirty="0">
                <a:solidFill>
                  <a:srgbClr val="660E7A"/>
                </a:solidFill>
              </a:rPr>
              <a:t>author</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dirty="0"/>
              <a:t>String </a:t>
            </a:r>
            <a:r>
              <a:rPr lang="en-US" sz="2200" b="1" dirty="0">
                <a:solidFill>
                  <a:srgbClr val="660E7A"/>
                </a:solidFill>
              </a:rPr>
              <a:t>title</a:t>
            </a:r>
            <a:r>
              <a:rPr lang="en-US" sz="2200" dirty="0">
                <a:solidFill>
                  <a:srgbClr val="CC7832"/>
                </a:solidFill>
              </a:rPr>
              <a:t>;</a:t>
            </a:r>
            <a:br>
              <a:rPr lang="en-US" sz="2200" dirty="0">
                <a:solidFill>
                  <a:srgbClr val="CC7832"/>
                </a:solidFill>
              </a:rPr>
            </a:br>
            <a:r>
              <a:rPr lang="en-US" sz="2200" dirty="0">
                <a:solidFill>
                  <a:srgbClr val="CC7832"/>
                </a:solidFill>
              </a:rPr>
              <a:t/>
            </a:r>
            <a:br>
              <a:rPr lang="en-US" sz="2200" dirty="0">
                <a:solidFill>
                  <a:srgbClr val="CC7832"/>
                </a:solidFill>
              </a:rPr>
            </a:br>
            <a:r>
              <a:rPr lang="en-US" sz="2200" dirty="0">
                <a:solidFill>
                  <a:srgbClr val="CC7832"/>
                </a:solidFill>
              </a:rPr>
              <a:t>    </a:t>
            </a:r>
            <a:r>
              <a:rPr lang="en-US" sz="2200" dirty="0"/>
              <a:t>Book() {}</a:t>
            </a:r>
            <a:br>
              <a:rPr lang="en-US" sz="2200" dirty="0"/>
            </a:br>
            <a:r>
              <a:rPr lang="en-US" sz="2200" dirty="0" smtClean="0"/>
              <a:t>    </a:t>
            </a:r>
            <a:r>
              <a:rPr lang="en-US" sz="2200" dirty="0"/>
              <a:t>Book(String </a:t>
            </a:r>
            <a:r>
              <a:rPr lang="en-US" sz="2200" dirty="0" err="1"/>
              <a:t>aAuthor</a:t>
            </a:r>
            <a:r>
              <a:rPr lang="en-US" sz="2200" dirty="0">
                <a:solidFill>
                  <a:srgbClr val="CC7832"/>
                </a:solidFill>
              </a:rPr>
              <a:t>, </a:t>
            </a:r>
            <a:r>
              <a:rPr lang="en-US" sz="2200" dirty="0"/>
              <a:t>String </a:t>
            </a:r>
            <a:r>
              <a:rPr lang="en-US" sz="2200" dirty="0" err="1"/>
              <a:t>aTitle</a:t>
            </a:r>
            <a:r>
              <a:rPr lang="en-US" sz="2200" dirty="0"/>
              <a:t>) {</a:t>
            </a:r>
            <a:br>
              <a:rPr lang="en-US" sz="2200" dirty="0"/>
            </a:br>
            <a:r>
              <a:rPr lang="en-US" sz="2200" dirty="0"/>
              <a:t>        </a:t>
            </a:r>
            <a:r>
              <a:rPr lang="en-US" sz="2200" b="1" dirty="0" err="1">
                <a:solidFill>
                  <a:srgbClr val="000080"/>
                </a:solidFill>
              </a:rPr>
              <a:t>this</a:t>
            </a:r>
            <a:r>
              <a:rPr lang="en-US" sz="2200" dirty="0" err="1"/>
              <a:t>.</a:t>
            </a:r>
            <a:r>
              <a:rPr lang="en-US" sz="2200" b="1" dirty="0" err="1">
                <a:solidFill>
                  <a:srgbClr val="660E7A"/>
                </a:solidFill>
              </a:rPr>
              <a:t>author</a:t>
            </a:r>
            <a:r>
              <a:rPr lang="en-US" sz="2200" b="1" dirty="0">
                <a:solidFill>
                  <a:srgbClr val="660E7A"/>
                </a:solidFill>
              </a:rPr>
              <a:t> </a:t>
            </a:r>
            <a:r>
              <a:rPr lang="en-US" sz="2200" dirty="0"/>
              <a:t>= </a:t>
            </a:r>
            <a:r>
              <a:rPr lang="en-US" sz="2200" dirty="0" err="1"/>
              <a:t>aAuthor</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b="1" dirty="0" err="1">
                <a:solidFill>
                  <a:srgbClr val="000080"/>
                </a:solidFill>
              </a:rPr>
              <a:t>this</a:t>
            </a:r>
            <a:r>
              <a:rPr lang="en-US" sz="2200" dirty="0" err="1"/>
              <a:t>.</a:t>
            </a:r>
            <a:r>
              <a:rPr lang="en-US" sz="2200" b="1" dirty="0" err="1">
                <a:solidFill>
                  <a:srgbClr val="660E7A"/>
                </a:solidFill>
              </a:rPr>
              <a:t>title</a:t>
            </a:r>
            <a:r>
              <a:rPr lang="en-US" sz="2200" b="1" dirty="0">
                <a:solidFill>
                  <a:srgbClr val="660E7A"/>
                </a:solidFill>
              </a:rPr>
              <a:t> </a:t>
            </a:r>
            <a:r>
              <a:rPr lang="en-US" sz="2200" dirty="0"/>
              <a:t>= </a:t>
            </a:r>
            <a:r>
              <a:rPr lang="en-US" sz="2200" dirty="0" err="1"/>
              <a:t>aTitle</a:t>
            </a:r>
            <a:r>
              <a:rPr lang="en-US" sz="2200" dirty="0">
                <a:solidFill>
                  <a:srgbClr val="CC7832"/>
                </a:solidFill>
              </a:rPr>
              <a:t>;</a:t>
            </a:r>
            <a:br>
              <a:rPr lang="en-US" sz="2200" dirty="0">
                <a:solidFill>
                  <a:srgbClr val="CC7832"/>
                </a:solidFill>
              </a:rPr>
            </a:br>
            <a:r>
              <a:rPr lang="en-US" sz="2200" dirty="0">
                <a:solidFill>
                  <a:srgbClr val="CC7832"/>
                </a:solidFill>
              </a:rPr>
              <a:t>    </a:t>
            </a:r>
            <a:r>
              <a:rPr lang="en-US" sz="2200" dirty="0"/>
              <a:t>}</a:t>
            </a:r>
            <a:br>
              <a:rPr lang="en-US" sz="2200" dirty="0"/>
            </a:br>
            <a:r>
              <a:rPr lang="en-US" sz="2200" dirty="0" smtClean="0"/>
              <a:t>    </a:t>
            </a:r>
            <a:r>
              <a:rPr lang="en-US" sz="2200" b="1" dirty="0">
                <a:solidFill>
                  <a:srgbClr val="000080"/>
                </a:solidFill>
              </a:rPr>
              <a:t>public </a:t>
            </a:r>
            <a:r>
              <a:rPr lang="en-US" sz="2200" dirty="0"/>
              <a:t>String </a:t>
            </a:r>
            <a:r>
              <a:rPr lang="en-US" sz="2200" dirty="0" err="1"/>
              <a:t>getAuthor</a:t>
            </a:r>
            <a:r>
              <a:rPr lang="en-US" sz="2200" dirty="0"/>
              <a:t>() { </a:t>
            </a:r>
            <a:r>
              <a:rPr lang="en-US" sz="2200" b="1" dirty="0">
                <a:solidFill>
                  <a:srgbClr val="000080"/>
                </a:solidFill>
              </a:rPr>
              <a:t>return </a:t>
            </a:r>
            <a:r>
              <a:rPr lang="en-US" sz="2200" b="1" dirty="0">
                <a:solidFill>
                  <a:srgbClr val="660E7A"/>
                </a:solidFill>
              </a:rPr>
              <a:t>author</a:t>
            </a:r>
            <a:r>
              <a:rPr lang="en-US" sz="2200" dirty="0">
                <a:solidFill>
                  <a:srgbClr val="CC7832"/>
                </a:solidFill>
              </a:rPr>
              <a:t>; </a:t>
            </a:r>
            <a:r>
              <a:rPr lang="en-US" sz="2200" dirty="0"/>
              <a:t>}</a:t>
            </a:r>
            <a:br>
              <a:rPr lang="en-US" sz="2200" dirty="0"/>
            </a:br>
            <a:r>
              <a:rPr lang="en-US" sz="2200" dirty="0"/>
              <a:t>    </a:t>
            </a:r>
            <a:r>
              <a:rPr lang="en-US" sz="2200" b="1" dirty="0">
                <a:solidFill>
                  <a:srgbClr val="000080"/>
                </a:solidFill>
              </a:rPr>
              <a:t>public </a:t>
            </a:r>
            <a:r>
              <a:rPr lang="en-US" sz="2200" dirty="0"/>
              <a:t>String </a:t>
            </a:r>
            <a:r>
              <a:rPr lang="en-US" sz="2200" dirty="0" err="1"/>
              <a:t>getTitle</a:t>
            </a:r>
            <a:r>
              <a:rPr lang="en-US" sz="2200" dirty="0"/>
              <a:t>() { </a:t>
            </a:r>
            <a:r>
              <a:rPr lang="en-US" sz="2200" b="1" dirty="0">
                <a:solidFill>
                  <a:srgbClr val="000080"/>
                </a:solidFill>
              </a:rPr>
              <a:t>return </a:t>
            </a:r>
            <a:r>
              <a:rPr lang="en-US" sz="2200" b="1" dirty="0">
                <a:solidFill>
                  <a:srgbClr val="660E7A"/>
                </a:solidFill>
              </a:rPr>
              <a:t>title</a:t>
            </a:r>
            <a:r>
              <a:rPr lang="en-US" sz="2200" dirty="0">
                <a:solidFill>
                  <a:srgbClr val="CC7832"/>
                </a:solidFill>
              </a:rPr>
              <a:t>; </a:t>
            </a:r>
            <a:r>
              <a:rPr lang="en-US" sz="2200" dirty="0"/>
              <a:t>}</a:t>
            </a:r>
            <a:br>
              <a:rPr lang="en-US" sz="2200" dirty="0"/>
            </a:br>
            <a:r>
              <a:rPr lang="en-US" sz="2200" dirty="0" smtClean="0"/>
              <a:t>}</a:t>
            </a:r>
            <a:endParaRPr lang="en-US" sz="2200" dirty="0" smtClean="0">
              <a:latin typeface="Tahoma" panose="020B0604030504040204" pitchFamily="34" charset="0"/>
            </a:endParaRPr>
          </a:p>
        </p:txBody>
      </p:sp>
    </p:spTree>
    <p:extLst>
      <p:ext uri="{BB962C8B-B14F-4D97-AF65-F5344CB8AC3E}">
        <p14:creationId xmlns:p14="http://schemas.microsoft.com/office/powerpoint/2010/main" val="33928655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Method and Constructor References</a:t>
            </a:r>
            <a:endParaRPr lang="en-US" dirty="0"/>
          </a:p>
        </p:txBody>
      </p:sp>
      <p:sp>
        <p:nvSpPr>
          <p:cNvPr id="5" name="Content Placeholder 2"/>
          <p:cNvSpPr>
            <a:spLocks noGrp="1"/>
          </p:cNvSpPr>
          <p:nvPr>
            <p:ph idx="1"/>
          </p:nvPr>
        </p:nvSpPr>
        <p:spPr>
          <a:xfrm>
            <a:off x="323850" y="1268760"/>
            <a:ext cx="8570912" cy="4824536"/>
          </a:xfrm>
        </p:spPr>
        <p:txBody>
          <a:bodyPr/>
          <a:lstStyle/>
          <a:p>
            <a:pPr marL="0" indent="0">
              <a:buNone/>
            </a:pPr>
            <a:r>
              <a:rPr lang="en-US" sz="2200" dirty="0" smtClean="0">
                <a:solidFill>
                  <a:srgbClr val="808000"/>
                </a:solidFill>
              </a:rPr>
              <a:t>@</a:t>
            </a:r>
            <a:r>
              <a:rPr lang="en-US" sz="2200" dirty="0" err="1">
                <a:solidFill>
                  <a:srgbClr val="808000"/>
                </a:solidFill>
              </a:rPr>
              <a:t>FunctionalInterface</a:t>
            </a:r>
            <a:r>
              <a:rPr lang="en-US" sz="2200" dirty="0">
                <a:solidFill>
                  <a:srgbClr val="808000"/>
                </a:solidFill>
              </a:rPr>
              <a:t/>
            </a:r>
            <a:br>
              <a:rPr lang="en-US" sz="2200" dirty="0">
                <a:solidFill>
                  <a:srgbClr val="808000"/>
                </a:solidFill>
              </a:rPr>
            </a:br>
            <a:r>
              <a:rPr lang="en-US" sz="2200" b="1" dirty="0">
                <a:solidFill>
                  <a:srgbClr val="000080"/>
                </a:solidFill>
              </a:rPr>
              <a:t>interface </a:t>
            </a:r>
            <a:r>
              <a:rPr lang="en-US" sz="2200" dirty="0" err="1"/>
              <a:t>BookFactory</a:t>
            </a:r>
            <a:r>
              <a:rPr lang="en-US" sz="2200" dirty="0"/>
              <a:t> {</a:t>
            </a:r>
            <a:br>
              <a:rPr lang="en-US" sz="2200" dirty="0"/>
            </a:br>
            <a:r>
              <a:rPr lang="en-US" sz="2200" dirty="0"/>
              <a:t>    Book create(String </a:t>
            </a:r>
            <a:r>
              <a:rPr lang="en-US" sz="2200" dirty="0" err="1"/>
              <a:t>aAuthor</a:t>
            </a:r>
            <a:r>
              <a:rPr lang="en-US" sz="2200" dirty="0">
                <a:solidFill>
                  <a:srgbClr val="CC7832"/>
                </a:solidFill>
              </a:rPr>
              <a:t>, </a:t>
            </a:r>
            <a:r>
              <a:rPr lang="en-US" sz="2200" dirty="0"/>
              <a:t>String </a:t>
            </a:r>
            <a:r>
              <a:rPr lang="en-US" sz="2200" dirty="0" err="1"/>
              <a:t>aTitle</a:t>
            </a:r>
            <a:r>
              <a:rPr lang="en-US" sz="2200" dirty="0"/>
              <a:t>)</a:t>
            </a:r>
            <a:r>
              <a:rPr lang="en-US" sz="2200" dirty="0">
                <a:solidFill>
                  <a:srgbClr val="CC7832"/>
                </a:solidFill>
              </a:rPr>
              <a:t>;</a:t>
            </a:r>
            <a:br>
              <a:rPr lang="en-US" sz="2200" dirty="0">
                <a:solidFill>
                  <a:srgbClr val="CC7832"/>
                </a:solidFill>
              </a:rPr>
            </a:br>
            <a:r>
              <a:rPr lang="en-US" sz="2200" dirty="0" smtClean="0"/>
              <a:t>}</a:t>
            </a:r>
          </a:p>
          <a:p>
            <a:pPr marL="0" indent="0">
              <a:buNone/>
            </a:pPr>
            <a:endParaRPr lang="en-US" sz="2200" dirty="0">
              <a:latin typeface="Tahoma" panose="020B0604030504040204" pitchFamily="34" charset="0"/>
            </a:endParaRPr>
          </a:p>
          <a:p>
            <a:pPr marL="0" indent="0">
              <a:buNone/>
            </a:pPr>
            <a:r>
              <a:rPr lang="en-US" sz="2200" dirty="0" err="1" smtClean="0"/>
              <a:t>BookFactory</a:t>
            </a:r>
            <a:r>
              <a:rPr lang="en-US" sz="2200" dirty="0" smtClean="0"/>
              <a:t> </a:t>
            </a:r>
            <a:r>
              <a:rPr lang="en-US" sz="2200" dirty="0" err="1"/>
              <a:t>bookFactory</a:t>
            </a:r>
            <a:r>
              <a:rPr lang="en-US" sz="2200" dirty="0"/>
              <a:t> = Book::</a:t>
            </a:r>
            <a:r>
              <a:rPr lang="en-US" sz="2200" b="1" dirty="0">
                <a:solidFill>
                  <a:srgbClr val="000080"/>
                </a:solidFill>
              </a:rPr>
              <a:t>new</a:t>
            </a:r>
            <a:r>
              <a:rPr lang="en-US" sz="2200" dirty="0">
                <a:solidFill>
                  <a:srgbClr val="CC7832"/>
                </a:solidFill>
              </a:rPr>
              <a:t>;</a:t>
            </a:r>
            <a:br>
              <a:rPr lang="en-US" sz="2200" dirty="0">
                <a:solidFill>
                  <a:srgbClr val="CC7832"/>
                </a:solidFill>
              </a:rPr>
            </a:br>
            <a:r>
              <a:rPr lang="en-US" sz="2200" dirty="0"/>
              <a:t>Book b = </a:t>
            </a:r>
            <a:r>
              <a:rPr lang="en-US" sz="2200" dirty="0" err="1"/>
              <a:t>bookFactory.create</a:t>
            </a:r>
            <a:r>
              <a:rPr lang="en-US" sz="2200" dirty="0"/>
              <a:t>(</a:t>
            </a:r>
            <a:r>
              <a:rPr lang="en-US" sz="2200" b="1" dirty="0">
                <a:solidFill>
                  <a:srgbClr val="008000"/>
                </a:solidFill>
              </a:rPr>
              <a:t>"Yannick"</a:t>
            </a:r>
            <a:r>
              <a:rPr lang="en-US" sz="2200" dirty="0">
                <a:solidFill>
                  <a:srgbClr val="CC7832"/>
                </a:solidFill>
              </a:rPr>
              <a:t>, </a:t>
            </a:r>
            <a:r>
              <a:rPr lang="en-US" sz="2200" b="1" dirty="0">
                <a:solidFill>
                  <a:srgbClr val="008000"/>
                </a:solidFill>
              </a:rPr>
              <a:t>"</a:t>
            </a:r>
            <a:r>
              <a:rPr lang="en-US" sz="2200" b="1" dirty="0" err="1">
                <a:solidFill>
                  <a:srgbClr val="008000"/>
                </a:solidFill>
              </a:rPr>
              <a:t>Yannick's</a:t>
            </a:r>
            <a:r>
              <a:rPr lang="en-US" sz="2200" b="1" dirty="0">
                <a:solidFill>
                  <a:srgbClr val="008000"/>
                </a:solidFill>
              </a:rPr>
              <a:t> book"</a:t>
            </a:r>
            <a:r>
              <a:rPr lang="en-US" sz="2200" dirty="0"/>
              <a:t>)</a:t>
            </a:r>
            <a:r>
              <a:rPr lang="en-US" sz="2200" dirty="0">
                <a:solidFill>
                  <a:srgbClr val="CC7832"/>
                </a:solidFill>
              </a:rPr>
              <a:t>;</a:t>
            </a:r>
            <a:endParaRPr lang="en-US" sz="2200" dirty="0" smtClean="0">
              <a:latin typeface="Tahoma" panose="020B0604030504040204" pitchFamily="34" charset="0"/>
            </a:endParaRPr>
          </a:p>
        </p:txBody>
      </p:sp>
    </p:spTree>
    <p:extLst>
      <p:ext uri="{BB962C8B-B14F-4D97-AF65-F5344CB8AC3E}">
        <p14:creationId xmlns:p14="http://schemas.microsoft.com/office/powerpoint/2010/main" val="17465154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Streams and Bulk Data Operations for Collections</a:t>
            </a:r>
            <a:endParaRPr lang="en-US" dirty="0"/>
          </a:p>
        </p:txBody>
      </p:sp>
      <p:sp>
        <p:nvSpPr>
          <p:cNvPr id="3" name="Content Placeholder 2"/>
          <p:cNvSpPr>
            <a:spLocks noGrp="1"/>
          </p:cNvSpPr>
          <p:nvPr>
            <p:ph idx="1"/>
          </p:nvPr>
        </p:nvSpPr>
        <p:spPr/>
        <p:txBody>
          <a:bodyPr/>
          <a:lstStyle/>
          <a:p>
            <a:r>
              <a:rPr lang="en-US" dirty="0" err="1">
                <a:latin typeface="Courier"/>
                <a:cs typeface="Courier"/>
              </a:rPr>
              <a:t>java.util.Stream</a:t>
            </a:r>
            <a:endParaRPr lang="en-US" dirty="0">
              <a:latin typeface="Courier"/>
              <a:cs typeface="Courier"/>
            </a:endParaRPr>
          </a:p>
          <a:p>
            <a:r>
              <a:rPr lang="en-US" dirty="0">
                <a:latin typeface="Tahoma" panose="020B0604030504040204" pitchFamily="34" charset="0"/>
              </a:rPr>
              <a:t>A sequence of elements on which one or more operations can be performed</a:t>
            </a:r>
          </a:p>
          <a:p>
            <a:r>
              <a:rPr lang="en-US" dirty="0">
                <a:latin typeface="Tahoma" panose="020B0604030504040204" pitchFamily="34" charset="0"/>
              </a:rPr>
              <a:t>Intermediate </a:t>
            </a:r>
            <a:r>
              <a:rPr lang="en-US" dirty="0" err="1">
                <a:latin typeface="Tahoma" panose="020B0604030504040204" pitchFamily="34" charset="0"/>
              </a:rPr>
              <a:t>vs</a:t>
            </a:r>
            <a:r>
              <a:rPr lang="en-US" dirty="0">
                <a:latin typeface="Tahoma" panose="020B0604030504040204" pitchFamily="34" charset="0"/>
              </a:rPr>
              <a:t> terminal operation</a:t>
            </a:r>
          </a:p>
          <a:p>
            <a:pPr lvl="1"/>
            <a:r>
              <a:rPr lang="en-US" dirty="0">
                <a:latin typeface="Tahoma" panose="020B0604030504040204" pitchFamily="34" charset="0"/>
              </a:rPr>
              <a:t>Intermediate: returns the stream itself in order to be able to chain operations</a:t>
            </a:r>
          </a:p>
          <a:p>
            <a:pPr lvl="1"/>
            <a:r>
              <a:rPr lang="en-US" dirty="0">
                <a:latin typeface="Tahoma" panose="020B0604030504040204" pitchFamily="34" charset="0"/>
              </a:rPr>
              <a:t>Terminal: returns a result of a certain type</a:t>
            </a:r>
          </a:p>
          <a:p>
            <a:r>
              <a:rPr lang="en-US" dirty="0" smtClean="0">
                <a:latin typeface="Tahoma" panose="020B0604030504040204" pitchFamily="34" charset="0"/>
              </a:rPr>
              <a:t>Streams </a:t>
            </a:r>
            <a:r>
              <a:rPr lang="en-US" dirty="0">
                <a:latin typeface="Tahoma" panose="020B0604030504040204" pitchFamily="34" charset="0"/>
              </a:rPr>
              <a:t>are created on a source such as a </a:t>
            </a:r>
            <a:r>
              <a:rPr lang="en-US" dirty="0" err="1">
                <a:latin typeface="Courier"/>
                <a:cs typeface="Courier"/>
              </a:rPr>
              <a:t>java.util.Collection</a:t>
            </a:r>
            <a:endParaRPr lang="en-US" dirty="0">
              <a:latin typeface="Courier"/>
              <a:cs typeface="Courier"/>
            </a:endParaRPr>
          </a:p>
          <a:p>
            <a:r>
              <a:rPr lang="en-US" dirty="0">
                <a:latin typeface="Tahoma" panose="020B0604030504040204" pitchFamily="34" charset="0"/>
              </a:rPr>
              <a:t>Can be executed sequential or parallel</a:t>
            </a:r>
          </a:p>
          <a:p>
            <a:r>
              <a:rPr lang="en-US" dirty="0">
                <a:latin typeface="Tahoma" panose="020B0604030504040204" pitchFamily="34" charset="0"/>
              </a:rPr>
              <a:t>Parallel </a:t>
            </a:r>
            <a:r>
              <a:rPr lang="en-US" dirty="0" err="1">
                <a:latin typeface="Tahoma" panose="020B0604030504040204" pitchFamily="34" charset="0"/>
              </a:rPr>
              <a:t>utilises</a:t>
            </a:r>
            <a:r>
              <a:rPr lang="en-US" dirty="0">
                <a:latin typeface="Tahoma" panose="020B0604030504040204" pitchFamily="34" charset="0"/>
              </a:rPr>
              <a:t> Fork-Join</a:t>
            </a:r>
          </a:p>
          <a:p>
            <a:pPr lvl="1"/>
            <a:r>
              <a:rPr lang="en-US" dirty="0">
                <a:latin typeface="Tahoma" panose="020B0604030504040204" pitchFamily="34" charset="0"/>
              </a:rPr>
              <a:t>Watch out with long-running tasks! Blocks threads in the pool</a:t>
            </a:r>
          </a:p>
          <a:p>
            <a:endParaRPr lang="en-US" dirty="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Streams and Bulk Data Operations for Collections</a:t>
            </a:r>
            <a:endParaRPr lang="en-US" dirty="0"/>
          </a:p>
        </p:txBody>
      </p:sp>
      <p:sp>
        <p:nvSpPr>
          <p:cNvPr id="4" name="Content Placeholder 2"/>
          <p:cNvSpPr>
            <a:spLocks noGrp="1"/>
          </p:cNvSpPr>
          <p:nvPr>
            <p:ph idx="1"/>
          </p:nvPr>
        </p:nvSpPr>
        <p:spPr>
          <a:xfrm>
            <a:off x="323850" y="1268760"/>
            <a:ext cx="8570912" cy="4824536"/>
          </a:xfrm>
        </p:spPr>
        <p:txBody>
          <a:bodyPr/>
          <a:lstStyle/>
          <a:p>
            <a:pPr marL="0" indent="0">
              <a:buNone/>
            </a:pPr>
            <a:r>
              <a:rPr lang="en-US" sz="1600" dirty="0"/>
              <a:t>List&lt;Integer&gt; list = </a:t>
            </a:r>
            <a:r>
              <a:rPr lang="en-US" sz="1600" dirty="0" err="1"/>
              <a:t>Arrays.</a:t>
            </a:r>
            <a:r>
              <a:rPr lang="en-US" sz="1600" i="1" dirty="0" err="1"/>
              <a:t>asList</a:t>
            </a:r>
            <a:r>
              <a:rPr lang="en-US" sz="1600" dirty="0"/>
              <a:t>(</a:t>
            </a:r>
            <a:r>
              <a:rPr lang="en-US" sz="1600" dirty="0">
                <a:solidFill>
                  <a:srgbClr val="0000FF"/>
                </a:solidFill>
              </a:rPr>
              <a:t>1</a:t>
            </a:r>
            <a:r>
              <a:rPr lang="en-US" sz="1600" dirty="0">
                <a:solidFill>
                  <a:srgbClr val="CC7832"/>
                </a:solidFill>
              </a:rPr>
              <a:t>, </a:t>
            </a:r>
            <a:r>
              <a:rPr lang="en-US" sz="1600" dirty="0">
                <a:solidFill>
                  <a:srgbClr val="0000FF"/>
                </a:solidFill>
              </a:rPr>
              <a:t>3</a:t>
            </a:r>
            <a:r>
              <a:rPr lang="en-US" sz="1600" dirty="0">
                <a:solidFill>
                  <a:srgbClr val="CC7832"/>
                </a:solidFill>
              </a:rPr>
              <a:t>, </a:t>
            </a:r>
            <a:r>
              <a:rPr lang="en-US" sz="1600" dirty="0">
                <a:solidFill>
                  <a:srgbClr val="0000FF"/>
                </a:solidFill>
              </a:rPr>
              <a:t>5</a:t>
            </a:r>
            <a:r>
              <a:rPr lang="en-US" sz="1600" dirty="0">
                <a:solidFill>
                  <a:srgbClr val="CC7832"/>
                </a:solidFill>
              </a:rPr>
              <a:t>, </a:t>
            </a:r>
            <a:r>
              <a:rPr lang="en-US" sz="1600" dirty="0">
                <a:solidFill>
                  <a:srgbClr val="0000FF"/>
                </a:solidFill>
              </a:rPr>
              <a:t>7</a:t>
            </a:r>
            <a:r>
              <a:rPr lang="en-US" sz="1600" dirty="0">
                <a:solidFill>
                  <a:srgbClr val="CC7832"/>
                </a:solidFill>
              </a:rPr>
              <a:t>, </a:t>
            </a:r>
            <a:r>
              <a:rPr lang="en-US" sz="1600" dirty="0">
                <a:solidFill>
                  <a:srgbClr val="0000FF"/>
                </a:solidFill>
              </a:rPr>
              <a:t>13</a:t>
            </a:r>
            <a:r>
              <a:rPr lang="en-US" sz="1600" dirty="0">
                <a:solidFill>
                  <a:srgbClr val="CC7832"/>
                </a:solidFill>
              </a:rPr>
              <a:t>, </a:t>
            </a:r>
            <a:r>
              <a:rPr lang="en-US" sz="1600" dirty="0">
                <a:solidFill>
                  <a:srgbClr val="0000FF"/>
                </a:solidFill>
              </a:rPr>
              <a:t>17</a:t>
            </a:r>
            <a:r>
              <a:rPr lang="en-US" sz="1600" dirty="0">
                <a:solidFill>
                  <a:srgbClr val="CC7832"/>
                </a:solidFill>
              </a:rPr>
              <a:t>, </a:t>
            </a:r>
            <a:r>
              <a:rPr lang="en-US" sz="1600" dirty="0">
                <a:solidFill>
                  <a:srgbClr val="0000FF"/>
                </a:solidFill>
              </a:rPr>
              <a:t>23</a:t>
            </a:r>
            <a:r>
              <a:rPr lang="en-US" sz="1600" dirty="0"/>
              <a:t>)</a:t>
            </a:r>
            <a:r>
              <a:rPr lang="en-US" sz="1600" dirty="0">
                <a:solidFill>
                  <a:srgbClr val="CC7832"/>
                </a:solidFill>
              </a:rPr>
              <a:t>;</a:t>
            </a:r>
            <a:br>
              <a:rPr lang="en-US" sz="1600" dirty="0">
                <a:solidFill>
                  <a:srgbClr val="CC7832"/>
                </a:solidFill>
              </a:rPr>
            </a:br>
            <a:r>
              <a:rPr lang="en-US" sz="1600" i="1" dirty="0" smtClean="0">
                <a:solidFill>
                  <a:srgbClr val="808080"/>
                </a:solidFill>
              </a:rPr>
              <a:t>/</a:t>
            </a:r>
            <a:r>
              <a:rPr lang="en-US" sz="1600" i="1" dirty="0">
                <a:solidFill>
                  <a:srgbClr val="808080"/>
                </a:solidFill>
              </a:rPr>
              <a:t>/ Filter</a:t>
            </a:r>
            <a:br>
              <a:rPr lang="en-US" sz="1600" i="1" dirty="0">
                <a:solidFill>
                  <a:srgbClr val="808080"/>
                </a:solidFill>
              </a:rPr>
            </a:br>
            <a:r>
              <a:rPr lang="en-US" sz="1600" dirty="0" err="1"/>
              <a:t>list.stream</a:t>
            </a:r>
            <a:r>
              <a:rPr lang="en-US" sz="1600" dirty="0"/>
              <a:t>()</a:t>
            </a:r>
            <a:br>
              <a:rPr lang="en-US" sz="1600" dirty="0"/>
            </a:br>
            <a:r>
              <a:rPr lang="en-US" sz="1600" dirty="0"/>
              <a:t>        .filter(</a:t>
            </a:r>
            <a:r>
              <a:rPr lang="en-US" sz="1600" dirty="0" err="1"/>
              <a:t>i</a:t>
            </a:r>
            <a:r>
              <a:rPr lang="en-US" sz="1600" dirty="0"/>
              <a:t> -&gt; </a:t>
            </a:r>
            <a:r>
              <a:rPr lang="en-US" sz="1600" dirty="0" err="1"/>
              <a:t>i</a:t>
            </a:r>
            <a:r>
              <a:rPr lang="en-US" sz="1600" dirty="0"/>
              <a:t> &gt; </a:t>
            </a:r>
            <a:r>
              <a:rPr lang="en-US" sz="1600" dirty="0">
                <a:solidFill>
                  <a:srgbClr val="0000FF"/>
                </a:solidFill>
              </a:rPr>
              <a:t>10</a:t>
            </a:r>
            <a:r>
              <a:rPr lang="en-US" sz="1600" dirty="0"/>
              <a:t>)</a:t>
            </a:r>
            <a:br>
              <a:rPr lang="en-US" sz="1600" dirty="0"/>
            </a:br>
            <a:r>
              <a:rPr lang="en-US" sz="1600" dirty="0"/>
              <a:t>        .</a:t>
            </a:r>
            <a:r>
              <a:rPr lang="en-US" sz="1600" dirty="0" err="1"/>
              <a:t>forEach</a:t>
            </a:r>
            <a:r>
              <a:rPr lang="en-US" sz="1600" dirty="0"/>
              <a:t>(</a:t>
            </a:r>
            <a:r>
              <a:rPr lang="en-US" sz="1600" dirty="0" err="1"/>
              <a:t>System.</a:t>
            </a:r>
            <a:r>
              <a:rPr lang="en-US" sz="1600" b="1" i="1" dirty="0" err="1">
                <a:solidFill>
                  <a:srgbClr val="660E7A"/>
                </a:solidFill>
              </a:rPr>
              <a:t>out</a:t>
            </a:r>
            <a:r>
              <a:rPr lang="en-US" sz="1600" dirty="0"/>
              <a:t>::</a:t>
            </a:r>
            <a:r>
              <a:rPr lang="en-US" sz="1600" dirty="0" err="1"/>
              <a:t>println</a:t>
            </a:r>
            <a:r>
              <a:rPr lang="en-US" sz="1600" dirty="0"/>
              <a:t>)</a:t>
            </a:r>
            <a:r>
              <a:rPr lang="en-US" sz="1600" dirty="0">
                <a:solidFill>
                  <a:srgbClr val="CC7832"/>
                </a:solidFill>
              </a:rPr>
              <a:t>;</a:t>
            </a:r>
            <a:br>
              <a:rPr lang="en-US" sz="1600" dirty="0">
                <a:solidFill>
                  <a:srgbClr val="CC7832"/>
                </a:solidFill>
              </a:rPr>
            </a:br>
            <a:r>
              <a:rPr lang="en-US" sz="1600" i="1" dirty="0" smtClean="0">
                <a:solidFill>
                  <a:srgbClr val="808080"/>
                </a:solidFill>
              </a:rPr>
              <a:t>/</a:t>
            </a:r>
            <a:r>
              <a:rPr lang="en-US" sz="1600" i="1" dirty="0">
                <a:solidFill>
                  <a:srgbClr val="808080"/>
                </a:solidFill>
              </a:rPr>
              <a:t>/ Sorted</a:t>
            </a:r>
            <a:br>
              <a:rPr lang="en-US" sz="1600" i="1" dirty="0">
                <a:solidFill>
                  <a:srgbClr val="808080"/>
                </a:solidFill>
              </a:rPr>
            </a:br>
            <a:r>
              <a:rPr lang="en-US" sz="1600" dirty="0" err="1"/>
              <a:t>list.stream</a:t>
            </a:r>
            <a:r>
              <a:rPr lang="en-US" sz="1600" dirty="0"/>
              <a:t>()</a:t>
            </a:r>
            <a:br>
              <a:rPr lang="en-US" sz="1600" dirty="0"/>
            </a:br>
            <a:r>
              <a:rPr lang="en-US" sz="1600" dirty="0"/>
              <a:t>        .sorted((i1</a:t>
            </a:r>
            <a:r>
              <a:rPr lang="en-US" sz="1600" dirty="0">
                <a:solidFill>
                  <a:srgbClr val="CC7832"/>
                </a:solidFill>
              </a:rPr>
              <a:t>, </a:t>
            </a:r>
            <a:r>
              <a:rPr lang="en-US" sz="1600" dirty="0"/>
              <a:t>i2) -&gt; i1.compareTo(i2) * -</a:t>
            </a:r>
            <a:r>
              <a:rPr lang="en-US" sz="1600" dirty="0">
                <a:solidFill>
                  <a:srgbClr val="0000FF"/>
                </a:solidFill>
              </a:rPr>
              <a:t>1</a:t>
            </a:r>
            <a:r>
              <a:rPr lang="en-US" sz="1600" dirty="0"/>
              <a:t>)</a:t>
            </a:r>
            <a:br>
              <a:rPr lang="en-US" sz="1600" dirty="0"/>
            </a:br>
            <a:r>
              <a:rPr lang="en-US" sz="1600" dirty="0"/>
              <a:t>        .</a:t>
            </a:r>
            <a:r>
              <a:rPr lang="en-US" sz="1600" dirty="0" err="1"/>
              <a:t>forEach</a:t>
            </a:r>
            <a:r>
              <a:rPr lang="en-US" sz="1600" dirty="0"/>
              <a:t>(</a:t>
            </a:r>
            <a:r>
              <a:rPr lang="en-US" sz="1600" dirty="0" err="1"/>
              <a:t>System.</a:t>
            </a:r>
            <a:r>
              <a:rPr lang="en-US" sz="1600" b="1" i="1" dirty="0" err="1">
                <a:solidFill>
                  <a:srgbClr val="660E7A"/>
                </a:solidFill>
              </a:rPr>
              <a:t>out</a:t>
            </a:r>
            <a:r>
              <a:rPr lang="en-US" sz="1600" dirty="0"/>
              <a:t>::</a:t>
            </a:r>
            <a:r>
              <a:rPr lang="en-US" sz="1600" dirty="0" err="1"/>
              <a:t>println</a:t>
            </a:r>
            <a:r>
              <a:rPr lang="en-US" sz="1600" dirty="0"/>
              <a:t>)</a:t>
            </a:r>
            <a:r>
              <a:rPr lang="en-US" sz="1600" dirty="0">
                <a:solidFill>
                  <a:srgbClr val="CC7832"/>
                </a:solidFill>
              </a:rPr>
              <a:t>;</a:t>
            </a:r>
            <a:br>
              <a:rPr lang="en-US" sz="1600" dirty="0">
                <a:solidFill>
                  <a:srgbClr val="CC7832"/>
                </a:solidFill>
              </a:rPr>
            </a:br>
            <a:r>
              <a:rPr lang="en-US" sz="1600" i="1" dirty="0" smtClean="0">
                <a:solidFill>
                  <a:srgbClr val="808080"/>
                </a:solidFill>
              </a:rPr>
              <a:t>/</a:t>
            </a:r>
            <a:r>
              <a:rPr lang="en-US" sz="1600" i="1" dirty="0">
                <a:solidFill>
                  <a:srgbClr val="808080"/>
                </a:solidFill>
              </a:rPr>
              <a:t>/ Map</a:t>
            </a:r>
            <a:br>
              <a:rPr lang="en-US" sz="1600" i="1" dirty="0">
                <a:solidFill>
                  <a:srgbClr val="808080"/>
                </a:solidFill>
              </a:rPr>
            </a:br>
            <a:r>
              <a:rPr lang="en-US" sz="1600" dirty="0" err="1"/>
              <a:t>list.stream</a:t>
            </a:r>
            <a:r>
              <a:rPr lang="en-US" sz="1600" dirty="0"/>
              <a:t>()</a:t>
            </a:r>
            <a:br>
              <a:rPr lang="en-US" sz="1600" dirty="0"/>
            </a:br>
            <a:r>
              <a:rPr lang="en-US" sz="1600" dirty="0"/>
              <a:t>        .map(</a:t>
            </a:r>
            <a:r>
              <a:rPr lang="en-US" sz="1600" dirty="0" err="1"/>
              <a:t>i</a:t>
            </a:r>
            <a:r>
              <a:rPr lang="en-US" sz="1600" dirty="0"/>
              <a:t> -&gt; </a:t>
            </a:r>
            <a:r>
              <a:rPr lang="en-US" sz="1600" dirty="0" err="1"/>
              <a:t>i</a:t>
            </a:r>
            <a:r>
              <a:rPr lang="en-US" sz="1600" dirty="0"/>
              <a:t> + </a:t>
            </a:r>
            <a:r>
              <a:rPr lang="en-US" sz="1600" dirty="0">
                <a:solidFill>
                  <a:srgbClr val="0000FF"/>
                </a:solidFill>
              </a:rPr>
              <a:t>1</a:t>
            </a:r>
            <a:r>
              <a:rPr lang="en-US" sz="1600" dirty="0"/>
              <a:t>)</a:t>
            </a:r>
            <a:br>
              <a:rPr lang="en-US" sz="1600" dirty="0"/>
            </a:br>
            <a:r>
              <a:rPr lang="en-US" sz="1600" dirty="0"/>
              <a:t>        .</a:t>
            </a:r>
            <a:r>
              <a:rPr lang="en-US" sz="1600" dirty="0" err="1"/>
              <a:t>forEach</a:t>
            </a:r>
            <a:r>
              <a:rPr lang="en-US" sz="1600" dirty="0"/>
              <a:t>(</a:t>
            </a:r>
            <a:r>
              <a:rPr lang="en-US" sz="1600" dirty="0" err="1"/>
              <a:t>System.</a:t>
            </a:r>
            <a:r>
              <a:rPr lang="en-US" sz="1600" b="1" i="1" dirty="0" err="1">
                <a:solidFill>
                  <a:srgbClr val="660E7A"/>
                </a:solidFill>
              </a:rPr>
              <a:t>out</a:t>
            </a:r>
            <a:r>
              <a:rPr lang="en-US" sz="1600" dirty="0"/>
              <a:t>::</a:t>
            </a:r>
            <a:r>
              <a:rPr lang="en-US" sz="1600" dirty="0" err="1"/>
              <a:t>println</a:t>
            </a:r>
            <a:r>
              <a:rPr lang="en-US" sz="1600" dirty="0"/>
              <a:t>)</a:t>
            </a:r>
            <a:r>
              <a:rPr lang="en-US" sz="1600" dirty="0">
                <a:solidFill>
                  <a:srgbClr val="CC7832"/>
                </a:solidFill>
              </a:rPr>
              <a:t>;</a:t>
            </a:r>
            <a:br>
              <a:rPr lang="en-US" sz="1600" dirty="0">
                <a:solidFill>
                  <a:srgbClr val="CC7832"/>
                </a:solidFill>
              </a:rPr>
            </a:br>
            <a:r>
              <a:rPr lang="en-US" sz="1600" i="1" dirty="0" smtClean="0">
                <a:solidFill>
                  <a:srgbClr val="808080"/>
                </a:solidFill>
              </a:rPr>
              <a:t>/</a:t>
            </a:r>
            <a:r>
              <a:rPr lang="en-US" sz="1600" i="1" dirty="0">
                <a:solidFill>
                  <a:srgbClr val="808080"/>
                </a:solidFill>
              </a:rPr>
              <a:t>/ Collect</a:t>
            </a:r>
            <a:br>
              <a:rPr lang="en-US" sz="1600" i="1" dirty="0">
                <a:solidFill>
                  <a:srgbClr val="808080"/>
                </a:solidFill>
              </a:rPr>
            </a:br>
            <a:r>
              <a:rPr lang="en-US" sz="1600" dirty="0"/>
              <a:t>String </a:t>
            </a:r>
            <a:r>
              <a:rPr lang="en-US" sz="1600" dirty="0" err="1"/>
              <a:t>joinedList</a:t>
            </a:r>
            <a:r>
              <a:rPr lang="en-US" sz="1600" dirty="0"/>
              <a:t> = </a:t>
            </a:r>
            <a:r>
              <a:rPr lang="en-US" sz="1600" dirty="0" err="1"/>
              <a:t>list.stream</a:t>
            </a:r>
            <a:r>
              <a:rPr lang="en-US" sz="1600" dirty="0"/>
              <a:t>()</a:t>
            </a:r>
            <a:br>
              <a:rPr lang="en-US" sz="1600" dirty="0"/>
            </a:br>
            <a:r>
              <a:rPr lang="en-US" sz="1600" dirty="0"/>
              <a:t>        .map(</a:t>
            </a:r>
            <a:r>
              <a:rPr lang="en-US" sz="1600" dirty="0" err="1"/>
              <a:t>i</a:t>
            </a:r>
            <a:r>
              <a:rPr lang="en-US" sz="1600" dirty="0"/>
              <a:t> -&gt; </a:t>
            </a:r>
            <a:r>
              <a:rPr lang="en-US" sz="1600" dirty="0" err="1"/>
              <a:t>i.toString</a:t>
            </a:r>
            <a:r>
              <a:rPr lang="en-US" sz="1600" dirty="0"/>
              <a:t>())</a:t>
            </a:r>
            <a:br>
              <a:rPr lang="en-US" sz="1600" dirty="0"/>
            </a:br>
            <a:r>
              <a:rPr lang="en-US" sz="1600" dirty="0"/>
              <a:t>        .collect(</a:t>
            </a:r>
            <a:r>
              <a:rPr lang="en-US" sz="1600" dirty="0" err="1"/>
              <a:t>Collectors.</a:t>
            </a:r>
            <a:r>
              <a:rPr lang="en-US" sz="1600" i="1" dirty="0" err="1"/>
              <a:t>joining</a:t>
            </a:r>
            <a:r>
              <a:rPr lang="en-US" sz="1600" dirty="0"/>
              <a:t>(</a:t>
            </a:r>
            <a:r>
              <a:rPr lang="en-US" sz="1600" b="1" dirty="0">
                <a:solidFill>
                  <a:srgbClr val="008000"/>
                </a:solidFill>
              </a:rPr>
              <a:t>", "</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dirty="0" err="1"/>
              <a:t>joinedList</a:t>
            </a:r>
            <a:r>
              <a:rPr lang="en-US" sz="1600" dirty="0"/>
              <a:t>)</a:t>
            </a:r>
            <a:r>
              <a:rPr lang="en-US" sz="1600" dirty="0">
                <a:solidFill>
                  <a:srgbClr val="CC7832"/>
                </a:solidFill>
              </a:rPr>
              <a:t>;</a:t>
            </a:r>
            <a:endParaRPr lang="en-US" sz="1600" dirty="0">
              <a:latin typeface="Tahoma" panose="020B0604030504040204" pitchFamily="34" charset="0"/>
            </a:endParaRPr>
          </a:p>
        </p:txBody>
      </p:sp>
    </p:spTree>
    <p:extLst>
      <p:ext uri="{BB962C8B-B14F-4D97-AF65-F5344CB8AC3E}">
        <p14:creationId xmlns:p14="http://schemas.microsoft.com/office/powerpoint/2010/main" val="25137758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Streams and Bulk Data Operations for Collections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Maps</a:t>
            </a:r>
          </a:p>
          <a:p>
            <a:pPr lvl="1"/>
            <a:r>
              <a:rPr lang="en-US" dirty="0">
                <a:latin typeface="Tahoma" panose="020B0604030504040204" pitchFamily="34" charset="0"/>
              </a:rPr>
              <a:t>Don’t support streams :-(</a:t>
            </a:r>
          </a:p>
          <a:p>
            <a:pPr lvl="1"/>
            <a:r>
              <a:rPr lang="en-US" dirty="0">
                <a:latin typeface="Tahoma" panose="020B0604030504040204" pitchFamily="34" charset="0"/>
              </a:rPr>
              <a:t>… But they now support various new and useful methods for executing common tasks!</a:t>
            </a:r>
          </a:p>
          <a:p>
            <a:pPr lvl="2"/>
            <a:r>
              <a:rPr lang="en-US" dirty="0" smtClean="0">
                <a:latin typeface="Courier"/>
                <a:cs typeface="Courier"/>
              </a:rPr>
              <a:t>V </a:t>
            </a:r>
            <a:r>
              <a:rPr lang="en-US" dirty="0" err="1" smtClean="0">
                <a:latin typeface="Courier"/>
                <a:cs typeface="Courier"/>
              </a:rPr>
              <a:t>putIfAbsent</a:t>
            </a:r>
            <a:r>
              <a:rPr lang="en-US" dirty="0" smtClean="0">
                <a:latin typeface="Courier"/>
                <a:cs typeface="Courier"/>
              </a:rPr>
              <a:t>(K key, V value)</a:t>
            </a:r>
            <a:endParaRPr lang="en-US" dirty="0">
              <a:latin typeface="Courier"/>
              <a:cs typeface="Courier"/>
            </a:endParaRPr>
          </a:p>
          <a:p>
            <a:pPr lvl="2"/>
            <a:r>
              <a:rPr lang="en-US" dirty="0">
                <a:latin typeface="Courier"/>
                <a:cs typeface="Courier"/>
              </a:rPr>
              <a:t>v</a:t>
            </a:r>
            <a:r>
              <a:rPr lang="en-US" dirty="0" smtClean="0">
                <a:latin typeface="Courier"/>
                <a:cs typeface="Courier"/>
              </a:rPr>
              <a:t>oid </a:t>
            </a:r>
            <a:r>
              <a:rPr lang="en-US" dirty="0" err="1" smtClean="0">
                <a:latin typeface="Courier"/>
                <a:cs typeface="Courier"/>
              </a:rPr>
              <a:t>forEach</a:t>
            </a:r>
            <a:r>
              <a:rPr lang="en-US" dirty="0">
                <a:latin typeface="Courier"/>
                <a:cs typeface="Courier"/>
              </a:rPr>
              <a:t>(</a:t>
            </a:r>
            <a:r>
              <a:rPr lang="en-US" dirty="0" err="1">
                <a:latin typeface="Courier"/>
                <a:cs typeface="Courier"/>
              </a:rPr>
              <a:t>BiConsumer</a:t>
            </a:r>
            <a:r>
              <a:rPr lang="en-US" dirty="0">
                <a:latin typeface="Courier"/>
                <a:cs typeface="Courier"/>
              </a:rPr>
              <a:t>&lt;? super K,? super V&gt; action)</a:t>
            </a:r>
          </a:p>
          <a:p>
            <a:pPr lvl="2"/>
            <a:r>
              <a:rPr lang="en-US" dirty="0" smtClean="0">
                <a:latin typeface="Courier"/>
                <a:cs typeface="Courier"/>
              </a:rPr>
              <a:t>V </a:t>
            </a:r>
            <a:r>
              <a:rPr lang="en-US" dirty="0" err="1" smtClean="0">
                <a:latin typeface="Courier"/>
                <a:cs typeface="Courier"/>
              </a:rPr>
              <a:t>computeIfPresent</a:t>
            </a:r>
            <a:r>
              <a:rPr lang="en-US" dirty="0" smtClean="0">
                <a:latin typeface="Courier"/>
                <a:cs typeface="Courier"/>
              </a:rPr>
              <a:t>(</a:t>
            </a:r>
            <a:r>
              <a:rPr lang="en-US" dirty="0">
                <a:latin typeface="Courier"/>
                <a:cs typeface="Courier"/>
              </a:rPr>
              <a:t>K key, </a:t>
            </a:r>
            <a:r>
              <a:rPr lang="en-US" dirty="0" err="1">
                <a:latin typeface="Courier"/>
                <a:cs typeface="Courier"/>
              </a:rPr>
              <a:t>BiFunction</a:t>
            </a:r>
            <a:r>
              <a:rPr lang="en-US" dirty="0">
                <a:latin typeface="Courier"/>
                <a:cs typeface="Courier"/>
              </a:rPr>
              <a:t>&lt;? super K,? super V,? extends V&gt; </a:t>
            </a:r>
            <a:r>
              <a:rPr lang="en-US" dirty="0" err="1">
                <a:latin typeface="Courier"/>
                <a:cs typeface="Courier"/>
              </a:rPr>
              <a:t>remappingFunction</a:t>
            </a:r>
            <a:r>
              <a:rPr lang="en-US" dirty="0">
                <a:latin typeface="Courier"/>
                <a:cs typeface="Courier"/>
              </a:rPr>
              <a:t>)</a:t>
            </a:r>
          </a:p>
          <a:p>
            <a:pPr lvl="2"/>
            <a:r>
              <a:rPr lang="en-US" dirty="0" smtClean="0">
                <a:latin typeface="Courier"/>
                <a:cs typeface="Courier"/>
              </a:rPr>
              <a:t>V </a:t>
            </a:r>
            <a:r>
              <a:rPr lang="en-US" dirty="0" err="1" smtClean="0">
                <a:latin typeface="Courier"/>
                <a:cs typeface="Courier"/>
              </a:rPr>
              <a:t>computeIfAbsent</a:t>
            </a:r>
            <a:r>
              <a:rPr lang="en-US" dirty="0">
                <a:latin typeface="Courier"/>
                <a:cs typeface="Courier"/>
              </a:rPr>
              <a:t>(K key, Function&lt;? super K,? extends V&gt; </a:t>
            </a:r>
            <a:r>
              <a:rPr lang="en-US" dirty="0" err="1">
                <a:latin typeface="Courier"/>
                <a:cs typeface="Courier"/>
              </a:rPr>
              <a:t>mappingFunction</a:t>
            </a:r>
            <a:r>
              <a:rPr lang="en-US" dirty="0" smtClean="0">
                <a:latin typeface="Courier"/>
                <a:cs typeface="Courier"/>
              </a:rPr>
              <a:t>)</a:t>
            </a:r>
          </a:p>
          <a:p>
            <a:pPr lvl="2"/>
            <a:r>
              <a:rPr lang="en-US" dirty="0" smtClean="0">
                <a:latin typeface="Courier"/>
                <a:cs typeface="Courier"/>
              </a:rPr>
              <a:t>V </a:t>
            </a:r>
            <a:r>
              <a:rPr lang="en-US" dirty="0" err="1" smtClean="0">
                <a:latin typeface="Courier"/>
                <a:cs typeface="Courier"/>
              </a:rPr>
              <a:t>getOrDefault</a:t>
            </a:r>
            <a:r>
              <a:rPr lang="en-US" dirty="0">
                <a:latin typeface="Courier"/>
                <a:cs typeface="Courier"/>
              </a:rPr>
              <a:t>(Object key, V </a:t>
            </a:r>
            <a:r>
              <a:rPr lang="en-US" dirty="0" err="1">
                <a:latin typeface="Courier"/>
                <a:cs typeface="Courier"/>
              </a:rPr>
              <a:t>defaultValue</a:t>
            </a:r>
            <a:r>
              <a:rPr lang="en-US" dirty="0" smtClean="0">
                <a:latin typeface="Courier"/>
                <a:cs typeface="Courier"/>
              </a:rPr>
              <a:t>)</a:t>
            </a:r>
          </a:p>
          <a:p>
            <a:pPr lvl="2"/>
            <a:r>
              <a:rPr lang="en-US" dirty="0" smtClean="0">
                <a:latin typeface="Courier"/>
                <a:cs typeface="Courier"/>
              </a:rPr>
              <a:t>...</a:t>
            </a:r>
            <a:endParaRPr lang="en-US" dirty="0">
              <a:latin typeface="Tahoma" panose="020B0604030504040204" pitchFamily="34" charset="0"/>
            </a:endParaRPr>
          </a:p>
        </p:txBody>
      </p:sp>
    </p:spTree>
    <p:extLst>
      <p:ext uri="{BB962C8B-B14F-4D97-AF65-F5344CB8AC3E}">
        <p14:creationId xmlns:p14="http://schemas.microsoft.com/office/powerpoint/2010/main" val="23993264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Streams and Bulk Data Operations for Collections</a:t>
            </a:r>
            <a:endParaRPr lang="en-US" dirty="0"/>
          </a:p>
        </p:txBody>
      </p:sp>
      <p:sp>
        <p:nvSpPr>
          <p:cNvPr id="4" name="Content Placeholder 2"/>
          <p:cNvSpPr>
            <a:spLocks noGrp="1"/>
          </p:cNvSpPr>
          <p:nvPr>
            <p:ph idx="1"/>
          </p:nvPr>
        </p:nvSpPr>
        <p:spPr>
          <a:xfrm>
            <a:off x="323850" y="1268760"/>
            <a:ext cx="8570912" cy="4824536"/>
          </a:xfrm>
        </p:spPr>
        <p:txBody>
          <a:bodyPr/>
          <a:lstStyle/>
          <a:p>
            <a:pPr marL="0" indent="0">
              <a:buNone/>
            </a:pPr>
            <a:r>
              <a:rPr lang="en-US" sz="1800" i="1" dirty="0">
                <a:solidFill>
                  <a:srgbClr val="808080"/>
                </a:solidFill>
              </a:rPr>
              <a:t>// </a:t>
            </a:r>
            <a:r>
              <a:rPr lang="en-US" sz="1800" i="1" dirty="0" err="1">
                <a:solidFill>
                  <a:srgbClr val="808080"/>
                </a:solidFill>
              </a:rPr>
              <a:t>putIfAbsent</a:t>
            </a:r>
            <a:r>
              <a:rPr lang="en-US" sz="1800" i="1" dirty="0">
                <a:solidFill>
                  <a:srgbClr val="808080"/>
                </a:solidFill>
              </a:rPr>
              <a:t/>
            </a:r>
            <a:br>
              <a:rPr lang="en-US" sz="1800" i="1" dirty="0">
                <a:solidFill>
                  <a:srgbClr val="808080"/>
                </a:solidFill>
              </a:rPr>
            </a:br>
            <a:r>
              <a:rPr lang="en-US" sz="1800" dirty="0"/>
              <a:t>Map&lt;Integer</a:t>
            </a:r>
            <a:r>
              <a:rPr lang="en-US" sz="1800" dirty="0">
                <a:solidFill>
                  <a:srgbClr val="CC7832"/>
                </a:solidFill>
              </a:rPr>
              <a:t>, </a:t>
            </a:r>
            <a:r>
              <a:rPr lang="en-US" sz="1800" dirty="0"/>
              <a:t>String&gt; map = </a:t>
            </a:r>
            <a:r>
              <a:rPr lang="en-US" sz="1800" b="1" dirty="0">
                <a:solidFill>
                  <a:srgbClr val="000080"/>
                </a:solidFill>
              </a:rPr>
              <a:t>new </a:t>
            </a:r>
            <a:r>
              <a:rPr lang="en-US" sz="1800" dirty="0" err="1"/>
              <a:t>HashMap</a:t>
            </a:r>
            <a:r>
              <a:rPr lang="en-US" sz="1800" dirty="0"/>
              <a:t>&lt;&gt;()</a:t>
            </a:r>
            <a:r>
              <a:rPr lang="en-US" sz="1800" dirty="0">
                <a:solidFill>
                  <a:srgbClr val="CC7832"/>
                </a:solidFill>
              </a:rPr>
              <a:t>;</a:t>
            </a:r>
            <a:br>
              <a:rPr lang="en-US" sz="1800" dirty="0">
                <a:solidFill>
                  <a:srgbClr val="CC7832"/>
                </a:solidFill>
              </a:rPr>
            </a:br>
            <a:r>
              <a:rPr lang="en-US" sz="1800" b="1" dirty="0">
                <a:solidFill>
                  <a:srgbClr val="000080"/>
                </a:solidFill>
              </a:rPr>
              <a:t>for </a:t>
            </a:r>
            <a:r>
              <a:rPr lang="en-US" sz="1800" dirty="0"/>
              <a:t>(</a:t>
            </a:r>
            <a:r>
              <a:rPr lang="en-US" sz="1800" b="1" dirty="0" err="1">
                <a:solidFill>
                  <a:srgbClr val="000080"/>
                </a:solidFill>
              </a:rPr>
              <a:t>int</a:t>
            </a:r>
            <a:r>
              <a:rPr lang="en-US" sz="1800" b="1" dirty="0">
                <a:solidFill>
                  <a:srgbClr val="000080"/>
                </a:solidFill>
              </a:rPr>
              <a:t> </a:t>
            </a:r>
            <a:r>
              <a:rPr lang="en-US" sz="1800" dirty="0" err="1"/>
              <a:t>i</a:t>
            </a:r>
            <a:r>
              <a:rPr lang="en-US" sz="1800" dirty="0"/>
              <a:t>=</a:t>
            </a:r>
            <a:r>
              <a:rPr lang="en-US" sz="1800" dirty="0">
                <a:solidFill>
                  <a:srgbClr val="0000FF"/>
                </a:solidFill>
              </a:rPr>
              <a:t>0</a:t>
            </a:r>
            <a:r>
              <a:rPr lang="en-US" sz="1800" dirty="0">
                <a:solidFill>
                  <a:srgbClr val="CC7832"/>
                </a:solidFill>
              </a:rPr>
              <a:t>; </a:t>
            </a:r>
            <a:r>
              <a:rPr lang="en-US" sz="1800" dirty="0" err="1"/>
              <a:t>i</a:t>
            </a:r>
            <a:r>
              <a:rPr lang="en-US" sz="1800" dirty="0"/>
              <a:t>&lt;</a:t>
            </a:r>
            <a:r>
              <a:rPr lang="en-US" sz="1800" dirty="0">
                <a:solidFill>
                  <a:srgbClr val="0000FF"/>
                </a:solidFill>
              </a:rPr>
              <a:t>10</a:t>
            </a:r>
            <a:r>
              <a:rPr lang="en-US" sz="1800" dirty="0">
                <a:solidFill>
                  <a:srgbClr val="CC7832"/>
                </a:solidFill>
              </a:rPr>
              <a:t>; </a:t>
            </a:r>
            <a:r>
              <a:rPr lang="en-US" sz="1800" dirty="0" err="1"/>
              <a:t>i</a:t>
            </a:r>
            <a:r>
              <a:rPr lang="en-US" sz="1800" dirty="0"/>
              <a:t>++) {</a:t>
            </a:r>
            <a:br>
              <a:rPr lang="en-US" sz="1800" dirty="0"/>
            </a:br>
            <a:r>
              <a:rPr lang="en-US" sz="1800" dirty="0"/>
              <a:t>    </a:t>
            </a:r>
            <a:r>
              <a:rPr lang="en-US" sz="1800" dirty="0" err="1"/>
              <a:t>map.putIfAbsent</a:t>
            </a:r>
            <a:r>
              <a:rPr lang="en-US" sz="1800" dirty="0"/>
              <a:t>(</a:t>
            </a:r>
            <a:r>
              <a:rPr lang="en-US" sz="1800" dirty="0" err="1"/>
              <a:t>i</a:t>
            </a:r>
            <a:r>
              <a:rPr lang="en-US" sz="1800" dirty="0">
                <a:solidFill>
                  <a:srgbClr val="CC7832"/>
                </a:solidFill>
              </a:rPr>
              <a:t>, </a:t>
            </a:r>
            <a:r>
              <a:rPr lang="en-US" sz="1800" b="1" dirty="0">
                <a:solidFill>
                  <a:srgbClr val="008000"/>
                </a:solidFill>
              </a:rPr>
              <a:t>"value #" </a:t>
            </a:r>
            <a:r>
              <a:rPr lang="en-US" sz="1800" dirty="0"/>
              <a:t>+ </a:t>
            </a:r>
            <a:r>
              <a:rPr lang="en-US" sz="1800" dirty="0" err="1"/>
              <a:t>i</a:t>
            </a:r>
            <a:r>
              <a:rPr lang="en-US" sz="1800" dirty="0"/>
              <a:t>)</a:t>
            </a:r>
            <a:r>
              <a:rPr lang="en-US" sz="1800" dirty="0">
                <a:solidFill>
                  <a:srgbClr val="CC7832"/>
                </a:solidFill>
              </a:rPr>
              <a:t>;</a:t>
            </a:r>
            <a:br>
              <a:rPr lang="en-US" sz="1800" dirty="0">
                <a:solidFill>
                  <a:srgbClr val="CC7832"/>
                </a:solidFill>
              </a:rPr>
            </a:br>
            <a:r>
              <a:rPr lang="en-US" sz="1800" dirty="0"/>
              <a:t>}</a:t>
            </a:r>
            <a:br>
              <a:rPr lang="en-US" sz="1800" dirty="0"/>
            </a:br>
            <a:r>
              <a:rPr lang="en-US" sz="1800" b="1" dirty="0">
                <a:solidFill>
                  <a:srgbClr val="000080"/>
                </a:solidFill>
              </a:rPr>
              <a:t>for </a:t>
            </a:r>
            <a:r>
              <a:rPr lang="en-US" sz="1800" dirty="0"/>
              <a:t>(</a:t>
            </a:r>
            <a:r>
              <a:rPr lang="en-US" sz="1800" b="1" dirty="0" err="1">
                <a:solidFill>
                  <a:srgbClr val="000080"/>
                </a:solidFill>
              </a:rPr>
              <a:t>int</a:t>
            </a:r>
            <a:r>
              <a:rPr lang="en-US" sz="1800" b="1" dirty="0">
                <a:solidFill>
                  <a:srgbClr val="000080"/>
                </a:solidFill>
              </a:rPr>
              <a:t> </a:t>
            </a:r>
            <a:r>
              <a:rPr lang="en-US" sz="1800" dirty="0" err="1"/>
              <a:t>i</a:t>
            </a:r>
            <a:r>
              <a:rPr lang="en-US" sz="1800" dirty="0"/>
              <a:t>=</a:t>
            </a:r>
            <a:r>
              <a:rPr lang="en-US" sz="1800" dirty="0">
                <a:solidFill>
                  <a:srgbClr val="0000FF"/>
                </a:solidFill>
              </a:rPr>
              <a:t>0</a:t>
            </a:r>
            <a:r>
              <a:rPr lang="en-US" sz="1800" dirty="0">
                <a:solidFill>
                  <a:srgbClr val="CC7832"/>
                </a:solidFill>
              </a:rPr>
              <a:t>; </a:t>
            </a:r>
            <a:r>
              <a:rPr lang="en-US" sz="1800" dirty="0" err="1"/>
              <a:t>i</a:t>
            </a:r>
            <a:r>
              <a:rPr lang="en-US" sz="1800" dirty="0"/>
              <a:t>&lt;</a:t>
            </a:r>
            <a:r>
              <a:rPr lang="en-US" sz="1800" dirty="0">
                <a:solidFill>
                  <a:srgbClr val="0000FF"/>
                </a:solidFill>
              </a:rPr>
              <a:t>10</a:t>
            </a:r>
            <a:r>
              <a:rPr lang="en-US" sz="1800" dirty="0">
                <a:solidFill>
                  <a:srgbClr val="CC7832"/>
                </a:solidFill>
              </a:rPr>
              <a:t>; </a:t>
            </a:r>
            <a:r>
              <a:rPr lang="en-US" sz="1800" dirty="0" err="1"/>
              <a:t>i</a:t>
            </a:r>
            <a:r>
              <a:rPr lang="en-US" sz="1800" dirty="0"/>
              <a:t>++) {</a:t>
            </a:r>
            <a:br>
              <a:rPr lang="en-US" sz="1800" dirty="0"/>
            </a:br>
            <a:r>
              <a:rPr lang="en-US" sz="1800" dirty="0"/>
              <a:t>    </a:t>
            </a:r>
            <a:r>
              <a:rPr lang="en-US" sz="1800" dirty="0" err="1"/>
              <a:t>map.putIfAbsent</a:t>
            </a:r>
            <a:r>
              <a:rPr lang="en-US" sz="1800" dirty="0"/>
              <a:t>(</a:t>
            </a:r>
            <a:r>
              <a:rPr lang="en-US" sz="1800" dirty="0" err="1"/>
              <a:t>i</a:t>
            </a:r>
            <a:r>
              <a:rPr lang="en-US" sz="1800" dirty="0">
                <a:solidFill>
                  <a:srgbClr val="CC7832"/>
                </a:solidFill>
              </a:rPr>
              <a:t>, </a:t>
            </a:r>
            <a:r>
              <a:rPr lang="en-US" sz="1800" b="1" dirty="0">
                <a:solidFill>
                  <a:srgbClr val="008000"/>
                </a:solidFill>
              </a:rPr>
              <a:t>"</a:t>
            </a:r>
            <a:r>
              <a:rPr lang="en-US" sz="1800" b="1" dirty="0" err="1">
                <a:solidFill>
                  <a:srgbClr val="008000"/>
                </a:solidFill>
              </a:rPr>
              <a:t>otherValue</a:t>
            </a:r>
            <a:r>
              <a:rPr lang="en-US" sz="1800" b="1" dirty="0">
                <a:solidFill>
                  <a:srgbClr val="008000"/>
                </a:solidFill>
              </a:rPr>
              <a:t> #" </a:t>
            </a:r>
            <a:r>
              <a:rPr lang="en-US" sz="1800" dirty="0"/>
              <a:t>+ </a:t>
            </a:r>
            <a:r>
              <a:rPr lang="en-US" sz="1800" dirty="0" err="1"/>
              <a:t>i</a:t>
            </a:r>
            <a:r>
              <a:rPr lang="en-US" sz="1800" dirty="0"/>
              <a:t>)</a:t>
            </a:r>
            <a:r>
              <a:rPr lang="en-US" sz="1800" dirty="0">
                <a:solidFill>
                  <a:srgbClr val="CC7832"/>
                </a:solidFill>
              </a:rPr>
              <a:t>;</a:t>
            </a:r>
            <a:br>
              <a:rPr lang="en-US" sz="1800" dirty="0">
                <a:solidFill>
                  <a:srgbClr val="CC7832"/>
                </a:solidFill>
              </a:rPr>
            </a:br>
            <a:r>
              <a:rPr lang="en-US" sz="1800" dirty="0" smtClean="0"/>
              <a:t>}</a:t>
            </a:r>
            <a:br>
              <a:rPr lang="en-US" sz="1800" dirty="0" smtClean="0"/>
            </a:br>
            <a:r>
              <a:rPr lang="en-US" sz="1800" dirty="0" smtClean="0"/>
              <a:t/>
            </a:r>
            <a:br>
              <a:rPr lang="en-US" sz="1800" dirty="0" smtClean="0"/>
            </a:br>
            <a:r>
              <a:rPr lang="en-US" sz="1800" i="1" dirty="0" smtClean="0">
                <a:solidFill>
                  <a:srgbClr val="808080"/>
                </a:solidFill>
              </a:rPr>
              <a:t>/</a:t>
            </a:r>
            <a:r>
              <a:rPr lang="en-US" sz="1800" i="1" dirty="0">
                <a:solidFill>
                  <a:srgbClr val="808080"/>
                </a:solidFill>
              </a:rPr>
              <a:t>/ </a:t>
            </a:r>
            <a:r>
              <a:rPr lang="en-US" sz="1800" i="1" dirty="0" err="1">
                <a:solidFill>
                  <a:srgbClr val="808080"/>
                </a:solidFill>
              </a:rPr>
              <a:t>forEach</a:t>
            </a:r>
            <a:r>
              <a:rPr lang="en-US" sz="1800" i="1" dirty="0">
                <a:solidFill>
                  <a:srgbClr val="808080"/>
                </a:solidFill>
              </a:rPr>
              <a:t/>
            </a:r>
            <a:br>
              <a:rPr lang="en-US" sz="1800" i="1" dirty="0">
                <a:solidFill>
                  <a:srgbClr val="808080"/>
                </a:solidFill>
              </a:rPr>
            </a:br>
            <a:r>
              <a:rPr lang="en-US" sz="1800" dirty="0" err="1"/>
              <a:t>map.forEach</a:t>
            </a:r>
            <a:r>
              <a:rPr lang="en-US" sz="1800" dirty="0"/>
              <a:t>((id</a:t>
            </a:r>
            <a:r>
              <a:rPr lang="en-US" sz="1800" dirty="0">
                <a:solidFill>
                  <a:srgbClr val="CC7832"/>
                </a:solidFill>
              </a:rPr>
              <a:t>, </a:t>
            </a:r>
            <a:r>
              <a:rPr lang="en-US" sz="1800" dirty="0" err="1"/>
              <a:t>val</a:t>
            </a:r>
            <a:r>
              <a:rPr lang="en-US" sz="1800" dirty="0"/>
              <a:t>) -&gt; </a:t>
            </a:r>
            <a:r>
              <a:rPr lang="en-US" sz="1800" dirty="0" err="1"/>
              <a:t>System.</a:t>
            </a:r>
            <a:r>
              <a:rPr lang="en-US" sz="1800" b="1" i="1" dirty="0" err="1">
                <a:solidFill>
                  <a:srgbClr val="660E7A"/>
                </a:solidFill>
              </a:rPr>
              <a:t>out</a:t>
            </a:r>
            <a:r>
              <a:rPr lang="en-US" sz="1800" dirty="0" err="1"/>
              <a:t>.println</a:t>
            </a:r>
            <a:r>
              <a:rPr lang="en-US" sz="1800" dirty="0"/>
              <a:t>(id + </a:t>
            </a:r>
            <a:r>
              <a:rPr lang="en-US" sz="1800" b="1" dirty="0">
                <a:solidFill>
                  <a:srgbClr val="008000"/>
                </a:solidFill>
              </a:rPr>
              <a:t>" -&gt; " </a:t>
            </a:r>
            <a:r>
              <a:rPr lang="en-US" sz="1800" dirty="0"/>
              <a:t>+ </a:t>
            </a:r>
            <a:r>
              <a:rPr lang="en-US" sz="1800" dirty="0" err="1"/>
              <a:t>val</a:t>
            </a:r>
            <a:r>
              <a:rPr lang="en-US" sz="1800" dirty="0"/>
              <a:t>))</a:t>
            </a:r>
            <a:r>
              <a:rPr lang="en-US" sz="1800" dirty="0" smtClean="0">
                <a:solidFill>
                  <a:srgbClr val="CC7832"/>
                </a:solidFill>
              </a:rPr>
              <a:t>;</a:t>
            </a:r>
            <a:r>
              <a:rPr lang="en-US" sz="1800" dirty="0">
                <a:solidFill>
                  <a:srgbClr val="CC7832"/>
                </a:solidFill>
              </a:rPr>
              <a:t/>
            </a:r>
            <a:br>
              <a:rPr lang="en-US" sz="1800" dirty="0">
                <a:solidFill>
                  <a:srgbClr val="CC7832"/>
                </a:solidFill>
              </a:rPr>
            </a:br>
            <a:endParaRPr lang="en-US" sz="1800" dirty="0" smtClean="0">
              <a:solidFill>
                <a:srgbClr val="CC7832"/>
              </a:solidFill>
            </a:endParaRPr>
          </a:p>
          <a:p>
            <a:pPr marL="0" indent="0">
              <a:buNone/>
            </a:pPr>
            <a:r>
              <a:rPr lang="en-US" sz="1800" i="1" dirty="0" smtClean="0">
                <a:solidFill>
                  <a:srgbClr val="808080"/>
                </a:solidFill>
              </a:rPr>
              <a:t>/</a:t>
            </a:r>
            <a:r>
              <a:rPr lang="en-US" sz="1800" i="1" dirty="0">
                <a:solidFill>
                  <a:srgbClr val="808080"/>
                </a:solidFill>
              </a:rPr>
              <a:t>/ </a:t>
            </a:r>
            <a:r>
              <a:rPr lang="en-US" sz="1800" i="1" dirty="0" err="1">
                <a:solidFill>
                  <a:srgbClr val="808080"/>
                </a:solidFill>
              </a:rPr>
              <a:t>computeIfPresent</a:t>
            </a:r>
            <a:r>
              <a:rPr lang="en-US" sz="1800" i="1" dirty="0">
                <a:solidFill>
                  <a:srgbClr val="808080"/>
                </a:solidFill>
              </a:rPr>
              <a:t/>
            </a:r>
            <a:br>
              <a:rPr lang="en-US" sz="1800" i="1" dirty="0">
                <a:solidFill>
                  <a:srgbClr val="808080"/>
                </a:solidFill>
              </a:rPr>
            </a:br>
            <a:r>
              <a:rPr lang="en-US" sz="1800" dirty="0" err="1"/>
              <a:t>map.computeIfPresent</a:t>
            </a:r>
            <a:r>
              <a:rPr lang="en-US" sz="1800" dirty="0"/>
              <a:t>(</a:t>
            </a:r>
            <a:r>
              <a:rPr lang="en-US" sz="1800" dirty="0">
                <a:solidFill>
                  <a:srgbClr val="0000FF"/>
                </a:solidFill>
              </a:rPr>
              <a:t>3</a:t>
            </a:r>
            <a:r>
              <a:rPr lang="en-US" sz="1800" dirty="0">
                <a:solidFill>
                  <a:srgbClr val="CC7832"/>
                </a:solidFill>
              </a:rPr>
              <a:t>, </a:t>
            </a:r>
            <a:r>
              <a:rPr lang="en-US" sz="1800" dirty="0"/>
              <a:t>(key</a:t>
            </a:r>
            <a:r>
              <a:rPr lang="en-US" sz="1800" dirty="0">
                <a:solidFill>
                  <a:srgbClr val="CC7832"/>
                </a:solidFill>
              </a:rPr>
              <a:t>, </a:t>
            </a:r>
            <a:r>
              <a:rPr lang="en-US" sz="1800" dirty="0" err="1"/>
              <a:t>val</a:t>
            </a:r>
            <a:r>
              <a:rPr lang="en-US" sz="1800" dirty="0"/>
              <a:t>) -&gt; </a:t>
            </a:r>
            <a:r>
              <a:rPr lang="en-US" sz="1800" dirty="0" err="1"/>
              <a:t>val</a:t>
            </a:r>
            <a:r>
              <a:rPr lang="en-US" sz="1800" dirty="0"/>
              <a:t> + </a:t>
            </a:r>
            <a:r>
              <a:rPr lang="en-US" sz="1800" b="1" dirty="0">
                <a:solidFill>
                  <a:srgbClr val="008000"/>
                </a:solidFill>
              </a:rPr>
              <a:t>"(computed)"</a:t>
            </a:r>
            <a:r>
              <a:rPr lang="en-US" sz="1800" dirty="0"/>
              <a:t>)</a:t>
            </a:r>
            <a:r>
              <a:rPr lang="en-US" sz="1800" dirty="0">
                <a:solidFill>
                  <a:srgbClr val="CC7832"/>
                </a:solidFill>
              </a:rPr>
              <a:t>;</a:t>
            </a:r>
            <a:br>
              <a:rPr lang="en-US" sz="1800" dirty="0">
                <a:solidFill>
                  <a:srgbClr val="CC7832"/>
                </a:solidFill>
              </a:rPr>
            </a:br>
            <a:r>
              <a:rPr lang="en-US" sz="1800" dirty="0" err="1"/>
              <a:t>System.</a:t>
            </a:r>
            <a:r>
              <a:rPr lang="en-US" sz="1800" b="1" i="1" dirty="0" err="1">
                <a:solidFill>
                  <a:srgbClr val="660E7A"/>
                </a:solidFill>
              </a:rPr>
              <a:t>out</a:t>
            </a:r>
            <a:r>
              <a:rPr lang="en-US" sz="1800" dirty="0" err="1"/>
              <a:t>.println</a:t>
            </a:r>
            <a:r>
              <a:rPr lang="en-US" sz="1800" dirty="0"/>
              <a:t>(</a:t>
            </a:r>
            <a:r>
              <a:rPr lang="en-US" sz="1800" b="1" dirty="0">
                <a:solidFill>
                  <a:srgbClr val="008000"/>
                </a:solidFill>
              </a:rPr>
              <a:t>"Key 3 = " </a:t>
            </a:r>
            <a:r>
              <a:rPr lang="en-US" sz="1800" dirty="0"/>
              <a:t>+ </a:t>
            </a:r>
            <a:r>
              <a:rPr lang="en-US" sz="1800" dirty="0" err="1"/>
              <a:t>map.get</a:t>
            </a:r>
            <a:r>
              <a:rPr lang="en-US" sz="1800" dirty="0"/>
              <a:t>(</a:t>
            </a:r>
            <a:r>
              <a:rPr lang="en-US" sz="1800" dirty="0">
                <a:solidFill>
                  <a:srgbClr val="0000FF"/>
                </a:solidFill>
              </a:rPr>
              <a:t>3</a:t>
            </a:r>
            <a:r>
              <a:rPr lang="en-US" sz="1800" dirty="0"/>
              <a:t>))</a:t>
            </a:r>
            <a:r>
              <a:rPr lang="en-US" sz="1800" dirty="0" smtClean="0">
                <a:solidFill>
                  <a:srgbClr val="CC7832"/>
                </a:solidFill>
              </a:rPr>
              <a:t>;</a:t>
            </a:r>
            <a:endParaRPr lang="en-US" sz="1800" dirty="0">
              <a:latin typeface="Tahoma" panose="020B0604030504040204" pitchFamily="34" charset="0"/>
            </a:endParaRPr>
          </a:p>
        </p:txBody>
      </p:sp>
    </p:spTree>
    <p:extLst>
      <p:ext uri="{BB962C8B-B14F-4D97-AF65-F5344CB8AC3E}">
        <p14:creationId xmlns:p14="http://schemas.microsoft.com/office/powerpoint/2010/main" val="3469531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Streams and Bulk Data Operations for Collections</a:t>
            </a:r>
            <a:endParaRPr lang="en-US" dirty="0"/>
          </a:p>
        </p:txBody>
      </p:sp>
      <p:sp>
        <p:nvSpPr>
          <p:cNvPr id="4" name="Content Placeholder 2"/>
          <p:cNvSpPr>
            <a:spLocks noGrp="1"/>
          </p:cNvSpPr>
          <p:nvPr>
            <p:ph idx="1"/>
          </p:nvPr>
        </p:nvSpPr>
        <p:spPr>
          <a:xfrm>
            <a:off x="323850" y="1268760"/>
            <a:ext cx="8570912" cy="4824536"/>
          </a:xfrm>
        </p:spPr>
        <p:txBody>
          <a:bodyPr/>
          <a:lstStyle/>
          <a:p>
            <a:r>
              <a:rPr lang="en-US" dirty="0" smtClean="0">
                <a:latin typeface="Tahoma" panose="020B0604030504040204" pitchFamily="34" charset="0"/>
              </a:rPr>
              <a:t>Optional&lt;T&gt;</a:t>
            </a:r>
          </a:p>
          <a:p>
            <a:pPr lvl="1"/>
            <a:r>
              <a:rPr lang="en-US" dirty="0" smtClean="0">
                <a:latin typeface="Tahoma" panose="020B0604030504040204" pitchFamily="34" charset="0"/>
              </a:rPr>
              <a:t>May or may not contain a non-null value</a:t>
            </a:r>
          </a:p>
          <a:p>
            <a:pPr lvl="1"/>
            <a:r>
              <a:rPr lang="en-US" dirty="0" smtClean="0">
                <a:latin typeface="Tahoma" panose="020B0604030504040204" pitchFamily="34" charset="0"/>
              </a:rPr>
              <a:t>Avoid working with null (no NPEs!)</a:t>
            </a:r>
            <a:endParaRPr lang="en-US" dirty="0">
              <a:latin typeface="Tahoma" panose="020B0604030504040204" pitchFamily="34" charset="0"/>
            </a:endParaRPr>
          </a:p>
          <a:p>
            <a:pPr marL="800100" lvl="2" indent="0">
              <a:buNone/>
            </a:pPr>
            <a:r>
              <a:rPr lang="en-US" sz="2000" dirty="0"/>
              <a:t>Optional&lt;String&gt; optional = </a:t>
            </a:r>
            <a:r>
              <a:rPr lang="en-US" sz="2000" dirty="0" err="1"/>
              <a:t>Optional.</a:t>
            </a:r>
            <a:r>
              <a:rPr lang="en-US" sz="2000" i="1" dirty="0" err="1"/>
              <a:t>of</a:t>
            </a:r>
            <a:r>
              <a:rPr lang="en-US" sz="2000" dirty="0"/>
              <a:t>(</a:t>
            </a:r>
            <a:r>
              <a:rPr lang="en-US" sz="2000" b="1" dirty="0">
                <a:solidFill>
                  <a:srgbClr val="008000"/>
                </a:solidFill>
              </a:rPr>
              <a:t>"value"</a:t>
            </a:r>
            <a:r>
              <a:rPr lang="en-US" sz="2000" dirty="0"/>
              <a:t>)</a:t>
            </a:r>
            <a:r>
              <a:rPr lang="en-US" sz="2000" dirty="0">
                <a:solidFill>
                  <a:srgbClr val="CC7832"/>
                </a:solidFill>
              </a:rPr>
              <a:t>;</a:t>
            </a:r>
            <a:br>
              <a:rPr lang="en-US" sz="2000" dirty="0">
                <a:solidFill>
                  <a:srgbClr val="CC7832"/>
                </a:solidFill>
              </a:rPr>
            </a:br>
            <a:r>
              <a:rPr lang="en-US" sz="2000" dirty="0"/>
              <a:t>Optional&lt;String&gt; </a:t>
            </a:r>
            <a:r>
              <a:rPr lang="en-US" sz="2000" dirty="0" err="1"/>
              <a:t>emptyOptional</a:t>
            </a:r>
            <a:r>
              <a:rPr lang="en-US" sz="2000" dirty="0"/>
              <a:t> = </a:t>
            </a:r>
            <a:r>
              <a:rPr lang="en-US" sz="2000" dirty="0" err="1"/>
              <a:t>Optional.</a:t>
            </a:r>
            <a:r>
              <a:rPr lang="en-US" sz="2000" i="1" dirty="0" err="1"/>
              <a:t>empty</a:t>
            </a:r>
            <a:r>
              <a:rPr lang="en-US" sz="2000" dirty="0"/>
              <a:t>()</a:t>
            </a:r>
            <a:r>
              <a:rPr lang="en-US" sz="2000" dirty="0">
                <a:solidFill>
                  <a:srgbClr val="CC7832"/>
                </a:solidFill>
              </a:rPr>
              <a:t>;</a:t>
            </a:r>
            <a:br>
              <a:rPr lang="en-US" sz="2000" dirty="0">
                <a:solidFill>
                  <a:srgbClr val="CC7832"/>
                </a:solidFill>
              </a:rPr>
            </a:br>
            <a:r>
              <a:rPr lang="en-US" sz="2000" dirty="0"/>
              <a:t>Optional&lt;Integer&gt; length = </a:t>
            </a:r>
            <a:r>
              <a:rPr lang="en-US" sz="2000" dirty="0" err="1"/>
              <a:t>optional.map</a:t>
            </a:r>
            <a:r>
              <a:rPr lang="en-US" sz="2000" dirty="0"/>
              <a:t>(String::length)</a:t>
            </a:r>
            <a:r>
              <a:rPr lang="en-US" sz="2000" dirty="0">
                <a:solidFill>
                  <a:srgbClr val="CC7832"/>
                </a:solidFill>
              </a:rPr>
              <a:t>;</a:t>
            </a:r>
            <a:br>
              <a:rPr lang="en-US" sz="2000" dirty="0">
                <a:solidFill>
                  <a:srgbClr val="CC7832"/>
                </a:solidFill>
              </a:rPr>
            </a:br>
            <a:r>
              <a:rPr lang="en-US" sz="2000" dirty="0" err="1"/>
              <a:t>System.</a:t>
            </a:r>
            <a:r>
              <a:rPr lang="en-US" sz="2000" b="1" i="1" dirty="0" err="1">
                <a:solidFill>
                  <a:srgbClr val="660E7A"/>
                </a:solidFill>
              </a:rPr>
              <a:t>out</a:t>
            </a:r>
            <a:r>
              <a:rPr lang="en-US" sz="2000" dirty="0" err="1"/>
              <a:t>.println</a:t>
            </a:r>
            <a:r>
              <a:rPr lang="en-US" sz="2000" dirty="0"/>
              <a:t>(</a:t>
            </a:r>
            <a:r>
              <a:rPr lang="en-US" sz="2000" b="1" dirty="0">
                <a:solidFill>
                  <a:srgbClr val="008000"/>
                </a:solidFill>
              </a:rPr>
              <a:t>"length = " </a:t>
            </a:r>
            <a:r>
              <a:rPr lang="en-US" sz="2000" dirty="0"/>
              <a:t>+ </a:t>
            </a:r>
            <a:r>
              <a:rPr lang="en-US" sz="2000" dirty="0" err="1"/>
              <a:t>length.orElse</a:t>
            </a:r>
            <a:r>
              <a:rPr lang="en-US" sz="2000" dirty="0"/>
              <a:t>(</a:t>
            </a:r>
            <a:r>
              <a:rPr lang="en-US" sz="2000" dirty="0">
                <a:solidFill>
                  <a:srgbClr val="0000FF"/>
                </a:solidFill>
              </a:rPr>
              <a:t>0</a:t>
            </a:r>
            <a:r>
              <a:rPr lang="en-US" sz="2000" dirty="0"/>
              <a:t>))</a:t>
            </a:r>
            <a:r>
              <a:rPr lang="en-US" sz="2000" dirty="0">
                <a:solidFill>
                  <a:srgbClr val="CC7832"/>
                </a:solidFill>
              </a:rPr>
              <a:t>;</a:t>
            </a:r>
            <a:br>
              <a:rPr lang="en-US" sz="2000" dirty="0">
                <a:solidFill>
                  <a:srgbClr val="CC7832"/>
                </a:solidFill>
              </a:rPr>
            </a:br>
            <a:r>
              <a:rPr lang="en-US" sz="2000" dirty="0">
                <a:solidFill>
                  <a:srgbClr val="CC7832"/>
                </a:solidFill>
              </a:rPr>
              <a:t/>
            </a:r>
            <a:br>
              <a:rPr lang="en-US" sz="2000" dirty="0">
                <a:solidFill>
                  <a:srgbClr val="CC7832"/>
                </a:solidFill>
              </a:rPr>
            </a:br>
            <a:r>
              <a:rPr lang="en-US" sz="2000" dirty="0" err="1"/>
              <a:t>optional.map</a:t>
            </a:r>
            <a:r>
              <a:rPr lang="en-US" sz="2000" dirty="0"/>
              <a:t>(s -&gt; </a:t>
            </a:r>
            <a:r>
              <a:rPr lang="en-US" sz="2000" dirty="0" err="1"/>
              <a:t>s.substring</a:t>
            </a:r>
            <a:r>
              <a:rPr lang="en-US" sz="2000" dirty="0"/>
              <a:t>(</a:t>
            </a:r>
            <a:r>
              <a:rPr lang="en-US" sz="2000" dirty="0">
                <a:solidFill>
                  <a:srgbClr val="0000FF"/>
                </a:solidFill>
              </a:rPr>
              <a:t>0</a:t>
            </a:r>
            <a:r>
              <a:rPr lang="en-US" sz="2000" dirty="0">
                <a:solidFill>
                  <a:srgbClr val="CC7832"/>
                </a:solidFill>
              </a:rPr>
              <a:t>, </a:t>
            </a:r>
            <a:r>
              <a:rPr lang="en-US" sz="2000" dirty="0">
                <a:solidFill>
                  <a:srgbClr val="0000FF"/>
                </a:solidFill>
              </a:rPr>
              <a:t>3</a:t>
            </a:r>
            <a:r>
              <a:rPr lang="en-US" sz="2000" dirty="0"/>
              <a:t>))</a:t>
            </a:r>
            <a:br>
              <a:rPr lang="en-US" sz="2000" dirty="0"/>
            </a:br>
            <a:r>
              <a:rPr lang="en-US" sz="2000" dirty="0"/>
              <a:t>    .filter(t -&gt; </a:t>
            </a:r>
            <a:r>
              <a:rPr lang="en-US" sz="2000" dirty="0" err="1"/>
              <a:t>t.contains</a:t>
            </a:r>
            <a:r>
              <a:rPr lang="en-US" sz="2000" dirty="0"/>
              <a:t>(</a:t>
            </a:r>
            <a:r>
              <a:rPr lang="en-US" sz="2000" b="1" dirty="0">
                <a:solidFill>
                  <a:srgbClr val="008000"/>
                </a:solidFill>
              </a:rPr>
              <a:t>"al"</a:t>
            </a:r>
            <a:r>
              <a:rPr lang="en-US" sz="2000" dirty="0"/>
              <a:t>))</a:t>
            </a:r>
            <a:br>
              <a:rPr lang="en-US" sz="2000" dirty="0"/>
            </a:br>
            <a:r>
              <a:rPr lang="en-US" sz="2000" dirty="0"/>
              <a:t>    .</a:t>
            </a:r>
            <a:r>
              <a:rPr lang="en-US" sz="2000" dirty="0" err="1"/>
              <a:t>ifPresent</a:t>
            </a:r>
            <a:r>
              <a:rPr lang="en-US" sz="2000" dirty="0"/>
              <a:t>(</a:t>
            </a:r>
            <a:r>
              <a:rPr lang="en-US" sz="2000" dirty="0" err="1"/>
              <a:t>System.</a:t>
            </a:r>
            <a:r>
              <a:rPr lang="en-US" sz="2000" b="1" i="1" dirty="0" err="1">
                <a:solidFill>
                  <a:srgbClr val="660E7A"/>
                </a:solidFill>
              </a:rPr>
              <a:t>out</a:t>
            </a:r>
            <a:r>
              <a:rPr lang="en-US" sz="2000" dirty="0"/>
              <a:t>::</a:t>
            </a:r>
            <a:r>
              <a:rPr lang="en-US" sz="2000" dirty="0" err="1"/>
              <a:t>println</a:t>
            </a:r>
            <a:r>
              <a:rPr lang="en-US" sz="2000" dirty="0"/>
              <a:t>)</a:t>
            </a:r>
            <a:r>
              <a:rPr lang="en-US" sz="2000" dirty="0">
                <a:solidFill>
                  <a:srgbClr val="CC7832"/>
                </a:solidFill>
              </a:rPr>
              <a:t>;</a:t>
            </a:r>
            <a:endParaRPr lang="en-US" sz="2000" dirty="0">
              <a:latin typeface="Tahoma" panose="020B0604030504040204" pitchFamily="34" charset="0"/>
            </a:endParaRPr>
          </a:p>
        </p:txBody>
      </p:sp>
    </p:spTree>
    <p:extLst>
      <p:ext uri="{BB962C8B-B14F-4D97-AF65-F5344CB8AC3E}">
        <p14:creationId xmlns:p14="http://schemas.microsoft.com/office/powerpoint/2010/main" val="2774933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Removal of </a:t>
            </a:r>
            <a:r>
              <a:rPr lang="en-US" dirty="0" err="1" smtClean="0"/>
              <a:t>PermGen</a:t>
            </a:r>
            <a:endParaRPr lang="en-US" dirty="0"/>
          </a:p>
        </p:txBody>
      </p:sp>
      <p:sp>
        <p:nvSpPr>
          <p:cNvPr id="3" name="Content Placeholder 2"/>
          <p:cNvSpPr>
            <a:spLocks noGrp="1"/>
          </p:cNvSpPr>
          <p:nvPr>
            <p:ph idx="1"/>
          </p:nvPr>
        </p:nvSpPr>
        <p:spPr/>
        <p:txBody>
          <a:bodyPr/>
          <a:lstStyle/>
          <a:p>
            <a:r>
              <a:rPr lang="en-US" dirty="0" err="1">
                <a:latin typeface="Tahoma" panose="020B0604030504040204" pitchFamily="34" charset="0"/>
              </a:rPr>
              <a:t>PermGen</a:t>
            </a:r>
            <a:r>
              <a:rPr lang="en-US" dirty="0">
                <a:latin typeface="Tahoma" panose="020B0604030504040204" pitchFamily="34" charset="0"/>
              </a:rPr>
              <a:t> memory space completely removed</a:t>
            </a:r>
          </a:p>
          <a:p>
            <a:pPr lvl="1"/>
            <a:r>
              <a:rPr lang="en-US" dirty="0" err="1">
                <a:latin typeface="Courier"/>
                <a:cs typeface="Courier"/>
              </a:rPr>
              <a:t>PermSize</a:t>
            </a:r>
            <a:r>
              <a:rPr lang="en-US" dirty="0">
                <a:latin typeface="Tahoma" panose="020B0604030504040204" pitchFamily="34" charset="0"/>
              </a:rPr>
              <a:t> and </a:t>
            </a:r>
            <a:r>
              <a:rPr lang="en-US" dirty="0" err="1">
                <a:latin typeface="Courier"/>
                <a:cs typeface="Courier"/>
              </a:rPr>
              <a:t>MaxPermSize</a:t>
            </a:r>
            <a:r>
              <a:rPr lang="en-US" dirty="0">
                <a:latin typeface="Tahoma" panose="020B0604030504040204" pitchFamily="34" charset="0"/>
              </a:rPr>
              <a:t> JVM arguments are ignored and a warning gets displayed</a:t>
            </a:r>
          </a:p>
          <a:p>
            <a:r>
              <a:rPr lang="en-US" dirty="0">
                <a:latin typeface="Tahoma" panose="020B0604030504040204" pitchFamily="34" charset="0"/>
              </a:rPr>
              <a:t>Gets replaced by </a:t>
            </a:r>
            <a:r>
              <a:rPr lang="en-US" dirty="0" err="1">
                <a:latin typeface="Tahoma" panose="020B0604030504040204" pitchFamily="34" charset="0"/>
              </a:rPr>
              <a:t>Metaspace</a:t>
            </a:r>
            <a:endParaRPr lang="en-US" dirty="0">
              <a:latin typeface="Tahoma" panose="020B0604030504040204" pitchFamily="34" charset="0"/>
            </a:endParaRPr>
          </a:p>
          <a:p>
            <a:pPr lvl="1"/>
            <a:r>
              <a:rPr lang="en-US" dirty="0" err="1">
                <a:latin typeface="Courier"/>
                <a:cs typeface="Courier"/>
              </a:rPr>
              <a:t>XX:MaxMetaspaceSize</a:t>
            </a:r>
            <a:r>
              <a:rPr lang="en-US" dirty="0">
                <a:latin typeface="Tahoma" panose="020B0604030504040204" pitchFamily="34" charset="0"/>
              </a:rPr>
              <a:t> flag, default is unlimited</a:t>
            </a:r>
          </a:p>
          <a:p>
            <a:pPr lvl="1"/>
            <a:r>
              <a:rPr lang="en-US" dirty="0">
                <a:latin typeface="Tahoma" panose="020B0604030504040204" pitchFamily="34" charset="0"/>
              </a:rPr>
              <a:t>System memory is the limit instead of the fixed size at startup of </a:t>
            </a:r>
            <a:r>
              <a:rPr lang="en-US" dirty="0" err="1">
                <a:latin typeface="Tahoma" panose="020B0604030504040204" pitchFamily="34" charset="0"/>
              </a:rPr>
              <a:t>PermGen</a:t>
            </a:r>
            <a:endParaRPr lang="en-US" dirty="0">
              <a:latin typeface="Tahoma" panose="020B0604030504040204" pitchFamily="34" charset="0"/>
            </a:endParaRPr>
          </a:p>
          <a:p>
            <a:pPr lvl="1"/>
            <a:r>
              <a:rPr lang="en-US" dirty="0" err="1">
                <a:latin typeface="Tahoma" panose="020B0604030504040204" pitchFamily="34" charset="0"/>
              </a:rPr>
              <a:t>Metaspace</a:t>
            </a:r>
            <a:r>
              <a:rPr lang="en-US" dirty="0">
                <a:latin typeface="Tahoma" panose="020B0604030504040204" pitchFamily="34" charset="0"/>
              </a:rPr>
              <a:t> will dynamically resize depending on demand at runtime</a:t>
            </a:r>
          </a:p>
          <a:p>
            <a:r>
              <a:rPr lang="en-US" dirty="0" smtClean="0">
                <a:latin typeface="Tahoma" panose="020B0604030504040204" pitchFamily="34" charset="0"/>
              </a:rPr>
              <a:t>Note that this does not magically fixes your memory leaks!</a:t>
            </a:r>
            <a:endParaRPr lang="en-US" dirty="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New Date &amp; Time API</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Inspired by </a:t>
            </a:r>
            <a:r>
              <a:rPr lang="en-US" dirty="0" err="1">
                <a:latin typeface="Tahoma" panose="020B0604030504040204" pitchFamily="34" charset="0"/>
              </a:rPr>
              <a:t>Joda</a:t>
            </a:r>
            <a:r>
              <a:rPr lang="en-US" dirty="0">
                <a:latin typeface="Tahoma" panose="020B0604030504040204" pitchFamily="34" charset="0"/>
              </a:rPr>
              <a:t> Time </a:t>
            </a:r>
          </a:p>
          <a:p>
            <a:pPr lvl="1"/>
            <a:r>
              <a:rPr lang="en-US" dirty="0">
                <a:latin typeface="Tahoma" panose="020B0604030504040204" pitchFamily="34" charset="0"/>
              </a:rPr>
              <a:t>Human time </a:t>
            </a:r>
            <a:r>
              <a:rPr lang="en-US" dirty="0" err="1">
                <a:latin typeface="Tahoma" panose="020B0604030504040204" pitchFamily="34" charset="0"/>
              </a:rPr>
              <a:t>vs</a:t>
            </a:r>
            <a:r>
              <a:rPr lang="en-US" dirty="0">
                <a:latin typeface="Tahoma" panose="020B0604030504040204" pitchFamily="34" charset="0"/>
              </a:rPr>
              <a:t> computer time (aka </a:t>
            </a:r>
            <a:r>
              <a:rPr lang="en-US" dirty="0" err="1">
                <a:latin typeface="Tahoma" panose="020B0604030504040204" pitchFamily="34" charset="0"/>
              </a:rPr>
              <a:t>millis</a:t>
            </a:r>
            <a:r>
              <a:rPr lang="en-US" dirty="0">
                <a:latin typeface="Tahoma" panose="020B0604030504040204" pitchFamily="34" charset="0"/>
              </a:rPr>
              <a:t> since epoch)</a:t>
            </a:r>
          </a:p>
          <a:p>
            <a:r>
              <a:rPr lang="en-US" dirty="0">
                <a:latin typeface="Tahoma" panose="020B0604030504040204" pitchFamily="34" charset="0"/>
              </a:rPr>
              <a:t>Offers a solution to the sometimes cumbersome way of calculating dates and time</a:t>
            </a:r>
          </a:p>
          <a:p>
            <a:r>
              <a:rPr lang="en-US" dirty="0">
                <a:latin typeface="Tahoma" panose="020B0604030504040204" pitchFamily="34" charset="0"/>
              </a:rPr>
              <a:t>Interesting new classes:</a:t>
            </a:r>
          </a:p>
          <a:p>
            <a:pPr lvl="1"/>
            <a:r>
              <a:rPr lang="en-US" dirty="0">
                <a:latin typeface="Courier"/>
                <a:cs typeface="Courier"/>
              </a:rPr>
              <a:t>Clock</a:t>
            </a:r>
          </a:p>
          <a:p>
            <a:pPr lvl="1"/>
            <a:r>
              <a:rPr lang="en-US" dirty="0" err="1">
                <a:latin typeface="Courier"/>
                <a:cs typeface="Courier"/>
              </a:rPr>
              <a:t>ZoneId</a:t>
            </a:r>
            <a:endParaRPr lang="en-US" dirty="0">
              <a:latin typeface="Courier"/>
              <a:cs typeface="Courier"/>
            </a:endParaRPr>
          </a:p>
          <a:p>
            <a:pPr lvl="1"/>
            <a:r>
              <a:rPr lang="en-US" dirty="0" err="1">
                <a:latin typeface="Courier"/>
                <a:cs typeface="Courier"/>
              </a:rPr>
              <a:t>LocalDate</a:t>
            </a:r>
            <a:r>
              <a:rPr lang="en-US" dirty="0">
                <a:latin typeface="Courier"/>
                <a:cs typeface="Courier"/>
              </a:rPr>
              <a:t> </a:t>
            </a:r>
            <a:r>
              <a:rPr lang="en-US" dirty="0">
                <a:latin typeface="Tahoma"/>
                <a:cs typeface="Tahoma"/>
              </a:rPr>
              <a:t>(date without </a:t>
            </a:r>
            <a:r>
              <a:rPr lang="en-US" dirty="0" err="1">
                <a:latin typeface="Tahoma"/>
                <a:cs typeface="Tahoma"/>
              </a:rPr>
              <a:t>timezone</a:t>
            </a:r>
            <a:r>
              <a:rPr lang="en-US" dirty="0">
                <a:latin typeface="Tahoma"/>
                <a:cs typeface="Tahoma"/>
              </a:rPr>
              <a:t>)</a:t>
            </a:r>
          </a:p>
          <a:p>
            <a:pPr lvl="1"/>
            <a:r>
              <a:rPr lang="en-US" dirty="0" err="1">
                <a:latin typeface="Courier"/>
                <a:cs typeface="Courier"/>
              </a:rPr>
              <a:t>LocalTime</a:t>
            </a:r>
            <a:r>
              <a:rPr lang="en-US" dirty="0">
                <a:latin typeface="Courier"/>
                <a:cs typeface="Courier"/>
              </a:rPr>
              <a:t> </a:t>
            </a:r>
            <a:r>
              <a:rPr lang="en-US" dirty="0">
                <a:latin typeface="Tahoma"/>
                <a:cs typeface="Tahoma"/>
              </a:rPr>
              <a:t>(time without </a:t>
            </a:r>
            <a:r>
              <a:rPr lang="en-US" dirty="0" err="1">
                <a:latin typeface="Tahoma"/>
                <a:cs typeface="Tahoma"/>
              </a:rPr>
              <a:t>timezone</a:t>
            </a:r>
            <a:r>
              <a:rPr lang="en-US" dirty="0">
                <a:latin typeface="Tahoma"/>
                <a:cs typeface="Tahoma"/>
              </a:rPr>
              <a:t>)</a:t>
            </a:r>
          </a:p>
          <a:p>
            <a:pPr lvl="1"/>
            <a:r>
              <a:rPr lang="en-US" dirty="0" err="1">
                <a:latin typeface="Courier"/>
                <a:cs typeface="Courier"/>
              </a:rPr>
              <a:t>LocalDateTime</a:t>
            </a:r>
            <a:r>
              <a:rPr lang="en-US" dirty="0">
                <a:latin typeface="Courier"/>
                <a:cs typeface="Courier"/>
              </a:rPr>
              <a:t> </a:t>
            </a:r>
            <a:r>
              <a:rPr lang="en-US" dirty="0">
                <a:latin typeface="Tahoma"/>
                <a:cs typeface="Tahoma"/>
              </a:rPr>
              <a:t>(</a:t>
            </a:r>
            <a:r>
              <a:rPr lang="en-US" dirty="0" err="1">
                <a:latin typeface="Tahoma"/>
                <a:cs typeface="Tahoma"/>
              </a:rPr>
              <a:t>datetime</a:t>
            </a:r>
            <a:r>
              <a:rPr lang="en-US" dirty="0">
                <a:latin typeface="Tahoma"/>
                <a:cs typeface="Tahoma"/>
              </a:rPr>
              <a:t> without </a:t>
            </a:r>
            <a:r>
              <a:rPr lang="en-US" dirty="0" err="1">
                <a:latin typeface="Tahoma"/>
                <a:cs typeface="Tahoma"/>
              </a:rPr>
              <a:t>timezone</a:t>
            </a:r>
            <a:r>
              <a:rPr lang="en-US" dirty="0">
                <a:latin typeface="Tahoma"/>
                <a:cs typeface="Tahoma"/>
              </a:rPr>
              <a:t>)</a:t>
            </a:r>
          </a:p>
          <a:p>
            <a:pPr lvl="1"/>
            <a:r>
              <a:rPr lang="en-US" dirty="0" err="1">
                <a:latin typeface="Courier"/>
                <a:cs typeface="Courier"/>
              </a:rPr>
              <a:t>DateTimeFormatter</a:t>
            </a:r>
            <a:endParaRPr lang="en-US" dirty="0">
              <a:latin typeface="Courier"/>
              <a:cs typeface="Courier"/>
            </a:endParaRPr>
          </a:p>
          <a:p>
            <a:pPr lvl="1"/>
            <a:r>
              <a:rPr lang="en-US" dirty="0">
                <a:latin typeface="Courier"/>
                <a:cs typeface="Courier"/>
              </a:rPr>
              <a:t>…</a:t>
            </a:r>
          </a:p>
          <a:p>
            <a:endParaRPr lang="en-US" dirty="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Automatic resource management</a:t>
            </a:r>
            <a:endParaRPr lang="en-US" dirty="0"/>
          </a:p>
        </p:txBody>
      </p:sp>
      <p:sp>
        <p:nvSpPr>
          <p:cNvPr id="3" name="Content Placeholder 2"/>
          <p:cNvSpPr>
            <a:spLocks noGrp="1"/>
          </p:cNvSpPr>
          <p:nvPr>
            <p:ph idx="1"/>
          </p:nvPr>
        </p:nvSpPr>
        <p:spPr/>
        <p:txBody>
          <a:bodyPr/>
          <a:lstStyle/>
          <a:p>
            <a:r>
              <a:rPr lang="en-US" dirty="0" smtClean="0">
                <a:latin typeface="Tahoma" panose="020B0604030504040204" pitchFamily="34" charset="0"/>
              </a:rPr>
              <a:t>Try-with-resources statement</a:t>
            </a:r>
          </a:p>
          <a:p>
            <a:pPr lvl="1"/>
            <a:r>
              <a:rPr lang="en-US" dirty="0" smtClean="0">
                <a:latin typeface="Tahoma" panose="020B0604030504040204" pitchFamily="34" charset="0"/>
              </a:rPr>
              <a:t>Resources are automatically closed</a:t>
            </a:r>
          </a:p>
          <a:p>
            <a:pPr marL="749300" lvl="2" indent="0">
              <a:buNone/>
            </a:pPr>
            <a:r>
              <a:rPr lang="en-US" sz="2000" b="1" dirty="0">
                <a:solidFill>
                  <a:srgbClr val="000080"/>
                </a:solidFill>
              </a:rPr>
              <a:t>try </a:t>
            </a:r>
            <a:r>
              <a:rPr lang="en-US" sz="2000" dirty="0"/>
              <a:t>(</a:t>
            </a:r>
            <a:r>
              <a:rPr lang="en-US" sz="2000" dirty="0" err="1"/>
              <a:t>FileInputStream</a:t>
            </a:r>
            <a:r>
              <a:rPr lang="en-US" sz="2000" dirty="0"/>
              <a:t> in2 = </a:t>
            </a:r>
            <a:r>
              <a:rPr lang="en-US" sz="2000" b="1" dirty="0">
                <a:solidFill>
                  <a:srgbClr val="000080"/>
                </a:solidFill>
              </a:rPr>
              <a:t>new </a:t>
            </a:r>
            <a:r>
              <a:rPr lang="en-US" sz="2000" dirty="0" err="1"/>
              <a:t>FileInputStream</a:t>
            </a:r>
            <a:r>
              <a:rPr lang="en-US" sz="2000" dirty="0" smtClean="0"/>
              <a:t>(</a:t>
            </a:r>
            <a:br>
              <a:rPr lang="en-US" sz="2000" dirty="0" smtClean="0"/>
            </a:br>
            <a:r>
              <a:rPr lang="en-US" sz="2000" dirty="0" smtClean="0"/>
              <a:t>    </a:t>
            </a:r>
            <a:r>
              <a:rPr lang="en-US" sz="2000" b="1" dirty="0" smtClean="0">
                <a:solidFill>
                  <a:srgbClr val="008000"/>
                </a:solidFill>
              </a:rPr>
              <a:t>"/</a:t>
            </a:r>
            <a:r>
              <a:rPr lang="en-US" sz="2000" b="1" dirty="0" smtClean="0">
                <a:solidFill>
                  <a:srgbClr val="008000"/>
                </a:solidFill>
              </a:rPr>
              <a:t>someplace/somewhere/</a:t>
            </a:r>
            <a:r>
              <a:rPr lang="en-US" sz="2000" b="1" dirty="0" err="1" smtClean="0">
                <a:solidFill>
                  <a:srgbClr val="008000"/>
                </a:solidFill>
              </a:rPr>
              <a:t>file.txt</a:t>
            </a:r>
            <a:r>
              <a:rPr lang="en-US" sz="2000" b="1" dirty="0" smtClean="0">
                <a:solidFill>
                  <a:srgbClr val="008000"/>
                </a:solidFill>
              </a:rPr>
              <a:t>"</a:t>
            </a:r>
            <a:r>
              <a:rPr lang="en-US" sz="2000" dirty="0"/>
              <a:t>)) {</a:t>
            </a:r>
            <a:br>
              <a:rPr lang="en-US" sz="2000" dirty="0"/>
            </a:br>
            <a:r>
              <a:rPr lang="en-US" sz="2000" dirty="0"/>
              <a:t>    </a:t>
            </a:r>
            <a:r>
              <a:rPr lang="en-US" sz="2000" dirty="0" err="1"/>
              <a:t>System.</a:t>
            </a:r>
            <a:r>
              <a:rPr lang="en-US" sz="2000" b="1" i="1" dirty="0" err="1">
                <a:solidFill>
                  <a:srgbClr val="660E7A"/>
                </a:solidFill>
              </a:rPr>
              <a:t>out</a:t>
            </a:r>
            <a:r>
              <a:rPr lang="en-US" sz="2000" dirty="0" err="1"/>
              <a:t>.println</a:t>
            </a:r>
            <a:r>
              <a:rPr lang="en-US" sz="2000" dirty="0"/>
              <a:t>(in2.read())</a:t>
            </a:r>
            <a:r>
              <a:rPr lang="en-US" sz="2000" dirty="0">
                <a:solidFill>
                  <a:srgbClr val="CC7832"/>
                </a:solidFill>
              </a:rPr>
              <a:t>;</a:t>
            </a:r>
            <a:br>
              <a:rPr lang="en-US" sz="2000" dirty="0">
                <a:solidFill>
                  <a:srgbClr val="CC7832"/>
                </a:solidFill>
              </a:rPr>
            </a:br>
            <a:r>
              <a:rPr lang="en-US" sz="2000" dirty="0"/>
              <a:t>}</a:t>
            </a:r>
          </a:p>
        </p:txBody>
      </p:sp>
    </p:spTree>
    <p:extLst>
      <p:ext uri="{BB962C8B-B14F-4D97-AF65-F5344CB8AC3E}">
        <p14:creationId xmlns:p14="http://schemas.microsoft.com/office/powerpoint/2010/main" val="29565406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New Date &amp; Time API</a:t>
            </a:r>
            <a:endParaRPr lang="en-US" dirty="0"/>
          </a:p>
        </p:txBody>
      </p:sp>
      <p:sp>
        <p:nvSpPr>
          <p:cNvPr id="4" name="Content Placeholder 2"/>
          <p:cNvSpPr>
            <a:spLocks noGrp="1"/>
          </p:cNvSpPr>
          <p:nvPr>
            <p:ph idx="1"/>
          </p:nvPr>
        </p:nvSpPr>
        <p:spPr>
          <a:xfrm>
            <a:off x="323850" y="1268760"/>
            <a:ext cx="8570912" cy="4824536"/>
          </a:xfrm>
        </p:spPr>
        <p:txBody>
          <a:bodyPr/>
          <a:lstStyle/>
          <a:p>
            <a:pPr marL="0" indent="0">
              <a:buNone/>
            </a:pPr>
            <a:r>
              <a:rPr lang="en-US" sz="1600" i="1" dirty="0">
                <a:solidFill>
                  <a:srgbClr val="808080"/>
                </a:solidFill>
              </a:rPr>
              <a:t>// Doing calculations with dates</a:t>
            </a:r>
            <a:br>
              <a:rPr lang="en-US" sz="1600" i="1" dirty="0">
                <a:solidFill>
                  <a:srgbClr val="808080"/>
                </a:solidFill>
              </a:rPr>
            </a:br>
            <a:r>
              <a:rPr lang="en-US" sz="1600" dirty="0"/>
              <a:t>Period p = </a:t>
            </a:r>
            <a:r>
              <a:rPr lang="en-US" sz="1600" dirty="0" err="1"/>
              <a:t>Period.</a:t>
            </a:r>
            <a:r>
              <a:rPr lang="en-US" sz="1600" i="1" dirty="0" err="1"/>
              <a:t>ofWeeks</a:t>
            </a:r>
            <a:r>
              <a:rPr lang="en-US" sz="1600" dirty="0"/>
              <a:t>(</a:t>
            </a:r>
            <a:r>
              <a:rPr lang="en-US" sz="1600" dirty="0">
                <a:solidFill>
                  <a:srgbClr val="0000FF"/>
                </a:solidFill>
              </a:rPr>
              <a:t>2</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"Now plus 2 weeks: " </a:t>
            </a:r>
            <a:r>
              <a:rPr lang="en-US" sz="1600" dirty="0"/>
              <a:t>+ </a:t>
            </a:r>
            <a:r>
              <a:rPr lang="en-US" sz="1600" dirty="0" err="1"/>
              <a:t>date.plus</a:t>
            </a:r>
            <a:r>
              <a:rPr lang="en-US" sz="1600" dirty="0"/>
              <a:t>(p))</a:t>
            </a:r>
            <a:r>
              <a:rPr lang="en-US" sz="1600" dirty="0">
                <a:solidFill>
                  <a:srgbClr val="CC7832"/>
                </a:solidFill>
              </a:rPr>
              <a:t>; </a:t>
            </a:r>
            <a:r>
              <a:rPr lang="en-US" sz="1600" i="1" dirty="0">
                <a:solidFill>
                  <a:srgbClr val="808080"/>
                </a:solidFill>
              </a:rPr>
              <a:t>// Alternative: </a:t>
            </a:r>
            <a:r>
              <a:rPr lang="en-US" sz="1600" i="1" dirty="0" err="1">
                <a:solidFill>
                  <a:srgbClr val="808080"/>
                </a:solidFill>
              </a:rPr>
              <a:t>date.plusWeeks</a:t>
            </a:r>
            <a:r>
              <a:rPr lang="en-US" sz="1600" i="1" dirty="0">
                <a:solidFill>
                  <a:srgbClr val="808080"/>
                </a:solidFill>
              </a:rPr>
              <a:t>(2);</a:t>
            </a:r>
            <a:br>
              <a:rPr lang="en-US" sz="1600" i="1" dirty="0">
                <a:solidFill>
                  <a:srgbClr val="808080"/>
                </a:solidFill>
              </a:rPr>
            </a:br>
            <a:r>
              <a:rPr lang="en-US" sz="1600" dirty="0" err="1"/>
              <a:t>LocalTime</a:t>
            </a:r>
            <a:r>
              <a:rPr lang="en-US" sz="1600" dirty="0"/>
              <a:t> now = </a:t>
            </a:r>
            <a:r>
              <a:rPr lang="en-US" sz="1600" dirty="0" err="1"/>
              <a:t>LocalTime.</a:t>
            </a:r>
            <a:r>
              <a:rPr lang="en-US" sz="1600" i="1" dirty="0" err="1"/>
              <a:t>now</a:t>
            </a:r>
            <a:r>
              <a:rPr lang="en-US" sz="1600" dirty="0"/>
              <a:t>()</a:t>
            </a:r>
            <a:r>
              <a:rPr lang="en-US" sz="1600" dirty="0">
                <a:solidFill>
                  <a:srgbClr val="CC7832"/>
                </a:solidFill>
              </a:rPr>
              <a:t>;</a:t>
            </a:r>
            <a:br>
              <a:rPr lang="en-US" sz="1600" dirty="0">
                <a:solidFill>
                  <a:srgbClr val="CC7832"/>
                </a:solidFill>
              </a:rPr>
            </a:br>
            <a:r>
              <a:rPr lang="en-US" sz="1600" dirty="0" err="1"/>
              <a:t>LocalTime</a:t>
            </a:r>
            <a:r>
              <a:rPr lang="en-US" sz="1600" dirty="0"/>
              <a:t> </a:t>
            </a:r>
            <a:r>
              <a:rPr lang="en-US" sz="1600" dirty="0" err="1"/>
              <a:t>calculatedTime</a:t>
            </a:r>
            <a:r>
              <a:rPr lang="en-US" sz="1600" dirty="0"/>
              <a:t> = </a:t>
            </a:r>
            <a:r>
              <a:rPr lang="en-US" sz="1600" dirty="0" err="1"/>
              <a:t>now.plusMinutes</a:t>
            </a:r>
            <a:r>
              <a:rPr lang="en-US" sz="1600" dirty="0"/>
              <a:t>(</a:t>
            </a:r>
            <a:r>
              <a:rPr lang="en-US" sz="1600" dirty="0">
                <a:solidFill>
                  <a:srgbClr val="0000FF"/>
                </a:solidFill>
              </a:rPr>
              <a:t>40</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"Now plus 40 </a:t>
            </a:r>
            <a:r>
              <a:rPr lang="en-US" sz="1600" b="1" dirty="0" err="1">
                <a:solidFill>
                  <a:srgbClr val="008000"/>
                </a:solidFill>
              </a:rPr>
              <a:t>mins</a:t>
            </a:r>
            <a:r>
              <a:rPr lang="en-US" sz="1600" b="1" dirty="0">
                <a:solidFill>
                  <a:srgbClr val="008000"/>
                </a:solidFill>
              </a:rPr>
              <a:t>: " </a:t>
            </a:r>
            <a:r>
              <a:rPr lang="en-US" sz="1600" dirty="0"/>
              <a:t>+ </a:t>
            </a:r>
            <a:r>
              <a:rPr lang="en-US" sz="1600" dirty="0" err="1"/>
              <a:t>calculatedTime.toString</a:t>
            </a:r>
            <a:r>
              <a:rPr lang="en-US" sz="1600" dirty="0"/>
              <a:t>())</a:t>
            </a:r>
            <a:r>
              <a:rPr lang="en-US" sz="1600" dirty="0">
                <a:solidFill>
                  <a:srgbClr val="CC7832"/>
                </a:solidFill>
              </a:rPr>
              <a:t>;</a:t>
            </a:r>
            <a:br>
              <a:rPr lang="en-US" sz="1600" dirty="0">
                <a:solidFill>
                  <a:srgbClr val="CC7832"/>
                </a:solidFill>
              </a:rPr>
            </a:br>
            <a:r>
              <a:rPr lang="en-US" sz="1600" dirty="0">
                <a:solidFill>
                  <a:srgbClr val="CC7832"/>
                </a:solidFill>
              </a:rPr>
              <a:t/>
            </a:r>
            <a:br>
              <a:rPr lang="en-US" sz="1600" dirty="0">
                <a:solidFill>
                  <a:srgbClr val="CC7832"/>
                </a:solidFill>
              </a:rPr>
            </a:br>
            <a:r>
              <a:rPr lang="en-US" sz="1600" i="1" dirty="0">
                <a:solidFill>
                  <a:srgbClr val="808080"/>
                </a:solidFill>
              </a:rPr>
              <a:t>// Easily create dates</a:t>
            </a:r>
            <a:br>
              <a:rPr lang="en-US" sz="1600" i="1" dirty="0">
                <a:solidFill>
                  <a:srgbClr val="808080"/>
                </a:solidFill>
              </a:rPr>
            </a:br>
            <a:r>
              <a:rPr lang="en-US" sz="1600" dirty="0"/>
              <a:t>date = </a:t>
            </a:r>
            <a:r>
              <a:rPr lang="en-US" sz="1600" dirty="0" err="1"/>
              <a:t>LocalDate.</a:t>
            </a:r>
            <a:r>
              <a:rPr lang="en-US" sz="1600" i="1" dirty="0" err="1"/>
              <a:t>of</a:t>
            </a:r>
            <a:r>
              <a:rPr lang="en-US" sz="1600" dirty="0"/>
              <a:t>(</a:t>
            </a:r>
            <a:r>
              <a:rPr lang="en-US" sz="1600" dirty="0">
                <a:solidFill>
                  <a:srgbClr val="0000FF"/>
                </a:solidFill>
              </a:rPr>
              <a:t>2014</a:t>
            </a:r>
            <a:r>
              <a:rPr lang="en-US" sz="1600" dirty="0">
                <a:solidFill>
                  <a:srgbClr val="CC7832"/>
                </a:solidFill>
              </a:rPr>
              <a:t>, </a:t>
            </a:r>
            <a:r>
              <a:rPr lang="en-US" sz="1600" dirty="0" err="1"/>
              <a:t>Month.</a:t>
            </a:r>
            <a:r>
              <a:rPr lang="en-US" sz="1600" b="1" i="1" dirty="0" err="1">
                <a:solidFill>
                  <a:srgbClr val="660E7A"/>
                </a:solidFill>
              </a:rPr>
              <a:t>MARCH</a:t>
            </a:r>
            <a:r>
              <a:rPr lang="en-US" sz="1600" dirty="0">
                <a:solidFill>
                  <a:srgbClr val="CC7832"/>
                </a:solidFill>
              </a:rPr>
              <a:t>, </a:t>
            </a:r>
            <a:r>
              <a:rPr lang="en-US" sz="1600" dirty="0">
                <a:solidFill>
                  <a:srgbClr val="0000FF"/>
                </a:solidFill>
              </a:rPr>
              <a:t>24</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"Date: " </a:t>
            </a:r>
            <a:r>
              <a:rPr lang="en-US" sz="1600" dirty="0"/>
              <a:t>+ date)</a:t>
            </a:r>
            <a:r>
              <a:rPr lang="en-US" sz="1600" dirty="0">
                <a:solidFill>
                  <a:srgbClr val="CC7832"/>
                </a:solidFill>
              </a:rPr>
              <a:t>;</a:t>
            </a:r>
            <a:br>
              <a:rPr lang="en-US" sz="1600" dirty="0">
                <a:solidFill>
                  <a:srgbClr val="CC7832"/>
                </a:solidFill>
              </a:rPr>
            </a:br>
            <a:r>
              <a:rPr lang="en-US" sz="1600" dirty="0">
                <a:solidFill>
                  <a:srgbClr val="CC7832"/>
                </a:solidFill>
              </a:rPr>
              <a:t/>
            </a:r>
            <a:br>
              <a:rPr lang="en-US" sz="1600" dirty="0">
                <a:solidFill>
                  <a:srgbClr val="CC7832"/>
                </a:solidFill>
              </a:rPr>
            </a:br>
            <a:r>
              <a:rPr lang="en-US" sz="1600" dirty="0" err="1"/>
              <a:t>LocalTime</a:t>
            </a:r>
            <a:r>
              <a:rPr lang="en-US" sz="1600" dirty="0"/>
              <a:t> time = </a:t>
            </a:r>
            <a:r>
              <a:rPr lang="en-US" sz="1600" dirty="0" err="1"/>
              <a:t>LocalTime.</a:t>
            </a:r>
            <a:r>
              <a:rPr lang="en-US" sz="1600" i="1" dirty="0" err="1"/>
              <a:t>of</a:t>
            </a:r>
            <a:r>
              <a:rPr lang="en-US" sz="1600" dirty="0"/>
              <a:t>(</a:t>
            </a:r>
            <a:r>
              <a:rPr lang="en-US" sz="1600" dirty="0">
                <a:solidFill>
                  <a:srgbClr val="0000FF"/>
                </a:solidFill>
              </a:rPr>
              <a:t>16</a:t>
            </a:r>
            <a:r>
              <a:rPr lang="en-US" sz="1600" dirty="0">
                <a:solidFill>
                  <a:srgbClr val="CC7832"/>
                </a:solidFill>
              </a:rPr>
              <a:t>, </a:t>
            </a:r>
            <a:r>
              <a:rPr lang="en-US" sz="1600" dirty="0">
                <a:solidFill>
                  <a:srgbClr val="0000FF"/>
                </a:solidFill>
              </a:rPr>
              <a:t>20</a:t>
            </a:r>
            <a:r>
              <a:rPr lang="en-US" sz="1600" dirty="0">
                <a:solidFill>
                  <a:srgbClr val="CC7832"/>
                </a:solidFill>
              </a:rPr>
              <a:t>, </a:t>
            </a:r>
            <a:r>
              <a:rPr lang="en-US" sz="1600" dirty="0">
                <a:solidFill>
                  <a:srgbClr val="0000FF"/>
                </a:solidFill>
              </a:rPr>
              <a:t>31</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"Time: " </a:t>
            </a:r>
            <a:r>
              <a:rPr lang="en-US" sz="1600" dirty="0"/>
              <a:t>+ time)</a:t>
            </a:r>
            <a:r>
              <a:rPr lang="en-US" sz="1600" dirty="0">
                <a:solidFill>
                  <a:srgbClr val="CC7832"/>
                </a:solidFill>
              </a:rPr>
              <a:t>;</a:t>
            </a:r>
            <a:br>
              <a:rPr lang="en-US" sz="1600" dirty="0">
                <a:solidFill>
                  <a:srgbClr val="CC7832"/>
                </a:solidFill>
              </a:rPr>
            </a:br>
            <a:r>
              <a:rPr lang="en-US" sz="1600" dirty="0">
                <a:solidFill>
                  <a:srgbClr val="CC7832"/>
                </a:solidFill>
              </a:rPr>
              <a:t/>
            </a:r>
            <a:br>
              <a:rPr lang="en-US" sz="1600" dirty="0">
                <a:solidFill>
                  <a:srgbClr val="CC7832"/>
                </a:solidFill>
              </a:rPr>
            </a:br>
            <a:r>
              <a:rPr lang="en-US" sz="1600" dirty="0" err="1"/>
              <a:t>ZonedDateTime</a:t>
            </a:r>
            <a:r>
              <a:rPr lang="en-US" sz="1600" dirty="0"/>
              <a:t> </a:t>
            </a:r>
            <a:r>
              <a:rPr lang="en-US" sz="1600" dirty="0" err="1"/>
              <a:t>zonedTimeBrussels</a:t>
            </a:r>
            <a:r>
              <a:rPr lang="en-US" sz="1600" dirty="0"/>
              <a:t> = </a:t>
            </a:r>
            <a:r>
              <a:rPr lang="en-US" sz="1600" dirty="0" err="1"/>
              <a:t>ZonedDateTime.</a:t>
            </a:r>
            <a:r>
              <a:rPr lang="en-US" sz="1600" i="1" dirty="0" err="1"/>
              <a:t>of</a:t>
            </a:r>
            <a:r>
              <a:rPr lang="en-US" sz="1600" dirty="0"/>
              <a:t>(</a:t>
            </a:r>
            <a:r>
              <a:rPr lang="en-US" sz="1600" dirty="0">
                <a:solidFill>
                  <a:srgbClr val="0000FF"/>
                </a:solidFill>
              </a:rPr>
              <a:t>2014</a:t>
            </a:r>
            <a:r>
              <a:rPr lang="en-US" sz="1600" dirty="0">
                <a:solidFill>
                  <a:srgbClr val="CC7832"/>
                </a:solidFill>
              </a:rPr>
              <a:t>, </a:t>
            </a:r>
            <a:r>
              <a:rPr lang="en-US" sz="1600" dirty="0">
                <a:solidFill>
                  <a:srgbClr val="0000FF"/>
                </a:solidFill>
              </a:rPr>
              <a:t>4</a:t>
            </a:r>
            <a:r>
              <a:rPr lang="en-US" sz="1600" dirty="0">
                <a:solidFill>
                  <a:srgbClr val="CC7832"/>
                </a:solidFill>
              </a:rPr>
              <a:t>, </a:t>
            </a:r>
            <a:r>
              <a:rPr lang="en-US" sz="1600" dirty="0">
                <a:solidFill>
                  <a:srgbClr val="0000FF"/>
                </a:solidFill>
              </a:rPr>
              <a:t>1</a:t>
            </a:r>
            <a:r>
              <a:rPr lang="en-US" sz="1600" dirty="0">
                <a:solidFill>
                  <a:srgbClr val="CC7832"/>
                </a:solidFill>
              </a:rPr>
              <a:t>, </a:t>
            </a:r>
            <a:r>
              <a:rPr lang="en-US" sz="1600" dirty="0">
                <a:solidFill>
                  <a:srgbClr val="0000FF"/>
                </a:solidFill>
              </a:rPr>
              <a:t>8</a:t>
            </a:r>
            <a:r>
              <a:rPr lang="en-US" sz="1600" dirty="0">
                <a:solidFill>
                  <a:srgbClr val="CC7832"/>
                </a:solidFill>
              </a:rPr>
              <a:t>, </a:t>
            </a:r>
            <a:r>
              <a:rPr lang="en-US" sz="1600" dirty="0">
                <a:solidFill>
                  <a:srgbClr val="0000FF"/>
                </a:solidFill>
              </a:rPr>
              <a:t>30</a:t>
            </a:r>
            <a:r>
              <a:rPr lang="en-US" sz="1600" dirty="0">
                <a:solidFill>
                  <a:srgbClr val="CC7832"/>
                </a:solidFill>
              </a:rPr>
              <a:t>, </a:t>
            </a:r>
            <a:r>
              <a:rPr lang="en-US" sz="1600" dirty="0">
                <a:solidFill>
                  <a:srgbClr val="0000FF"/>
                </a:solidFill>
              </a:rPr>
              <a:t>0</a:t>
            </a:r>
            <a:r>
              <a:rPr lang="en-US" sz="1600" dirty="0">
                <a:solidFill>
                  <a:srgbClr val="CC7832"/>
                </a:solidFill>
              </a:rPr>
              <a:t>, </a:t>
            </a:r>
            <a:r>
              <a:rPr lang="en-US" sz="1600" dirty="0">
                <a:solidFill>
                  <a:srgbClr val="0000FF"/>
                </a:solidFill>
              </a:rPr>
              <a:t>0</a:t>
            </a:r>
            <a:r>
              <a:rPr lang="en-US" sz="1600" dirty="0">
                <a:solidFill>
                  <a:srgbClr val="CC7832"/>
                </a:solidFill>
              </a:rPr>
              <a:t>, </a:t>
            </a:r>
            <a:r>
              <a:rPr lang="en-US" sz="1600" dirty="0" smtClean="0">
                <a:solidFill>
                  <a:srgbClr val="CC7832"/>
                </a:solidFill>
              </a:rPr>
              <a:t/>
            </a:r>
            <a:br>
              <a:rPr lang="en-US" sz="1600" dirty="0" smtClean="0">
                <a:solidFill>
                  <a:srgbClr val="CC7832"/>
                </a:solidFill>
              </a:rPr>
            </a:br>
            <a:r>
              <a:rPr lang="en-US" sz="1600" dirty="0" smtClean="0">
                <a:solidFill>
                  <a:srgbClr val="CC7832"/>
                </a:solidFill>
              </a:rPr>
              <a:t>    </a:t>
            </a:r>
            <a:r>
              <a:rPr lang="en-US" sz="1600" dirty="0" err="1" smtClean="0"/>
              <a:t>ZoneId.</a:t>
            </a:r>
            <a:r>
              <a:rPr lang="en-US" sz="1600" i="1" dirty="0" err="1" smtClean="0"/>
              <a:t>systemDefault</a:t>
            </a:r>
            <a:r>
              <a:rPr lang="en-US" sz="1600" dirty="0"/>
              <a:t>())</a:t>
            </a:r>
            <a:r>
              <a:rPr lang="en-US" sz="1600" dirty="0">
                <a:solidFill>
                  <a:srgbClr val="CC7832"/>
                </a:solidFill>
              </a:rPr>
              <a:t>;</a:t>
            </a:r>
            <a:br>
              <a:rPr lang="en-US" sz="1600" dirty="0">
                <a:solidFill>
                  <a:srgbClr val="CC7832"/>
                </a:solidFill>
              </a:rPr>
            </a:br>
            <a:r>
              <a:rPr lang="en-US" sz="1600" dirty="0" err="1"/>
              <a:t>ZonedDateTime</a:t>
            </a:r>
            <a:r>
              <a:rPr lang="en-US" sz="1600" dirty="0"/>
              <a:t> </a:t>
            </a:r>
            <a:r>
              <a:rPr lang="en-US" sz="1600" dirty="0" err="1"/>
              <a:t>zonedTime</a:t>
            </a:r>
            <a:r>
              <a:rPr lang="en-US" sz="1600" dirty="0"/>
              <a:t> = </a:t>
            </a:r>
            <a:r>
              <a:rPr lang="en-US" sz="1600" dirty="0" err="1"/>
              <a:t>zonedTimeBrussels.withZoneSameInstant</a:t>
            </a:r>
            <a:r>
              <a:rPr lang="en-US" sz="1600" dirty="0"/>
              <a:t>(</a:t>
            </a:r>
            <a:r>
              <a:rPr lang="en-US" sz="1600" dirty="0" err="1"/>
              <a:t>chihuahua</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a:t>
            </a:r>
            <a:r>
              <a:rPr lang="en-US" sz="1600" b="1" dirty="0" err="1">
                <a:solidFill>
                  <a:srgbClr val="008000"/>
                </a:solidFill>
              </a:rPr>
              <a:t>Datetime</a:t>
            </a:r>
            <a:r>
              <a:rPr lang="en-US" sz="1600" b="1" dirty="0">
                <a:solidFill>
                  <a:srgbClr val="008000"/>
                </a:solidFill>
              </a:rPr>
              <a:t> in Brussels: " </a:t>
            </a:r>
            <a:r>
              <a:rPr lang="en-US" sz="1600" dirty="0"/>
              <a:t>+ </a:t>
            </a:r>
            <a:r>
              <a:rPr lang="en-US" sz="1600" dirty="0" err="1"/>
              <a:t>zonedTimeBrussels</a:t>
            </a:r>
            <a:r>
              <a:rPr lang="en-US" sz="1600" dirty="0"/>
              <a:t>)</a:t>
            </a:r>
            <a:r>
              <a:rPr lang="en-US" sz="1600" dirty="0">
                <a:solidFill>
                  <a:srgbClr val="CC7832"/>
                </a:solidFill>
              </a:rPr>
              <a:t>;</a:t>
            </a:r>
            <a:br>
              <a:rPr lang="en-US" sz="1600" dirty="0">
                <a:solidFill>
                  <a:srgbClr val="CC7832"/>
                </a:solidFill>
              </a:rPr>
            </a:br>
            <a:r>
              <a:rPr lang="en-US" sz="1600" dirty="0" err="1"/>
              <a:t>System.</a:t>
            </a:r>
            <a:r>
              <a:rPr lang="en-US" sz="1600" b="1" i="1" dirty="0" err="1">
                <a:solidFill>
                  <a:srgbClr val="660E7A"/>
                </a:solidFill>
              </a:rPr>
              <a:t>out</a:t>
            </a:r>
            <a:r>
              <a:rPr lang="en-US" sz="1600" dirty="0" err="1"/>
              <a:t>.println</a:t>
            </a:r>
            <a:r>
              <a:rPr lang="en-US" sz="1600" dirty="0"/>
              <a:t>(</a:t>
            </a:r>
            <a:r>
              <a:rPr lang="en-US" sz="1600" b="1" dirty="0">
                <a:solidFill>
                  <a:srgbClr val="008000"/>
                </a:solidFill>
              </a:rPr>
              <a:t>"</a:t>
            </a:r>
            <a:r>
              <a:rPr lang="en-US" sz="1600" b="1" dirty="0" err="1">
                <a:solidFill>
                  <a:srgbClr val="008000"/>
                </a:solidFill>
              </a:rPr>
              <a:t>Datetime</a:t>
            </a:r>
            <a:r>
              <a:rPr lang="en-US" sz="1600" b="1" dirty="0">
                <a:solidFill>
                  <a:srgbClr val="008000"/>
                </a:solidFill>
              </a:rPr>
              <a:t> in Chihuahua: " </a:t>
            </a:r>
            <a:r>
              <a:rPr lang="en-US" sz="1600" dirty="0"/>
              <a:t>+ </a:t>
            </a:r>
            <a:r>
              <a:rPr lang="en-US" sz="1600" dirty="0" err="1"/>
              <a:t>zonedTime</a:t>
            </a:r>
            <a:r>
              <a:rPr lang="en-US" sz="1600" dirty="0"/>
              <a:t>)</a:t>
            </a:r>
            <a:r>
              <a:rPr lang="en-US" sz="1600" dirty="0">
                <a:solidFill>
                  <a:srgbClr val="CC7832"/>
                </a:solidFill>
              </a:rPr>
              <a:t>;</a:t>
            </a:r>
            <a:endParaRPr lang="en-US" sz="1600" dirty="0">
              <a:latin typeface="Tahoma" panose="020B0604030504040204" pitchFamily="34" charset="0"/>
            </a:endParaRPr>
          </a:p>
        </p:txBody>
      </p:sp>
    </p:spTree>
    <p:extLst>
      <p:ext uri="{BB962C8B-B14F-4D97-AF65-F5344CB8AC3E}">
        <p14:creationId xmlns:p14="http://schemas.microsoft.com/office/powerpoint/2010/main" val="42830939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New Default API for Base64 Encoding</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More extensive API than the 1.6+ Base64 API (</a:t>
            </a:r>
            <a:r>
              <a:rPr lang="en-US" dirty="0" smtClean="0">
                <a:latin typeface="Tahoma" panose="020B0604030504040204" pitchFamily="34" charset="0"/>
              </a:rPr>
              <a:t>sun.misc.BASE64Encoder)</a:t>
            </a:r>
            <a:endParaRPr lang="en-US" dirty="0">
              <a:latin typeface="Tahoma" panose="020B0604030504040204" pitchFamily="34" charset="0"/>
            </a:endParaRPr>
          </a:p>
          <a:p>
            <a:r>
              <a:rPr lang="en-US" dirty="0">
                <a:latin typeface="Tahoma" panose="020B0604030504040204" pitchFamily="34" charset="0"/>
              </a:rPr>
              <a:t>3 encoders and decoders</a:t>
            </a:r>
          </a:p>
          <a:p>
            <a:pPr lvl="1"/>
            <a:r>
              <a:rPr lang="en-US" dirty="0">
                <a:latin typeface="Tahoma" panose="020B0604030504040204" pitchFamily="34" charset="0"/>
              </a:rPr>
              <a:t>Basic (For regular encoding)</a:t>
            </a:r>
          </a:p>
          <a:p>
            <a:pPr lvl="1"/>
            <a:r>
              <a:rPr lang="en-US" dirty="0">
                <a:latin typeface="Tahoma" panose="020B0604030504040204" pitchFamily="34" charset="0"/>
              </a:rPr>
              <a:t>URL (Encoded String needs to be used in file or </a:t>
            </a:r>
            <a:r>
              <a:rPr lang="en-US" dirty="0" err="1">
                <a:latin typeface="Tahoma" panose="020B0604030504040204" pitchFamily="34" charset="0"/>
              </a:rPr>
              <a:t>url</a:t>
            </a:r>
            <a:r>
              <a:rPr lang="en-US" dirty="0">
                <a:latin typeface="Tahoma" panose="020B0604030504040204" pitchFamily="34" charset="0"/>
              </a:rPr>
              <a:t>)</a:t>
            </a:r>
          </a:p>
          <a:p>
            <a:pPr lvl="1"/>
            <a:r>
              <a:rPr lang="en-US" dirty="0">
                <a:latin typeface="Tahoma" panose="020B0604030504040204" pitchFamily="34" charset="0"/>
              </a:rPr>
              <a:t>MIME (MIME friendly encoding)</a:t>
            </a:r>
          </a:p>
          <a:p>
            <a:endParaRPr lang="en-US" dirty="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New Default API for Base64 Encoding</a:t>
            </a:r>
            <a:endParaRPr lang="en-US" dirty="0"/>
          </a:p>
        </p:txBody>
      </p:sp>
      <p:sp>
        <p:nvSpPr>
          <p:cNvPr id="3" name="Content Placeholder 2"/>
          <p:cNvSpPr>
            <a:spLocks noGrp="1"/>
          </p:cNvSpPr>
          <p:nvPr>
            <p:ph idx="1"/>
          </p:nvPr>
        </p:nvSpPr>
        <p:spPr>
          <a:xfrm>
            <a:off x="304800" y="1143000"/>
            <a:ext cx="8570912" cy="4824536"/>
          </a:xfrm>
        </p:spPr>
        <p:txBody>
          <a:bodyPr/>
          <a:lstStyle/>
          <a:p>
            <a:pPr marL="0" indent="0">
              <a:buNone/>
            </a:pPr>
            <a:r>
              <a:rPr lang="en-US" sz="1700" i="1" dirty="0">
                <a:solidFill>
                  <a:srgbClr val="808080"/>
                </a:solidFill>
              </a:rPr>
              <a:t>// Java 1.6 API from JAXB</a:t>
            </a:r>
            <a:br>
              <a:rPr lang="en-US" sz="1700" i="1" dirty="0">
                <a:solidFill>
                  <a:srgbClr val="808080"/>
                </a:solidFill>
              </a:rPr>
            </a:br>
            <a:r>
              <a:rPr lang="en-US" sz="1700" dirty="0"/>
              <a:t>String </a:t>
            </a:r>
            <a:r>
              <a:rPr lang="en-US" sz="1700" dirty="0" err="1"/>
              <a:t>encodedString</a:t>
            </a:r>
            <a:r>
              <a:rPr lang="en-US" sz="1700" dirty="0"/>
              <a:t> = DatatypeConverter.</a:t>
            </a:r>
            <a:r>
              <a:rPr lang="en-US" sz="1700" i="1" dirty="0"/>
              <a:t>printBase64Binary</a:t>
            </a:r>
            <a:r>
              <a:rPr lang="en-US" sz="1700" dirty="0"/>
              <a:t>(</a:t>
            </a:r>
            <a:r>
              <a:rPr lang="en-US" sz="1700" b="1" dirty="0">
                <a:solidFill>
                  <a:srgbClr val="008000"/>
                </a:solidFill>
              </a:rPr>
              <a:t>"secret"</a:t>
            </a:r>
            <a:r>
              <a:rPr lang="en-US" sz="1700" dirty="0"/>
              <a:t>.</a:t>
            </a:r>
            <a:r>
              <a:rPr lang="en-US" sz="1700" dirty="0" err="1"/>
              <a:t>getBytes</a:t>
            </a:r>
            <a:r>
              <a:rPr lang="en-US" sz="1700" dirty="0"/>
              <a:t>(</a:t>
            </a:r>
            <a:r>
              <a:rPr lang="en-US" sz="1700" b="1" dirty="0">
                <a:solidFill>
                  <a:srgbClr val="008000"/>
                </a:solidFill>
              </a:rPr>
              <a:t>"UTF-8"</a:t>
            </a:r>
            <a:r>
              <a:rPr lang="en-US" sz="1700" dirty="0"/>
              <a:t>))</a:t>
            </a:r>
            <a:r>
              <a:rPr lang="en-US" sz="1700" dirty="0" smtClean="0">
                <a:solidFill>
                  <a:srgbClr val="CC7832"/>
                </a:solidFill>
              </a:rPr>
              <a:t>;</a:t>
            </a:r>
            <a:r>
              <a:rPr lang="en-US" sz="1700" dirty="0">
                <a:solidFill>
                  <a:srgbClr val="CC7832"/>
                </a:solidFill>
              </a:rPr>
              <a:t/>
            </a:r>
            <a:br>
              <a:rPr lang="en-US" sz="1700" dirty="0">
                <a:solidFill>
                  <a:srgbClr val="CC7832"/>
                </a:solidFill>
              </a:rPr>
            </a:br>
            <a:r>
              <a:rPr lang="en-US" sz="1700" dirty="0">
                <a:solidFill>
                  <a:srgbClr val="CC7832"/>
                </a:solidFill>
              </a:rPr>
              <a:t/>
            </a:r>
            <a:br>
              <a:rPr lang="en-US" sz="1700" dirty="0">
                <a:solidFill>
                  <a:srgbClr val="CC7832"/>
                </a:solidFill>
              </a:rPr>
            </a:br>
            <a:r>
              <a:rPr lang="en-US" sz="1700" i="1" dirty="0">
                <a:solidFill>
                  <a:srgbClr val="808080"/>
                </a:solidFill>
              </a:rPr>
              <a:t>// Java 8</a:t>
            </a:r>
            <a:br>
              <a:rPr lang="en-US" sz="1700" i="1" dirty="0">
                <a:solidFill>
                  <a:srgbClr val="808080"/>
                </a:solidFill>
              </a:rPr>
            </a:br>
            <a:r>
              <a:rPr lang="en-US" sz="1700" dirty="0" smtClean="0"/>
              <a:t>String </a:t>
            </a:r>
            <a:r>
              <a:rPr lang="en-US" sz="1700" dirty="0" err="1" smtClean="0"/>
              <a:t>encodedString</a:t>
            </a:r>
            <a:r>
              <a:rPr lang="en-US" sz="1700" dirty="0" smtClean="0"/>
              <a:t> </a:t>
            </a:r>
            <a:r>
              <a:rPr lang="en-US" sz="1700" dirty="0"/>
              <a:t>= </a:t>
            </a:r>
            <a:r>
              <a:rPr lang="en-US" sz="1700" b="1" dirty="0">
                <a:solidFill>
                  <a:srgbClr val="000080"/>
                </a:solidFill>
              </a:rPr>
              <a:t>new </a:t>
            </a:r>
            <a:r>
              <a:rPr lang="en-US" sz="1700" dirty="0"/>
              <a:t>String(Base64.</a:t>
            </a:r>
            <a:r>
              <a:rPr lang="en-US" sz="1700" i="1" dirty="0"/>
              <a:t>getEncoder</a:t>
            </a:r>
            <a:r>
              <a:rPr lang="en-US" sz="1700" dirty="0"/>
              <a:t>().encode(</a:t>
            </a:r>
            <a:r>
              <a:rPr lang="en-US" sz="1700" b="1" dirty="0">
                <a:solidFill>
                  <a:srgbClr val="008000"/>
                </a:solidFill>
              </a:rPr>
              <a:t>"secret"</a:t>
            </a:r>
            <a:r>
              <a:rPr lang="en-US" sz="1700" dirty="0"/>
              <a:t>.</a:t>
            </a:r>
            <a:r>
              <a:rPr lang="en-US" sz="1700" dirty="0" err="1"/>
              <a:t>getBytes</a:t>
            </a:r>
            <a:r>
              <a:rPr lang="en-US" sz="1700" dirty="0"/>
              <a:t>(</a:t>
            </a:r>
            <a:r>
              <a:rPr lang="en-US" sz="1700" b="1" dirty="0">
                <a:solidFill>
                  <a:srgbClr val="008000"/>
                </a:solidFill>
              </a:rPr>
              <a:t>"UTF-8"</a:t>
            </a:r>
            <a:r>
              <a:rPr lang="en-US" sz="1700" dirty="0"/>
              <a:t>))</a:t>
            </a:r>
            <a:r>
              <a:rPr lang="en-US" sz="1700" dirty="0">
                <a:solidFill>
                  <a:srgbClr val="CC7832"/>
                </a:solidFill>
              </a:rPr>
              <a:t>, </a:t>
            </a:r>
            <a:r>
              <a:rPr lang="en-US" sz="1700" dirty="0" smtClean="0">
                <a:solidFill>
                  <a:srgbClr val="CC7832"/>
                </a:solidFill>
              </a:rPr>
              <a:t/>
            </a:r>
            <a:br>
              <a:rPr lang="en-US" sz="1700" dirty="0" smtClean="0">
                <a:solidFill>
                  <a:srgbClr val="CC7832"/>
                </a:solidFill>
              </a:rPr>
            </a:br>
            <a:r>
              <a:rPr lang="en-US" sz="1700" dirty="0" smtClean="0">
                <a:solidFill>
                  <a:srgbClr val="CC7832"/>
                </a:solidFill>
              </a:rPr>
              <a:t>    </a:t>
            </a:r>
            <a:r>
              <a:rPr lang="en-US" sz="1700" b="1" dirty="0" smtClean="0">
                <a:solidFill>
                  <a:srgbClr val="008000"/>
                </a:solidFill>
              </a:rPr>
              <a:t>"</a:t>
            </a:r>
            <a:r>
              <a:rPr lang="en-US" sz="1700" b="1" dirty="0">
                <a:solidFill>
                  <a:srgbClr val="008000"/>
                </a:solidFill>
              </a:rPr>
              <a:t>UTF-8"</a:t>
            </a:r>
            <a:r>
              <a:rPr lang="en-US" sz="1700" dirty="0"/>
              <a:t>)</a:t>
            </a:r>
            <a:r>
              <a:rPr lang="en-US" sz="1700" dirty="0">
                <a:solidFill>
                  <a:srgbClr val="CC7832"/>
                </a:solidFill>
              </a:rPr>
              <a:t>;</a:t>
            </a:r>
            <a:br>
              <a:rPr lang="en-US" sz="1700" dirty="0">
                <a:solidFill>
                  <a:srgbClr val="CC7832"/>
                </a:solidFill>
              </a:rPr>
            </a:br>
            <a:r>
              <a:rPr lang="en-US" sz="1700" dirty="0" smtClean="0"/>
              <a:t>String </a:t>
            </a:r>
            <a:r>
              <a:rPr lang="en-US" sz="1700" dirty="0" err="1"/>
              <a:t>decodedString</a:t>
            </a:r>
            <a:r>
              <a:rPr lang="en-US" sz="1700" dirty="0"/>
              <a:t> = </a:t>
            </a:r>
            <a:r>
              <a:rPr lang="en-US" sz="1700" b="1" dirty="0">
                <a:solidFill>
                  <a:srgbClr val="000080"/>
                </a:solidFill>
              </a:rPr>
              <a:t>new </a:t>
            </a:r>
            <a:r>
              <a:rPr lang="en-US" sz="1700" dirty="0"/>
              <a:t>String(Base64.</a:t>
            </a:r>
            <a:r>
              <a:rPr lang="en-US" sz="1700" i="1" dirty="0"/>
              <a:t>getDecoder</a:t>
            </a:r>
            <a:r>
              <a:rPr lang="en-US" sz="1700" dirty="0"/>
              <a:t>().decode(</a:t>
            </a:r>
            <a:r>
              <a:rPr lang="en-US" sz="1700" dirty="0" err="1"/>
              <a:t>encodedString.getBytes</a:t>
            </a:r>
            <a:r>
              <a:rPr lang="en-US" sz="1700" dirty="0"/>
              <a:t>())</a:t>
            </a:r>
            <a:r>
              <a:rPr lang="en-US" sz="1700" dirty="0" smtClean="0">
                <a:solidFill>
                  <a:srgbClr val="CC7832"/>
                </a:solidFill>
              </a:rPr>
              <a:t>,</a:t>
            </a:r>
            <a:br>
              <a:rPr lang="en-US" sz="1700" dirty="0" smtClean="0">
                <a:solidFill>
                  <a:srgbClr val="CC7832"/>
                </a:solidFill>
              </a:rPr>
            </a:br>
            <a:r>
              <a:rPr lang="en-US" sz="1700" dirty="0" smtClean="0">
                <a:solidFill>
                  <a:srgbClr val="CC7832"/>
                </a:solidFill>
              </a:rPr>
              <a:t>    </a:t>
            </a:r>
            <a:r>
              <a:rPr lang="en-US" sz="1700" b="1" dirty="0">
                <a:solidFill>
                  <a:srgbClr val="008000"/>
                </a:solidFill>
              </a:rPr>
              <a:t>"UTF-8"</a:t>
            </a:r>
            <a:r>
              <a:rPr lang="en-US" sz="1700" dirty="0"/>
              <a:t>)</a:t>
            </a:r>
            <a:r>
              <a:rPr lang="en-US" sz="1700" dirty="0">
                <a:solidFill>
                  <a:srgbClr val="CC7832"/>
                </a:solidFill>
              </a:rPr>
              <a:t>;</a:t>
            </a:r>
            <a:br>
              <a:rPr lang="en-US" sz="1700" dirty="0">
                <a:solidFill>
                  <a:srgbClr val="CC7832"/>
                </a:solidFill>
              </a:rPr>
            </a:br>
            <a:r>
              <a:rPr lang="en-US" sz="1700" dirty="0">
                <a:solidFill>
                  <a:srgbClr val="CC7832"/>
                </a:solidFill>
              </a:rPr>
              <a:t/>
            </a:r>
            <a:br>
              <a:rPr lang="en-US" sz="1700" dirty="0">
                <a:solidFill>
                  <a:srgbClr val="CC7832"/>
                </a:solidFill>
              </a:rPr>
            </a:br>
            <a:r>
              <a:rPr lang="en-US" sz="1700" i="1" dirty="0">
                <a:solidFill>
                  <a:srgbClr val="808080"/>
                </a:solidFill>
              </a:rPr>
              <a:t>// Basic </a:t>
            </a:r>
            <a:r>
              <a:rPr lang="en-US" sz="1700" i="1" dirty="0" err="1">
                <a:solidFill>
                  <a:srgbClr val="808080"/>
                </a:solidFill>
              </a:rPr>
              <a:t>vs</a:t>
            </a:r>
            <a:r>
              <a:rPr lang="en-US" sz="1700" i="1" dirty="0">
                <a:solidFill>
                  <a:srgbClr val="808080"/>
                </a:solidFill>
              </a:rPr>
              <a:t> URL</a:t>
            </a:r>
            <a:br>
              <a:rPr lang="en-US" sz="1700" i="1" dirty="0">
                <a:solidFill>
                  <a:srgbClr val="808080"/>
                </a:solidFill>
              </a:rPr>
            </a:br>
            <a:r>
              <a:rPr lang="en-US" sz="1700" dirty="0"/>
              <a:t>String </a:t>
            </a:r>
            <a:r>
              <a:rPr lang="en-US" sz="1700" dirty="0" err="1"/>
              <a:t>basicEncoded</a:t>
            </a:r>
            <a:r>
              <a:rPr lang="en-US" sz="1700" dirty="0"/>
              <a:t> = Base64.</a:t>
            </a:r>
            <a:r>
              <a:rPr lang="en-US" sz="1700" i="1" dirty="0"/>
              <a:t>getEncoder</a:t>
            </a:r>
            <a:r>
              <a:rPr lang="en-US" sz="1700" dirty="0"/>
              <a:t>().</a:t>
            </a:r>
            <a:r>
              <a:rPr lang="en-US" sz="1700" dirty="0" err="1"/>
              <a:t>encodeToString</a:t>
            </a:r>
            <a:r>
              <a:rPr lang="en-US" sz="1700" dirty="0" smtClean="0"/>
              <a:t>(</a:t>
            </a:r>
            <a:br>
              <a:rPr lang="en-US" sz="1700" dirty="0" smtClean="0"/>
            </a:br>
            <a:r>
              <a:rPr lang="en-US" sz="1700" dirty="0" smtClean="0"/>
              <a:t>    </a:t>
            </a:r>
            <a:r>
              <a:rPr lang="en-US" sz="1700" b="1" dirty="0" smtClean="0">
                <a:solidFill>
                  <a:srgbClr val="008000"/>
                </a:solidFill>
              </a:rPr>
              <a:t>"</a:t>
            </a:r>
            <a:r>
              <a:rPr lang="en-US" sz="1700" b="1" dirty="0" err="1">
                <a:solidFill>
                  <a:srgbClr val="008000"/>
                </a:solidFill>
              </a:rPr>
              <a:t>watch?v</a:t>
            </a:r>
            <a:r>
              <a:rPr lang="en-US" sz="1700" b="1" dirty="0">
                <a:solidFill>
                  <a:srgbClr val="008000"/>
                </a:solidFill>
              </a:rPr>
              <a:t>=</a:t>
            </a:r>
            <a:r>
              <a:rPr lang="en-US" sz="1700" b="1" dirty="0" err="1">
                <a:solidFill>
                  <a:srgbClr val="008000"/>
                </a:solidFill>
              </a:rPr>
              <a:t>oavMtUWDBTM</a:t>
            </a:r>
            <a:r>
              <a:rPr lang="en-US" sz="1700" b="1" dirty="0">
                <a:solidFill>
                  <a:srgbClr val="008000"/>
                </a:solidFill>
              </a:rPr>
              <a:t>"</a:t>
            </a:r>
            <a:r>
              <a:rPr lang="en-US" sz="1700" dirty="0"/>
              <a:t>.</a:t>
            </a:r>
            <a:r>
              <a:rPr lang="en-US" sz="1700" dirty="0" err="1"/>
              <a:t>getBytes</a:t>
            </a:r>
            <a:r>
              <a:rPr lang="en-US" sz="1700" dirty="0"/>
              <a:t>(</a:t>
            </a:r>
            <a:r>
              <a:rPr lang="en-US" sz="1700" b="1" dirty="0">
                <a:solidFill>
                  <a:srgbClr val="008000"/>
                </a:solidFill>
              </a:rPr>
              <a:t>"utf-8"</a:t>
            </a:r>
            <a:r>
              <a:rPr lang="en-US" sz="1700" dirty="0"/>
              <a:t>))</a:t>
            </a:r>
            <a:r>
              <a:rPr lang="en-US" sz="1700" dirty="0">
                <a:solidFill>
                  <a:srgbClr val="CC7832"/>
                </a:solidFill>
              </a:rPr>
              <a:t>;</a:t>
            </a:r>
            <a:br>
              <a:rPr lang="en-US" sz="1700" dirty="0">
                <a:solidFill>
                  <a:srgbClr val="CC7832"/>
                </a:solidFill>
              </a:rPr>
            </a:br>
            <a:r>
              <a:rPr lang="en-US" sz="1700" dirty="0">
                <a:solidFill>
                  <a:srgbClr val="CC7832"/>
                </a:solidFill>
              </a:rPr>
              <a:t/>
            </a:r>
            <a:br>
              <a:rPr lang="en-US" sz="1700" dirty="0">
                <a:solidFill>
                  <a:srgbClr val="CC7832"/>
                </a:solidFill>
              </a:rPr>
            </a:br>
            <a:r>
              <a:rPr lang="en-US" sz="1700" dirty="0"/>
              <a:t>String </a:t>
            </a:r>
            <a:r>
              <a:rPr lang="en-US" sz="1700" dirty="0" err="1"/>
              <a:t>urlEncoded</a:t>
            </a:r>
            <a:r>
              <a:rPr lang="en-US" sz="1700" dirty="0"/>
              <a:t> = Base64.</a:t>
            </a:r>
            <a:r>
              <a:rPr lang="en-US" sz="1700" i="1" dirty="0"/>
              <a:t>getUrlEncoder</a:t>
            </a:r>
            <a:r>
              <a:rPr lang="en-US" sz="1700" dirty="0"/>
              <a:t>().</a:t>
            </a:r>
            <a:r>
              <a:rPr lang="en-US" sz="1700" dirty="0" err="1"/>
              <a:t>encodeToString</a:t>
            </a:r>
            <a:r>
              <a:rPr lang="en-US" sz="1700" dirty="0" smtClean="0"/>
              <a:t>(</a:t>
            </a:r>
            <a:br>
              <a:rPr lang="en-US" sz="1700" dirty="0" smtClean="0"/>
            </a:br>
            <a:r>
              <a:rPr lang="en-US" sz="1700" dirty="0" smtClean="0"/>
              <a:t>    </a:t>
            </a:r>
            <a:r>
              <a:rPr lang="en-US" sz="1700" b="1" dirty="0" smtClean="0">
                <a:solidFill>
                  <a:srgbClr val="008000"/>
                </a:solidFill>
              </a:rPr>
              <a:t>"</a:t>
            </a:r>
            <a:r>
              <a:rPr lang="en-US" sz="1700" b="1" dirty="0" err="1">
                <a:solidFill>
                  <a:srgbClr val="008000"/>
                </a:solidFill>
              </a:rPr>
              <a:t>watch?v</a:t>
            </a:r>
            <a:r>
              <a:rPr lang="en-US" sz="1700" b="1" dirty="0">
                <a:solidFill>
                  <a:srgbClr val="008000"/>
                </a:solidFill>
              </a:rPr>
              <a:t>=</a:t>
            </a:r>
            <a:r>
              <a:rPr lang="en-US" sz="1700" b="1" dirty="0" err="1">
                <a:solidFill>
                  <a:srgbClr val="008000"/>
                </a:solidFill>
              </a:rPr>
              <a:t>oavMtUWDBTM</a:t>
            </a:r>
            <a:r>
              <a:rPr lang="en-US" sz="1700" b="1" dirty="0">
                <a:solidFill>
                  <a:srgbClr val="008000"/>
                </a:solidFill>
              </a:rPr>
              <a:t>"</a:t>
            </a:r>
            <a:r>
              <a:rPr lang="en-US" sz="1700" dirty="0"/>
              <a:t>.</a:t>
            </a:r>
            <a:r>
              <a:rPr lang="en-US" sz="1700" dirty="0" err="1"/>
              <a:t>getBytes</a:t>
            </a:r>
            <a:r>
              <a:rPr lang="en-US" sz="1700" dirty="0"/>
              <a:t>(</a:t>
            </a:r>
            <a:r>
              <a:rPr lang="en-US" sz="1700" b="1" dirty="0">
                <a:solidFill>
                  <a:srgbClr val="008000"/>
                </a:solidFill>
              </a:rPr>
              <a:t>"utf-8"</a:t>
            </a:r>
            <a:r>
              <a:rPr lang="en-US" sz="1700" dirty="0"/>
              <a:t>))</a:t>
            </a:r>
            <a:r>
              <a:rPr lang="en-US" sz="1700" dirty="0" smtClean="0">
                <a:solidFill>
                  <a:srgbClr val="CC7832"/>
                </a:solidFill>
              </a:rPr>
              <a:t>;</a:t>
            </a:r>
            <a:endParaRPr lang="en-US" sz="1700" dirty="0">
              <a:latin typeface="Tahoma" panose="020B0604030504040204" pitchFamily="34" charset="0"/>
            </a:endParaRPr>
          </a:p>
        </p:txBody>
      </p:sp>
    </p:spTree>
    <p:extLst>
      <p:ext uri="{BB962C8B-B14F-4D97-AF65-F5344CB8AC3E}">
        <p14:creationId xmlns:p14="http://schemas.microsoft.com/office/powerpoint/2010/main" val="37057187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Improvements for Annotations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Annotations in Java 8 are repeatable</a:t>
            </a:r>
          </a:p>
          <a:p>
            <a:r>
              <a:rPr lang="en-US" dirty="0">
                <a:latin typeface="Courier"/>
                <a:cs typeface="Courier"/>
              </a:rPr>
              <a:t>@</a:t>
            </a:r>
            <a:r>
              <a:rPr lang="en-US" dirty="0" smtClean="0">
                <a:latin typeface="Courier"/>
                <a:cs typeface="Courier"/>
              </a:rPr>
              <a:t>Repeatable</a:t>
            </a:r>
          </a:p>
          <a:p>
            <a:pPr marL="800100" lvl="2" indent="0">
              <a:buNone/>
            </a:pPr>
            <a:r>
              <a:rPr lang="en-US" dirty="0"/>
              <a:t>@</a:t>
            </a:r>
            <a:r>
              <a:rPr lang="en-US" b="1" dirty="0">
                <a:solidFill>
                  <a:srgbClr val="000080"/>
                </a:solidFill>
              </a:rPr>
              <a:t>interface </a:t>
            </a:r>
            <a:r>
              <a:rPr lang="en-US" dirty="0">
                <a:solidFill>
                  <a:srgbClr val="808000"/>
                </a:solidFill>
              </a:rPr>
              <a:t>Cars </a:t>
            </a:r>
            <a:r>
              <a:rPr lang="en-US" dirty="0"/>
              <a:t>{</a:t>
            </a:r>
            <a:br>
              <a:rPr lang="en-US" dirty="0"/>
            </a:br>
            <a:r>
              <a:rPr lang="en-US" dirty="0"/>
              <a:t>    </a:t>
            </a:r>
            <a:r>
              <a:rPr lang="en-US" dirty="0">
                <a:solidFill>
                  <a:srgbClr val="808000"/>
                </a:solidFill>
              </a:rPr>
              <a:t>Car</a:t>
            </a:r>
            <a:r>
              <a:rPr lang="en-US" dirty="0"/>
              <a:t>[] value()</a:t>
            </a:r>
            <a:r>
              <a:rPr lang="en-US" dirty="0">
                <a:solidFill>
                  <a:srgbClr val="CC7832"/>
                </a:solidFill>
              </a:rPr>
              <a:t>;</a:t>
            </a:r>
            <a:br>
              <a:rPr lang="en-US" dirty="0">
                <a:solidFill>
                  <a:srgbClr val="CC7832"/>
                </a:solidFill>
              </a:rPr>
            </a:br>
            <a:r>
              <a:rPr lang="en-US" dirty="0"/>
              <a:t>}</a:t>
            </a:r>
            <a:br>
              <a:rPr lang="en-US" dirty="0"/>
            </a:br>
            <a:r>
              <a:rPr lang="en-US" dirty="0" smtClean="0">
                <a:solidFill>
                  <a:srgbClr val="808000"/>
                </a:solidFill>
              </a:rPr>
              <a:t>@</a:t>
            </a:r>
            <a:r>
              <a:rPr lang="en-US" dirty="0">
                <a:solidFill>
                  <a:srgbClr val="808000"/>
                </a:solidFill>
              </a:rPr>
              <a:t>Repeatable</a:t>
            </a:r>
            <a:r>
              <a:rPr lang="en-US" dirty="0"/>
              <a:t>(</a:t>
            </a:r>
            <a:r>
              <a:rPr lang="en-US" dirty="0" err="1">
                <a:solidFill>
                  <a:srgbClr val="808000"/>
                </a:solidFill>
              </a:rPr>
              <a:t>Cars</a:t>
            </a:r>
            <a:r>
              <a:rPr lang="en-US" dirty="0" err="1"/>
              <a:t>.</a:t>
            </a:r>
            <a:r>
              <a:rPr lang="en-US" b="1" dirty="0" err="1">
                <a:solidFill>
                  <a:srgbClr val="000080"/>
                </a:solidFill>
              </a:rPr>
              <a:t>class</a:t>
            </a:r>
            <a:r>
              <a:rPr lang="en-US" dirty="0"/>
              <a:t>)</a:t>
            </a:r>
            <a:br>
              <a:rPr lang="en-US" dirty="0"/>
            </a:br>
            <a:r>
              <a:rPr lang="en-US" dirty="0"/>
              <a:t>@</a:t>
            </a:r>
            <a:r>
              <a:rPr lang="en-US" b="1" dirty="0">
                <a:solidFill>
                  <a:srgbClr val="000080"/>
                </a:solidFill>
              </a:rPr>
              <a:t>interface </a:t>
            </a:r>
            <a:r>
              <a:rPr lang="en-US" dirty="0">
                <a:solidFill>
                  <a:srgbClr val="808000"/>
                </a:solidFill>
              </a:rPr>
              <a:t>Car </a:t>
            </a:r>
            <a:r>
              <a:rPr lang="en-US" dirty="0"/>
              <a:t>{</a:t>
            </a:r>
            <a:br>
              <a:rPr lang="en-US" dirty="0"/>
            </a:br>
            <a:r>
              <a:rPr lang="en-US" dirty="0"/>
              <a:t>    String value()</a:t>
            </a:r>
            <a:r>
              <a:rPr lang="en-US" dirty="0">
                <a:solidFill>
                  <a:srgbClr val="CC7832"/>
                </a:solidFill>
              </a:rPr>
              <a:t>;</a:t>
            </a:r>
            <a:br>
              <a:rPr lang="en-US" dirty="0">
                <a:solidFill>
                  <a:srgbClr val="CC7832"/>
                </a:solidFill>
              </a:rPr>
            </a:br>
            <a:r>
              <a:rPr lang="en-US" dirty="0"/>
              <a:t>}</a:t>
            </a:r>
            <a:br>
              <a:rPr lang="en-US" dirty="0"/>
            </a:br>
            <a:r>
              <a:rPr lang="en-US" dirty="0" smtClean="0">
                <a:solidFill>
                  <a:srgbClr val="808000"/>
                </a:solidFill>
              </a:rPr>
              <a:t>@</a:t>
            </a:r>
            <a:r>
              <a:rPr lang="en-US" dirty="0">
                <a:solidFill>
                  <a:srgbClr val="808000"/>
                </a:solidFill>
              </a:rPr>
              <a:t>Car</a:t>
            </a:r>
            <a:r>
              <a:rPr lang="en-US" dirty="0"/>
              <a:t>(</a:t>
            </a:r>
            <a:r>
              <a:rPr lang="en-US" b="1" dirty="0">
                <a:solidFill>
                  <a:srgbClr val="008000"/>
                </a:solidFill>
              </a:rPr>
              <a:t>"Opel </a:t>
            </a:r>
            <a:r>
              <a:rPr lang="en-US" b="1" dirty="0" err="1">
                <a:solidFill>
                  <a:srgbClr val="008000"/>
                </a:solidFill>
              </a:rPr>
              <a:t>Corsa</a:t>
            </a:r>
            <a:r>
              <a:rPr lang="en-US" b="1" dirty="0">
                <a:solidFill>
                  <a:srgbClr val="008000"/>
                </a:solidFill>
              </a:rPr>
              <a:t>"</a:t>
            </a:r>
            <a:r>
              <a:rPr lang="en-US" dirty="0"/>
              <a:t>)</a:t>
            </a:r>
            <a:br>
              <a:rPr lang="en-US" dirty="0"/>
            </a:br>
            <a:r>
              <a:rPr lang="en-US" b="1" dirty="0">
                <a:solidFill>
                  <a:srgbClr val="000080"/>
                </a:solidFill>
              </a:rPr>
              <a:t>class </a:t>
            </a:r>
            <a:r>
              <a:rPr lang="en-US" dirty="0"/>
              <a:t>Person {</a:t>
            </a:r>
            <a:r>
              <a:rPr lang="en-US" dirty="0" smtClean="0"/>
              <a:t>}</a:t>
            </a:r>
            <a:r>
              <a:rPr lang="en-US" dirty="0"/>
              <a:t/>
            </a:r>
            <a:br>
              <a:rPr lang="en-US" dirty="0"/>
            </a:br>
            <a:endParaRPr lang="en-US" dirty="0" smtClean="0"/>
          </a:p>
          <a:p>
            <a:pPr marL="800100" lvl="2" indent="0">
              <a:buNone/>
            </a:pPr>
            <a:r>
              <a:rPr lang="en-US" dirty="0" smtClean="0">
                <a:solidFill>
                  <a:srgbClr val="808000"/>
                </a:solidFill>
              </a:rPr>
              <a:t>@</a:t>
            </a:r>
            <a:r>
              <a:rPr lang="en-US" dirty="0">
                <a:solidFill>
                  <a:srgbClr val="808000"/>
                </a:solidFill>
              </a:rPr>
              <a:t>Cars</a:t>
            </a:r>
            <a:r>
              <a:rPr lang="en-US" dirty="0"/>
              <a:t>({</a:t>
            </a:r>
            <a:r>
              <a:rPr lang="en-US" dirty="0">
                <a:solidFill>
                  <a:srgbClr val="808000"/>
                </a:solidFill>
              </a:rPr>
              <a:t>@Car</a:t>
            </a:r>
            <a:r>
              <a:rPr lang="en-US" dirty="0"/>
              <a:t>(</a:t>
            </a:r>
            <a:r>
              <a:rPr lang="en-US" b="1" dirty="0">
                <a:solidFill>
                  <a:srgbClr val="008000"/>
                </a:solidFill>
              </a:rPr>
              <a:t>"Porsche </a:t>
            </a:r>
            <a:r>
              <a:rPr lang="en-US" b="1" dirty="0" err="1">
                <a:solidFill>
                  <a:srgbClr val="008000"/>
                </a:solidFill>
              </a:rPr>
              <a:t>Boxter</a:t>
            </a:r>
            <a:r>
              <a:rPr lang="en-US" b="1" dirty="0">
                <a:solidFill>
                  <a:srgbClr val="008000"/>
                </a:solidFill>
              </a:rPr>
              <a:t>"</a:t>
            </a:r>
            <a:r>
              <a:rPr lang="en-US" dirty="0"/>
              <a:t>)</a:t>
            </a:r>
            <a:r>
              <a:rPr lang="en-US" dirty="0">
                <a:solidFill>
                  <a:srgbClr val="CC7832"/>
                </a:solidFill>
              </a:rPr>
              <a:t>, </a:t>
            </a:r>
            <a:r>
              <a:rPr lang="en-US" dirty="0">
                <a:solidFill>
                  <a:srgbClr val="808000"/>
                </a:solidFill>
              </a:rPr>
              <a:t>@Car</a:t>
            </a:r>
            <a:r>
              <a:rPr lang="en-US" dirty="0"/>
              <a:t>(</a:t>
            </a:r>
            <a:r>
              <a:rPr lang="en-US" b="1" dirty="0">
                <a:solidFill>
                  <a:srgbClr val="008000"/>
                </a:solidFill>
              </a:rPr>
              <a:t>"Porsche 911"</a:t>
            </a:r>
            <a:r>
              <a:rPr lang="en-US" dirty="0"/>
              <a:t>)})</a:t>
            </a:r>
            <a:br>
              <a:rPr lang="en-US" dirty="0"/>
            </a:br>
            <a:r>
              <a:rPr lang="en-US" b="1" dirty="0">
                <a:solidFill>
                  <a:srgbClr val="000080"/>
                </a:solidFill>
              </a:rPr>
              <a:t>class </a:t>
            </a:r>
            <a:r>
              <a:rPr lang="en-US" dirty="0"/>
              <a:t>Family2 {}</a:t>
            </a:r>
            <a:br>
              <a:rPr lang="en-US" dirty="0"/>
            </a:br>
            <a:r>
              <a:rPr lang="en-US" dirty="0"/>
              <a:t/>
            </a:r>
            <a:br>
              <a:rPr lang="en-US" dirty="0"/>
            </a:br>
            <a:r>
              <a:rPr lang="en-US" dirty="0" smtClean="0">
                <a:solidFill>
                  <a:srgbClr val="808000"/>
                </a:solidFill>
              </a:rPr>
              <a:t>@</a:t>
            </a:r>
            <a:r>
              <a:rPr lang="en-US" dirty="0">
                <a:solidFill>
                  <a:srgbClr val="808000"/>
                </a:solidFill>
              </a:rPr>
              <a:t>Car</a:t>
            </a:r>
            <a:r>
              <a:rPr lang="en-US" dirty="0"/>
              <a:t>(</a:t>
            </a:r>
            <a:r>
              <a:rPr lang="en-US" b="1" dirty="0">
                <a:solidFill>
                  <a:srgbClr val="008000"/>
                </a:solidFill>
              </a:rPr>
              <a:t>"Volkswagen </a:t>
            </a:r>
            <a:r>
              <a:rPr lang="en-US" b="1" dirty="0" err="1">
                <a:solidFill>
                  <a:srgbClr val="008000"/>
                </a:solidFill>
              </a:rPr>
              <a:t>Sharan</a:t>
            </a:r>
            <a:r>
              <a:rPr lang="en-US" b="1" dirty="0">
                <a:solidFill>
                  <a:srgbClr val="008000"/>
                </a:solidFill>
              </a:rPr>
              <a:t>"</a:t>
            </a:r>
            <a:r>
              <a:rPr lang="en-US" dirty="0"/>
              <a:t>)</a:t>
            </a:r>
            <a:br>
              <a:rPr lang="en-US" dirty="0"/>
            </a:br>
            <a:r>
              <a:rPr lang="en-US" dirty="0">
                <a:solidFill>
                  <a:srgbClr val="808000"/>
                </a:solidFill>
              </a:rPr>
              <a:t>@Car</a:t>
            </a:r>
            <a:r>
              <a:rPr lang="en-US" dirty="0"/>
              <a:t>(</a:t>
            </a:r>
            <a:r>
              <a:rPr lang="en-US" b="1" dirty="0">
                <a:solidFill>
                  <a:srgbClr val="008000"/>
                </a:solidFill>
              </a:rPr>
              <a:t>"Mini Cooper"</a:t>
            </a:r>
            <a:r>
              <a:rPr lang="en-US" dirty="0"/>
              <a:t>)</a:t>
            </a:r>
            <a:br>
              <a:rPr lang="en-US" dirty="0"/>
            </a:br>
            <a:r>
              <a:rPr lang="en-US" b="1" dirty="0">
                <a:solidFill>
                  <a:srgbClr val="000080"/>
                </a:solidFill>
              </a:rPr>
              <a:t>class </a:t>
            </a:r>
            <a:r>
              <a:rPr lang="en-US" dirty="0"/>
              <a:t>Family1 {}</a:t>
            </a:r>
            <a:endParaRPr lang="en-US" dirty="0" smtClean="0">
              <a:latin typeface="Tahoma" panose="020B0604030504040204" pitchFamily="34" charset="0"/>
            </a:endParaRPr>
          </a:p>
        </p:txBody>
      </p:sp>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General Performance Improvements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rPr>
              <a:t>Performs a bit faster compared to Java 7</a:t>
            </a:r>
          </a:p>
          <a:p>
            <a:r>
              <a:rPr lang="en-US" dirty="0">
                <a:latin typeface="Tahoma" panose="020B0604030504040204" pitchFamily="34" charset="0"/>
              </a:rPr>
              <a:t>Great performance improvement when making use of parallelism</a:t>
            </a:r>
          </a:p>
          <a:p>
            <a:r>
              <a:rPr lang="en-US" dirty="0">
                <a:latin typeface="Tahoma" panose="020B0604030504040204" pitchFamily="34" charset="0"/>
              </a:rPr>
              <a:t>Example with </a:t>
            </a:r>
            <a:r>
              <a:rPr lang="en-US" dirty="0" err="1">
                <a:latin typeface="Courier"/>
                <a:cs typeface="Courier"/>
              </a:rPr>
              <a:t>Arrays.sort</a:t>
            </a:r>
            <a:endParaRPr lang="en-US" dirty="0">
              <a:latin typeface="Courier"/>
              <a:cs typeface="Courier"/>
            </a:endParaRPr>
          </a:p>
          <a:p>
            <a:endParaRPr lang="en-US" dirty="0">
              <a:latin typeface="Tahoma" panose="020B0604030504040204" pitchFamily="34" charset="0"/>
            </a:endParaRPr>
          </a:p>
        </p:txBody>
      </p:sp>
      <p:pic>
        <p:nvPicPr>
          <p:cNvPr id="4" name="pasted-image.png"/>
          <p:cNvPicPr/>
          <p:nvPr/>
        </p:nvPicPr>
        <p:blipFill>
          <a:blip r:embed="rId2">
            <a:extLst/>
          </a:blip>
          <a:stretch>
            <a:fillRect/>
          </a:stretch>
        </p:blipFill>
        <p:spPr>
          <a:xfrm>
            <a:off x="2057400" y="2743200"/>
            <a:ext cx="4978400" cy="2527301"/>
          </a:xfrm>
          <a:prstGeom prst="rect">
            <a:avLst/>
          </a:prstGeom>
          <a:ln w="12700">
            <a:miter lim="400000"/>
          </a:ln>
        </p:spPr>
      </p:pic>
    </p:spTree>
    <p:extLst>
      <p:ext uri="{BB962C8B-B14F-4D97-AF65-F5344CB8AC3E}">
        <p14:creationId xmlns:p14="http://schemas.microsoft.com/office/powerpoint/2010/main" val="1609989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hlinkClick r:id="rId3"/>
              </a:rPr>
              <a:t>https://github.com/yannickdeturck/workshop-java-7-</a:t>
            </a:r>
            <a:r>
              <a:rPr lang="en-US" dirty="0" smtClean="0">
                <a:latin typeface="Tahoma" panose="020B0604030504040204" pitchFamily="34" charset="0"/>
                <a:hlinkClick r:id="rId3"/>
              </a:rPr>
              <a:t>8</a:t>
            </a:r>
            <a:r>
              <a:rPr lang="en-US" dirty="0" smtClean="0">
                <a:latin typeface="Tahoma" panose="020B0604030504040204" pitchFamily="34" charset="0"/>
              </a:rPr>
              <a:t> </a:t>
            </a:r>
            <a:br>
              <a:rPr lang="en-US" dirty="0" smtClean="0">
                <a:latin typeface="Tahoma" panose="020B0604030504040204" pitchFamily="34" charset="0"/>
              </a:rPr>
            </a:br>
            <a:r>
              <a:rPr lang="en-US" dirty="0" smtClean="0">
                <a:latin typeface="Tahoma" panose="020B0604030504040204" pitchFamily="34" charset="0"/>
              </a:rPr>
              <a:t>(or shorter </a:t>
            </a:r>
            <a:r>
              <a:rPr lang="en-US" dirty="0" err="1" smtClean="0">
                <a:latin typeface="Tahoma" panose="020B0604030504040204" pitchFamily="34" charset="0"/>
              </a:rPr>
              <a:t>url</a:t>
            </a:r>
            <a:r>
              <a:rPr lang="en-US" dirty="0" smtClean="0">
                <a:latin typeface="Tahoma" panose="020B0604030504040204" pitchFamily="34" charset="0"/>
              </a:rPr>
              <a:t>: </a:t>
            </a:r>
            <a:r>
              <a:rPr lang="en-US" dirty="0" smtClean="0">
                <a:latin typeface="Tahoma" panose="020B0604030504040204" pitchFamily="34" charset="0"/>
                <a:hlinkClick r:id="rId4"/>
              </a:rPr>
              <a:t>http</a:t>
            </a:r>
            <a:r>
              <a:rPr lang="en-US" dirty="0">
                <a:latin typeface="Tahoma" panose="020B0604030504040204" pitchFamily="34" charset="0"/>
                <a:hlinkClick r:id="rId4"/>
              </a:rPr>
              <a:t>://tinyurl.com/</a:t>
            </a:r>
            <a:r>
              <a:rPr lang="en-US" dirty="0" smtClean="0">
                <a:latin typeface="Tahoma" panose="020B0604030504040204" pitchFamily="34" charset="0"/>
                <a:hlinkClick r:id="rId4"/>
              </a:rPr>
              <a:t>lzy56ng</a:t>
            </a:r>
            <a:r>
              <a:rPr lang="en-US" dirty="0" smtClean="0">
                <a:latin typeface="Tahoma" panose="020B0604030504040204" pitchFamily="34" charset="0"/>
              </a:rPr>
              <a:t>)</a:t>
            </a:r>
          </a:p>
          <a:p>
            <a:endParaRPr lang="en-US" dirty="0">
              <a:latin typeface="Tahoma" panose="020B0604030504040204" pitchFamily="34" charset="0"/>
            </a:endParaRPr>
          </a:p>
          <a:p>
            <a:r>
              <a:rPr lang="en-US" dirty="0" smtClean="0">
                <a:latin typeface="Tahoma" panose="020B0604030504040204" pitchFamily="34" charset="0"/>
              </a:rPr>
              <a:t>Java 8 </a:t>
            </a:r>
            <a:r>
              <a:rPr lang="en-US" dirty="0" err="1" smtClean="0">
                <a:latin typeface="Tahoma" panose="020B0604030504040204" pitchFamily="34" charset="0"/>
              </a:rPr>
              <a:t>Cheatsheet</a:t>
            </a:r>
            <a:r>
              <a:rPr lang="en-US" dirty="0">
                <a:latin typeface="Tahoma" panose="020B0604030504040204" pitchFamily="34" charset="0"/>
              </a:rPr>
              <a:t>: </a:t>
            </a:r>
            <a:r>
              <a:rPr lang="en-US" dirty="0">
                <a:latin typeface="Tahoma" panose="020B0604030504040204" pitchFamily="34" charset="0"/>
                <a:hlinkClick r:id="rId5"/>
              </a:rPr>
              <a:t>http://www.java8.</a:t>
            </a:r>
            <a:r>
              <a:rPr lang="en-US" dirty="0" smtClean="0">
                <a:latin typeface="Tahoma" panose="020B0604030504040204" pitchFamily="34" charset="0"/>
                <a:hlinkClick r:id="rId5"/>
              </a:rPr>
              <a:t>org</a:t>
            </a:r>
            <a:r>
              <a:rPr lang="en-US" dirty="0" smtClean="0">
                <a:latin typeface="Tahoma" panose="020B0604030504040204" pitchFamily="34" charset="0"/>
              </a:rPr>
              <a:t> </a:t>
            </a:r>
            <a:endParaRPr lang="en-US" dirty="0">
              <a:latin typeface="Tahoma" panose="020B0604030504040204" pitchFamily="34" charset="0"/>
            </a:endParaRPr>
          </a:p>
        </p:txBody>
      </p:sp>
    </p:spTree>
    <p:extLst>
      <p:ext uri="{BB962C8B-B14F-4D97-AF65-F5344CB8AC3E}">
        <p14:creationId xmlns:p14="http://schemas.microsoft.com/office/powerpoint/2010/main" val="34386472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Questions ?</a:t>
            </a:r>
            <a:endParaRPr lang="en-US" dirty="0"/>
          </a:p>
        </p:txBody>
      </p:sp>
      <p:pic>
        <p:nvPicPr>
          <p:cNvPr id="3088" name="Picture 16" descr="http://www.examiner.com/images/blog/EXID19273/images/ChoosingQuestion_alexsl.jpg"/>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6631" b="166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549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Automatic resource management</a:t>
            </a:r>
            <a:endParaRPr lang="en-US" dirty="0"/>
          </a:p>
        </p:txBody>
      </p:sp>
      <p:sp>
        <p:nvSpPr>
          <p:cNvPr id="3" name="Content Placeholder 2"/>
          <p:cNvSpPr>
            <a:spLocks noGrp="1"/>
          </p:cNvSpPr>
          <p:nvPr>
            <p:ph idx="1"/>
          </p:nvPr>
        </p:nvSpPr>
        <p:spPr/>
        <p:txBody>
          <a:bodyPr/>
          <a:lstStyle/>
          <a:p>
            <a:r>
              <a:rPr lang="en-US" dirty="0" smtClean="0"/>
              <a:t>New </a:t>
            </a:r>
            <a:r>
              <a:rPr lang="en-US" dirty="0" err="1" smtClean="0">
                <a:latin typeface="Courier"/>
                <a:cs typeface="Courier"/>
              </a:rPr>
              <a:t>AutoCloseable</a:t>
            </a:r>
            <a:r>
              <a:rPr lang="en-US" dirty="0" smtClean="0"/>
              <a:t> interface available to implement for your own classes</a:t>
            </a:r>
          </a:p>
          <a:p>
            <a:pPr marL="800100" lvl="2" indent="0">
              <a:buNone/>
            </a:pPr>
            <a:r>
              <a:rPr lang="en-US" sz="2000" b="1" dirty="0">
                <a:solidFill>
                  <a:srgbClr val="000080"/>
                </a:solidFill>
              </a:rPr>
              <a:t>public class </a:t>
            </a:r>
            <a:r>
              <a:rPr lang="en-US" sz="2000" dirty="0" err="1"/>
              <a:t>Deur</a:t>
            </a:r>
            <a:r>
              <a:rPr lang="en-US" sz="2000" dirty="0"/>
              <a:t> </a:t>
            </a:r>
            <a:r>
              <a:rPr lang="en-US" sz="2000" b="1" dirty="0">
                <a:solidFill>
                  <a:srgbClr val="000080"/>
                </a:solidFill>
              </a:rPr>
              <a:t>implements </a:t>
            </a:r>
            <a:r>
              <a:rPr lang="en-US" sz="2000" dirty="0" err="1"/>
              <a:t>AutoCloseable</a:t>
            </a:r>
            <a:r>
              <a:rPr lang="en-US" sz="2000" dirty="0"/>
              <a:t> {</a:t>
            </a:r>
            <a:br>
              <a:rPr lang="en-US" sz="2000" dirty="0"/>
            </a:br>
            <a:r>
              <a:rPr lang="en-US" sz="2000" dirty="0" smtClean="0"/>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a:t>close() </a:t>
            </a:r>
            <a:r>
              <a:rPr lang="en-US" sz="2000" b="1" dirty="0">
                <a:solidFill>
                  <a:srgbClr val="000080"/>
                </a:solidFill>
              </a:rPr>
              <a:t>throws </a:t>
            </a:r>
            <a:r>
              <a:rPr lang="en-US" sz="2000" dirty="0" err="1"/>
              <a:t>IOException</a:t>
            </a:r>
            <a:r>
              <a:rPr lang="en-US" sz="2000" dirty="0"/>
              <a:t> {</a:t>
            </a:r>
            <a:br>
              <a:rPr lang="en-US" sz="2000" dirty="0"/>
            </a:br>
            <a:r>
              <a:rPr lang="en-US" sz="2000" dirty="0"/>
              <a:t>        </a:t>
            </a:r>
            <a:r>
              <a:rPr lang="en-US" sz="2000" dirty="0" err="1"/>
              <a:t>System.</a:t>
            </a:r>
            <a:r>
              <a:rPr lang="en-US" sz="2000" b="1" i="1" dirty="0" err="1">
                <a:solidFill>
                  <a:srgbClr val="660E7A"/>
                </a:solidFill>
              </a:rPr>
              <a:t>out</a:t>
            </a:r>
            <a:r>
              <a:rPr lang="en-US" sz="2000" dirty="0" err="1"/>
              <a:t>.println</a:t>
            </a:r>
            <a:r>
              <a:rPr lang="en-US" sz="2000" dirty="0"/>
              <a:t>(</a:t>
            </a:r>
            <a:r>
              <a:rPr lang="en-US" sz="2000" b="1" dirty="0">
                <a:solidFill>
                  <a:srgbClr val="008000"/>
                </a:solidFill>
              </a:rPr>
              <a:t>"</a:t>
            </a:r>
            <a:r>
              <a:rPr lang="en-US" sz="2000" b="1" dirty="0" err="1">
                <a:solidFill>
                  <a:srgbClr val="008000"/>
                </a:solidFill>
              </a:rPr>
              <a:t>Deur</a:t>
            </a:r>
            <a:r>
              <a:rPr lang="en-US" sz="2000" b="1" dirty="0">
                <a:solidFill>
                  <a:srgbClr val="008000"/>
                </a:solidFill>
              </a:rPr>
              <a:t> toe"</a:t>
            </a:r>
            <a:r>
              <a:rPr lang="en-US" sz="2000" dirty="0"/>
              <a:t>)</a:t>
            </a:r>
            <a:r>
              <a:rPr lang="en-US" sz="2000" dirty="0">
                <a:solidFill>
                  <a:srgbClr val="CC7832"/>
                </a:solidFill>
              </a:rPr>
              <a:t>;</a:t>
            </a:r>
            <a:br>
              <a:rPr lang="en-US" sz="2000" dirty="0">
                <a:solidFill>
                  <a:srgbClr val="CC7832"/>
                </a:solidFill>
              </a:rPr>
            </a:br>
            <a:r>
              <a:rPr lang="en-US" sz="2000" dirty="0">
                <a:solidFill>
                  <a:srgbClr val="CC7832"/>
                </a:solidFill>
              </a:rPr>
              <a:t>    </a:t>
            </a:r>
            <a:r>
              <a:rPr lang="en-US" sz="2000" dirty="0" smtClean="0"/>
              <a:t>}</a:t>
            </a:r>
            <a:r>
              <a:rPr lang="en-US" sz="2000" dirty="0"/>
              <a:t/>
            </a:r>
            <a:br>
              <a:rPr lang="en-US" sz="2000" dirty="0"/>
            </a:br>
            <a:r>
              <a:rPr lang="en-US" sz="2000" dirty="0"/>
              <a:t>    </a:t>
            </a:r>
            <a:r>
              <a:rPr lang="en-US" sz="2000" b="1" dirty="0">
                <a:solidFill>
                  <a:srgbClr val="000080"/>
                </a:solidFill>
              </a:rPr>
              <a:t>public void </a:t>
            </a:r>
            <a:r>
              <a:rPr lang="en-US" sz="2000" dirty="0" err="1"/>
              <a:t>openDeur</a:t>
            </a:r>
            <a:r>
              <a:rPr lang="en-US" sz="2000" dirty="0"/>
              <a:t>() {</a:t>
            </a:r>
            <a:br>
              <a:rPr lang="en-US" sz="2000" dirty="0"/>
            </a:br>
            <a:r>
              <a:rPr lang="en-US" sz="2000" dirty="0"/>
              <a:t>        </a:t>
            </a:r>
            <a:r>
              <a:rPr lang="en-US" sz="2000" dirty="0" err="1"/>
              <a:t>System.</a:t>
            </a:r>
            <a:r>
              <a:rPr lang="en-US" sz="2000" b="1" i="1" dirty="0" err="1">
                <a:solidFill>
                  <a:srgbClr val="660E7A"/>
                </a:solidFill>
              </a:rPr>
              <a:t>out</a:t>
            </a:r>
            <a:r>
              <a:rPr lang="en-US" sz="2000" dirty="0" err="1"/>
              <a:t>.println</a:t>
            </a:r>
            <a:r>
              <a:rPr lang="en-US" sz="2000" dirty="0"/>
              <a:t>(</a:t>
            </a:r>
            <a:r>
              <a:rPr lang="en-US" sz="2000" b="1" dirty="0">
                <a:solidFill>
                  <a:srgbClr val="008000"/>
                </a:solidFill>
              </a:rPr>
              <a:t>"</a:t>
            </a:r>
            <a:r>
              <a:rPr lang="en-US" sz="2000" b="1" dirty="0" err="1">
                <a:solidFill>
                  <a:srgbClr val="008000"/>
                </a:solidFill>
              </a:rPr>
              <a:t>Deur</a:t>
            </a:r>
            <a:r>
              <a:rPr lang="en-US" sz="2000" b="1" dirty="0">
                <a:solidFill>
                  <a:srgbClr val="008000"/>
                </a:solidFill>
              </a:rPr>
              <a:t> is open"</a:t>
            </a:r>
            <a:r>
              <a:rPr lang="en-US" sz="2000" dirty="0"/>
              <a:t>)</a:t>
            </a:r>
            <a:r>
              <a:rPr lang="en-US" sz="2000" dirty="0">
                <a:solidFill>
                  <a:srgbClr val="CC7832"/>
                </a:solidFill>
              </a:rPr>
              <a:t>;</a:t>
            </a:r>
            <a:br>
              <a:rPr lang="en-US" sz="2000" dirty="0">
                <a:solidFill>
                  <a:srgbClr val="CC7832"/>
                </a:solidFill>
              </a:rPr>
            </a:br>
            <a:r>
              <a:rPr lang="en-US" sz="2000" dirty="0">
                <a:solidFill>
                  <a:srgbClr val="CC7832"/>
                </a:solidFill>
              </a:rPr>
              <a:t>    </a:t>
            </a:r>
            <a:r>
              <a:rPr lang="en-US" sz="2000" dirty="0"/>
              <a:t>}</a:t>
            </a:r>
            <a:br>
              <a:rPr lang="en-US" sz="2000" dirty="0"/>
            </a:br>
            <a:r>
              <a:rPr lang="en-US" sz="2000" dirty="0" smtClean="0"/>
              <a:t>}</a:t>
            </a:r>
          </a:p>
          <a:p>
            <a:pPr marL="800100" lvl="2" indent="0">
              <a:buNone/>
            </a:pPr>
            <a:r>
              <a:rPr lang="en-US" sz="2000" b="1" dirty="0">
                <a:solidFill>
                  <a:srgbClr val="000080"/>
                </a:solidFill>
              </a:rPr>
              <a:t>try</a:t>
            </a:r>
            <a:r>
              <a:rPr lang="en-US" sz="2000" dirty="0"/>
              <a:t>(</a:t>
            </a:r>
            <a:r>
              <a:rPr lang="en-US" sz="2000" dirty="0" err="1"/>
              <a:t>Deur</a:t>
            </a:r>
            <a:r>
              <a:rPr lang="en-US" sz="2000" dirty="0"/>
              <a:t> </a:t>
            </a:r>
            <a:r>
              <a:rPr lang="en-US" sz="2000" dirty="0" err="1"/>
              <a:t>deur</a:t>
            </a:r>
            <a:r>
              <a:rPr lang="en-US" sz="2000" dirty="0"/>
              <a:t> = </a:t>
            </a:r>
            <a:r>
              <a:rPr lang="en-US" sz="2000" b="1" dirty="0">
                <a:solidFill>
                  <a:srgbClr val="000080"/>
                </a:solidFill>
              </a:rPr>
              <a:t>new </a:t>
            </a:r>
            <a:r>
              <a:rPr lang="en-US" sz="2000" dirty="0" err="1"/>
              <a:t>Deur</a:t>
            </a:r>
            <a:r>
              <a:rPr lang="en-US" sz="2000" dirty="0"/>
              <a:t>()){</a:t>
            </a:r>
            <a:br>
              <a:rPr lang="en-US" sz="2000" dirty="0"/>
            </a:br>
            <a:r>
              <a:rPr lang="en-US" sz="2000" dirty="0"/>
              <a:t>    </a:t>
            </a:r>
            <a:r>
              <a:rPr lang="en-US" sz="2000" dirty="0" err="1"/>
              <a:t>deur.openDeur</a:t>
            </a:r>
            <a:r>
              <a:rPr lang="en-US" sz="2000" dirty="0"/>
              <a:t>()</a:t>
            </a:r>
            <a:r>
              <a:rPr lang="en-US" sz="2000" dirty="0">
                <a:solidFill>
                  <a:srgbClr val="CC7832"/>
                </a:solidFill>
              </a:rPr>
              <a:t>;</a:t>
            </a:r>
            <a:br>
              <a:rPr lang="en-US" sz="2000" dirty="0">
                <a:solidFill>
                  <a:srgbClr val="CC7832"/>
                </a:solidFill>
              </a:rPr>
            </a:br>
            <a:r>
              <a:rPr lang="en-US" sz="2000" dirty="0"/>
              <a:t>}</a:t>
            </a:r>
          </a:p>
        </p:txBody>
      </p:sp>
    </p:spTree>
    <p:extLst>
      <p:ext uri="{BB962C8B-B14F-4D97-AF65-F5344CB8AC3E}">
        <p14:creationId xmlns:p14="http://schemas.microsoft.com/office/powerpoint/2010/main" val="19591530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7: Automatic resource management</a:t>
            </a:r>
          </a:p>
        </p:txBody>
      </p:sp>
      <p:sp>
        <p:nvSpPr>
          <p:cNvPr id="3" name="Content Placeholder 2"/>
          <p:cNvSpPr>
            <a:spLocks noGrp="1"/>
          </p:cNvSpPr>
          <p:nvPr>
            <p:ph idx="1"/>
          </p:nvPr>
        </p:nvSpPr>
        <p:spPr>
          <a:xfrm>
            <a:off x="304800" y="1143000"/>
            <a:ext cx="8570912" cy="4824536"/>
          </a:xfrm>
        </p:spPr>
        <p:txBody>
          <a:bodyPr/>
          <a:lstStyle/>
          <a:p>
            <a:pPr marL="0" indent="0">
              <a:buNone/>
            </a:pPr>
            <a:r>
              <a:rPr lang="en-US" sz="1400" i="1" dirty="0" smtClean="0">
                <a:solidFill>
                  <a:srgbClr val="808080"/>
                </a:solidFill>
              </a:rPr>
              <a:t>// Java 6</a:t>
            </a:r>
            <a:r>
              <a:rPr lang="en-US" sz="1400" i="1" dirty="0">
                <a:solidFill>
                  <a:srgbClr val="808080"/>
                </a:solidFill>
              </a:rPr>
              <a:t/>
            </a:r>
            <a:br>
              <a:rPr lang="en-US" sz="1400" i="1" dirty="0">
                <a:solidFill>
                  <a:srgbClr val="808080"/>
                </a:solidFill>
              </a:rPr>
            </a:br>
            <a:r>
              <a:rPr lang="en-US" sz="1400" dirty="0" smtClean="0"/>
              <a:t>File </a:t>
            </a:r>
            <a:r>
              <a:rPr lang="en-US" sz="1400" dirty="0"/>
              <a:t>file = </a:t>
            </a:r>
            <a:r>
              <a:rPr lang="en-US" sz="1400" b="1" dirty="0">
                <a:solidFill>
                  <a:srgbClr val="000080"/>
                </a:solidFill>
              </a:rPr>
              <a:t>new </a:t>
            </a:r>
            <a:r>
              <a:rPr lang="en-US" sz="1400" dirty="0"/>
              <a:t>File(</a:t>
            </a:r>
            <a:r>
              <a:rPr lang="en-US" sz="1400" b="1" dirty="0">
                <a:solidFill>
                  <a:srgbClr val="008000"/>
                </a:solidFill>
              </a:rPr>
              <a:t>"</a:t>
            </a:r>
            <a:r>
              <a:rPr lang="en-US" sz="1400" b="1" dirty="0" err="1">
                <a:solidFill>
                  <a:srgbClr val="008000"/>
                </a:solidFill>
              </a:rPr>
              <a:t>leesmij.txt</a:t>
            </a:r>
            <a:r>
              <a:rPr lang="en-US" sz="1400" b="1" dirty="0">
                <a:solidFill>
                  <a:srgbClr val="008000"/>
                </a:solidFill>
              </a:rPr>
              <a:t>"</a:t>
            </a:r>
            <a:r>
              <a:rPr lang="en-US" sz="1400" dirty="0"/>
              <a:t>)</a:t>
            </a:r>
            <a:r>
              <a:rPr lang="en-US" sz="1400" dirty="0">
                <a:solidFill>
                  <a:srgbClr val="CC7832"/>
                </a:solidFill>
              </a:rPr>
              <a:t>;</a:t>
            </a:r>
            <a:br>
              <a:rPr lang="en-US" sz="1400" dirty="0">
                <a:solidFill>
                  <a:srgbClr val="CC7832"/>
                </a:solidFill>
              </a:rPr>
            </a:br>
            <a:r>
              <a:rPr lang="en-US" sz="1400" dirty="0"/>
              <a:t>File file2 = </a:t>
            </a:r>
            <a:r>
              <a:rPr lang="en-US" sz="1400" b="1" dirty="0">
                <a:solidFill>
                  <a:srgbClr val="000080"/>
                </a:solidFill>
              </a:rPr>
              <a:t>new </a:t>
            </a:r>
            <a:r>
              <a:rPr lang="en-US" sz="1400" dirty="0"/>
              <a:t>File(</a:t>
            </a:r>
            <a:r>
              <a:rPr lang="en-US" sz="1400" b="1" dirty="0">
                <a:solidFill>
                  <a:srgbClr val="008000"/>
                </a:solidFill>
              </a:rPr>
              <a:t>"</a:t>
            </a:r>
            <a:r>
              <a:rPr lang="en-US" sz="1400" b="1" dirty="0" err="1">
                <a:solidFill>
                  <a:srgbClr val="008000"/>
                </a:solidFill>
              </a:rPr>
              <a:t>schrijfmij.txt</a:t>
            </a:r>
            <a:r>
              <a:rPr lang="en-US" sz="1400" b="1" dirty="0">
                <a:solidFill>
                  <a:srgbClr val="008000"/>
                </a:solidFill>
              </a:rPr>
              <a:t>"</a:t>
            </a:r>
            <a:r>
              <a:rPr lang="en-US" sz="1400" dirty="0"/>
              <a:t>)</a:t>
            </a:r>
            <a:r>
              <a:rPr lang="en-US" sz="1400" dirty="0">
                <a:solidFill>
                  <a:srgbClr val="CC7832"/>
                </a:solidFill>
              </a:rPr>
              <a:t>;</a:t>
            </a:r>
            <a:br>
              <a:rPr lang="en-US" sz="1400" dirty="0">
                <a:solidFill>
                  <a:srgbClr val="CC7832"/>
                </a:solidFill>
              </a:rPr>
            </a:br>
            <a:r>
              <a:rPr lang="en-US" sz="1400" dirty="0" err="1" smtClean="0"/>
              <a:t>InputStream</a:t>
            </a:r>
            <a:r>
              <a:rPr lang="en-US" sz="1400" dirty="0" smtClean="0"/>
              <a:t> </a:t>
            </a:r>
            <a:r>
              <a:rPr lang="en-US" sz="1400" dirty="0"/>
              <a:t>in = </a:t>
            </a:r>
            <a:r>
              <a:rPr lang="en-US" sz="1400" b="1" dirty="0">
                <a:solidFill>
                  <a:srgbClr val="000080"/>
                </a:solidFill>
              </a:rPr>
              <a:t>null</a:t>
            </a:r>
            <a:r>
              <a:rPr lang="en-US" sz="1400" dirty="0">
                <a:solidFill>
                  <a:srgbClr val="CC7832"/>
                </a:solidFill>
              </a:rPr>
              <a:t>;</a:t>
            </a:r>
            <a:br>
              <a:rPr lang="en-US" sz="1400" dirty="0">
                <a:solidFill>
                  <a:srgbClr val="CC7832"/>
                </a:solidFill>
              </a:rPr>
            </a:br>
            <a:r>
              <a:rPr lang="en-US" sz="1400" dirty="0" err="1"/>
              <a:t>OutputStream</a:t>
            </a:r>
            <a:r>
              <a:rPr lang="en-US" sz="1400" dirty="0"/>
              <a:t> out = </a:t>
            </a:r>
            <a:r>
              <a:rPr lang="en-US" sz="1400" b="1" dirty="0">
                <a:solidFill>
                  <a:srgbClr val="000080"/>
                </a:solidFill>
              </a:rPr>
              <a:t>null</a:t>
            </a:r>
            <a:r>
              <a:rPr lang="en-US" sz="1400" dirty="0">
                <a:solidFill>
                  <a:srgbClr val="CC7832"/>
                </a:solidFill>
              </a:rPr>
              <a:t>;</a:t>
            </a:r>
            <a:br>
              <a:rPr lang="en-US" sz="1400" dirty="0">
                <a:solidFill>
                  <a:srgbClr val="CC7832"/>
                </a:solidFill>
              </a:rPr>
            </a:br>
            <a:r>
              <a:rPr lang="en-US" sz="1400" b="1" dirty="0">
                <a:solidFill>
                  <a:srgbClr val="000080"/>
                </a:solidFill>
              </a:rPr>
              <a:t>try </a:t>
            </a:r>
            <a:r>
              <a:rPr lang="en-US" sz="1400" dirty="0"/>
              <a:t>{</a:t>
            </a:r>
            <a:br>
              <a:rPr lang="en-US" sz="1400" dirty="0"/>
            </a:br>
            <a:r>
              <a:rPr lang="en-US" sz="1400" dirty="0"/>
              <a:t>    in = </a:t>
            </a:r>
            <a:r>
              <a:rPr lang="en-US" sz="1400" b="1" dirty="0">
                <a:solidFill>
                  <a:srgbClr val="000080"/>
                </a:solidFill>
              </a:rPr>
              <a:t>new </a:t>
            </a:r>
            <a:r>
              <a:rPr lang="en-US" sz="1400" dirty="0" err="1"/>
              <a:t>FileInputStream</a:t>
            </a:r>
            <a:r>
              <a:rPr lang="en-US" sz="1400" dirty="0"/>
              <a:t>(file)</a:t>
            </a:r>
            <a:r>
              <a:rPr lang="en-US" sz="1400" dirty="0">
                <a:solidFill>
                  <a:srgbClr val="CC7832"/>
                </a:solidFill>
              </a:rPr>
              <a:t>;</a:t>
            </a:r>
            <a:br>
              <a:rPr lang="en-US" sz="1400" dirty="0">
                <a:solidFill>
                  <a:srgbClr val="CC7832"/>
                </a:solidFill>
              </a:rPr>
            </a:br>
            <a:r>
              <a:rPr lang="en-US" sz="1400" i="1" dirty="0" smtClean="0">
                <a:solidFill>
                  <a:srgbClr val="808080"/>
                </a:solidFill>
              </a:rPr>
              <a:t>    </a:t>
            </a:r>
            <a:r>
              <a:rPr lang="en-US" sz="1400" b="1" dirty="0">
                <a:solidFill>
                  <a:srgbClr val="000080"/>
                </a:solidFill>
              </a:rPr>
              <a:t>try </a:t>
            </a:r>
            <a:r>
              <a:rPr lang="en-US" sz="1400" dirty="0"/>
              <a:t>{</a:t>
            </a:r>
            <a:br>
              <a:rPr lang="en-US" sz="1400" dirty="0"/>
            </a:br>
            <a:r>
              <a:rPr lang="en-US" sz="1400" dirty="0"/>
              <a:t>        out = </a:t>
            </a:r>
            <a:r>
              <a:rPr lang="en-US" sz="1400" b="1" dirty="0">
                <a:solidFill>
                  <a:srgbClr val="000080"/>
                </a:solidFill>
              </a:rPr>
              <a:t>new </a:t>
            </a:r>
            <a:r>
              <a:rPr lang="en-US" sz="1400" dirty="0" err="1"/>
              <a:t>FileOutputStream</a:t>
            </a:r>
            <a:r>
              <a:rPr lang="en-US" sz="1400" dirty="0"/>
              <a:t>(file2)</a:t>
            </a:r>
            <a:r>
              <a:rPr lang="en-US" sz="1400" dirty="0">
                <a:solidFill>
                  <a:srgbClr val="CC7832"/>
                </a:solidFill>
              </a:rPr>
              <a:t>;</a:t>
            </a:r>
            <a:br>
              <a:rPr lang="en-US" sz="1400" dirty="0">
                <a:solidFill>
                  <a:srgbClr val="CC7832"/>
                </a:solidFill>
              </a:rPr>
            </a:br>
            <a:r>
              <a:rPr lang="en-US" sz="1400" i="1" dirty="0" smtClean="0">
                <a:solidFill>
                  <a:srgbClr val="808080"/>
                </a:solidFill>
              </a:rPr>
              <a:t>    </a:t>
            </a:r>
            <a:r>
              <a:rPr lang="en-US" sz="1400" dirty="0"/>
              <a:t>} </a:t>
            </a:r>
            <a:r>
              <a:rPr lang="en-US" sz="1400" b="1" dirty="0">
                <a:solidFill>
                  <a:srgbClr val="000080"/>
                </a:solidFill>
              </a:rPr>
              <a:t>catch </a:t>
            </a:r>
            <a:r>
              <a:rPr lang="en-US" sz="1400" dirty="0"/>
              <a:t>(</a:t>
            </a:r>
            <a:r>
              <a:rPr lang="en-US" sz="1400" dirty="0" err="1"/>
              <a:t>IOException</a:t>
            </a:r>
            <a:r>
              <a:rPr lang="en-US" sz="1400" dirty="0"/>
              <a:t> e) {</a:t>
            </a:r>
            <a:br>
              <a:rPr lang="en-US" sz="1400" dirty="0"/>
            </a:br>
            <a:r>
              <a:rPr lang="en-US" sz="1400" dirty="0"/>
              <a:t>    } </a:t>
            </a:r>
            <a:r>
              <a:rPr lang="en-US" sz="1400" b="1" dirty="0">
                <a:solidFill>
                  <a:srgbClr val="000080"/>
                </a:solidFill>
              </a:rPr>
              <a:t>finally </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dirty="0" err="1"/>
              <a:t>out.close</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 </a:t>
            </a:r>
            <a:r>
              <a:rPr lang="en-US" sz="1400" b="1" dirty="0">
                <a:solidFill>
                  <a:srgbClr val="000080"/>
                </a:solidFill>
              </a:rPr>
              <a:t>catch </a:t>
            </a:r>
            <a:r>
              <a:rPr lang="en-US" sz="1400" dirty="0"/>
              <a:t>(</a:t>
            </a:r>
            <a:r>
              <a:rPr lang="en-US" sz="1400" dirty="0" err="1"/>
              <a:t>IOException</a:t>
            </a:r>
            <a:r>
              <a:rPr lang="en-US" sz="1400" dirty="0"/>
              <a:t> e) {</a:t>
            </a:r>
            <a:br>
              <a:rPr lang="en-US" sz="1400" dirty="0"/>
            </a:br>
            <a:r>
              <a:rPr lang="en-US" sz="1400" dirty="0"/>
              <a:t>        }</a:t>
            </a:r>
            <a:br>
              <a:rPr lang="en-US" sz="1400" dirty="0"/>
            </a:br>
            <a:r>
              <a:rPr lang="en-US" sz="1400" dirty="0"/>
              <a:t>    }</a:t>
            </a:r>
            <a:br>
              <a:rPr lang="en-US" sz="1400" dirty="0"/>
            </a:br>
            <a:r>
              <a:rPr lang="en-US" sz="1400" dirty="0"/>
              <a:t>} </a:t>
            </a:r>
            <a:r>
              <a:rPr lang="en-US" sz="1400" b="1" dirty="0">
                <a:solidFill>
                  <a:srgbClr val="000080"/>
                </a:solidFill>
              </a:rPr>
              <a:t>catch </a:t>
            </a:r>
            <a:r>
              <a:rPr lang="en-US" sz="1400" dirty="0"/>
              <a:t>(</a:t>
            </a:r>
            <a:r>
              <a:rPr lang="en-US" sz="1400" dirty="0" err="1"/>
              <a:t>IOException</a:t>
            </a:r>
            <a:r>
              <a:rPr lang="en-US" sz="1400" dirty="0"/>
              <a:t> e) {</a:t>
            </a:r>
            <a:br>
              <a:rPr lang="en-US" sz="1400" dirty="0"/>
            </a:br>
            <a:r>
              <a:rPr lang="en-US" sz="1400" dirty="0"/>
              <a:t>} </a:t>
            </a:r>
            <a:r>
              <a:rPr lang="en-US" sz="1400" b="1" dirty="0">
                <a:solidFill>
                  <a:srgbClr val="000080"/>
                </a:solidFill>
              </a:rPr>
              <a:t>finally </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dirty="0" err="1"/>
              <a:t>in.close</a:t>
            </a:r>
            <a:r>
              <a:rPr lang="en-US" sz="1400" dirty="0"/>
              <a:t>()</a:t>
            </a:r>
            <a:r>
              <a:rPr lang="en-US" sz="1400" dirty="0">
                <a:solidFill>
                  <a:srgbClr val="CC7832"/>
                </a:solidFill>
              </a:rPr>
              <a:t>;</a:t>
            </a:r>
            <a:br>
              <a:rPr lang="en-US" sz="1400" dirty="0">
                <a:solidFill>
                  <a:srgbClr val="CC7832"/>
                </a:solidFill>
              </a:rPr>
            </a:br>
            <a:r>
              <a:rPr lang="en-US" sz="1400" dirty="0">
                <a:solidFill>
                  <a:srgbClr val="CC7832"/>
                </a:solidFill>
              </a:rPr>
              <a:t>    </a:t>
            </a:r>
            <a:r>
              <a:rPr lang="en-US" sz="1400" dirty="0"/>
              <a:t>} </a:t>
            </a:r>
            <a:r>
              <a:rPr lang="en-US" sz="1400" b="1" dirty="0">
                <a:solidFill>
                  <a:srgbClr val="000080"/>
                </a:solidFill>
              </a:rPr>
              <a:t>catch </a:t>
            </a:r>
            <a:r>
              <a:rPr lang="en-US" sz="1400" dirty="0"/>
              <a:t>(</a:t>
            </a:r>
            <a:r>
              <a:rPr lang="en-US" sz="1400" dirty="0" err="1"/>
              <a:t>IOException</a:t>
            </a:r>
            <a:r>
              <a:rPr lang="en-US" sz="1400" dirty="0"/>
              <a:t> e) {</a:t>
            </a:r>
            <a:br>
              <a:rPr lang="en-US" sz="1400" dirty="0"/>
            </a:br>
            <a:r>
              <a:rPr lang="en-US" sz="1400" dirty="0"/>
              <a:t>    }</a:t>
            </a:r>
            <a:br>
              <a:rPr lang="en-US" sz="1400" dirty="0"/>
            </a:br>
            <a:r>
              <a:rPr lang="en-US" sz="1400" dirty="0" smtClean="0"/>
              <a:t>}</a:t>
            </a:r>
            <a:endParaRPr lang="en-US" sz="1400" dirty="0"/>
          </a:p>
        </p:txBody>
      </p:sp>
    </p:spTree>
    <p:extLst>
      <p:ext uri="{BB962C8B-B14F-4D97-AF65-F5344CB8AC3E}">
        <p14:creationId xmlns:p14="http://schemas.microsoft.com/office/powerpoint/2010/main" val="51352363"/>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7: Automatic resource management</a:t>
            </a:r>
          </a:p>
        </p:txBody>
      </p:sp>
      <p:sp>
        <p:nvSpPr>
          <p:cNvPr id="3" name="Content Placeholder 2"/>
          <p:cNvSpPr>
            <a:spLocks noGrp="1"/>
          </p:cNvSpPr>
          <p:nvPr>
            <p:ph idx="1"/>
          </p:nvPr>
        </p:nvSpPr>
        <p:spPr/>
        <p:txBody>
          <a:bodyPr/>
          <a:lstStyle/>
          <a:p>
            <a:pPr marL="0" indent="0">
              <a:buNone/>
            </a:pPr>
            <a:r>
              <a:rPr lang="en-US" i="1" dirty="0">
                <a:solidFill>
                  <a:srgbClr val="808080"/>
                </a:solidFill>
              </a:rPr>
              <a:t>// </a:t>
            </a:r>
            <a:r>
              <a:rPr lang="en-US" i="1" dirty="0" smtClean="0">
                <a:solidFill>
                  <a:srgbClr val="808080"/>
                </a:solidFill>
              </a:rPr>
              <a:t>Java 7</a:t>
            </a:r>
            <a:br>
              <a:rPr lang="en-US" i="1" dirty="0" smtClean="0">
                <a:solidFill>
                  <a:srgbClr val="808080"/>
                </a:solidFill>
              </a:rPr>
            </a:br>
            <a:r>
              <a:rPr lang="en-US" b="1" dirty="0" smtClean="0">
                <a:solidFill>
                  <a:srgbClr val="000080"/>
                </a:solidFill>
              </a:rPr>
              <a:t>try </a:t>
            </a:r>
            <a:r>
              <a:rPr lang="en-US" dirty="0"/>
              <a:t>(</a:t>
            </a:r>
            <a:r>
              <a:rPr lang="en-US" dirty="0" err="1"/>
              <a:t>InputStream</a:t>
            </a:r>
            <a:r>
              <a:rPr lang="en-US" dirty="0"/>
              <a:t> in2 = </a:t>
            </a:r>
            <a:r>
              <a:rPr lang="en-US" b="1" dirty="0">
                <a:solidFill>
                  <a:srgbClr val="000080"/>
                </a:solidFill>
              </a:rPr>
              <a:t>new </a:t>
            </a:r>
            <a:r>
              <a:rPr lang="en-US" dirty="0" err="1"/>
              <a:t>FileInputStream</a:t>
            </a:r>
            <a:r>
              <a:rPr lang="en-US" dirty="0"/>
              <a:t>(file)</a:t>
            </a:r>
            <a:r>
              <a:rPr lang="en-US" dirty="0">
                <a:solidFill>
                  <a:srgbClr val="CC7832"/>
                </a:solidFill>
              </a:rPr>
              <a:t>;</a:t>
            </a:r>
            <a:br>
              <a:rPr lang="en-US" dirty="0">
                <a:solidFill>
                  <a:srgbClr val="CC7832"/>
                </a:solidFill>
              </a:rPr>
            </a:br>
            <a:r>
              <a:rPr lang="en-US" dirty="0">
                <a:solidFill>
                  <a:srgbClr val="CC7832"/>
                </a:solidFill>
              </a:rPr>
              <a:t>        </a:t>
            </a:r>
            <a:r>
              <a:rPr lang="en-US" dirty="0" err="1"/>
              <a:t>OutputStream</a:t>
            </a:r>
            <a:r>
              <a:rPr lang="en-US" dirty="0"/>
              <a:t> out2 = </a:t>
            </a:r>
            <a:r>
              <a:rPr lang="en-US" b="1" dirty="0">
                <a:solidFill>
                  <a:srgbClr val="000080"/>
                </a:solidFill>
              </a:rPr>
              <a:t>new </a:t>
            </a:r>
            <a:r>
              <a:rPr lang="en-US" dirty="0" err="1"/>
              <a:t>FileOutputStream</a:t>
            </a:r>
            <a:r>
              <a:rPr lang="en-US" dirty="0"/>
              <a:t>(file2)) {</a:t>
            </a:r>
            <a:br>
              <a:rPr lang="en-US" dirty="0"/>
            </a:br>
            <a:r>
              <a:rPr lang="en-US" dirty="0" smtClean="0"/>
              <a:t>} </a:t>
            </a:r>
            <a:r>
              <a:rPr lang="en-US" b="1" dirty="0">
                <a:solidFill>
                  <a:srgbClr val="000080"/>
                </a:solidFill>
              </a:rPr>
              <a:t>catch </a:t>
            </a:r>
            <a:r>
              <a:rPr lang="en-US" dirty="0"/>
              <a:t>(</a:t>
            </a:r>
            <a:r>
              <a:rPr lang="en-US" dirty="0" err="1"/>
              <a:t>IOException</a:t>
            </a:r>
            <a:r>
              <a:rPr lang="en-US" dirty="0"/>
              <a:t> ex) </a:t>
            </a:r>
            <a:r>
              <a:rPr lang="en-US" dirty="0" smtClean="0"/>
              <a:t>{</a:t>
            </a:r>
            <a:br>
              <a:rPr lang="en-US" dirty="0" smtClean="0"/>
            </a:br>
            <a:r>
              <a:rPr lang="en-US" dirty="0" smtClean="0"/>
              <a:t>    </a:t>
            </a:r>
            <a:r>
              <a:rPr lang="en-US" i="1" dirty="0">
                <a:solidFill>
                  <a:srgbClr val="808080"/>
                </a:solidFill>
              </a:rPr>
              <a:t>// Resources get automatically closed when leaving the code </a:t>
            </a:r>
            <a:r>
              <a:rPr lang="en-US" i="1" dirty="0" smtClean="0">
                <a:solidFill>
                  <a:srgbClr val="808080"/>
                </a:solidFill>
              </a:rPr>
              <a:t>block</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2128441681"/>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Diamond syntax</a:t>
            </a:r>
            <a:endParaRPr lang="en-US" dirty="0"/>
          </a:p>
        </p:txBody>
      </p:sp>
      <p:sp>
        <p:nvSpPr>
          <p:cNvPr id="3" name="Content Placeholder 2"/>
          <p:cNvSpPr>
            <a:spLocks noGrp="1"/>
          </p:cNvSpPr>
          <p:nvPr>
            <p:ph idx="1"/>
          </p:nvPr>
        </p:nvSpPr>
        <p:spPr/>
        <p:txBody>
          <a:bodyPr/>
          <a:lstStyle/>
          <a:p>
            <a:r>
              <a:rPr lang="en-US" dirty="0"/>
              <a:t>Type Inference for Generic Instance </a:t>
            </a:r>
            <a:r>
              <a:rPr lang="en-US" dirty="0" smtClean="0"/>
              <a:t>Creation</a:t>
            </a:r>
            <a:endParaRPr lang="en-US" dirty="0" smtClean="0">
              <a:latin typeface="Tahoma" panose="020B0604030504040204" pitchFamily="34" charset="0"/>
            </a:endParaRPr>
          </a:p>
          <a:p>
            <a:r>
              <a:rPr lang="en-US" dirty="0" smtClean="0">
                <a:latin typeface="Tahoma" panose="020B0604030504040204" pitchFamily="34" charset="0"/>
              </a:rPr>
              <a:t>No longer required to repeat the type when instantiation</a:t>
            </a:r>
          </a:p>
          <a:p>
            <a:pPr marL="800100" lvl="2" indent="0">
              <a:buNone/>
            </a:pPr>
            <a:r>
              <a:rPr lang="en-US" sz="2000" i="1" dirty="0">
                <a:solidFill>
                  <a:srgbClr val="808080"/>
                </a:solidFill>
              </a:rPr>
              <a:t>// Java 6</a:t>
            </a:r>
            <a:br>
              <a:rPr lang="en-US" sz="2000" i="1" dirty="0">
                <a:solidFill>
                  <a:srgbClr val="808080"/>
                </a:solidFill>
              </a:rPr>
            </a:br>
            <a:r>
              <a:rPr lang="en-US" sz="2000" dirty="0"/>
              <a:t>Map&lt;String</a:t>
            </a:r>
            <a:r>
              <a:rPr lang="en-US" sz="2000" dirty="0">
                <a:solidFill>
                  <a:srgbClr val="CC7832"/>
                </a:solidFill>
              </a:rPr>
              <a:t>, </a:t>
            </a:r>
            <a:r>
              <a:rPr lang="en-US" sz="2000" dirty="0"/>
              <a:t>Map&lt;String</a:t>
            </a:r>
            <a:r>
              <a:rPr lang="en-US" sz="2000" dirty="0">
                <a:solidFill>
                  <a:srgbClr val="CC7832"/>
                </a:solidFill>
              </a:rPr>
              <a:t>, </a:t>
            </a:r>
            <a:r>
              <a:rPr lang="en-US" sz="2000" dirty="0"/>
              <a:t>Integer&gt;&gt; map = </a:t>
            </a:r>
            <a:r>
              <a:rPr lang="en-US" sz="2000" dirty="0" smtClean="0"/>
              <a:t/>
            </a:r>
            <a:br>
              <a:rPr lang="en-US" sz="2000" dirty="0" smtClean="0"/>
            </a:br>
            <a:r>
              <a:rPr lang="en-US" sz="2000" dirty="0" smtClean="0"/>
              <a:t>    </a:t>
            </a:r>
            <a:r>
              <a:rPr lang="en-US" sz="2000" b="1" dirty="0" smtClean="0">
                <a:solidFill>
                  <a:srgbClr val="000080"/>
                </a:solidFill>
              </a:rPr>
              <a:t>new </a:t>
            </a:r>
            <a:r>
              <a:rPr lang="en-US" sz="2000" dirty="0" err="1"/>
              <a:t>HashMap</a:t>
            </a:r>
            <a:r>
              <a:rPr lang="en-US" sz="2000" dirty="0"/>
              <a:t>&lt;String</a:t>
            </a:r>
            <a:r>
              <a:rPr lang="en-US" sz="2000" dirty="0">
                <a:solidFill>
                  <a:srgbClr val="CC7832"/>
                </a:solidFill>
              </a:rPr>
              <a:t>, </a:t>
            </a:r>
            <a:r>
              <a:rPr lang="en-US" sz="2000" dirty="0" smtClean="0"/>
              <a:t>Map</a:t>
            </a:r>
            <a:r>
              <a:rPr lang="en-US" sz="2000" dirty="0"/>
              <a:t>&lt;String</a:t>
            </a:r>
            <a:r>
              <a:rPr lang="en-US" sz="2000" dirty="0">
                <a:solidFill>
                  <a:srgbClr val="CC7832"/>
                </a:solidFill>
              </a:rPr>
              <a:t>, </a:t>
            </a:r>
            <a:r>
              <a:rPr lang="en-US" sz="2000" dirty="0"/>
              <a:t>Integer&gt;&gt;()</a:t>
            </a:r>
            <a:r>
              <a:rPr lang="en-US" sz="2000" dirty="0">
                <a:solidFill>
                  <a:srgbClr val="CC7832"/>
                </a:solidFill>
              </a:rPr>
              <a:t>;</a:t>
            </a:r>
            <a:br>
              <a:rPr lang="en-US" sz="2000" dirty="0">
                <a:solidFill>
                  <a:srgbClr val="CC7832"/>
                </a:solidFill>
              </a:rPr>
            </a:br>
            <a:r>
              <a:rPr lang="en-US" sz="2000" dirty="0"/>
              <a:t>List&lt;String&gt; strings = </a:t>
            </a:r>
            <a:r>
              <a:rPr lang="en-US" sz="2000" b="1" dirty="0">
                <a:solidFill>
                  <a:srgbClr val="000080"/>
                </a:solidFill>
              </a:rPr>
              <a:t>new </a:t>
            </a:r>
            <a:r>
              <a:rPr lang="en-US" sz="2000" dirty="0" err="1"/>
              <a:t>ArrayList</a:t>
            </a:r>
            <a:r>
              <a:rPr lang="en-US" sz="2000" dirty="0"/>
              <a:t>&lt;String&gt;()</a:t>
            </a:r>
            <a:r>
              <a:rPr lang="en-US" sz="2000" dirty="0">
                <a:solidFill>
                  <a:srgbClr val="CC7832"/>
                </a:solidFill>
              </a:rPr>
              <a:t>;</a:t>
            </a:r>
            <a:br>
              <a:rPr lang="en-US" sz="2000" dirty="0">
                <a:solidFill>
                  <a:srgbClr val="CC7832"/>
                </a:solidFill>
              </a:rPr>
            </a:br>
            <a:r>
              <a:rPr lang="en-US" sz="2000" dirty="0"/>
              <a:t>Set&lt;Integer&gt; set = </a:t>
            </a:r>
            <a:r>
              <a:rPr lang="en-US" sz="2000" b="1" dirty="0">
                <a:solidFill>
                  <a:srgbClr val="000080"/>
                </a:solidFill>
              </a:rPr>
              <a:t>new </a:t>
            </a:r>
            <a:r>
              <a:rPr lang="en-US" sz="2000" dirty="0" err="1"/>
              <a:t>HashSet</a:t>
            </a:r>
            <a:r>
              <a:rPr lang="en-US" sz="2000" dirty="0"/>
              <a:t>&lt;&gt;()</a:t>
            </a:r>
            <a:r>
              <a:rPr lang="en-US" sz="2000" dirty="0">
                <a:solidFill>
                  <a:srgbClr val="CC7832"/>
                </a:solidFill>
              </a:rPr>
              <a:t>;</a:t>
            </a:r>
            <a:br>
              <a:rPr lang="en-US" sz="2000" dirty="0">
                <a:solidFill>
                  <a:srgbClr val="CC7832"/>
                </a:solidFill>
              </a:rPr>
            </a:br>
            <a:r>
              <a:rPr lang="en-US" sz="2000" dirty="0">
                <a:solidFill>
                  <a:srgbClr val="CC7832"/>
                </a:solidFill>
              </a:rPr>
              <a:t/>
            </a:r>
            <a:br>
              <a:rPr lang="en-US" sz="2000" dirty="0">
                <a:solidFill>
                  <a:srgbClr val="CC7832"/>
                </a:solidFill>
              </a:rPr>
            </a:br>
            <a:r>
              <a:rPr lang="en-US" sz="2000" i="1" dirty="0">
                <a:solidFill>
                  <a:srgbClr val="808080"/>
                </a:solidFill>
              </a:rPr>
              <a:t>/</a:t>
            </a:r>
            <a:r>
              <a:rPr lang="en-US" sz="2000" i="1" dirty="0" smtClean="0">
                <a:solidFill>
                  <a:srgbClr val="808080"/>
                </a:solidFill>
              </a:rPr>
              <a:t>/ Java </a:t>
            </a:r>
            <a:r>
              <a:rPr lang="en-US" sz="2000" i="1" dirty="0">
                <a:solidFill>
                  <a:srgbClr val="808080"/>
                </a:solidFill>
              </a:rPr>
              <a:t>7</a:t>
            </a:r>
            <a:br>
              <a:rPr lang="en-US" sz="2000" i="1" dirty="0">
                <a:solidFill>
                  <a:srgbClr val="808080"/>
                </a:solidFill>
              </a:rPr>
            </a:br>
            <a:r>
              <a:rPr lang="en-US" sz="2000" dirty="0"/>
              <a:t>Map&lt;String</a:t>
            </a:r>
            <a:r>
              <a:rPr lang="en-US" sz="2000" dirty="0">
                <a:solidFill>
                  <a:srgbClr val="CC7832"/>
                </a:solidFill>
              </a:rPr>
              <a:t>, </a:t>
            </a:r>
            <a:r>
              <a:rPr lang="en-US" sz="2000" dirty="0"/>
              <a:t>Map&lt;String</a:t>
            </a:r>
            <a:r>
              <a:rPr lang="en-US" sz="2000" dirty="0">
                <a:solidFill>
                  <a:srgbClr val="CC7832"/>
                </a:solidFill>
              </a:rPr>
              <a:t>, </a:t>
            </a:r>
            <a:r>
              <a:rPr lang="en-US" sz="2000" dirty="0"/>
              <a:t>Integer&gt;&gt; map2 = </a:t>
            </a:r>
            <a:r>
              <a:rPr lang="en-US" sz="2000" b="1" dirty="0">
                <a:solidFill>
                  <a:srgbClr val="000080"/>
                </a:solidFill>
              </a:rPr>
              <a:t>new </a:t>
            </a:r>
            <a:r>
              <a:rPr lang="en-US" sz="2000" dirty="0" err="1"/>
              <a:t>HashMap</a:t>
            </a:r>
            <a:r>
              <a:rPr lang="en-US" sz="2000" dirty="0"/>
              <a:t>&lt;&gt;()</a:t>
            </a:r>
            <a:r>
              <a:rPr lang="en-US" sz="2000" dirty="0">
                <a:solidFill>
                  <a:srgbClr val="CC7832"/>
                </a:solidFill>
              </a:rPr>
              <a:t>;</a:t>
            </a:r>
            <a:br>
              <a:rPr lang="en-US" sz="2000" dirty="0">
                <a:solidFill>
                  <a:srgbClr val="CC7832"/>
                </a:solidFill>
              </a:rPr>
            </a:br>
            <a:r>
              <a:rPr lang="en-US" sz="2000" dirty="0"/>
              <a:t>List&lt;String&gt; strings2 = </a:t>
            </a:r>
            <a:r>
              <a:rPr lang="en-US" sz="2000" b="1" dirty="0">
                <a:solidFill>
                  <a:srgbClr val="000080"/>
                </a:solidFill>
              </a:rPr>
              <a:t>new </a:t>
            </a:r>
            <a:r>
              <a:rPr lang="en-US" sz="2000" dirty="0" err="1"/>
              <a:t>ArrayList</a:t>
            </a:r>
            <a:r>
              <a:rPr lang="en-US" sz="2000" dirty="0"/>
              <a:t>&lt;&gt;()</a:t>
            </a:r>
            <a:r>
              <a:rPr lang="en-US" sz="2000" dirty="0">
                <a:solidFill>
                  <a:srgbClr val="CC7832"/>
                </a:solidFill>
              </a:rPr>
              <a:t>;</a:t>
            </a:r>
            <a:br>
              <a:rPr lang="en-US" sz="2000" dirty="0">
                <a:solidFill>
                  <a:srgbClr val="CC7832"/>
                </a:solidFill>
              </a:rPr>
            </a:br>
            <a:r>
              <a:rPr lang="en-US" sz="2000" dirty="0"/>
              <a:t>Set&lt;Integer&gt; set2 = </a:t>
            </a:r>
            <a:r>
              <a:rPr lang="en-US" sz="2000" b="1" dirty="0">
                <a:solidFill>
                  <a:srgbClr val="000080"/>
                </a:solidFill>
              </a:rPr>
              <a:t>new </a:t>
            </a:r>
            <a:r>
              <a:rPr lang="en-US" sz="2000" dirty="0" err="1"/>
              <a:t>HashSet</a:t>
            </a:r>
            <a:r>
              <a:rPr lang="en-US" sz="2000" dirty="0"/>
              <a:t>&lt;&gt;()</a:t>
            </a:r>
            <a:r>
              <a:rPr lang="en-US" sz="2000" dirty="0">
                <a:solidFill>
                  <a:srgbClr val="CC7832"/>
                </a:solidFill>
              </a:rPr>
              <a:t>;</a:t>
            </a:r>
            <a:endParaRPr lang="en-US" sz="2000" dirty="0" smtClean="0"/>
          </a:p>
          <a:p>
            <a:pPr marL="0" indent="0">
              <a:buNone/>
            </a:pPr>
            <a:endParaRPr lang="en-US" dirty="0"/>
          </a:p>
        </p:txBody>
      </p:sp>
    </p:spTree>
    <p:extLst>
      <p:ext uri="{BB962C8B-B14F-4D97-AF65-F5344CB8AC3E}">
        <p14:creationId xmlns:p14="http://schemas.microsoft.com/office/powerpoint/2010/main" val="4202637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7: Better Exception handling with multi-catch</a:t>
            </a:r>
            <a:endParaRPr lang="en-US" dirty="0"/>
          </a:p>
        </p:txBody>
      </p:sp>
      <p:sp>
        <p:nvSpPr>
          <p:cNvPr id="3" name="Content Placeholder 2"/>
          <p:cNvSpPr>
            <a:spLocks noGrp="1"/>
          </p:cNvSpPr>
          <p:nvPr>
            <p:ph idx="1"/>
          </p:nvPr>
        </p:nvSpPr>
        <p:spPr/>
        <p:txBody>
          <a:bodyPr/>
          <a:lstStyle/>
          <a:p>
            <a:r>
              <a:rPr lang="en-US" dirty="0" smtClean="0">
                <a:latin typeface="Tahoma" panose="020B0604030504040204" pitchFamily="34" charset="0"/>
              </a:rPr>
              <a:t>No longer limited to one Exception per catch block</a:t>
            </a:r>
          </a:p>
          <a:p>
            <a:pPr marL="0" indent="0">
              <a:buNone/>
            </a:pPr>
            <a:r>
              <a:rPr lang="en-US" sz="1600" i="1" dirty="0">
                <a:solidFill>
                  <a:srgbClr val="808080"/>
                </a:solidFill>
              </a:rPr>
              <a:t>// Java 6</a:t>
            </a:r>
            <a:br>
              <a:rPr lang="en-US" sz="1600" i="1" dirty="0">
                <a:solidFill>
                  <a:srgbClr val="808080"/>
                </a:solidFill>
              </a:rPr>
            </a:br>
            <a:r>
              <a:rPr lang="en-US" sz="1600" b="1" dirty="0">
                <a:solidFill>
                  <a:srgbClr val="000080"/>
                </a:solidFill>
              </a:rPr>
              <a:t>try </a:t>
            </a:r>
            <a:r>
              <a:rPr lang="en-US" sz="1600" dirty="0"/>
              <a:t>{</a:t>
            </a:r>
            <a:br>
              <a:rPr lang="en-US" sz="1600" dirty="0"/>
            </a:br>
            <a:r>
              <a:rPr lang="en-US" sz="1600" dirty="0"/>
              <a:t>    </a:t>
            </a:r>
            <a:r>
              <a:rPr lang="en-US" sz="1600" i="1" dirty="0"/>
              <a:t>foo</a:t>
            </a:r>
            <a:r>
              <a:rPr lang="en-US" sz="1600" dirty="0"/>
              <a:t>()</a:t>
            </a:r>
            <a:r>
              <a:rPr lang="en-US" sz="1600" dirty="0">
                <a:solidFill>
                  <a:srgbClr val="CC7832"/>
                </a:solidFill>
              </a:rPr>
              <a:t>;</a:t>
            </a:r>
            <a:br>
              <a:rPr lang="en-US" sz="1600" dirty="0">
                <a:solidFill>
                  <a:srgbClr val="CC7832"/>
                </a:solidFill>
              </a:rPr>
            </a:br>
            <a:r>
              <a:rPr lang="en-US" sz="1600" dirty="0"/>
              <a:t>} </a:t>
            </a:r>
            <a:r>
              <a:rPr lang="en-US" sz="1600" b="1" dirty="0">
                <a:solidFill>
                  <a:srgbClr val="000080"/>
                </a:solidFill>
              </a:rPr>
              <a:t>catch </a:t>
            </a:r>
            <a:r>
              <a:rPr lang="en-US" sz="1600" dirty="0"/>
              <a:t>(</a:t>
            </a:r>
            <a:r>
              <a:rPr lang="en-US" sz="1600" dirty="0" err="1"/>
              <a:t>ClassNotFoundException</a:t>
            </a:r>
            <a:r>
              <a:rPr lang="en-US" sz="1600" dirty="0"/>
              <a:t> ex) {</a:t>
            </a:r>
            <a:br>
              <a:rPr lang="en-US" sz="1600" dirty="0"/>
            </a:br>
            <a:r>
              <a:rPr lang="en-US" sz="1600" dirty="0"/>
              <a:t>    </a:t>
            </a:r>
            <a:r>
              <a:rPr lang="en-US" sz="1600" i="1" dirty="0">
                <a:solidFill>
                  <a:srgbClr val="808080"/>
                </a:solidFill>
              </a:rPr>
              <a:t>// Handle Exception</a:t>
            </a:r>
            <a:br>
              <a:rPr lang="en-US" sz="1600" i="1" dirty="0">
                <a:solidFill>
                  <a:srgbClr val="808080"/>
                </a:solidFill>
              </a:rPr>
            </a:br>
            <a:r>
              <a:rPr lang="en-US" sz="1600" dirty="0"/>
              <a:t>} </a:t>
            </a:r>
            <a:r>
              <a:rPr lang="en-US" sz="1600" b="1" dirty="0">
                <a:solidFill>
                  <a:srgbClr val="000080"/>
                </a:solidFill>
              </a:rPr>
              <a:t>catch </a:t>
            </a:r>
            <a:r>
              <a:rPr lang="en-US" sz="1600" dirty="0"/>
              <a:t>(</a:t>
            </a:r>
            <a:r>
              <a:rPr lang="en-US" sz="1600" dirty="0" err="1"/>
              <a:t>NoSuchMethodException</a:t>
            </a:r>
            <a:r>
              <a:rPr lang="en-US" sz="1600" dirty="0"/>
              <a:t> ex) {</a:t>
            </a:r>
            <a:br>
              <a:rPr lang="en-US" sz="1600" dirty="0"/>
            </a:br>
            <a:r>
              <a:rPr lang="en-US" sz="1600" dirty="0"/>
              <a:t>    </a:t>
            </a:r>
            <a:r>
              <a:rPr lang="en-US" sz="1600" i="1" dirty="0">
                <a:solidFill>
                  <a:srgbClr val="808080"/>
                </a:solidFill>
              </a:rPr>
              <a:t>// Handle Exception</a:t>
            </a:r>
            <a:br>
              <a:rPr lang="en-US" sz="1600" i="1" dirty="0">
                <a:solidFill>
                  <a:srgbClr val="808080"/>
                </a:solidFill>
              </a:rPr>
            </a:br>
            <a:r>
              <a:rPr lang="en-US" sz="1600" dirty="0"/>
              <a:t>} </a:t>
            </a:r>
            <a:r>
              <a:rPr lang="en-US" sz="1600" b="1" dirty="0">
                <a:solidFill>
                  <a:srgbClr val="000080"/>
                </a:solidFill>
              </a:rPr>
              <a:t>catch </a:t>
            </a:r>
            <a:r>
              <a:rPr lang="en-US" sz="1600" dirty="0"/>
              <a:t>(</a:t>
            </a:r>
            <a:r>
              <a:rPr lang="en-US" sz="1600" dirty="0" err="1"/>
              <a:t>NoSuchFieldException</a:t>
            </a:r>
            <a:r>
              <a:rPr lang="en-US" sz="1600" dirty="0"/>
              <a:t> ex) {</a:t>
            </a:r>
            <a:br>
              <a:rPr lang="en-US" sz="1600" dirty="0"/>
            </a:br>
            <a:r>
              <a:rPr lang="en-US" sz="1600" dirty="0"/>
              <a:t>    </a:t>
            </a:r>
            <a:r>
              <a:rPr lang="en-US" sz="1600" i="1" dirty="0">
                <a:solidFill>
                  <a:srgbClr val="808080"/>
                </a:solidFill>
              </a:rPr>
              <a:t>// Handle Exception</a:t>
            </a:r>
            <a:br>
              <a:rPr lang="en-US" sz="1600" i="1" dirty="0">
                <a:solidFill>
                  <a:srgbClr val="808080"/>
                </a:solidFill>
              </a:rPr>
            </a:br>
            <a:r>
              <a:rPr lang="en-US" sz="1600" dirty="0"/>
              <a:t>}</a:t>
            </a:r>
            <a:br>
              <a:rPr lang="en-US" sz="1600" dirty="0"/>
            </a:br>
            <a:r>
              <a:rPr lang="en-US" sz="1600" dirty="0"/>
              <a:t/>
            </a:r>
            <a:br>
              <a:rPr lang="en-US" sz="1600" dirty="0"/>
            </a:br>
            <a:r>
              <a:rPr lang="en-US" sz="1600" i="1" dirty="0">
                <a:solidFill>
                  <a:srgbClr val="808080"/>
                </a:solidFill>
              </a:rPr>
              <a:t>// Java 7</a:t>
            </a:r>
            <a:br>
              <a:rPr lang="en-US" sz="1600" i="1" dirty="0">
                <a:solidFill>
                  <a:srgbClr val="808080"/>
                </a:solidFill>
              </a:rPr>
            </a:br>
            <a:r>
              <a:rPr lang="en-US" sz="1600" b="1" dirty="0">
                <a:solidFill>
                  <a:srgbClr val="000080"/>
                </a:solidFill>
              </a:rPr>
              <a:t>try </a:t>
            </a:r>
            <a:r>
              <a:rPr lang="en-US" sz="1600" dirty="0"/>
              <a:t>{</a:t>
            </a:r>
            <a:br>
              <a:rPr lang="en-US" sz="1600" dirty="0"/>
            </a:br>
            <a:r>
              <a:rPr lang="en-US" sz="1600" dirty="0"/>
              <a:t>    </a:t>
            </a:r>
            <a:r>
              <a:rPr lang="en-US" sz="1600" i="1" dirty="0"/>
              <a:t>foo</a:t>
            </a:r>
            <a:r>
              <a:rPr lang="en-US" sz="1600" dirty="0"/>
              <a:t>()</a:t>
            </a:r>
            <a:r>
              <a:rPr lang="en-US" sz="1600" dirty="0">
                <a:solidFill>
                  <a:srgbClr val="CC7832"/>
                </a:solidFill>
              </a:rPr>
              <a:t>;</a:t>
            </a:r>
            <a:br>
              <a:rPr lang="en-US" sz="1600" dirty="0">
                <a:solidFill>
                  <a:srgbClr val="CC7832"/>
                </a:solidFill>
              </a:rPr>
            </a:br>
            <a:r>
              <a:rPr lang="en-US" sz="1600" dirty="0"/>
              <a:t>} </a:t>
            </a:r>
            <a:r>
              <a:rPr lang="en-US" sz="1600" b="1" dirty="0">
                <a:solidFill>
                  <a:srgbClr val="000080"/>
                </a:solidFill>
              </a:rPr>
              <a:t>catch </a:t>
            </a:r>
            <a:r>
              <a:rPr lang="en-US" sz="1600" dirty="0"/>
              <a:t>(</a:t>
            </a:r>
            <a:r>
              <a:rPr lang="en-US" sz="1600" dirty="0" err="1"/>
              <a:t>ClassNotFoundException</a:t>
            </a:r>
            <a:r>
              <a:rPr lang="en-US" sz="1600" dirty="0"/>
              <a:t> | </a:t>
            </a:r>
            <a:r>
              <a:rPr lang="en-US" sz="1600" dirty="0" err="1"/>
              <a:t>NoSuchMethodException</a:t>
            </a:r>
            <a:r>
              <a:rPr lang="en-US" sz="1600" dirty="0"/>
              <a:t> | </a:t>
            </a:r>
            <a:r>
              <a:rPr lang="en-US" sz="1600" dirty="0" err="1"/>
              <a:t>NoSuchFieldException</a:t>
            </a:r>
            <a:r>
              <a:rPr lang="en-US" sz="1600" dirty="0"/>
              <a:t> ex) {</a:t>
            </a:r>
            <a:br>
              <a:rPr lang="en-US" sz="1600" dirty="0"/>
            </a:br>
            <a:r>
              <a:rPr lang="en-US" sz="1600" dirty="0"/>
              <a:t>    </a:t>
            </a:r>
            <a:r>
              <a:rPr lang="en-US" sz="1600" i="1" dirty="0">
                <a:solidFill>
                  <a:srgbClr val="808080"/>
                </a:solidFill>
              </a:rPr>
              <a:t>// Handle Exception</a:t>
            </a:r>
            <a:br>
              <a:rPr lang="en-US" sz="1600" i="1" dirty="0">
                <a:solidFill>
                  <a:srgbClr val="808080"/>
                </a:solidFill>
              </a:rPr>
            </a:br>
            <a:r>
              <a:rPr lang="en-US" sz="1600" dirty="0"/>
              <a:t>}</a:t>
            </a:r>
          </a:p>
        </p:txBody>
      </p:sp>
    </p:spTree>
    <p:extLst>
      <p:ext uri="{BB962C8B-B14F-4D97-AF65-F5344CB8AC3E}">
        <p14:creationId xmlns:p14="http://schemas.microsoft.com/office/powerpoint/2010/main" val="4202637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rdina corporate template 200612">
  <a:themeElements>
    <a:clrScheme name="Ordina Belgium Connectivate">
      <a:dk1>
        <a:srgbClr val="000000"/>
      </a:dk1>
      <a:lt1>
        <a:srgbClr val="FFFFFF"/>
      </a:lt1>
      <a:dk2>
        <a:srgbClr val="000000"/>
      </a:dk2>
      <a:lt2>
        <a:srgbClr val="A5ACAF"/>
      </a:lt2>
      <a:accent1>
        <a:srgbClr val="BB133E"/>
      </a:accent1>
      <a:accent2>
        <a:srgbClr val="0046AD"/>
      </a:accent2>
      <a:accent3>
        <a:srgbClr val="E98300"/>
      </a:accent3>
      <a:accent4>
        <a:srgbClr val="000000"/>
      </a:accent4>
      <a:accent5>
        <a:srgbClr val="00B9E4"/>
      </a:accent5>
      <a:accent6>
        <a:srgbClr val="7AB800"/>
      </a:accent6>
      <a:hlink>
        <a:srgbClr val="0046AD"/>
      </a:hlink>
      <a:folHlink>
        <a:srgbClr val="565A50"/>
      </a:folHlink>
    </a:clrScheme>
    <a:fontScheme name="Office-thema">
      <a:majorFont>
        <a:latin typeface="Arial"/>
        <a:ea typeface="SimSun"/>
        <a:cs typeface="SimSun"/>
      </a:majorFont>
      <a:minorFont>
        <a:latin typeface="Arial"/>
        <a:ea typeface="SimSun"/>
        <a:cs typeface="SimSu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20F7D2A46BC44EB22E0954D18F2AE0" ma:contentTypeVersion="0" ma:contentTypeDescription="Create a new document." ma:contentTypeScope="" ma:versionID="36f0c93d25372e324897c3e9942b97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CD6ABCB-78F3-48BA-AF6B-0705F2B092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380432-8BA5-4796-AADD-1C55273BAA62}">
  <ds:schemaRefs>
    <ds:schemaRef ds:uri="http://schemas.microsoft.com/sharepoint/v3/contenttype/forms"/>
  </ds:schemaRefs>
</ds:datastoreItem>
</file>

<file path=customXml/itemProps3.xml><?xml version="1.0" encoding="utf-8"?>
<ds:datastoreItem xmlns:ds="http://schemas.openxmlformats.org/officeDocument/2006/customXml" ds:itemID="{11E8D46A-5B1E-48CA-9945-2F9446ADA624}">
  <ds:schemaRefs>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Ordina corporate template 200612</Template>
  <TotalTime>1264</TotalTime>
  <Words>2631</Words>
  <Application>Microsoft Macintosh PowerPoint</Application>
  <PresentationFormat>On-screen Show (4:3)</PresentationFormat>
  <Paragraphs>366</Paragraphs>
  <Slides>46</Slides>
  <Notes>37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Ordina corporate template 200612</vt:lpstr>
      <vt:lpstr> </vt:lpstr>
      <vt:lpstr>Java 7 (July 28th 2011)</vt:lpstr>
      <vt:lpstr>Java 7: String in switch-statement</vt:lpstr>
      <vt:lpstr>Java 7: Automatic resource management</vt:lpstr>
      <vt:lpstr>Java 7: Automatic resource management</vt:lpstr>
      <vt:lpstr>Java 7: Automatic resource management</vt:lpstr>
      <vt:lpstr>Java 7: Automatic resource management</vt:lpstr>
      <vt:lpstr>Java 7: Diamond syntax</vt:lpstr>
      <vt:lpstr>Java 7: Better Exception handling with multi-catch</vt:lpstr>
      <vt:lpstr>Java 7: Improved checking for rethrown exceptions</vt:lpstr>
      <vt:lpstr>Java 7: Literal enhancements</vt:lpstr>
      <vt:lpstr>Java 7: New IO API</vt:lpstr>
      <vt:lpstr>Java 7: New IO API</vt:lpstr>
      <vt:lpstr>Java 7: New IO API</vt:lpstr>
      <vt:lpstr>Java 7: New IO API</vt:lpstr>
      <vt:lpstr>Java 7: New IO API</vt:lpstr>
      <vt:lpstr>Java 7: Fork Join Framework</vt:lpstr>
      <vt:lpstr>Java 7: Fork Join Framework</vt:lpstr>
      <vt:lpstr>Java 7: JVM enhancements</vt:lpstr>
      <vt:lpstr>Java 8 (March 18th 2014)</vt:lpstr>
      <vt:lpstr>Java 8: Lambda Expressions</vt:lpstr>
      <vt:lpstr>Java 8: Lambda Expressions</vt:lpstr>
      <vt:lpstr>Java 8: Lambda Expressions</vt:lpstr>
      <vt:lpstr>Java 8: Extension Methods</vt:lpstr>
      <vt:lpstr>Java 8: Extension Methods</vt:lpstr>
      <vt:lpstr>Java 8: Functional Interfaces</vt:lpstr>
      <vt:lpstr>Java 8: Functional Interfaces</vt:lpstr>
      <vt:lpstr>Java 8: Functional Interfaces</vt:lpstr>
      <vt:lpstr>Java 8: Method and Constructor References</vt:lpstr>
      <vt:lpstr>Java 8: Method and Constructor References</vt:lpstr>
      <vt:lpstr>Java 8: Method and Constructor References</vt:lpstr>
      <vt:lpstr>Java 8: Method and Constructor References</vt:lpstr>
      <vt:lpstr>Java 8: Streams and Bulk Data Operations for Collections</vt:lpstr>
      <vt:lpstr>Java 8: Streams and Bulk Data Operations for Collections</vt:lpstr>
      <vt:lpstr>Java 8: Streams and Bulk Data Operations for Collections</vt:lpstr>
      <vt:lpstr>Java 8: Streams and Bulk Data Operations for Collections</vt:lpstr>
      <vt:lpstr>Java 8: Streams and Bulk Data Operations for Collections</vt:lpstr>
      <vt:lpstr>Java 8: Removal of PermGen</vt:lpstr>
      <vt:lpstr>Java 8: New Date &amp; Time API</vt:lpstr>
      <vt:lpstr>Java 8: New Date &amp; Time API</vt:lpstr>
      <vt:lpstr>Java 8: New Default API for Base64 Encoding</vt:lpstr>
      <vt:lpstr>Java 8: New Default API for Base64 Encoding</vt:lpstr>
      <vt:lpstr>Java 8: Improvements for Annotations</vt:lpstr>
      <vt:lpstr>Java 8: General Performance Improvements</vt:lpstr>
      <vt:lpstr>Sources</vt:lpstr>
      <vt:lpstr>Questions ?</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Philips</dc:creator>
  <cp:lastModifiedBy>Yannick De Turck</cp:lastModifiedBy>
  <cp:revision>280</cp:revision>
  <cp:lastPrinted>1601-01-01T00:00:00Z</cp:lastPrinted>
  <dcterms:created xsi:type="dcterms:W3CDTF">2014-04-03T06:47:01Z</dcterms:created>
  <dcterms:modified xsi:type="dcterms:W3CDTF">2015-08-12T22:40:16Z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0x0101003120F7D2A46BC44EB22E0954D18F2AE0</vt:lpwstr>
  </property>
</Properties>
</file>