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 snapToGrid="0">
      <p:cViewPr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FA67-15B8-43B7-A542-33FAC13DA78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898-F2B6-44F8-9B79-533A0DB936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FA67-15B8-43B7-A542-33FAC13DA78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898-F2B6-44F8-9B79-533A0DB936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2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FA67-15B8-43B7-A542-33FAC13DA78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898-F2B6-44F8-9B79-533A0DB936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3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FA67-15B8-43B7-A542-33FAC13DA78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898-F2B6-44F8-9B79-533A0DB936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2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FA67-15B8-43B7-A542-33FAC13DA78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898-F2B6-44F8-9B79-533A0DB936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FA67-15B8-43B7-A542-33FAC13DA78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898-F2B6-44F8-9B79-533A0DB936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FA67-15B8-43B7-A542-33FAC13DA78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898-F2B6-44F8-9B79-533A0DB936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8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FA67-15B8-43B7-A542-33FAC13DA78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898-F2B6-44F8-9B79-533A0DB936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6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FA67-15B8-43B7-A542-33FAC13DA78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898-F2B6-44F8-9B79-533A0DB936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FA67-15B8-43B7-A542-33FAC13DA78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898-F2B6-44F8-9B79-533A0DB936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FA67-15B8-43B7-A542-33FAC13DA78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5898-F2B6-44F8-9B79-533A0DB936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2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FA67-15B8-43B7-A542-33FAC13DA78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C5898-F2B6-44F8-9B79-533A0DB936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318"/>
            <a:ext cx="16240125" cy="390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50" y="55791"/>
            <a:ext cx="596900" cy="85725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enclos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9425" y="29922"/>
            <a:ext cx="930275" cy="151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36825" y="29922"/>
            <a:ext cx="898525" cy="185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1"/>
          <p:cNvGrpSpPr/>
          <p:nvPr/>
        </p:nvGrpSpPr>
        <p:grpSpPr>
          <a:xfrm>
            <a:off x="6251574" y="611446"/>
            <a:ext cx="2781300" cy="1456846"/>
            <a:chOff x="206374" y="556557"/>
            <a:chExt cx="2781300" cy="1456846"/>
          </a:xfrm>
        </p:grpSpPr>
        <p:grpSp>
          <p:nvGrpSpPr>
            <p:cNvPr id="21" name="Groupe 20"/>
            <p:cNvGrpSpPr/>
            <p:nvPr/>
          </p:nvGrpSpPr>
          <p:grpSpPr>
            <a:xfrm>
              <a:off x="206374" y="639127"/>
              <a:ext cx="2781300" cy="1266825"/>
              <a:chOff x="206374" y="639127"/>
              <a:chExt cx="2781300" cy="1266825"/>
            </a:xfrm>
          </p:grpSpPr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74" y="639127"/>
                <a:ext cx="2781300" cy="1266825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286385" y="639127"/>
                <a:ext cx="1463040" cy="160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37600" y="1120140"/>
                <a:ext cx="680305" cy="678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05215" y="878262"/>
                <a:ext cx="680305" cy="134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ZoneTexte 17"/>
            <p:cNvSpPr txBox="1"/>
            <p:nvPr/>
          </p:nvSpPr>
          <p:spPr>
            <a:xfrm>
              <a:off x="206374" y="556557"/>
              <a:ext cx="2110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Choisissez un enclos</a:t>
              </a:r>
              <a:endParaRPr lang="en-US" sz="1400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05215" y="79914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1</a:t>
              </a:r>
              <a:endParaRPr lang="en-US" sz="11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05215" y="1074684"/>
              <a:ext cx="256802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2</a:t>
              </a:r>
            </a:p>
            <a:p>
              <a:r>
                <a:rPr lang="fr-FR" sz="1100" dirty="0"/>
                <a:t>3</a:t>
              </a:r>
            </a:p>
            <a:p>
              <a:r>
                <a:rPr lang="fr-FR" sz="1100" dirty="0"/>
                <a:t>4</a:t>
              </a:r>
            </a:p>
            <a:p>
              <a:r>
                <a:rPr lang="fr-FR" sz="1100" dirty="0"/>
                <a:t>5</a:t>
              </a:r>
            </a:p>
            <a:p>
              <a:endParaRPr lang="en-US" sz="11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524" y="1332931"/>
              <a:ext cx="898525" cy="185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714374" y="29922"/>
            <a:ext cx="1602739" cy="151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75742" y="2622055"/>
            <a:ext cx="11521025" cy="3324225"/>
          </a:xfrm>
          <a:prstGeom prst="rect">
            <a:avLst/>
          </a:prstGeom>
          <a:solidFill>
            <a:schemeClr val="bg1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433616" y="2805347"/>
            <a:ext cx="82519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Alertes: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Enclos 1: </a:t>
            </a:r>
          </a:p>
          <a:p>
            <a:pPr marL="285750" indent="-285750">
              <a:buFontTx/>
              <a:buChar char="-"/>
            </a:pPr>
            <a:r>
              <a:rPr lang="fr-FR" dirty="0"/>
              <a:t>« Nom »: pas d’observation fèces cette semaine.</a:t>
            </a:r>
          </a:p>
          <a:p>
            <a:pPr marL="285750" indent="-285750">
              <a:buFontTx/>
              <a:buChar char="-"/>
            </a:pPr>
            <a:r>
              <a:rPr lang="fr-FR" dirty="0"/>
              <a:t>« Nom » blessure: boiterie - avant droit ~ </a:t>
            </a:r>
            <a:r>
              <a:rPr lang="fr-FR" dirty="0" err="1"/>
              <a:t>abscès</a:t>
            </a:r>
            <a:r>
              <a:rPr lang="fr-FR" dirty="0"/>
              <a:t> - abcès mur suppuration observée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Enclos 2: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patatitipatata</a:t>
            </a:r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>
            <a:off x="640889" y="6136598"/>
            <a:ext cx="610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supprimer les alertes pour blessure lors du prochain lancement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75742" y="6219825"/>
            <a:ext cx="202434" cy="202879"/>
          </a:xfrm>
          <a:prstGeom prst="rect">
            <a:avLst/>
          </a:prstGeom>
          <a:noFill/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e 2"/>
          <p:cNvGrpSpPr/>
          <p:nvPr/>
        </p:nvGrpSpPr>
        <p:grpSpPr>
          <a:xfrm>
            <a:off x="823912" y="638101"/>
            <a:ext cx="2781300" cy="1335181"/>
            <a:chOff x="3966454" y="585057"/>
            <a:chExt cx="2781300" cy="1335181"/>
          </a:xfrm>
        </p:grpSpPr>
        <p:grpSp>
          <p:nvGrpSpPr>
            <p:cNvPr id="35" name="Groupe 34"/>
            <p:cNvGrpSpPr/>
            <p:nvPr/>
          </p:nvGrpSpPr>
          <p:grpSpPr>
            <a:xfrm>
              <a:off x="3966454" y="653413"/>
              <a:ext cx="2781300" cy="1266825"/>
              <a:chOff x="206374" y="639127"/>
              <a:chExt cx="2781300" cy="1266825"/>
            </a:xfrm>
          </p:grpSpPr>
          <p:pic>
            <p:nvPicPr>
              <p:cNvPr id="36" name="Image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74" y="639127"/>
                <a:ext cx="2781300" cy="1266825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286385" y="639127"/>
                <a:ext cx="1463040" cy="160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37600" y="1120140"/>
                <a:ext cx="680305" cy="678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5215" y="878262"/>
                <a:ext cx="680305" cy="134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ZoneTexte 39"/>
            <p:cNvSpPr txBox="1"/>
            <p:nvPr/>
          </p:nvSpPr>
          <p:spPr>
            <a:xfrm>
              <a:off x="3966454" y="585057"/>
              <a:ext cx="2110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Observateur</a:t>
              </a:r>
              <a:endParaRPr lang="en-US" sz="14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4046465" y="826904"/>
              <a:ext cx="151355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Jean Luc Rames</a:t>
              </a:r>
            </a:p>
            <a:p>
              <a:endParaRPr lang="fr-FR" sz="800" dirty="0"/>
            </a:p>
            <a:p>
              <a:r>
                <a:rPr lang="fr-FR" sz="1200" dirty="0"/>
                <a:t>Arnaud Bonnet</a:t>
              </a:r>
            </a:p>
            <a:p>
              <a:r>
                <a:rPr lang="fr-FR" sz="1200" dirty="0"/>
                <a:t>Nicolas </a:t>
              </a:r>
              <a:r>
                <a:rPr lang="fr-FR" sz="1200" dirty="0" err="1"/>
                <a:t>Cebe</a:t>
              </a:r>
              <a:endParaRPr lang="fr-FR" sz="1200" dirty="0"/>
            </a:p>
            <a:p>
              <a:r>
                <a:rPr lang="fr-FR" sz="1200" dirty="0"/>
                <a:t>Marie-Line </a:t>
              </a:r>
              <a:r>
                <a:rPr lang="fr-FR" sz="1200" dirty="0" err="1"/>
                <a:t>Maublanc</a:t>
              </a:r>
              <a:endParaRPr lang="en-US" sz="1200" dirty="0"/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1997643" y="268769"/>
            <a:ext cx="43284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fr-FR" sz="1000" dirty="0"/>
              <a:t>Champ mandataire (obligatoire) son remplissage déverrouille le choix de l’</a:t>
            </a:r>
            <a:r>
              <a:rPr lang="fr-FR" sz="1000" dirty="0" err="1"/>
              <a:t>enclo</a:t>
            </a:r>
            <a:endParaRPr lang="en-US" sz="1000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1429954" y="472868"/>
            <a:ext cx="503484" cy="16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2042161" y="1039968"/>
            <a:ext cx="1694277" cy="48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724281" y="1283836"/>
            <a:ext cx="2317786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1000" dirty="0"/>
              <a:t>Possibilité d’entrer un autre nom qui viendra </a:t>
            </a:r>
          </a:p>
          <a:p>
            <a:r>
              <a:rPr lang="fr-FR" sz="1000" dirty="0"/>
              <a:t>s’ajouter à la liste des observateurs</a:t>
            </a:r>
          </a:p>
        </p:txBody>
      </p:sp>
      <p:cxnSp>
        <p:nvCxnSpPr>
          <p:cNvPr id="28" name="Connecteur droit avec flèche 27"/>
          <p:cNvCxnSpPr>
            <a:endCxn id="20" idx="2"/>
          </p:cNvCxnSpPr>
          <p:nvPr/>
        </p:nvCxnSpPr>
        <p:spPr>
          <a:xfrm flipH="1" flipV="1">
            <a:off x="6690568" y="1067397"/>
            <a:ext cx="1145308" cy="64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874633" y="1768279"/>
            <a:ext cx="2143126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fr-FR" sz="800" dirty="0"/>
              <a:t>Va sélectionner tous les animaux présent dans les sous-enclos contenu dans l’</a:t>
            </a:r>
            <a:r>
              <a:rPr lang="fr-FR" sz="800" dirty="0" err="1"/>
              <a:t>enclo</a:t>
            </a:r>
            <a:r>
              <a:rPr lang="fr-FR" sz="800" dirty="0"/>
              <a:t> sélectionné à la date du jour</a:t>
            </a:r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2536508" y="3403600"/>
            <a:ext cx="449579" cy="22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090294" y="3136847"/>
            <a:ext cx="3361306" cy="33855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fr-FR" sz="800" dirty="0"/>
              <a:t>Si pas d’info fèces pour l’individu durant la semaine en cours de la date du jour alors afficher alerte à partir du vendredi jusqu’au dimanche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117510" y="4368402"/>
            <a:ext cx="3361306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fr-FR" sz="800" dirty="0"/>
              <a:t>Si une blessure est entrée pour un animal lors d’un observation alors afficher l’alerte type blessure1 – localisation (si != « pas vu ») – remarque (si != </a:t>
            </a:r>
            <a:r>
              <a:rPr lang="fr-FR" sz="800" dirty="0" err="1"/>
              <a:t>Null</a:t>
            </a:r>
            <a:r>
              <a:rPr lang="fr-FR" sz="800" dirty="0"/>
              <a:t>) ~ blessure2 - localisation (si != « pas vu ») – remarque (si != </a:t>
            </a:r>
            <a:r>
              <a:rPr lang="fr-FR" sz="800" dirty="0" err="1"/>
              <a:t>Null</a:t>
            </a:r>
            <a:r>
              <a:rPr lang="fr-FR" sz="800" dirty="0"/>
              <a:t>) </a:t>
            </a:r>
          </a:p>
          <a:p>
            <a:r>
              <a:rPr lang="fr-FR" sz="800" dirty="0"/>
              <a:t>Jusqu’à ce que l’alerte soit supprimée</a:t>
            </a:r>
          </a:p>
        </p:txBody>
      </p:sp>
      <p:cxnSp>
        <p:nvCxnSpPr>
          <p:cNvPr id="47" name="Connecteur droit avec flèche 46"/>
          <p:cNvCxnSpPr/>
          <p:nvPr/>
        </p:nvCxnSpPr>
        <p:spPr>
          <a:xfrm flipH="1" flipV="1">
            <a:off x="2417479" y="4246450"/>
            <a:ext cx="579241" cy="25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1278467" y="2996795"/>
            <a:ext cx="760092" cy="40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142765" y="2730042"/>
            <a:ext cx="3361306" cy="21544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fr-FR" sz="800" dirty="0"/>
              <a:t>Une alerte commence par l’enclos concerné puis n° </a:t>
            </a:r>
            <a:r>
              <a:rPr lang="fr-FR" sz="800" dirty="0" err="1"/>
              <a:t>inra</a:t>
            </a:r>
            <a:r>
              <a:rPr lang="fr-FR" sz="800" dirty="0"/>
              <a:t> et :</a:t>
            </a:r>
          </a:p>
        </p:txBody>
      </p:sp>
      <p:cxnSp>
        <p:nvCxnSpPr>
          <p:cNvPr id="53" name="Connecteur droit avec flèche 52"/>
          <p:cNvCxnSpPr/>
          <p:nvPr/>
        </p:nvCxnSpPr>
        <p:spPr>
          <a:xfrm flipH="1">
            <a:off x="636050" y="4953177"/>
            <a:ext cx="2360671" cy="118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10261823" y="765334"/>
            <a:ext cx="1286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Lire QR- code</a:t>
            </a:r>
            <a:endParaRPr lang="en-US" sz="14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126" y="1175029"/>
            <a:ext cx="449580" cy="44958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9730143" y="244792"/>
            <a:ext cx="2143126" cy="33855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fr-FR" sz="800" dirty="0"/>
              <a:t>Lire un QR code sur l’entrée de l’enclos équivalent à choisissez un enclos</a:t>
            </a:r>
          </a:p>
        </p:txBody>
      </p:sp>
      <p:cxnSp>
        <p:nvCxnSpPr>
          <p:cNvPr id="64" name="Connecteur droit avec flèche 63"/>
          <p:cNvCxnSpPr>
            <a:stCxn id="63" idx="2"/>
          </p:cNvCxnSpPr>
          <p:nvPr/>
        </p:nvCxnSpPr>
        <p:spPr>
          <a:xfrm>
            <a:off x="10801706" y="583346"/>
            <a:ext cx="67264" cy="20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5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14289"/>
            <a:ext cx="16240125" cy="3905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40125" cy="390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44420" y="527045"/>
            <a:ext cx="2726004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Affiche les informations de marquage de la dernière capture de la base de données </a:t>
            </a:r>
            <a:r>
              <a:rPr lang="fr-FR" sz="800" dirty="0" err="1"/>
              <a:t>cap_collier</a:t>
            </a:r>
            <a:r>
              <a:rPr lang="fr-FR" sz="800" dirty="0"/>
              <a:t>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8100"/>
            <a:ext cx="594279" cy="161925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05350" y="590552"/>
            <a:ext cx="1962150" cy="180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899" y="38100"/>
            <a:ext cx="2447925" cy="161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0290" y="-3930"/>
            <a:ext cx="5341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/>
              <a:t>Nom</a:t>
            </a:r>
            <a:r>
              <a:rPr lang="en-US" sz="1100" dirty="0"/>
              <a:t>2</a:t>
            </a:r>
            <a:endParaRPr lang="fr-FR" sz="1100" dirty="0"/>
          </a:p>
        </p:txBody>
      </p:sp>
      <p:sp>
        <p:nvSpPr>
          <p:cNvPr id="9" name="Rectangle 8"/>
          <p:cNvSpPr/>
          <p:nvPr/>
        </p:nvSpPr>
        <p:spPr>
          <a:xfrm>
            <a:off x="1599751" y="-1134"/>
            <a:ext cx="5341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/>
              <a:t>Nom3</a:t>
            </a:r>
            <a:endParaRPr lang="en-US" sz="1100" dirty="0"/>
          </a:p>
        </p:txBody>
      </p:sp>
      <p:grpSp>
        <p:nvGrpSpPr>
          <p:cNvPr id="23" name="Groupe 22"/>
          <p:cNvGrpSpPr/>
          <p:nvPr/>
        </p:nvGrpSpPr>
        <p:grpSpPr>
          <a:xfrm>
            <a:off x="151133" y="409582"/>
            <a:ext cx="4390822" cy="485773"/>
            <a:chOff x="151133" y="409582"/>
            <a:chExt cx="4390822" cy="485773"/>
          </a:xfrm>
        </p:grpSpPr>
        <p:sp>
          <p:nvSpPr>
            <p:cNvPr id="14" name="ZoneTexte 13"/>
            <p:cNvSpPr txBox="1"/>
            <p:nvPr/>
          </p:nvSpPr>
          <p:spPr>
            <a:xfrm>
              <a:off x="151133" y="496377"/>
              <a:ext cx="1199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Marquage 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10674" y="409582"/>
              <a:ext cx="3231281" cy="485773"/>
            </a:xfrm>
            <a:prstGeom prst="rect">
              <a:avLst/>
            </a:prstGeom>
            <a:noFill/>
            <a:ln>
              <a:solidFill>
                <a:srgbClr val="E7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756754" y="390525"/>
            <a:ext cx="3922604" cy="485773"/>
            <a:chOff x="4756754" y="390525"/>
            <a:chExt cx="3922604" cy="485773"/>
          </a:xfrm>
        </p:grpSpPr>
        <p:sp>
          <p:nvSpPr>
            <p:cNvPr id="18" name="Rectangle 17"/>
            <p:cNvSpPr/>
            <p:nvPr/>
          </p:nvSpPr>
          <p:spPr>
            <a:xfrm>
              <a:off x="4756754" y="467802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Nom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48077" y="390525"/>
              <a:ext cx="3231281" cy="485773"/>
            </a:xfrm>
            <a:prstGeom prst="rect">
              <a:avLst/>
            </a:prstGeom>
            <a:noFill/>
            <a:ln>
              <a:solidFill>
                <a:srgbClr val="E7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8862620" y="409582"/>
            <a:ext cx="1646061" cy="485773"/>
            <a:chOff x="8862620" y="409582"/>
            <a:chExt cx="1646061" cy="485773"/>
          </a:xfrm>
        </p:grpSpPr>
        <p:sp>
          <p:nvSpPr>
            <p:cNvPr id="21" name="Rectangle 20"/>
            <p:cNvSpPr/>
            <p:nvPr/>
          </p:nvSpPr>
          <p:spPr>
            <a:xfrm>
              <a:off x="8862620" y="506966"/>
              <a:ext cx="611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Sexe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657011" y="409582"/>
              <a:ext cx="851670" cy="485773"/>
            </a:xfrm>
            <a:prstGeom prst="rect">
              <a:avLst/>
            </a:prstGeom>
            <a:noFill/>
            <a:ln>
              <a:solidFill>
                <a:srgbClr val="E7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328311" y="113454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306986" y="1076325"/>
            <a:ext cx="1509558" cy="485773"/>
          </a:xfrm>
          <a:prstGeom prst="rect">
            <a:avLst/>
          </a:prstGeom>
          <a:noFill/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/>
          <p:cNvSpPr txBox="1"/>
          <p:nvPr/>
        </p:nvSpPr>
        <p:spPr>
          <a:xfrm>
            <a:off x="1350244" y="1166816"/>
            <a:ext cx="146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 Mars 2021</a:t>
            </a:r>
            <a:endParaRPr lang="en-US" dirty="0"/>
          </a:p>
        </p:txBody>
      </p:sp>
      <p:grpSp>
        <p:nvGrpSpPr>
          <p:cNvPr id="2" name="Groupe 1"/>
          <p:cNvGrpSpPr/>
          <p:nvPr/>
        </p:nvGrpSpPr>
        <p:grpSpPr>
          <a:xfrm>
            <a:off x="8463147" y="1736832"/>
            <a:ext cx="2781300" cy="1397022"/>
            <a:chOff x="7727381" y="1700736"/>
            <a:chExt cx="2781300" cy="1397022"/>
          </a:xfrm>
        </p:grpSpPr>
        <p:grpSp>
          <p:nvGrpSpPr>
            <p:cNvPr id="40" name="Groupe 39"/>
            <p:cNvGrpSpPr/>
            <p:nvPr/>
          </p:nvGrpSpPr>
          <p:grpSpPr>
            <a:xfrm>
              <a:off x="7727381" y="1830933"/>
              <a:ext cx="2781300" cy="1266825"/>
              <a:chOff x="206374" y="639127"/>
              <a:chExt cx="2781300" cy="1266825"/>
            </a:xfrm>
          </p:grpSpPr>
          <p:pic>
            <p:nvPicPr>
              <p:cNvPr id="41" name="Image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74" y="639127"/>
                <a:ext cx="2781300" cy="1266825"/>
              </a:xfrm>
              <a:prstGeom prst="rect">
                <a:avLst/>
              </a:prstGeom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286385" y="639127"/>
                <a:ext cx="1463040" cy="160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37600" y="1120140"/>
                <a:ext cx="680305" cy="678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5215" y="878262"/>
                <a:ext cx="680305" cy="134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ZoneTexte 46"/>
            <p:cNvSpPr txBox="1"/>
            <p:nvPr/>
          </p:nvSpPr>
          <p:spPr>
            <a:xfrm>
              <a:off x="7727381" y="1700736"/>
              <a:ext cx="2048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Condition physique </a:t>
              </a:r>
              <a:endParaRPr lang="en-US" dirty="0"/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8506527" y="3468297"/>
            <a:ext cx="2781300" cy="1439212"/>
            <a:chOff x="271947" y="5208185"/>
            <a:chExt cx="2781300" cy="1439212"/>
          </a:xfrm>
        </p:grpSpPr>
        <p:grpSp>
          <p:nvGrpSpPr>
            <p:cNvPr id="65" name="Groupe 64"/>
            <p:cNvGrpSpPr/>
            <p:nvPr/>
          </p:nvGrpSpPr>
          <p:grpSpPr>
            <a:xfrm>
              <a:off x="271947" y="5343646"/>
              <a:ext cx="2781300" cy="1266825"/>
              <a:chOff x="206374" y="639127"/>
              <a:chExt cx="2781300" cy="1266825"/>
            </a:xfrm>
          </p:grpSpPr>
          <p:pic>
            <p:nvPicPr>
              <p:cNvPr id="66" name="Image 6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74" y="639127"/>
                <a:ext cx="2781300" cy="1266825"/>
              </a:xfrm>
              <a:prstGeom prst="rect">
                <a:avLst/>
              </a:prstGeom>
            </p:spPr>
          </p:pic>
          <p:sp>
            <p:nvSpPr>
              <p:cNvPr id="67" name="Rectangle 66"/>
              <p:cNvSpPr/>
              <p:nvPr/>
            </p:nvSpPr>
            <p:spPr>
              <a:xfrm>
                <a:off x="286385" y="639127"/>
                <a:ext cx="1463040" cy="160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Posture</a:t>
                </a:r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37600" y="1120140"/>
                <a:ext cx="680305" cy="678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5215" y="878262"/>
                <a:ext cx="680305" cy="134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282050" y="5208185"/>
              <a:ext cx="705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Féces</a:t>
              </a:r>
              <a:endParaRPr lang="en-US" dirty="0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300697" y="5447068"/>
              <a:ext cx="13308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Pas vu</a:t>
              </a:r>
            </a:p>
            <a:p>
              <a:r>
                <a:rPr lang="fr-FR" dirty="0"/>
                <a:t>Normal</a:t>
              </a:r>
            </a:p>
            <a:p>
              <a:r>
                <a:rPr lang="fr-FR" dirty="0"/>
                <a:t>Boudin mou</a:t>
              </a:r>
            </a:p>
            <a:p>
              <a:r>
                <a:rPr lang="fr-FR" dirty="0"/>
                <a:t>Diarrhée</a:t>
              </a:r>
              <a:endParaRPr lang="en-US" dirty="0"/>
            </a:p>
          </p:txBody>
        </p:sp>
      </p:grpSp>
      <p:grpSp>
        <p:nvGrpSpPr>
          <p:cNvPr id="93" name="Groupe 92"/>
          <p:cNvGrpSpPr/>
          <p:nvPr/>
        </p:nvGrpSpPr>
        <p:grpSpPr>
          <a:xfrm>
            <a:off x="303018" y="5240908"/>
            <a:ext cx="2781300" cy="1464707"/>
            <a:chOff x="4156954" y="5225108"/>
            <a:chExt cx="2781300" cy="1464707"/>
          </a:xfrm>
        </p:grpSpPr>
        <p:grpSp>
          <p:nvGrpSpPr>
            <p:cNvPr id="70" name="Groupe 69"/>
            <p:cNvGrpSpPr/>
            <p:nvPr/>
          </p:nvGrpSpPr>
          <p:grpSpPr>
            <a:xfrm>
              <a:off x="4156954" y="5355305"/>
              <a:ext cx="2781300" cy="1266825"/>
              <a:chOff x="206374" y="639127"/>
              <a:chExt cx="2781300" cy="1266825"/>
            </a:xfrm>
          </p:grpSpPr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74" y="639127"/>
                <a:ext cx="2781300" cy="1266825"/>
              </a:xfrm>
              <a:prstGeom prst="rect">
                <a:avLst/>
              </a:prstGeom>
            </p:spPr>
          </p:pic>
          <p:sp>
            <p:nvSpPr>
              <p:cNvPr id="72" name="Rectangle 71"/>
              <p:cNvSpPr/>
              <p:nvPr/>
            </p:nvSpPr>
            <p:spPr>
              <a:xfrm>
                <a:off x="286385" y="639127"/>
                <a:ext cx="1463040" cy="160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Posture</a:t>
                </a:r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37600" y="1120140"/>
                <a:ext cx="680305" cy="678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5215" y="878262"/>
                <a:ext cx="680305" cy="134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4156954" y="5225108"/>
              <a:ext cx="2176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libri" panose="020F0502020204030204" pitchFamily="34" charset="0"/>
                  <a:cs typeface="Times New Roman" panose="02020603050405020304" pitchFamily="18" charset="0"/>
                </a:rPr>
                <a:t>Salissure arrière train</a:t>
              </a:r>
              <a:endParaRPr lang="en-US" dirty="0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4178613" y="5489486"/>
              <a:ext cx="155209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Pas vu</a:t>
              </a:r>
            </a:p>
            <a:p>
              <a:r>
                <a:rPr lang="fr-FR" dirty="0"/>
                <a:t>Propre</a:t>
              </a:r>
            </a:p>
            <a:p>
              <a:r>
                <a:rPr lang="fr-FR" dirty="0"/>
                <a:t>Anus souillé</a:t>
              </a:r>
            </a:p>
            <a:p>
              <a:r>
                <a:rPr lang="fr-FR" dirty="0"/>
                <a:t>Pates souillées</a:t>
              </a:r>
              <a:endParaRPr lang="en-US" dirty="0"/>
            </a:p>
          </p:txBody>
        </p:sp>
      </p:grpSp>
      <p:grpSp>
        <p:nvGrpSpPr>
          <p:cNvPr id="87" name="Groupe 86"/>
          <p:cNvGrpSpPr/>
          <p:nvPr/>
        </p:nvGrpSpPr>
        <p:grpSpPr>
          <a:xfrm>
            <a:off x="4123922" y="1707111"/>
            <a:ext cx="2814332" cy="1622075"/>
            <a:chOff x="4123922" y="1707111"/>
            <a:chExt cx="2814332" cy="1622075"/>
          </a:xfrm>
        </p:grpSpPr>
        <p:grpSp>
          <p:nvGrpSpPr>
            <p:cNvPr id="35" name="Groupe 34"/>
            <p:cNvGrpSpPr/>
            <p:nvPr/>
          </p:nvGrpSpPr>
          <p:grpSpPr>
            <a:xfrm>
              <a:off x="4156954" y="1830933"/>
              <a:ext cx="2781300" cy="1266825"/>
              <a:chOff x="206374" y="639127"/>
              <a:chExt cx="2781300" cy="1266825"/>
            </a:xfrm>
          </p:grpSpPr>
          <p:pic>
            <p:nvPicPr>
              <p:cNvPr id="36" name="Image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74" y="639127"/>
                <a:ext cx="2781300" cy="1266825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286385" y="639127"/>
                <a:ext cx="1463040" cy="160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37600" y="1120140"/>
                <a:ext cx="680305" cy="678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5215" y="878262"/>
                <a:ext cx="680305" cy="134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4123922" y="1707111"/>
              <a:ext cx="16243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Comportement</a:t>
              </a:r>
              <a:endParaRPr lang="en-US" dirty="0"/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4201538" y="1944191"/>
              <a:ext cx="141641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Pas vu</a:t>
              </a:r>
            </a:p>
            <a:p>
              <a:r>
                <a:rPr lang="fr-FR" sz="1200" dirty="0"/>
                <a:t>normal</a:t>
              </a:r>
            </a:p>
            <a:p>
              <a:r>
                <a:rPr lang="fr-FR" sz="1200" dirty="0"/>
                <a:t>Dos rond</a:t>
              </a:r>
              <a:endParaRPr lang="en-US" sz="1200" dirty="0"/>
            </a:p>
            <a:p>
              <a:r>
                <a:rPr lang="fr-FR" sz="1200" dirty="0"/>
                <a:t>Apathie</a:t>
              </a:r>
              <a:endParaRPr lang="en-US" sz="1200" dirty="0"/>
            </a:p>
            <a:p>
              <a:r>
                <a:rPr lang="fr-FR" sz="1200" dirty="0"/>
                <a:t>Stéréotypie</a:t>
              </a:r>
              <a:endParaRPr lang="en-US" sz="1200" dirty="0"/>
            </a:p>
            <a:p>
              <a:r>
                <a:rPr lang="fr-FR" sz="1200" dirty="0"/>
                <a:t>Voracité</a:t>
              </a:r>
              <a:endParaRPr lang="en-US" sz="1200" dirty="0"/>
            </a:p>
            <a:p>
              <a:r>
                <a:rPr lang="fr-FR" sz="1200" dirty="0"/>
                <a:t>Mange le brise vent</a:t>
              </a:r>
              <a:endParaRPr lang="en-US" sz="1200" dirty="0"/>
            </a:p>
          </p:txBody>
        </p:sp>
      </p:grpSp>
      <p:sp>
        <p:nvSpPr>
          <p:cNvPr id="83" name="ZoneTexte 82"/>
          <p:cNvSpPr txBox="1"/>
          <p:nvPr/>
        </p:nvSpPr>
        <p:spPr>
          <a:xfrm>
            <a:off x="8506527" y="1986942"/>
            <a:ext cx="909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 vu </a:t>
            </a:r>
            <a:endParaRPr lang="en-US" dirty="0"/>
          </a:p>
          <a:p>
            <a:r>
              <a:rPr lang="fr-FR" dirty="0"/>
              <a:t>normal </a:t>
            </a:r>
            <a:endParaRPr lang="en-US" dirty="0"/>
          </a:p>
          <a:p>
            <a:r>
              <a:rPr lang="fr-FR" dirty="0"/>
              <a:t>maigre </a:t>
            </a:r>
            <a:endParaRPr lang="en-US" dirty="0"/>
          </a:p>
          <a:p>
            <a:r>
              <a:rPr lang="fr-FR" dirty="0"/>
              <a:t>gras</a:t>
            </a:r>
            <a:endParaRPr lang="en-US" dirty="0"/>
          </a:p>
          <a:p>
            <a:endParaRPr lang="en-US" dirty="0"/>
          </a:p>
        </p:txBody>
      </p:sp>
      <p:grpSp>
        <p:nvGrpSpPr>
          <p:cNvPr id="89" name="Groupe 88"/>
          <p:cNvGrpSpPr/>
          <p:nvPr/>
        </p:nvGrpSpPr>
        <p:grpSpPr>
          <a:xfrm>
            <a:off x="271947" y="3533052"/>
            <a:ext cx="2791822" cy="1467980"/>
            <a:chOff x="271947" y="3533052"/>
            <a:chExt cx="2791822" cy="1467980"/>
          </a:xfrm>
        </p:grpSpPr>
        <p:grpSp>
          <p:nvGrpSpPr>
            <p:cNvPr id="48" name="Groupe 47"/>
            <p:cNvGrpSpPr/>
            <p:nvPr/>
          </p:nvGrpSpPr>
          <p:grpSpPr>
            <a:xfrm>
              <a:off x="282469" y="3640684"/>
              <a:ext cx="2781300" cy="1266825"/>
              <a:chOff x="206374" y="639127"/>
              <a:chExt cx="2781300" cy="1266825"/>
            </a:xfrm>
          </p:grpSpPr>
          <p:pic>
            <p:nvPicPr>
              <p:cNvPr id="49" name="Imag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74" y="639127"/>
                <a:ext cx="2781300" cy="1266825"/>
              </a:xfrm>
              <a:prstGeom prst="rect">
                <a:avLst/>
              </a:prstGeom>
            </p:spPr>
          </p:pic>
          <p:sp>
            <p:nvSpPr>
              <p:cNvPr id="50" name="Rectangle 49"/>
              <p:cNvSpPr/>
              <p:nvPr/>
            </p:nvSpPr>
            <p:spPr>
              <a:xfrm>
                <a:off x="286385" y="639127"/>
                <a:ext cx="1463040" cy="160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Posture</a:t>
                </a:r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37600" y="1120140"/>
                <a:ext cx="680305" cy="678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215" y="878262"/>
                <a:ext cx="680305" cy="134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271947" y="3533052"/>
              <a:ext cx="9719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Blessure</a:t>
              </a:r>
              <a:endParaRPr lang="en-US" dirty="0"/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323761" y="3800703"/>
              <a:ext cx="67672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Pas vu</a:t>
              </a:r>
            </a:p>
            <a:p>
              <a:r>
                <a:rPr lang="fr-FR" sz="1200" dirty="0"/>
                <a:t>Aucune</a:t>
              </a:r>
            </a:p>
            <a:p>
              <a:r>
                <a:rPr lang="fr-FR" sz="1200" dirty="0"/>
                <a:t>Boiterie</a:t>
              </a:r>
            </a:p>
            <a:p>
              <a:r>
                <a:rPr lang="fr-FR" sz="1200" dirty="0"/>
                <a:t>Plaie</a:t>
              </a:r>
            </a:p>
            <a:p>
              <a:r>
                <a:rPr lang="fr-FR" sz="1200" dirty="0"/>
                <a:t>Abcès</a:t>
              </a:r>
            </a:p>
            <a:p>
              <a:r>
                <a:rPr lang="fr-FR" sz="1200" dirty="0"/>
                <a:t>Œdème</a:t>
              </a:r>
            </a:p>
          </p:txBody>
        </p:sp>
      </p:grpSp>
      <p:grpSp>
        <p:nvGrpSpPr>
          <p:cNvPr id="90" name="Groupe 89"/>
          <p:cNvGrpSpPr/>
          <p:nvPr/>
        </p:nvGrpSpPr>
        <p:grpSpPr>
          <a:xfrm>
            <a:off x="4142365" y="3514750"/>
            <a:ext cx="2795889" cy="1631241"/>
            <a:chOff x="4142365" y="3514750"/>
            <a:chExt cx="2795889" cy="1631241"/>
          </a:xfrm>
        </p:grpSpPr>
        <p:grpSp>
          <p:nvGrpSpPr>
            <p:cNvPr id="55" name="Groupe 54"/>
            <p:cNvGrpSpPr/>
            <p:nvPr/>
          </p:nvGrpSpPr>
          <p:grpSpPr>
            <a:xfrm>
              <a:off x="4156954" y="3640684"/>
              <a:ext cx="2781300" cy="1266825"/>
              <a:chOff x="206374" y="639127"/>
              <a:chExt cx="2781300" cy="1266825"/>
            </a:xfrm>
          </p:grpSpPr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74" y="639127"/>
                <a:ext cx="2781300" cy="1266825"/>
              </a:xfrm>
              <a:prstGeom prst="rect">
                <a:avLst/>
              </a:prstGeom>
            </p:spPr>
          </p:pic>
          <p:sp>
            <p:nvSpPr>
              <p:cNvPr id="57" name="Rectangle 56"/>
              <p:cNvSpPr/>
              <p:nvPr/>
            </p:nvSpPr>
            <p:spPr>
              <a:xfrm>
                <a:off x="286385" y="639127"/>
                <a:ext cx="1463040" cy="160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Posture</a:t>
                </a: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37600" y="1120140"/>
                <a:ext cx="680305" cy="678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34662" y="878262"/>
                <a:ext cx="680305" cy="134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4142365" y="3514750"/>
              <a:ext cx="26318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Localisation de la blessure</a:t>
              </a: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89193" y="3760996"/>
              <a:ext cx="1257780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/>
                <a:t>Pas vu</a:t>
              </a:r>
            </a:p>
            <a:p>
              <a:r>
                <a:rPr lang="fr-FR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Avant droit</a:t>
              </a:r>
            </a:p>
            <a:p>
              <a:r>
                <a:rPr lang="fr-FR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Arrière droit</a:t>
              </a:r>
            </a:p>
            <a:p>
              <a:r>
                <a:rPr lang="fr-FR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Avant gauche</a:t>
              </a:r>
            </a:p>
            <a:p>
              <a:r>
                <a:rPr lang="fr-FR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Arrière gauche</a:t>
              </a:r>
            </a:p>
            <a:p>
              <a:r>
                <a:rPr lang="fr-FR" sz="1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tête</a:t>
              </a:r>
              <a:endParaRPr lang="en-US" sz="1400" dirty="0"/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297139" y="1721875"/>
            <a:ext cx="2781300" cy="1442457"/>
            <a:chOff x="297139" y="1721875"/>
            <a:chExt cx="2781300" cy="1442457"/>
          </a:xfrm>
        </p:grpSpPr>
        <p:grpSp>
          <p:nvGrpSpPr>
            <p:cNvPr id="86" name="Groupe 85"/>
            <p:cNvGrpSpPr/>
            <p:nvPr/>
          </p:nvGrpSpPr>
          <p:grpSpPr>
            <a:xfrm>
              <a:off x="297139" y="1840990"/>
              <a:ext cx="2781300" cy="1323342"/>
              <a:chOff x="286144" y="1830934"/>
              <a:chExt cx="2781300" cy="1323342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286144" y="1830934"/>
                <a:ext cx="2781300" cy="1266825"/>
                <a:chOff x="206374" y="639127"/>
                <a:chExt cx="2781300" cy="1266825"/>
              </a:xfrm>
            </p:grpSpPr>
            <p:pic>
              <p:nvPicPr>
                <p:cNvPr id="31" name="Image 3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374" y="639127"/>
                  <a:ext cx="2781300" cy="1266825"/>
                </a:xfrm>
                <a:prstGeom prst="rect">
                  <a:avLst/>
                </a:prstGeom>
              </p:spPr>
            </p:pic>
            <p:sp>
              <p:nvSpPr>
                <p:cNvPr id="32" name="Rectangle 31"/>
                <p:cNvSpPr/>
                <p:nvPr/>
              </p:nvSpPr>
              <p:spPr>
                <a:xfrm>
                  <a:off x="286385" y="639127"/>
                  <a:ext cx="1463040" cy="1600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Posture</a:t>
                  </a:r>
                  <a:endParaRPr lang="en-US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37600" y="1120140"/>
                  <a:ext cx="680305" cy="6781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305215" y="878262"/>
                  <a:ext cx="680305" cy="1342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ZoneTexte 80"/>
              <p:cNvSpPr txBox="1"/>
              <p:nvPr/>
            </p:nvSpPr>
            <p:spPr>
              <a:xfrm>
                <a:off x="314632" y="1953947"/>
                <a:ext cx="13392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Pas vu</a:t>
                </a:r>
              </a:p>
              <a:p>
                <a:r>
                  <a:rPr lang="fr-FR" dirty="0"/>
                  <a:t>Mouvement</a:t>
                </a:r>
              </a:p>
              <a:p>
                <a:r>
                  <a:rPr lang="fr-FR" dirty="0"/>
                  <a:t>Debout</a:t>
                </a:r>
              </a:p>
              <a:p>
                <a:r>
                  <a:rPr lang="fr-FR" dirty="0"/>
                  <a:t>couché</a:t>
                </a:r>
                <a:endParaRPr lang="en-US" dirty="0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297139" y="1721875"/>
              <a:ext cx="8990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Posture</a:t>
              </a:r>
              <a:endParaRPr lang="en-US" dirty="0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5815642" y="467369"/>
            <a:ext cx="2751758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Nom contenu dans le registre si il existe </a:t>
            </a:r>
            <a:r>
              <a:rPr lang="fr-FR" sz="800" dirty="0" err="1">
                <a:solidFill>
                  <a:schemeClr val="bg1"/>
                </a:solidFill>
              </a:rPr>
              <a:t>ani_nom_registre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2926314" y="1284730"/>
            <a:ext cx="699581" cy="3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682329" y="1119613"/>
            <a:ext cx="2133313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Date du jour du relevé, possibilité de changer la date si besoin </a:t>
            </a:r>
            <a:r>
              <a:rPr lang="fr-FR" sz="800" dirty="0" err="1">
                <a:solidFill>
                  <a:schemeClr val="bg1"/>
                </a:solidFill>
              </a:rPr>
              <a:t>obs_date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905434" y="1467283"/>
            <a:ext cx="6136015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Listes déroulantes toujours « pas vu » par défaut. Si « pas vu est sélectionner alors les autres listes  déroulantes sont bloquées et la valeur enregistrée dans la base est « pas vu » pour tous les champs.</a:t>
            </a:r>
            <a:r>
              <a:rPr lang="fr-FR" sz="800" dirty="0">
                <a:solidFill>
                  <a:schemeClr val="bg1"/>
                </a:solidFill>
              </a:rPr>
              <a:t> </a:t>
            </a:r>
            <a:r>
              <a:rPr lang="fr-FR" sz="800" dirty="0" err="1">
                <a:solidFill>
                  <a:schemeClr val="bg1"/>
                </a:solidFill>
              </a:rPr>
              <a:t>sui_posture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8" name="Connecteur droit avec flèche 97"/>
          <p:cNvCxnSpPr>
            <a:cxnSpLocks/>
            <a:stCxn id="97" idx="1"/>
          </p:cNvCxnSpPr>
          <p:nvPr/>
        </p:nvCxnSpPr>
        <p:spPr>
          <a:xfrm flipH="1">
            <a:off x="1212550" y="1617092"/>
            <a:ext cx="1692884" cy="30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9564" y="-19552"/>
            <a:ext cx="576499" cy="294582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9608" y="-13547"/>
            <a:ext cx="5341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/>
              <a:t>Nom</a:t>
            </a:r>
            <a:r>
              <a:rPr lang="en-US" sz="1100" dirty="0"/>
              <a:t>1</a:t>
            </a:r>
            <a:endParaRPr lang="fr-FR" sz="1100" dirty="0"/>
          </a:p>
        </p:txBody>
      </p:sp>
      <p:sp>
        <p:nvSpPr>
          <p:cNvPr id="15" name="Rectangle 14"/>
          <p:cNvSpPr/>
          <p:nvPr/>
        </p:nvSpPr>
        <p:spPr>
          <a:xfrm>
            <a:off x="0" y="-51215"/>
            <a:ext cx="686589" cy="323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79819" y="-14746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enclos</a:t>
            </a:r>
            <a:endParaRPr lang="en-US" sz="1100" dirty="0"/>
          </a:p>
        </p:txBody>
      </p:sp>
      <p:sp>
        <p:nvSpPr>
          <p:cNvPr id="100" name="Rectangle 99"/>
          <p:cNvSpPr/>
          <p:nvPr/>
        </p:nvSpPr>
        <p:spPr>
          <a:xfrm>
            <a:off x="1739713" y="3251598"/>
            <a:ext cx="2133313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Actif seulement si blessure différent de « pas vu » et « aucune »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1" name="Connecteur droit avec flèche 100"/>
          <p:cNvCxnSpPr/>
          <p:nvPr/>
        </p:nvCxnSpPr>
        <p:spPr>
          <a:xfrm>
            <a:off x="3722385" y="3550496"/>
            <a:ext cx="434569" cy="3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7174C0B7-6D8B-4762-8BFD-68AAAAEA2E8A}"/>
              </a:ext>
            </a:extLst>
          </p:cNvPr>
          <p:cNvGrpSpPr/>
          <p:nvPr/>
        </p:nvGrpSpPr>
        <p:grpSpPr>
          <a:xfrm>
            <a:off x="4123922" y="5371105"/>
            <a:ext cx="2781300" cy="1385940"/>
            <a:chOff x="325627" y="403940"/>
            <a:chExt cx="2781300" cy="1385940"/>
          </a:xfrm>
        </p:grpSpPr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F4EBCD38-A3D2-43C5-A93E-0FB16B899661}"/>
                </a:ext>
              </a:extLst>
            </p:cNvPr>
            <p:cNvSpPr txBox="1"/>
            <p:nvPr/>
          </p:nvSpPr>
          <p:spPr>
            <a:xfrm>
              <a:off x="325627" y="559152"/>
              <a:ext cx="133927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Pas vu</a:t>
              </a:r>
            </a:p>
            <a:p>
              <a:r>
                <a:rPr lang="fr-FR" dirty="0"/>
                <a:t>Mouvement</a:t>
              </a:r>
            </a:p>
            <a:p>
              <a:r>
                <a:rPr lang="fr-FR" dirty="0"/>
                <a:t>Debout</a:t>
              </a:r>
            </a:p>
            <a:p>
              <a:r>
                <a:rPr lang="fr-FR" dirty="0"/>
                <a:t>couché</a:t>
              </a:r>
              <a:endParaRPr lang="en-US" dirty="0"/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7ED26299-0D26-4474-A8F0-360E2876D800}"/>
                </a:ext>
              </a:extLst>
            </p:cNvPr>
            <p:cNvGrpSpPr/>
            <p:nvPr/>
          </p:nvGrpSpPr>
          <p:grpSpPr>
            <a:xfrm>
              <a:off x="325627" y="403940"/>
              <a:ext cx="2781300" cy="1385940"/>
              <a:chOff x="297139" y="1721875"/>
              <a:chExt cx="2781300" cy="138594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CDB0205D-FCB2-46D1-8FA2-4E98346FEF3A}"/>
                  </a:ext>
                </a:extLst>
              </p:cNvPr>
              <p:cNvGrpSpPr/>
              <p:nvPr/>
            </p:nvGrpSpPr>
            <p:grpSpPr>
              <a:xfrm>
                <a:off x="297139" y="1840990"/>
                <a:ext cx="2781300" cy="1266825"/>
                <a:chOff x="286144" y="1830934"/>
                <a:chExt cx="2781300" cy="1266825"/>
              </a:xfrm>
            </p:grpSpPr>
            <p:grpSp>
              <p:nvGrpSpPr>
                <p:cNvPr id="107" name="Groupe 106">
                  <a:extLst>
                    <a:ext uri="{FF2B5EF4-FFF2-40B4-BE49-F238E27FC236}">
                      <a16:creationId xmlns:a16="http://schemas.microsoft.com/office/drawing/2014/main" id="{5626D303-53AF-4403-BC1E-4A295EFAF92C}"/>
                    </a:ext>
                  </a:extLst>
                </p:cNvPr>
                <p:cNvGrpSpPr/>
                <p:nvPr/>
              </p:nvGrpSpPr>
              <p:grpSpPr>
                <a:xfrm>
                  <a:off x="286144" y="1830934"/>
                  <a:ext cx="2781300" cy="1266825"/>
                  <a:chOff x="206374" y="639127"/>
                  <a:chExt cx="2781300" cy="1266825"/>
                </a:xfrm>
              </p:grpSpPr>
              <p:pic>
                <p:nvPicPr>
                  <p:cNvPr id="109" name="Image 108">
                    <a:extLst>
                      <a:ext uri="{FF2B5EF4-FFF2-40B4-BE49-F238E27FC236}">
                        <a16:creationId xmlns:a16="http://schemas.microsoft.com/office/drawing/2014/main" id="{84C98BFD-FA26-47A1-833E-A9E6B876A7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06374" y="639127"/>
                    <a:ext cx="2781300" cy="1266825"/>
                  </a:xfrm>
                  <a:prstGeom prst="rect">
                    <a:avLst/>
                  </a:prstGeom>
                </p:spPr>
              </p:pic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E5CD9CBF-9532-4762-866F-DB3F0A7D93F7}"/>
                      </a:ext>
                    </a:extLst>
                  </p:cNvPr>
                  <p:cNvSpPr/>
                  <p:nvPr/>
                </p:nvSpPr>
                <p:spPr>
                  <a:xfrm>
                    <a:off x="286385" y="639127"/>
                    <a:ext cx="1463040" cy="1600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ure</a:t>
                    </a:r>
                    <a:endParaRPr lang="en-US" dirty="0"/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030C7DDA-7FBB-4DF4-9764-2F594B217338}"/>
                      </a:ext>
                    </a:extLst>
                  </p:cNvPr>
                  <p:cNvSpPr/>
                  <p:nvPr/>
                </p:nvSpPr>
                <p:spPr>
                  <a:xfrm>
                    <a:off x="337600" y="1120140"/>
                    <a:ext cx="680305" cy="6781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935CABDF-BABA-42DE-86B1-69485E2E1E2F}"/>
                      </a:ext>
                    </a:extLst>
                  </p:cNvPr>
                  <p:cNvSpPr/>
                  <p:nvPr/>
                </p:nvSpPr>
                <p:spPr>
                  <a:xfrm>
                    <a:off x="305215" y="878262"/>
                    <a:ext cx="680305" cy="13424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8" name="ZoneTexte 107">
                  <a:extLst>
                    <a:ext uri="{FF2B5EF4-FFF2-40B4-BE49-F238E27FC236}">
                      <a16:creationId xmlns:a16="http://schemas.microsoft.com/office/drawing/2014/main" id="{B4BD6BBE-767E-4773-A669-CC4E65EBD65B}"/>
                    </a:ext>
                  </a:extLst>
                </p:cNvPr>
                <p:cNvSpPr txBox="1"/>
                <p:nvPr/>
              </p:nvSpPr>
              <p:spPr>
                <a:xfrm>
                  <a:off x="314632" y="1953947"/>
                  <a:ext cx="77764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Pas vu</a:t>
                  </a:r>
                </a:p>
                <a:p>
                  <a:r>
                    <a:rPr lang="fr-FR" dirty="0"/>
                    <a:t>Non</a:t>
                  </a:r>
                </a:p>
                <a:p>
                  <a:r>
                    <a:rPr lang="fr-FR" dirty="0"/>
                    <a:t>Oui</a:t>
                  </a:r>
                </a:p>
              </p:txBody>
            </p:sp>
          </p:grp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FA38514-B44C-434A-8CEA-A3C68DAC101D}"/>
                  </a:ext>
                </a:extLst>
              </p:cNvPr>
              <p:cNvSpPr/>
              <p:nvPr/>
            </p:nvSpPr>
            <p:spPr>
              <a:xfrm>
                <a:off x="297139" y="1721875"/>
                <a:ext cx="1502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Secoue oreille</a:t>
                </a:r>
                <a:endParaRPr lang="en-US" dirty="0"/>
              </a:p>
            </p:txBody>
          </p:sp>
        </p:grp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71528617-92F8-42DA-82D8-49946600182E}"/>
              </a:ext>
            </a:extLst>
          </p:cNvPr>
          <p:cNvGrpSpPr/>
          <p:nvPr/>
        </p:nvGrpSpPr>
        <p:grpSpPr>
          <a:xfrm>
            <a:off x="8538912" y="5310702"/>
            <a:ext cx="2781300" cy="1385940"/>
            <a:chOff x="6791248" y="421268"/>
            <a:chExt cx="2781300" cy="1385940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062F068A-23D7-4765-BC57-B529639D592E}"/>
                </a:ext>
              </a:extLst>
            </p:cNvPr>
            <p:cNvGrpSpPr/>
            <p:nvPr/>
          </p:nvGrpSpPr>
          <p:grpSpPr>
            <a:xfrm>
              <a:off x="6791248" y="421268"/>
              <a:ext cx="2781300" cy="1385940"/>
              <a:chOff x="297139" y="1721875"/>
              <a:chExt cx="2781300" cy="1385940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C143882F-42B0-448B-9F07-B9388A53F620}"/>
                  </a:ext>
                </a:extLst>
              </p:cNvPr>
              <p:cNvGrpSpPr/>
              <p:nvPr/>
            </p:nvGrpSpPr>
            <p:grpSpPr>
              <a:xfrm>
                <a:off x="297139" y="1840990"/>
                <a:ext cx="2781300" cy="1266825"/>
                <a:chOff x="286144" y="1830934"/>
                <a:chExt cx="2781300" cy="1266825"/>
              </a:xfrm>
            </p:grpSpPr>
            <p:grpSp>
              <p:nvGrpSpPr>
                <p:cNvPr id="118" name="Groupe 117">
                  <a:extLst>
                    <a:ext uri="{FF2B5EF4-FFF2-40B4-BE49-F238E27FC236}">
                      <a16:creationId xmlns:a16="http://schemas.microsoft.com/office/drawing/2014/main" id="{9EE2112E-EC39-4E20-AB80-A46663A890FB}"/>
                    </a:ext>
                  </a:extLst>
                </p:cNvPr>
                <p:cNvGrpSpPr/>
                <p:nvPr/>
              </p:nvGrpSpPr>
              <p:grpSpPr>
                <a:xfrm>
                  <a:off x="286144" y="1830934"/>
                  <a:ext cx="2781300" cy="1266825"/>
                  <a:chOff x="206374" y="639127"/>
                  <a:chExt cx="2781300" cy="1266825"/>
                </a:xfrm>
              </p:grpSpPr>
              <p:pic>
                <p:nvPicPr>
                  <p:cNvPr id="120" name="Image 119">
                    <a:extLst>
                      <a:ext uri="{FF2B5EF4-FFF2-40B4-BE49-F238E27FC236}">
                        <a16:creationId xmlns:a16="http://schemas.microsoft.com/office/drawing/2014/main" id="{D01B5537-6F43-4E9B-A853-BBDB468375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06374" y="639127"/>
                    <a:ext cx="2781300" cy="1266825"/>
                  </a:xfrm>
                  <a:prstGeom prst="rect">
                    <a:avLst/>
                  </a:prstGeom>
                </p:spPr>
              </p:pic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6A7EB2D2-9095-4180-9005-83DACCA0F239}"/>
                      </a:ext>
                    </a:extLst>
                  </p:cNvPr>
                  <p:cNvSpPr/>
                  <p:nvPr/>
                </p:nvSpPr>
                <p:spPr>
                  <a:xfrm>
                    <a:off x="286385" y="639127"/>
                    <a:ext cx="1463040" cy="1600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ure</a:t>
                    </a:r>
                    <a:endParaRPr lang="en-US" dirty="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AEDB494D-EF75-49C8-A64C-0FC6E6D6A5E2}"/>
                      </a:ext>
                    </a:extLst>
                  </p:cNvPr>
                  <p:cNvSpPr/>
                  <p:nvPr/>
                </p:nvSpPr>
                <p:spPr>
                  <a:xfrm>
                    <a:off x="337600" y="1120140"/>
                    <a:ext cx="680305" cy="6781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603DBEE4-24C6-48D4-AC9E-1A98035AB3D4}"/>
                      </a:ext>
                    </a:extLst>
                  </p:cNvPr>
                  <p:cNvSpPr/>
                  <p:nvPr/>
                </p:nvSpPr>
                <p:spPr>
                  <a:xfrm>
                    <a:off x="305215" y="878262"/>
                    <a:ext cx="680305" cy="13424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FD071974-1956-482B-8A52-80FC17988297}"/>
                    </a:ext>
                  </a:extLst>
                </p:cNvPr>
                <p:cNvSpPr txBox="1"/>
                <p:nvPr/>
              </p:nvSpPr>
              <p:spPr>
                <a:xfrm>
                  <a:off x="314632" y="1953947"/>
                  <a:ext cx="77764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Pas vu</a:t>
                  </a:r>
                </a:p>
                <a:p>
                  <a:r>
                    <a:rPr lang="fr-FR" dirty="0"/>
                    <a:t>Non</a:t>
                  </a:r>
                </a:p>
                <a:p>
                  <a:r>
                    <a:rPr lang="fr-FR" dirty="0"/>
                    <a:t>Oui</a:t>
                  </a:r>
                </a:p>
              </p:txBody>
            </p:sp>
          </p:grp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037FA71-9252-40A6-AF74-5CEBF9283713}"/>
                  </a:ext>
                </a:extLst>
              </p:cNvPr>
              <p:cNvSpPr/>
              <p:nvPr/>
            </p:nvSpPr>
            <p:spPr>
              <a:xfrm>
                <a:off x="297139" y="1721875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656B6A41-C042-4ADD-86B6-E925E96289F3}"/>
                </a:ext>
              </a:extLst>
            </p:cNvPr>
            <p:cNvSpPr txBox="1"/>
            <p:nvPr/>
          </p:nvSpPr>
          <p:spPr>
            <a:xfrm>
              <a:off x="6812849" y="429323"/>
              <a:ext cx="1789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Mouche/éternue</a:t>
              </a:r>
              <a:endParaRPr lang="en-US" dirty="0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023901-B6A0-4EA0-A13F-8862440B8334}"/>
              </a:ext>
            </a:extLst>
          </p:cNvPr>
          <p:cNvSpPr/>
          <p:nvPr/>
        </p:nvSpPr>
        <p:spPr>
          <a:xfrm>
            <a:off x="7093737" y="5839707"/>
            <a:ext cx="174838" cy="205448"/>
          </a:xfrm>
          <a:prstGeom prst="rect">
            <a:avLst/>
          </a:prstGeom>
          <a:noFill/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F582AA6F-79B6-4B02-AB92-E62A3EA04DAB}"/>
              </a:ext>
            </a:extLst>
          </p:cNvPr>
          <p:cNvSpPr txBox="1"/>
          <p:nvPr/>
        </p:nvSpPr>
        <p:spPr>
          <a:xfrm>
            <a:off x="7403935" y="574043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Gauche</a:t>
            </a:r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EA648C1-2344-4958-BA0B-CDC309700A8F}"/>
              </a:ext>
            </a:extLst>
          </p:cNvPr>
          <p:cNvSpPr/>
          <p:nvPr/>
        </p:nvSpPr>
        <p:spPr>
          <a:xfrm>
            <a:off x="7093737" y="6199883"/>
            <a:ext cx="174838" cy="205448"/>
          </a:xfrm>
          <a:prstGeom prst="rect">
            <a:avLst/>
          </a:prstGeom>
          <a:noFill/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ECD25D0F-1D52-424B-B8C1-2EBC3F548178}"/>
              </a:ext>
            </a:extLst>
          </p:cNvPr>
          <p:cNvSpPr txBox="1"/>
          <p:nvPr/>
        </p:nvSpPr>
        <p:spPr>
          <a:xfrm>
            <a:off x="7403935" y="6109769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Droite</a:t>
            </a: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EC76E44-AC02-468A-B923-D6E6A702F4CC}"/>
              </a:ext>
            </a:extLst>
          </p:cNvPr>
          <p:cNvSpPr/>
          <p:nvPr/>
        </p:nvSpPr>
        <p:spPr>
          <a:xfrm>
            <a:off x="6291399" y="4974005"/>
            <a:ext cx="2333604" cy="43606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Si oui sélectionné alors faire apparaitre Gauche et Droite sinon gauche et droite n’apparaissent pas à l’écran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3AE4457E-B335-46DD-853B-2D56DFCA1554}"/>
              </a:ext>
            </a:extLst>
          </p:cNvPr>
          <p:cNvCxnSpPr/>
          <p:nvPr/>
        </p:nvCxnSpPr>
        <p:spPr>
          <a:xfrm>
            <a:off x="7844522" y="5428836"/>
            <a:ext cx="191193" cy="33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B6A2F7F9-C385-488C-808E-1795745B1C95}"/>
              </a:ext>
            </a:extLst>
          </p:cNvPr>
          <p:cNvCxnSpPr/>
          <p:nvPr/>
        </p:nvCxnSpPr>
        <p:spPr>
          <a:xfrm flipH="1">
            <a:off x="5001852" y="5167027"/>
            <a:ext cx="1164636" cy="18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B4AC814-1725-4D9A-B730-340AF9E3B39E}"/>
              </a:ext>
            </a:extLst>
          </p:cNvPr>
          <p:cNvSpPr/>
          <p:nvPr/>
        </p:nvSpPr>
        <p:spPr>
          <a:xfrm>
            <a:off x="9793206" y="514867"/>
            <a:ext cx="577514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>
                <a:solidFill>
                  <a:schemeClr val="bg1"/>
                </a:solidFill>
              </a:rPr>
              <a:t>ani_sexe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E368615-EFEE-4CEB-B299-EB744C4A6332}"/>
              </a:ext>
            </a:extLst>
          </p:cNvPr>
          <p:cNvSpPr/>
          <p:nvPr/>
        </p:nvSpPr>
        <p:spPr>
          <a:xfrm>
            <a:off x="7639074" y="3193804"/>
            <a:ext cx="849208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>
                <a:solidFill>
                  <a:schemeClr val="bg1"/>
                </a:solidFill>
              </a:rPr>
              <a:t>sui_texture_feces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BB520FAD-F997-4D1C-8F03-0BD108993A05}"/>
              </a:ext>
            </a:extLst>
          </p:cNvPr>
          <p:cNvCxnSpPr>
            <a:cxnSpLocks/>
            <a:endCxn id="132" idx="2"/>
          </p:cNvCxnSpPr>
          <p:nvPr/>
        </p:nvCxnSpPr>
        <p:spPr>
          <a:xfrm flipH="1" flipV="1">
            <a:off x="8063678" y="3493422"/>
            <a:ext cx="452952" cy="30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DAA531C-4118-4468-A196-EAFC644BC76B}"/>
              </a:ext>
            </a:extLst>
          </p:cNvPr>
          <p:cNvSpPr/>
          <p:nvPr/>
        </p:nvSpPr>
        <p:spPr>
          <a:xfrm>
            <a:off x="5888213" y="1862191"/>
            <a:ext cx="849208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fr-FR" sz="800"/>
              <a:t>sui_comportement</a:t>
            </a:r>
            <a:endParaRPr lang="fr-FR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7E3BE9E-1B3F-4F21-873E-3D862409B01B}"/>
              </a:ext>
            </a:extLst>
          </p:cNvPr>
          <p:cNvSpPr/>
          <p:nvPr/>
        </p:nvSpPr>
        <p:spPr>
          <a:xfrm>
            <a:off x="10396043" y="1862191"/>
            <a:ext cx="849208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fr-FR" sz="800"/>
              <a:t>sui_condition_physique</a:t>
            </a:r>
            <a:endParaRPr lang="fr-FR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56E4238-88DC-4518-A37D-E07E570BFB1D}"/>
              </a:ext>
            </a:extLst>
          </p:cNvPr>
          <p:cNvSpPr/>
          <p:nvPr/>
        </p:nvSpPr>
        <p:spPr>
          <a:xfrm>
            <a:off x="1772833" y="3698374"/>
            <a:ext cx="849208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fr-FR" sz="800"/>
              <a:t>sui_blessure</a:t>
            </a:r>
            <a:endParaRPr lang="fr-FR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19AD880-2955-49EC-930B-1F229D2CEBED}"/>
              </a:ext>
            </a:extLst>
          </p:cNvPr>
          <p:cNvSpPr/>
          <p:nvPr/>
        </p:nvSpPr>
        <p:spPr>
          <a:xfrm>
            <a:off x="6723479" y="3638056"/>
            <a:ext cx="849208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fr-FR" sz="800"/>
              <a:t>sui_localisation_blessure</a:t>
            </a:r>
            <a:endParaRPr lang="fr-FR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B7731EF-518A-4F87-9600-498B5F202D01}"/>
              </a:ext>
            </a:extLst>
          </p:cNvPr>
          <p:cNvSpPr/>
          <p:nvPr/>
        </p:nvSpPr>
        <p:spPr>
          <a:xfrm>
            <a:off x="2381765" y="5167027"/>
            <a:ext cx="849208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fr-FR" sz="800"/>
              <a:t>sui_salissure_arriere_train</a:t>
            </a:r>
            <a:endParaRPr lang="fr-FR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D1E6340-65AC-4742-803F-021BA8E871E5}"/>
              </a:ext>
            </a:extLst>
          </p:cNvPr>
          <p:cNvSpPr/>
          <p:nvPr/>
        </p:nvSpPr>
        <p:spPr>
          <a:xfrm>
            <a:off x="5687550" y="5471039"/>
            <a:ext cx="849208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fr-FR" sz="800"/>
              <a:t>sui_secoue_oreillle</a:t>
            </a:r>
            <a:endParaRPr lang="fr-FR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F38BD02-A511-481F-9CD1-636978088618}"/>
              </a:ext>
            </a:extLst>
          </p:cNvPr>
          <p:cNvSpPr/>
          <p:nvPr/>
        </p:nvSpPr>
        <p:spPr>
          <a:xfrm>
            <a:off x="10408324" y="5240908"/>
            <a:ext cx="849208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">
              <a:defRPr/>
            </a:pPr>
            <a:r>
              <a:rPr lang="fr-FR" sz="800"/>
              <a:t>sui_mouche_eternue</a:t>
            </a:r>
            <a:endParaRPr lang="fr-FR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FC4ED0B-AE0A-4543-88EA-7293E706CEF1}"/>
              </a:ext>
            </a:extLst>
          </p:cNvPr>
          <p:cNvSpPr/>
          <p:nvPr/>
        </p:nvSpPr>
        <p:spPr>
          <a:xfrm>
            <a:off x="6925289" y="5444868"/>
            <a:ext cx="849208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fr-FR" sz="800"/>
              <a:t>sui_secoue_oreillle_gauche</a:t>
            </a:r>
            <a:endParaRPr lang="fr-FR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3ED47B4-083B-427C-BE3F-280BFDD38EEA}"/>
              </a:ext>
            </a:extLst>
          </p:cNvPr>
          <p:cNvSpPr/>
          <p:nvPr/>
        </p:nvSpPr>
        <p:spPr>
          <a:xfrm>
            <a:off x="7397486" y="6405331"/>
            <a:ext cx="849208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fr-FR" sz="800"/>
              <a:t>sui_secoue_oreillle_droite</a:t>
            </a:r>
            <a:endParaRPr lang="fr-FR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0D3901D-7B05-4C33-9405-6A94FCF3F8A0}"/>
              </a:ext>
            </a:extLst>
          </p:cNvPr>
          <p:cNvSpPr/>
          <p:nvPr/>
        </p:nvSpPr>
        <p:spPr>
          <a:xfrm>
            <a:off x="771564" y="322606"/>
            <a:ext cx="849208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fr-FR" sz="800" dirty="0" err="1"/>
              <a:t>ani_nom_registre</a:t>
            </a:r>
            <a:endParaRPr lang="fr-FR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497A8A6B-98F0-44B6-9C4E-B47B618E9969}"/>
              </a:ext>
            </a:extLst>
          </p:cNvPr>
          <p:cNvCxnSpPr>
            <a:cxnSpLocks/>
          </p:cNvCxnSpPr>
          <p:nvPr/>
        </p:nvCxnSpPr>
        <p:spPr>
          <a:xfrm flipV="1">
            <a:off x="1050277" y="135630"/>
            <a:ext cx="1" cy="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4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9372F89A-B3F6-4382-95E1-E03D5388FE09}"/>
              </a:ext>
            </a:extLst>
          </p:cNvPr>
          <p:cNvGrpSpPr/>
          <p:nvPr/>
        </p:nvGrpSpPr>
        <p:grpSpPr>
          <a:xfrm>
            <a:off x="974243" y="949577"/>
            <a:ext cx="3288989" cy="1390988"/>
            <a:chOff x="7727381" y="3558553"/>
            <a:chExt cx="3288989" cy="139098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A0587D4-E32E-44D3-83F1-B89E8588B344}"/>
                </a:ext>
              </a:extLst>
            </p:cNvPr>
            <p:cNvSpPr/>
            <p:nvPr/>
          </p:nvSpPr>
          <p:spPr>
            <a:xfrm>
              <a:off x="7727381" y="3883842"/>
              <a:ext cx="3231281" cy="621483"/>
            </a:xfrm>
            <a:prstGeom prst="rect">
              <a:avLst/>
            </a:prstGeom>
            <a:noFill/>
            <a:ln>
              <a:solidFill>
                <a:srgbClr val="E7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81920D6A-311D-401E-9FF7-F716B49702BD}"/>
                </a:ext>
              </a:extLst>
            </p:cNvPr>
            <p:cNvSpPr txBox="1"/>
            <p:nvPr/>
          </p:nvSpPr>
          <p:spPr>
            <a:xfrm>
              <a:off x="7807392" y="3558553"/>
              <a:ext cx="2852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Description complémentaire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B1A46D8-EBAC-4BF4-B66F-00C20CFF8370}"/>
                </a:ext>
              </a:extLst>
            </p:cNvPr>
            <p:cNvSpPr/>
            <p:nvPr/>
          </p:nvSpPr>
          <p:spPr>
            <a:xfrm>
              <a:off x="8591939" y="4679479"/>
              <a:ext cx="174838" cy="205448"/>
            </a:xfrm>
            <a:prstGeom prst="rect">
              <a:avLst/>
            </a:prstGeom>
            <a:noFill/>
            <a:ln>
              <a:solidFill>
                <a:srgbClr val="E7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A1626DF-447E-4832-9ECD-4916D366D582}"/>
                </a:ext>
              </a:extLst>
            </p:cNvPr>
            <p:cNvSpPr txBox="1"/>
            <p:nvPr/>
          </p:nvSpPr>
          <p:spPr>
            <a:xfrm>
              <a:off x="8902137" y="4580209"/>
              <a:ext cx="2114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Joindre des photos ?</a:t>
              </a:r>
              <a:endParaRPr lang="en-US" dirty="0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00834D19-2409-4BB0-8628-8457C0950525}"/>
              </a:ext>
            </a:extLst>
          </p:cNvPr>
          <p:cNvGrpSpPr/>
          <p:nvPr/>
        </p:nvGrpSpPr>
        <p:grpSpPr>
          <a:xfrm>
            <a:off x="5977651" y="522534"/>
            <a:ext cx="3689963" cy="1445427"/>
            <a:chOff x="7663837" y="5250648"/>
            <a:chExt cx="3689963" cy="14454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01ED9B4-8461-407D-B7BB-3CBA911AF883}"/>
                </a:ext>
              </a:extLst>
            </p:cNvPr>
            <p:cNvSpPr/>
            <p:nvPr/>
          </p:nvSpPr>
          <p:spPr>
            <a:xfrm>
              <a:off x="7727381" y="5598593"/>
              <a:ext cx="3626419" cy="1097482"/>
            </a:xfrm>
            <a:prstGeom prst="rect">
              <a:avLst/>
            </a:prstGeom>
            <a:noFill/>
            <a:ln>
              <a:solidFill>
                <a:srgbClr val="E7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7A41E83-BE64-4A11-BD7D-974F4FF39A1E}"/>
                </a:ext>
              </a:extLst>
            </p:cNvPr>
            <p:cNvSpPr/>
            <p:nvPr/>
          </p:nvSpPr>
          <p:spPr>
            <a:xfrm>
              <a:off x="7663837" y="5250648"/>
              <a:ext cx="20190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libri" panose="020F0502020204030204" pitchFamily="34" charset="0"/>
                  <a:cs typeface="Times New Roman" panose="02020603050405020304" pitchFamily="18" charset="0"/>
                </a:rPr>
                <a:t>Remarque générale</a:t>
              </a:r>
              <a:endParaRPr lang="en-US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31D808B-321A-4329-A6A0-BC300C9BD07E}"/>
              </a:ext>
            </a:extLst>
          </p:cNvPr>
          <p:cNvSpPr/>
          <p:nvPr/>
        </p:nvSpPr>
        <p:spPr>
          <a:xfrm>
            <a:off x="3138867" y="495970"/>
            <a:ext cx="2133313" cy="5814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Possibilité de prendre des photos pour un avis véto. Ces photos comportent dans le nom et </a:t>
            </a:r>
            <a:r>
              <a:rPr lang="fr-FR" sz="800" dirty="0" err="1">
                <a:solidFill>
                  <a:schemeClr val="tx1"/>
                </a:solidFill>
              </a:rPr>
              <a:t>dasn</a:t>
            </a:r>
            <a:r>
              <a:rPr lang="fr-FR" sz="800" dirty="0">
                <a:solidFill>
                  <a:schemeClr val="tx1"/>
                </a:solidFill>
              </a:rPr>
              <a:t> </a:t>
            </a:r>
            <a:r>
              <a:rPr lang="fr-FR" sz="800" dirty="0" err="1">
                <a:solidFill>
                  <a:schemeClr val="tx1"/>
                </a:solidFill>
              </a:rPr>
              <a:t>l’exif</a:t>
            </a:r>
            <a:r>
              <a:rPr lang="fr-FR" sz="800" dirty="0">
                <a:solidFill>
                  <a:schemeClr val="tx1"/>
                </a:solidFill>
              </a:rPr>
              <a:t> le nom de l’animal _ l’enclos_ la date.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E8AC5009-0674-4898-B2C9-E32D3FED20FD}"/>
              </a:ext>
            </a:extLst>
          </p:cNvPr>
          <p:cNvCxnSpPr/>
          <p:nvPr/>
        </p:nvCxnSpPr>
        <p:spPr>
          <a:xfrm flipH="1">
            <a:off x="2480446" y="814071"/>
            <a:ext cx="604683" cy="115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48B7FAB-24CB-4207-9CFD-4CF379EEAD40}"/>
              </a:ext>
            </a:extLst>
          </p:cNvPr>
          <p:cNvSpPr/>
          <p:nvPr/>
        </p:nvSpPr>
        <p:spPr>
          <a:xfrm>
            <a:off x="0" y="38100"/>
            <a:ext cx="594279" cy="161925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435766-C681-47AE-9166-1D3AC1A954CE}"/>
              </a:ext>
            </a:extLst>
          </p:cNvPr>
          <p:cNvSpPr/>
          <p:nvPr/>
        </p:nvSpPr>
        <p:spPr>
          <a:xfrm>
            <a:off x="723899" y="38100"/>
            <a:ext cx="2447925" cy="161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AC2530-D0EA-453C-BEEE-4498A5587F33}"/>
              </a:ext>
            </a:extLst>
          </p:cNvPr>
          <p:cNvSpPr/>
          <p:nvPr/>
        </p:nvSpPr>
        <p:spPr>
          <a:xfrm>
            <a:off x="1180290" y="-3930"/>
            <a:ext cx="5341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/>
              <a:t>Nom</a:t>
            </a:r>
            <a:r>
              <a:rPr lang="en-US" sz="1100" dirty="0"/>
              <a:t>2</a:t>
            </a:r>
            <a:endParaRPr lang="fr-FR" sz="11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A21DBE-E3AB-48D9-9961-7AD0C6122DA2}"/>
              </a:ext>
            </a:extLst>
          </p:cNvPr>
          <p:cNvSpPr/>
          <p:nvPr/>
        </p:nvSpPr>
        <p:spPr>
          <a:xfrm>
            <a:off x="1599751" y="-1134"/>
            <a:ext cx="5341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/>
              <a:t>Nom3</a:t>
            </a:r>
            <a:endParaRPr lang="en-US" sz="11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6AF54D-09AB-44FD-B5DC-A6055438F0C2}"/>
              </a:ext>
            </a:extLst>
          </p:cNvPr>
          <p:cNvSpPr/>
          <p:nvPr/>
        </p:nvSpPr>
        <p:spPr>
          <a:xfrm>
            <a:off x="659564" y="-19552"/>
            <a:ext cx="576499" cy="294582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07E0F-B722-4424-B474-BE2084CAABD7}"/>
              </a:ext>
            </a:extLst>
          </p:cNvPr>
          <p:cNvSpPr/>
          <p:nvPr/>
        </p:nvSpPr>
        <p:spPr>
          <a:xfrm>
            <a:off x="669608" y="-13547"/>
            <a:ext cx="5341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/>
              <a:t>Nom</a:t>
            </a:r>
            <a:r>
              <a:rPr lang="en-US" sz="1100" dirty="0"/>
              <a:t>1</a:t>
            </a:r>
            <a:endParaRPr lang="fr-FR" sz="11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4D567D3-6B7C-44F0-9D09-E2CC91E5F382}"/>
              </a:ext>
            </a:extLst>
          </p:cNvPr>
          <p:cNvSpPr/>
          <p:nvPr/>
        </p:nvSpPr>
        <p:spPr>
          <a:xfrm>
            <a:off x="0" y="-51215"/>
            <a:ext cx="686589" cy="323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AFF75B-B4DD-4A61-97AB-B922C44DEFEC}"/>
              </a:ext>
            </a:extLst>
          </p:cNvPr>
          <p:cNvSpPr txBox="1"/>
          <p:nvPr/>
        </p:nvSpPr>
        <p:spPr>
          <a:xfrm>
            <a:off x="79819" y="-14746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enclos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8EAD6B-3B82-40A0-BEF3-F09BA064F962}"/>
              </a:ext>
            </a:extLst>
          </p:cNvPr>
          <p:cNvSpPr/>
          <p:nvPr/>
        </p:nvSpPr>
        <p:spPr>
          <a:xfrm>
            <a:off x="618775" y="522534"/>
            <a:ext cx="849208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fr-FR" sz="800"/>
              <a:t>sui_observations_complementaires</a:t>
            </a:r>
            <a:endParaRPr lang="fr-FR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AD73AB-B3FB-41E2-B699-A69023DC10B2}"/>
              </a:ext>
            </a:extLst>
          </p:cNvPr>
          <p:cNvSpPr/>
          <p:nvPr/>
        </p:nvSpPr>
        <p:spPr>
          <a:xfrm>
            <a:off x="8068858" y="346161"/>
            <a:ext cx="849208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fr-FR" sz="800"/>
              <a:t>sui_remarque_generale</a:t>
            </a:r>
            <a:endParaRPr lang="fr-FR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C42912-96A7-40A1-8AC7-3CC02A0DB27B}"/>
              </a:ext>
            </a:extLst>
          </p:cNvPr>
          <p:cNvSpPr/>
          <p:nvPr/>
        </p:nvSpPr>
        <p:spPr>
          <a:xfrm>
            <a:off x="4205523" y="2221638"/>
            <a:ext cx="849208" cy="2996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fr-FR" sz="800"/>
              <a:t>sui_photos</a:t>
            </a:r>
            <a:endParaRPr lang="fr-FR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86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573</Words>
  <Application>Microsoft Office PowerPoint</Application>
  <PresentationFormat>Grand écran</PresentationFormat>
  <Paragraphs>132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ychaval</dc:creator>
  <cp:lastModifiedBy>ychaval</cp:lastModifiedBy>
  <cp:revision>24</cp:revision>
  <dcterms:created xsi:type="dcterms:W3CDTF">2021-03-04T15:12:19Z</dcterms:created>
  <dcterms:modified xsi:type="dcterms:W3CDTF">2021-04-19T13:02:04Z</dcterms:modified>
</cp:coreProperties>
</file>