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7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CBB0A-AB4B-3747-979B-FCA6B1D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12ADA6-5279-EA46-AF67-31161252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612BE-E0C8-8949-81F9-9176CB67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4571E-F9EC-5C4F-A4BE-5A66F9FF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02259-C741-E043-A8BE-3E7D3284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13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144B6-2258-2642-8750-BD5D4D84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E43A6D-585C-9548-97BE-B610EB3A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A6E82-A432-0945-A8BA-88E6DBE4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FC85A3-F5EB-3242-B6CB-CBCE8340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CE3B2-992B-5840-BE5F-DA6AADDE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62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3F8601-F763-9444-B9CF-DEF316E06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A35546-B941-D14C-8A8D-3110B72A3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D7119-1360-8F44-93CB-62E82671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4B9DD-60AF-2D46-A44F-1F6C2A22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1C6BBE-9E58-FF42-B4C4-9384E746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89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79177-2B9A-D846-B530-0F409637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A53D9-BE05-9945-9EB1-7837EA86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5CEDCA-983B-8346-B402-4981DAB8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3396A-F075-FC4A-B7B6-F98EB4D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F47F8-E45B-3F40-B6A4-9530C038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E286B-3A28-5A49-8621-63E93E02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B17AC-69DC-DD40-A0CC-CC78035E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04ED8-C2C4-6F47-A0DD-2C8B1774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B0D1F-7EBD-5D44-A325-B584B590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E3758-1032-284E-9AAE-214E169C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22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5C777-E270-6F4C-925D-6749C386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D4A53-6C43-FA44-9756-45592739F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BF375A-BF5B-F94E-8C2F-1AF39E9F4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258F6-DE41-F44E-883D-EB1ECD72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244F7A-3853-244C-A2FC-61A5BA92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44469-71B0-6145-8134-827AF1E3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2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3D8D1-FD72-0843-844D-85FE8789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C1A460-1CCF-E64B-9B8C-32FD7CC4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9F918C-CE2E-1647-8EB0-9493B0DF1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F03F97-1B13-3547-AF0D-C4FD6B330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598104-09A2-3F43-A934-35016A923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B0B5EC-8FBE-DF42-83A8-BD8352FD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F5E01A-2028-4247-A9E8-A027E050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44C0F5-5B95-DB44-B8F5-36A2C6D3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4E827-457B-0246-A48E-B6637C5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10243F-9E34-B74C-ABBB-3742A431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552058-8E70-FE41-B183-F74927C7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96887B-62CF-A14F-AFB4-68B3083A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63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A7D42C-1652-ED44-816C-006A9C75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7B81D5-64F4-F943-B674-A3BCB434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3CD014-92C7-0B4D-9240-413BC7E0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65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F5179-63BC-934A-A7E0-A027246C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AD241-650A-544D-A12E-550459ED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7A7857-6B32-6844-AF7E-20CF4D663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A5CFFE-693B-F748-A89C-23A33770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D08317-C614-194E-8DBE-9BB61F3D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35B8B-02C1-7543-B419-A8CE0BFC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BC360-0EC3-B743-A27E-C1F49A0B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1A2681-7948-834A-9319-FCD80715B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71D1BA-E2FA-064A-8C83-D1EFCAFF8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E0F16-1B11-DF48-AF54-3F698AE1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B932F0-0EB3-B549-9A1E-2BCDEB98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D0CA4-C940-3E42-9738-B1F57725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10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5EF205-3EDB-434D-82E6-6E1843C7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8F81A1-0378-C447-8644-A470EF56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E0F3B-F61A-2548-9F56-D23C94570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8254-FBC7-4544-89F0-E6B9EF3CBAB2}" type="datetimeFigureOut">
              <a:rPr lang="de-DE" smtClean="0"/>
              <a:t>06.01.21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71C5C-F11A-1B42-8F14-8C4080188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80B2C-9E65-6C4A-A026-8631DB17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6049-FA76-234C-9BCB-D0A40B8B3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17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582D3-ECD1-134C-AEB4-24F6C934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979FA-C10C-9E47-B02F-1CE95E4D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28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7FFFD-8252-C845-8AEF-FB0B88D2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BPMN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35E5C4-2AC4-964B-99F6-CCEB381C2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911" y="1825625"/>
            <a:ext cx="8016178" cy="4351338"/>
          </a:xfrm>
        </p:spPr>
      </p:pic>
    </p:spTree>
    <p:extLst>
      <p:ext uri="{BB962C8B-B14F-4D97-AF65-F5344CB8AC3E}">
        <p14:creationId xmlns:p14="http://schemas.microsoft.com/office/powerpoint/2010/main" val="318373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04A5E-41CD-934A-A489-4E6C8DEF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309AD0B-1C41-1641-8ACE-EB87180E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208"/>
            <a:ext cx="10515600" cy="3952171"/>
          </a:xfrm>
        </p:spPr>
      </p:pic>
    </p:spTree>
    <p:extLst>
      <p:ext uri="{BB962C8B-B14F-4D97-AF65-F5344CB8AC3E}">
        <p14:creationId xmlns:p14="http://schemas.microsoft.com/office/powerpoint/2010/main" val="52025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5178B-0028-5842-9176-891A345A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A5CCCCF-D471-5B41-838B-BC5A18986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714" y="1825625"/>
            <a:ext cx="7434571" cy="4351338"/>
          </a:xfrm>
        </p:spPr>
      </p:pic>
    </p:spTree>
    <p:extLst>
      <p:ext uri="{BB962C8B-B14F-4D97-AF65-F5344CB8AC3E}">
        <p14:creationId xmlns:p14="http://schemas.microsoft.com/office/powerpoint/2010/main" val="134943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75C05-8277-194B-BA76-97CA8549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Komponentenvorstellung/Detail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FFC07-C5EC-ED40-B2E4-41544026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3587D-3EED-A740-8B10-EFDAB41E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D7276-D52C-4541-ACDC-262F075A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ML News 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Sentiment Analyse</a:t>
            </a:r>
          </a:p>
          <a:p>
            <a:r>
              <a:rPr lang="de-DE" dirty="0"/>
              <a:t>Extract</a:t>
            </a:r>
          </a:p>
          <a:p>
            <a:r>
              <a:rPr lang="de-DE" dirty="0"/>
              <a:t>Transform</a:t>
            </a:r>
          </a:p>
          <a:p>
            <a:r>
              <a:rPr lang="de-DE" dirty="0"/>
              <a:t>Load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3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8632D-2BE8-0749-8CFC-8DE51AA1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 News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636E4-9A38-6947-B178-A849920D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Datenbasis: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655114-6C74-854C-93E2-88A396F8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413000"/>
            <a:ext cx="10706100" cy="2032000"/>
          </a:xfrm>
          <a:prstGeom prst="rect">
            <a:avLst/>
          </a:prstGeom>
        </p:spPr>
      </p:pic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2161B8A1-11E6-8246-BC3A-01172CFA49AA}"/>
              </a:ext>
            </a:extLst>
          </p:cNvPr>
          <p:cNvSpPr/>
          <p:nvPr/>
        </p:nvSpPr>
        <p:spPr>
          <a:xfrm rot="16200000">
            <a:off x="6929868" y="2539075"/>
            <a:ext cx="444843" cy="4256689"/>
          </a:xfrm>
          <a:prstGeom prst="leftBrace">
            <a:avLst>
              <a:gd name="adj1" fmla="val 8333"/>
              <a:gd name="adj2" fmla="val 49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DF9A34-BEBD-9F4A-B739-EB40EE345D0E}"/>
              </a:ext>
            </a:extLst>
          </p:cNvPr>
          <p:cNvSpPr txBox="1"/>
          <p:nvPr/>
        </p:nvSpPr>
        <p:spPr>
          <a:xfrm>
            <a:off x="6234787" y="4941649"/>
            <a:ext cx="187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Eingangsvariablen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B7ADAB-F9CD-574F-ACDF-898EEC18D2B8}"/>
              </a:ext>
            </a:extLst>
          </p:cNvPr>
          <p:cNvSpPr txBox="1"/>
          <p:nvPr/>
        </p:nvSpPr>
        <p:spPr>
          <a:xfrm>
            <a:off x="9590034" y="4941649"/>
            <a:ext cx="180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Ausgangsvariable</a:t>
            </a: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BA01830-A5CB-BA4E-86D2-DE71699A5D9E}"/>
              </a:ext>
            </a:extLst>
          </p:cNvPr>
          <p:cNvSpPr/>
          <p:nvPr/>
        </p:nvSpPr>
        <p:spPr>
          <a:xfrm rot="16200000">
            <a:off x="2693626" y="2559523"/>
            <a:ext cx="444843" cy="4215795"/>
          </a:xfrm>
          <a:prstGeom prst="leftBrace">
            <a:avLst>
              <a:gd name="adj1" fmla="val 8333"/>
              <a:gd name="adj2" fmla="val 49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239FE8D-E9DB-734A-86A0-A2576ED739DA}"/>
              </a:ext>
            </a:extLst>
          </p:cNvPr>
          <p:cNvSpPr txBox="1"/>
          <p:nvPr/>
        </p:nvSpPr>
        <p:spPr>
          <a:xfrm>
            <a:off x="2249214" y="4941649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Schlüssel</a:t>
            </a:r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98DA23C1-7C16-784D-BF68-5E3AAEBE9E80}"/>
              </a:ext>
            </a:extLst>
          </p:cNvPr>
          <p:cNvSpPr/>
          <p:nvPr/>
        </p:nvSpPr>
        <p:spPr>
          <a:xfrm rot="16200000">
            <a:off x="10140778" y="3616385"/>
            <a:ext cx="444843" cy="2165131"/>
          </a:xfrm>
          <a:prstGeom prst="leftBrace">
            <a:avLst>
              <a:gd name="adj1" fmla="val 8333"/>
              <a:gd name="adj2" fmla="val 49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25A9DC-C500-B340-A38A-3A7F080F806C}"/>
              </a:ext>
            </a:extLst>
          </p:cNvPr>
          <p:cNvSpPr txBox="1"/>
          <p:nvPr/>
        </p:nvSpPr>
        <p:spPr>
          <a:xfrm>
            <a:off x="479675" y="5409625"/>
            <a:ext cx="5980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Herausforderungen: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Das geeignete Modell finden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Das Modell auf diesen Daten zu trainieren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Laufzeit, da es jeden tag neu berechnet werden muss </a:t>
            </a:r>
          </a:p>
        </p:txBody>
      </p:sp>
    </p:spTree>
    <p:extLst>
      <p:ext uri="{BB962C8B-B14F-4D97-AF65-F5344CB8AC3E}">
        <p14:creationId xmlns:p14="http://schemas.microsoft.com/office/powerpoint/2010/main" val="240079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6945D-70F1-1C42-8E90-BCE75B44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7B879-9919-5948-9F89-430E1363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Mysql</a:t>
            </a:r>
            <a:r>
              <a:rPr lang="de-DE" dirty="0"/>
              <a:t> mit drei Tabellen, die auf einem Server läuft:</a:t>
            </a:r>
          </a:p>
          <a:p>
            <a:pPr lvl="1"/>
            <a:r>
              <a:rPr lang="de-DE" dirty="0"/>
              <a:t>Kundendaten</a:t>
            </a:r>
          </a:p>
          <a:p>
            <a:pPr lvl="2"/>
            <a:r>
              <a:rPr lang="de-DE" dirty="0"/>
              <a:t>Name, PW, Portfolio (falls vorhanden), Risiko Präferenzen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News Daten</a:t>
            </a:r>
          </a:p>
          <a:p>
            <a:pPr lvl="2"/>
            <a:r>
              <a:rPr lang="de-DE" dirty="0"/>
              <a:t>Headline, Datum, Quelle, Inhalt, Sentiment (wird mithilfe der Sentiment Analyse bestimmt)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Aktiendaten</a:t>
            </a:r>
          </a:p>
          <a:p>
            <a:pPr lvl="2"/>
            <a:r>
              <a:rPr lang="de-DE" dirty="0"/>
              <a:t>Aktienname, hier kommen die Kennzahlen von Andreas auch noch mal rein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E3B619-EC47-754E-9705-7A4DC72699D2}"/>
              </a:ext>
            </a:extLst>
          </p:cNvPr>
          <p:cNvSpPr txBox="1"/>
          <p:nvPr/>
        </p:nvSpPr>
        <p:spPr>
          <a:xfrm>
            <a:off x="115324" y="5493707"/>
            <a:ext cx="5215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Herausforderungen: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Datenbank sollte so klein wie möglich bleiben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Integrität der Daten muss gewährleistet sein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Verschlüsselung</a:t>
            </a:r>
          </a:p>
        </p:txBody>
      </p:sp>
    </p:spTree>
    <p:extLst>
      <p:ext uri="{BB962C8B-B14F-4D97-AF65-F5344CB8AC3E}">
        <p14:creationId xmlns:p14="http://schemas.microsoft.com/office/powerpoint/2010/main" val="244502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6945D-70F1-1C42-8E90-BCE75B44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Sentiment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D7B879-9919-5948-9F89-430E1363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  <a:p>
            <a:r>
              <a:rPr lang="de-DE" dirty="0"/>
              <a:t>Bibliotheken:</a:t>
            </a:r>
          </a:p>
          <a:p>
            <a:pPr lvl="1"/>
            <a:r>
              <a:rPr lang="de-DE" b="1" dirty="0" err="1"/>
              <a:t>TextBlob</a:t>
            </a:r>
            <a:endParaRPr lang="de-DE" b="1" dirty="0"/>
          </a:p>
          <a:p>
            <a:pPr lvl="1"/>
            <a:r>
              <a:rPr lang="de-DE" b="1" dirty="0"/>
              <a:t>Pandas</a:t>
            </a:r>
          </a:p>
          <a:p>
            <a:pPr lvl="1"/>
            <a:r>
              <a:rPr lang="de-DE" b="1" dirty="0" err="1"/>
              <a:t>Numpy</a:t>
            </a:r>
            <a:r>
              <a:rPr lang="de-DE" b="1" dirty="0"/>
              <a:t> and </a:t>
            </a:r>
            <a:r>
              <a:rPr lang="de-DE" b="1" dirty="0" err="1"/>
              <a:t>matplotlib</a:t>
            </a:r>
            <a:endParaRPr lang="de-DE" b="1" dirty="0"/>
          </a:p>
          <a:p>
            <a:r>
              <a:rPr lang="de-DE" dirty="0" err="1"/>
              <a:t>From</a:t>
            </a:r>
            <a:r>
              <a:rPr lang="de-DE" dirty="0"/>
              <a:t> Twitter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subjectivity</a:t>
            </a:r>
            <a:r>
              <a:rPr lang="de-DE" dirty="0"/>
              <a:t> and </a:t>
            </a:r>
            <a:r>
              <a:rPr lang="de-DE" b="1" dirty="0" err="1"/>
              <a:t>polarity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tweet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tweets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b="1" dirty="0"/>
              <a:t>positive</a:t>
            </a:r>
            <a:r>
              <a:rPr lang="de-DE" dirty="0"/>
              <a:t>, </a:t>
            </a:r>
            <a:r>
              <a:rPr lang="de-DE" b="1" dirty="0"/>
              <a:t>negative</a:t>
            </a:r>
            <a:r>
              <a:rPr lang="de-DE" dirty="0"/>
              <a:t> and </a:t>
            </a:r>
            <a:r>
              <a:rPr lang="de-DE" b="1" dirty="0"/>
              <a:t>neutral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99C53E-F2A4-9946-B65C-26AC73162165}"/>
              </a:ext>
            </a:extLst>
          </p:cNvPr>
          <p:cNvSpPr txBox="1"/>
          <p:nvPr/>
        </p:nvSpPr>
        <p:spPr>
          <a:xfrm>
            <a:off x="115324" y="5430646"/>
            <a:ext cx="2912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Herausforderungen: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Weiß ich leider nix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014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922DB-548B-7C47-BFD8-FAAB80C1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245FC-F7F3-8141-84DD-CB967D3A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Macht Moritz</a:t>
            </a:r>
          </a:p>
        </p:txBody>
      </p:sp>
    </p:spTree>
    <p:extLst>
      <p:ext uri="{BB962C8B-B14F-4D97-AF65-F5344CB8AC3E}">
        <p14:creationId xmlns:p14="http://schemas.microsoft.com/office/powerpoint/2010/main" val="197670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1844A-5549-8944-B95E-B2D10906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B5E55-A252-F54A-89FF-B1C8A872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Leere, unvollständige und unnötige Datensätze löschen</a:t>
            </a:r>
          </a:p>
          <a:p>
            <a:pPr lvl="1"/>
            <a:r>
              <a:rPr lang="de-DE" dirty="0"/>
              <a:t>Strings mit unbekannten Zeichen oder Sprachen </a:t>
            </a:r>
          </a:p>
          <a:p>
            <a:pPr lvl="1"/>
            <a:r>
              <a:rPr lang="de-DE" dirty="0"/>
              <a:t>Aktiennamen die unserer Datenbasis unbekannt sind</a:t>
            </a:r>
          </a:p>
          <a:p>
            <a:r>
              <a:rPr lang="de-DE" dirty="0"/>
              <a:t>Daten bereinigen (da wir mit verschiedenen Datenquellen arbeiten sind die Formate der Daten heterogen müssen aber homogen sein)</a:t>
            </a:r>
          </a:p>
          <a:p>
            <a:pPr lvl="1"/>
            <a:r>
              <a:rPr lang="de-DE" dirty="0"/>
              <a:t>Zeitformate</a:t>
            </a:r>
          </a:p>
          <a:p>
            <a:pPr lvl="1"/>
            <a:r>
              <a:rPr lang="de-DE" dirty="0"/>
              <a:t>Zahlenformate</a:t>
            </a:r>
          </a:p>
        </p:txBody>
      </p:sp>
    </p:spTree>
    <p:extLst>
      <p:ext uri="{BB962C8B-B14F-4D97-AF65-F5344CB8AC3E}">
        <p14:creationId xmlns:p14="http://schemas.microsoft.com/office/powerpoint/2010/main" val="395738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6368B-9188-C446-8B4F-76EDEF84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5B29AA-4F75-A84B-8A5A-DE69D3B9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0" dirty="0">
              <a:effectLst/>
            </a:endParaRPr>
          </a:p>
          <a:p>
            <a:pPr lvl="1" fontAlgn="base"/>
            <a:r>
              <a:rPr lang="de-DE" dirty="0"/>
              <a:t>Kunde muss in der Lage sein, </a:t>
            </a:r>
            <a:r>
              <a:rPr lang="de-DE" b="1" dirty="0"/>
              <a:t>Risiko Vorliebe</a:t>
            </a:r>
            <a:r>
              <a:rPr lang="de-DE" dirty="0"/>
              <a:t> einzustellen</a:t>
            </a:r>
          </a:p>
          <a:p>
            <a:pPr lvl="1" fontAlgn="base"/>
            <a:r>
              <a:rPr lang="de-DE" dirty="0"/>
              <a:t>Ein </a:t>
            </a:r>
            <a:r>
              <a:rPr lang="de-DE" b="1" dirty="0"/>
              <a:t>Algorithmus</a:t>
            </a:r>
            <a:r>
              <a:rPr lang="de-DE" dirty="0"/>
              <a:t> soll Informationen von </a:t>
            </a:r>
            <a:r>
              <a:rPr lang="de-DE" b="1" dirty="0"/>
              <a:t>News-Seiten</a:t>
            </a:r>
            <a:r>
              <a:rPr lang="de-DE" dirty="0"/>
              <a:t> sammeln, diese sollen als Input verwendet werden, um eine </a:t>
            </a:r>
            <a:r>
              <a:rPr lang="de-DE" b="1" dirty="0"/>
              <a:t>ML-</a:t>
            </a:r>
            <a:r>
              <a:rPr lang="de-DE" b="1" dirty="0" err="1"/>
              <a:t>Prediction</a:t>
            </a:r>
            <a:r>
              <a:rPr lang="de-DE" dirty="0"/>
              <a:t> zu erzeugen</a:t>
            </a:r>
          </a:p>
          <a:p>
            <a:pPr lvl="1" fontAlgn="base"/>
            <a:r>
              <a:rPr lang="de-DE" dirty="0"/>
              <a:t>Es sollen </a:t>
            </a:r>
            <a:r>
              <a:rPr lang="de-DE" b="1" dirty="0"/>
              <a:t>Kennzahlen</a:t>
            </a:r>
            <a:r>
              <a:rPr lang="de-DE" dirty="0"/>
              <a:t> und </a:t>
            </a:r>
            <a:r>
              <a:rPr lang="de-DE" b="1" dirty="0"/>
              <a:t>historische Daten</a:t>
            </a:r>
            <a:r>
              <a:rPr lang="de-DE" dirty="0"/>
              <a:t> erhoben werden diese sollen zum Training des </a:t>
            </a:r>
            <a:r>
              <a:rPr lang="de-DE" b="1" dirty="0"/>
              <a:t>Algorithmus</a:t>
            </a:r>
            <a:r>
              <a:rPr lang="de-DE" dirty="0"/>
              <a:t> verwendet werden, um eine besseren </a:t>
            </a:r>
            <a:r>
              <a:rPr lang="de-DE" b="1" dirty="0"/>
              <a:t>Vorschlag</a:t>
            </a:r>
            <a:r>
              <a:rPr lang="de-DE" dirty="0"/>
              <a:t> zu erzeugen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758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2ED77-0C55-CF48-B2FD-06BA6CB4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EF9CC-C864-0546-8132-E88625FE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on</a:t>
            </a:r>
          </a:p>
          <a:p>
            <a:pPr fontAlgn="base"/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Table </a:t>
            </a:r>
            <a:r>
              <a:rPr lang="de-DE" dirty="0" err="1"/>
              <a:t>exist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?</a:t>
            </a:r>
          </a:p>
          <a:p>
            <a:pPr lvl="1" fontAlgn="base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?</a:t>
            </a:r>
          </a:p>
          <a:p>
            <a:pPr lvl="1" fontAlgn="base"/>
            <a:r>
              <a:rPr lang="de-DE" dirty="0"/>
              <a:t>Else </a:t>
            </a:r>
            <a:r>
              <a:rPr lang="de-DE" dirty="0" err="1"/>
              <a:t>initialize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  <a:p>
            <a:pPr fontAlgn="base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?</a:t>
            </a:r>
          </a:p>
          <a:p>
            <a:pPr lvl="1" fontAlgn="base"/>
            <a:r>
              <a:rPr lang="de-DE" dirty="0"/>
              <a:t>update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 fontAlgn="base"/>
            <a:r>
              <a:rPr lang="de-DE" dirty="0"/>
              <a:t>update </a:t>
            </a:r>
            <a:r>
              <a:rPr lang="de-DE" dirty="0" err="1"/>
              <a:t>rows</a:t>
            </a:r>
            <a:endParaRPr lang="de-DE" dirty="0"/>
          </a:p>
          <a:p>
            <a:pPr lvl="1" fontAlgn="base"/>
            <a:r>
              <a:rPr lang="de-DE" dirty="0"/>
              <a:t>update </a:t>
            </a:r>
            <a:r>
              <a:rPr lang="de-DE" dirty="0" err="1"/>
              <a:t>columns</a:t>
            </a:r>
            <a:endParaRPr lang="de-DE" dirty="0"/>
          </a:p>
          <a:p>
            <a:pPr fontAlgn="base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/</a:t>
            </a:r>
            <a:r>
              <a:rPr lang="de-DE" dirty="0" err="1"/>
              <a:t>rows</a:t>
            </a:r>
            <a:r>
              <a:rPr lang="de-DE" dirty="0"/>
              <a:t>/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updated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0C967C4-7CC9-9142-8C51-2E38FF496F36}"/>
              </a:ext>
            </a:extLst>
          </p:cNvPr>
          <p:cNvSpPr txBox="1"/>
          <p:nvPr/>
        </p:nvSpPr>
        <p:spPr>
          <a:xfrm>
            <a:off x="2585255" y="5576798"/>
            <a:ext cx="10733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Herausforderungen: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Inkrementeller (nur um neue Elemente erweitern)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upload</a:t>
            </a:r>
            <a:r>
              <a:rPr lang="de-DE" dirty="0"/>
              <a:t> (Tabelle einmal leeren und dann neu füllen)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 erstellen </a:t>
            </a:r>
            <a:r>
              <a:rPr lang="de-DE" dirty="0" err="1"/>
              <a:t>vs</a:t>
            </a:r>
            <a:r>
              <a:rPr lang="de-DE" dirty="0"/>
              <a:t> erweitern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mit alten Werten tun wenn Zellen geupdatet werden</a:t>
            </a:r>
          </a:p>
        </p:txBody>
      </p:sp>
    </p:spTree>
    <p:extLst>
      <p:ext uri="{BB962C8B-B14F-4D97-AF65-F5344CB8AC3E}">
        <p14:creationId xmlns:p14="http://schemas.microsoft.com/office/powerpoint/2010/main" val="3297071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08E04-1C2A-4246-A88B-93E352D0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5C51E-E1C8-2B40-B441-1DB8B7E7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kommt dein Zeug rein Micha </a:t>
            </a:r>
            <a:r>
              <a:rPr lang="de-DE" dirty="0" err="1"/>
              <a:t>bzw</a:t>
            </a:r>
            <a:r>
              <a:rPr lang="de-DE" dirty="0"/>
              <a:t> hier machst </a:t>
            </a:r>
            <a:r>
              <a:rPr lang="de-DE"/>
              <a:t>du weiter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46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14388-89D0-1F44-87B9-33E4A3E4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Risiko Vorliebe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3A8AA-09E6-7344-B089-1271A452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erfasst man die Risiko Vorliebe des Kunden?</a:t>
            </a:r>
          </a:p>
          <a:p>
            <a:pPr lvl="1"/>
            <a:r>
              <a:rPr lang="de-DE" dirty="0"/>
              <a:t>Anlagezeitraum</a:t>
            </a:r>
          </a:p>
          <a:p>
            <a:pPr lvl="1"/>
            <a:r>
              <a:rPr lang="de-DE" dirty="0"/>
              <a:t>Test aus Fragen (Micha du hast doch schon Fragen formuliert kannst du hier ein paar Bsp. Einfügen?)</a:t>
            </a:r>
          </a:p>
          <a:p>
            <a:r>
              <a:rPr lang="de-DE" dirty="0"/>
              <a:t>Wie erfasst man das Risiko?</a:t>
            </a:r>
          </a:p>
          <a:p>
            <a:pPr lvl="1"/>
            <a:r>
              <a:rPr lang="de-DE" dirty="0"/>
              <a:t>Kennzahlen von Aktien</a:t>
            </a:r>
          </a:p>
          <a:p>
            <a:pPr lvl="2"/>
            <a:r>
              <a:rPr lang="de-DE" dirty="0"/>
              <a:t>Volatilität</a:t>
            </a:r>
          </a:p>
          <a:p>
            <a:pPr lvl="2"/>
            <a:r>
              <a:rPr lang="de-DE" dirty="0"/>
              <a:t>Anzahl Optionsscheine</a:t>
            </a:r>
          </a:p>
          <a:p>
            <a:pPr lvl="2"/>
            <a:r>
              <a:rPr lang="de-DE" dirty="0"/>
              <a:t>Verhältnis Eigen/Fremdkapital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3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0395D-02C4-1C47-893D-988D5565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ML-</a:t>
            </a:r>
            <a:r>
              <a:rPr lang="de-DE" b="1" dirty="0" err="1"/>
              <a:t>Prediction</a:t>
            </a:r>
            <a:r>
              <a:rPr lang="de-DE" b="1" dirty="0"/>
              <a:t> News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7CC5D-0362-E747-92E5-61C28451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kommen Börsenpreise zustande? → Durch Angebot und Nachfrage</a:t>
            </a:r>
            <a:endParaRPr lang="de-DE" b="0" dirty="0">
              <a:effectLst/>
            </a:endParaRPr>
          </a:p>
          <a:p>
            <a:r>
              <a:rPr lang="de-DE" dirty="0"/>
              <a:t>Wie werden Angebot und Nachfrage beeinflusst? → Durch Personen  </a:t>
            </a:r>
            <a:endParaRPr lang="de-DE" b="0" dirty="0">
              <a:effectLst/>
            </a:endParaRPr>
          </a:p>
          <a:p>
            <a:r>
              <a:rPr lang="de-DE" dirty="0"/>
              <a:t>Wie werden Personen beeinflusst? → Durch Schlagzeilen-Medien (emotional) und/oder wissenschaftliche/analytische Medien (rational)</a:t>
            </a:r>
            <a:endParaRPr lang="de-DE" b="0" dirty="0">
              <a:effectLst/>
            </a:endParaRPr>
          </a:p>
          <a:p>
            <a:br>
              <a:rPr lang="de-DE" dirty="0"/>
            </a:br>
            <a:endParaRPr lang="de-DE" dirty="0"/>
          </a:p>
          <a:p>
            <a:r>
              <a:rPr lang="de-DE" dirty="0"/>
              <a:t>Welche Modelle sind geeignet?</a:t>
            </a:r>
          </a:p>
          <a:p>
            <a:r>
              <a:rPr lang="de-DE" dirty="0"/>
              <a:t>Welche Datenquellen sollte man nutzen?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58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C7361-AC8A-D244-80CA-7D5744D7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ML-</a:t>
            </a:r>
            <a:r>
              <a:rPr lang="de-DE" b="1" dirty="0" err="1"/>
              <a:t>Prediction</a:t>
            </a:r>
            <a:r>
              <a:rPr lang="de-DE" b="1" dirty="0"/>
              <a:t> News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9E1C1-3B69-8D48-9BAE-54804FBF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Modelle sind geeignet?</a:t>
            </a:r>
          </a:p>
          <a:p>
            <a:pPr lvl="1"/>
            <a:r>
              <a:rPr lang="de-DE" dirty="0"/>
              <a:t>Datenbasis verstehen und analysieren</a:t>
            </a:r>
          </a:p>
          <a:p>
            <a:pPr lvl="1"/>
            <a:r>
              <a:rPr lang="de-DE" dirty="0"/>
              <a:t>Neuronale Netze support-</a:t>
            </a:r>
            <a:r>
              <a:rPr lang="de-DE" dirty="0" err="1"/>
              <a:t>vector</a:t>
            </a:r>
            <a:r>
              <a:rPr lang="de-DE" dirty="0"/>
              <a:t>-</a:t>
            </a:r>
            <a:r>
              <a:rPr lang="de-DE" dirty="0" err="1"/>
              <a:t>machines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Welche Datenquellen sollte man nutzen?</a:t>
            </a:r>
          </a:p>
          <a:p>
            <a:pPr lvl="1"/>
            <a:r>
              <a:rPr lang="de-DE" dirty="0"/>
              <a:t>Social Media</a:t>
            </a:r>
          </a:p>
          <a:p>
            <a:pPr lvl="2"/>
            <a:r>
              <a:rPr lang="de-DE" dirty="0" err="1"/>
              <a:t>Reddit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Twitter</a:t>
            </a:r>
          </a:p>
          <a:p>
            <a:pPr lvl="1"/>
            <a:r>
              <a:rPr lang="de-DE" dirty="0"/>
              <a:t>Financial News</a:t>
            </a:r>
          </a:p>
          <a:p>
            <a:pPr lvl="2"/>
            <a:r>
              <a:rPr lang="de-DE" dirty="0"/>
              <a:t>News-API</a:t>
            </a:r>
          </a:p>
          <a:p>
            <a:pPr lvl="2"/>
            <a:r>
              <a:rPr lang="de-DE" dirty="0"/>
              <a:t>New York Financial Times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05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C17E7-8C74-0449-8AD6-BDD56261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Kennzahlen</a:t>
            </a:r>
            <a:r>
              <a:rPr lang="de-DE" dirty="0"/>
              <a:t> und </a:t>
            </a:r>
            <a:r>
              <a:rPr lang="de-DE" b="1" dirty="0"/>
              <a:t>historische Daten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84E10-92D9-2847-AAB0-C4D36FA7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Kennzahlen sind wichtig?</a:t>
            </a:r>
          </a:p>
          <a:p>
            <a:pPr lvl="1"/>
            <a:r>
              <a:rPr lang="de-DE" dirty="0"/>
              <a:t>Andreas kennt sich hier aus</a:t>
            </a:r>
          </a:p>
          <a:p>
            <a:r>
              <a:rPr lang="de-DE" dirty="0"/>
              <a:t>Woher bekommt man die Kennzahlen</a:t>
            </a:r>
          </a:p>
          <a:p>
            <a:pPr lvl="1"/>
            <a:r>
              <a:rPr lang="de-DE" dirty="0"/>
              <a:t>Yahoo Finance API</a:t>
            </a:r>
          </a:p>
          <a:p>
            <a:pPr lvl="1"/>
            <a:r>
              <a:rPr lang="de-DE" dirty="0"/>
              <a:t>Moritz kennt sich hier aus</a:t>
            </a:r>
          </a:p>
        </p:txBody>
      </p:sp>
    </p:spTree>
    <p:extLst>
      <p:ext uri="{BB962C8B-B14F-4D97-AF65-F5344CB8AC3E}">
        <p14:creationId xmlns:p14="http://schemas.microsoft.com/office/powerpoint/2010/main" val="126780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9B39D-B76C-FD4B-93B5-0736245D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Vorstellung unserer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837CC-BA82-B844-8572-9B3D4354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59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87122-D1C6-8644-868B-14FA1103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de-DE" dirty="0"/>
              <a:t>Use Case: ML Portfolioempfehlung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D2AEBE-BD81-1747-859E-10119FCB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de-DE" dirty="0"/>
              <a:t>Ziel: Aktienempfehlung für Kunden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de-DE" dirty="0"/>
              <a:t>Vorbedingung: Börsendaten, Newsdaten, Individuelle Risiko Präferenzen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de-DE" dirty="0"/>
              <a:t>Nachbedingung Erfolg: Vom Kunden gewünschte Anzahl an Aktienempfehlungen in absteigender Reihenfolge nach Empfehlungsgrad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de-DE" dirty="0"/>
              <a:t>Nachbedingung Fehlschlag: Error Message, je nach aufgetretenem Fehler (bspw. Kann nicht auf Datenbank zugegriffen werden, Kunde hat noch keinen Account, usw.)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de-DE" dirty="0"/>
              <a:t>Akteure: Börse, Kunde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de-DE" dirty="0"/>
              <a:t>Auslösendes Ereignis: Login des Kunden in der App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82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5378B-C753-D44E-9B0C-A55602F4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231D8-14B4-124D-8714-941E4D2D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ML News Algorithmus</a:t>
            </a:r>
          </a:p>
          <a:p>
            <a:r>
              <a:rPr lang="de-DE" dirty="0"/>
              <a:t>Datenbasis</a:t>
            </a:r>
          </a:p>
          <a:p>
            <a:r>
              <a:rPr lang="de-DE" dirty="0"/>
              <a:t>Datenquellen</a:t>
            </a:r>
          </a:p>
          <a:p>
            <a:r>
              <a:rPr lang="de-DE" dirty="0"/>
              <a:t>Script</a:t>
            </a:r>
          </a:p>
          <a:p>
            <a:pPr lvl="1"/>
            <a:r>
              <a:rPr lang="de-DE" dirty="0"/>
              <a:t>Extraktion</a:t>
            </a:r>
          </a:p>
          <a:p>
            <a:pPr lvl="1"/>
            <a:r>
              <a:rPr lang="de-DE" dirty="0"/>
              <a:t>Transformation/ Bereinigung</a:t>
            </a:r>
          </a:p>
          <a:p>
            <a:pPr lvl="1"/>
            <a:r>
              <a:rPr lang="de-DE" dirty="0"/>
              <a:t>Load in die Datenbank</a:t>
            </a:r>
          </a:p>
          <a:p>
            <a:r>
              <a:rPr lang="de-DE" dirty="0"/>
              <a:t>App / Userschnittstelle</a:t>
            </a:r>
          </a:p>
        </p:txBody>
      </p:sp>
    </p:spTree>
    <p:extLst>
      <p:ext uri="{BB962C8B-B14F-4D97-AF65-F5344CB8AC3E}">
        <p14:creationId xmlns:p14="http://schemas.microsoft.com/office/powerpoint/2010/main" val="112956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Macintosh PowerPoint</Application>
  <PresentationFormat>Breitbild</PresentationFormat>
  <Paragraphs>125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</vt:lpstr>
      <vt:lpstr>2. Problemstellung</vt:lpstr>
      <vt:lpstr>Problemstellung</vt:lpstr>
      <vt:lpstr>Risiko Vorliebe</vt:lpstr>
      <vt:lpstr>ML-Prediction News</vt:lpstr>
      <vt:lpstr>ML-Prediction News</vt:lpstr>
      <vt:lpstr>Kennzahlen und historische Daten</vt:lpstr>
      <vt:lpstr>3. Vorstellung unserer Lösung</vt:lpstr>
      <vt:lpstr>Use Case: ML Portfolioempfehlung</vt:lpstr>
      <vt:lpstr>Requirements</vt:lpstr>
      <vt:lpstr>BPMN</vt:lpstr>
      <vt:lpstr>BPMN</vt:lpstr>
      <vt:lpstr>BPMN</vt:lpstr>
      <vt:lpstr>Komponentenvorstellung/Detail</vt:lpstr>
      <vt:lpstr>Backend</vt:lpstr>
      <vt:lpstr>ML News</vt:lpstr>
      <vt:lpstr>Datenbank</vt:lpstr>
      <vt:lpstr>Sentiment Analyse</vt:lpstr>
      <vt:lpstr>Extract</vt:lpstr>
      <vt:lpstr>Transform</vt:lpstr>
      <vt:lpstr>Load</vt:lpstr>
      <vt:lpstr>Frontend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Problemstellung</dc:title>
  <dc:creator>Yannik Hubrich</dc:creator>
  <cp:lastModifiedBy>Yannik Hubrich</cp:lastModifiedBy>
  <cp:revision>8</cp:revision>
  <dcterms:created xsi:type="dcterms:W3CDTF">2021-01-06T20:20:17Z</dcterms:created>
  <dcterms:modified xsi:type="dcterms:W3CDTF">2021-01-06T21:31:24Z</dcterms:modified>
</cp:coreProperties>
</file>