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Gs0FgisUzkQ9pcGUx+vTDo8yS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234670-D7FB-4511-B6E7-1DB0013B40BF}">
  <a:tblStyle styleId="{FB234670-D7FB-4511-B6E7-1DB0013B40B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l-G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56ca10f1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7656ca10f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7656ca10f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d771ee67c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6d771ee67c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6d771ee67c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656ca10f1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7656ca10f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7656ca10f1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dcfce9f8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6dcfce9f8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6dcfce9f8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dcfce9f88_1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6dcfce9f88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6dcfce9f88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6617bfca9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76617bfca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76617bfca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c8e42047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6dc8e42047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6dc8e42047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3ae6858e_3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7c3ae6858e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7c3ae6858e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c3ae6858e_1_40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7c3ae6858e_1_4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7c3ae6858e_1_4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6617bfca9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76617bfca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76617bfca9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c3ae6858e_3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7c3ae6858e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7c3ae6858e_3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3ae6858e_3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7c3ae6858e_3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7c3ae6858e_3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656f022f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7656f022f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7656f022f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70C0"/>
            </a:gs>
            <a:gs pos="17000">
              <a:srgbClr val="0070C0"/>
            </a:gs>
            <a:gs pos="22000">
              <a:schemeClr val="lt1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0.jpg"/><Relationship Id="rId7" Type="http://schemas.openxmlformats.org/officeDocument/2006/relationships/image" Target="../media/image2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Jason\Desktop\468867.jpg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0999"/>
            <a:ext cx="9144000" cy="679347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529"/>
              </a:srgbClr>
            </a:outerShdw>
          </a:effectLst>
        </p:spPr>
      </p:pic>
      <p:sp>
        <p:nvSpPr>
          <p:cNvPr id="89" name="Google Shape;89;p1"/>
          <p:cNvSpPr txBox="1"/>
          <p:nvPr/>
        </p:nvSpPr>
        <p:spPr>
          <a:xfrm>
            <a:off x="152400" y="228600"/>
            <a:ext cx="704109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l-GR" sz="32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Τεχνολογία του ήχου και της εικόνας : </a:t>
            </a:r>
            <a:endParaRPr b="0" i="1" sz="32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l-GR" sz="32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αποθήκευση, επεξεργασία, μετάδοση </a:t>
            </a:r>
            <a:endParaRPr b="0" i="1" sz="32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048000" y="5572641"/>
            <a:ext cx="598914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l-GR" sz="32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Speech Emotion Recognition </a:t>
            </a:r>
            <a:endParaRPr b="1" i="0" sz="32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04799" y="5896570"/>
            <a:ext cx="242245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l-GR" sz="1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Ιωάννης Καλταμπανίδης	7887 </a:t>
            </a:r>
            <a:endParaRPr b="0" i="0" sz="11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l-GR" sz="1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Στέλιος Κωνσταντέλος   	7910 </a:t>
            </a:r>
            <a:endParaRPr b="0" i="0" sz="11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l-GR" sz="1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Παράσχος Δούκας             	7878 </a:t>
            </a:r>
            <a:endParaRPr b="0" i="0" sz="11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l-GR" sz="1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Ιάσων Λεσγίδης               	8048  </a:t>
            </a:r>
            <a:endParaRPr b="0" i="0" sz="11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Jason\Desktop\LogoAUTHblack300ppi.png"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7315" y="3200400"/>
            <a:ext cx="809369" cy="80936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555668" y="5093035"/>
            <a:ext cx="17443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l-GR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2019-2020 </a:t>
            </a:r>
            <a:endParaRPr b="0" i="1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656ca10f1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-GR" sz="4000">
                <a:solidFill>
                  <a:srgbClr val="FFFFFF"/>
                </a:solidFill>
              </a:rPr>
              <a:t>Διαδικασία υλοποίησης των SVM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93" name="Google Shape;193;g7656ca10f1_0_0"/>
          <p:cNvSpPr txBox="1"/>
          <p:nvPr>
            <p:ph idx="1" type="body"/>
          </p:nvPr>
        </p:nvSpPr>
        <p:spPr>
          <a:xfrm>
            <a:off x="209100" y="15018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l-GR" sz="1400">
                <a:solidFill>
                  <a:srgbClr val="1155CC"/>
                </a:solidFill>
              </a:rPr>
              <a:t>-</a:t>
            </a:r>
            <a:r>
              <a:rPr lang="el-GR" sz="1400"/>
              <a:t> </a:t>
            </a:r>
            <a:r>
              <a:rPr lang="el-GR" sz="1400">
                <a:solidFill>
                  <a:srgbClr val="1155CC"/>
                </a:solidFill>
              </a:rPr>
              <a:t>Για την προεπεξεργασία των δεδομένων χρησιμοποιήθηκε </a:t>
            </a:r>
            <a:r>
              <a:rPr b="1" lang="el-GR" sz="1400">
                <a:solidFill>
                  <a:srgbClr val="1155CC"/>
                </a:solidFill>
              </a:rPr>
              <a:t>κανονικοποίηση </a:t>
            </a:r>
            <a:endParaRPr b="1" sz="14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l-GR" sz="1400">
                <a:solidFill>
                  <a:srgbClr val="1155CC"/>
                </a:solidFill>
              </a:rPr>
              <a:t>  (Standardization). </a:t>
            </a:r>
            <a:r>
              <a:rPr lang="el-GR" sz="1400">
                <a:solidFill>
                  <a:srgbClr val="1155CC"/>
                </a:solidFill>
              </a:rPr>
              <a:t> Έτσι, η κατανομή κάθε στήλης/χαρακτηριστικού θα έχει</a:t>
            </a:r>
            <a:endParaRPr sz="14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l-GR" sz="1400">
                <a:solidFill>
                  <a:srgbClr val="1155CC"/>
                </a:solidFill>
              </a:rPr>
              <a:t>  μέση τιμή 0 και τυπική απόκλιση 1.</a:t>
            </a:r>
            <a:endParaRPr b="1" sz="14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l-GR" sz="1400"/>
            </a:br>
            <a:r>
              <a:rPr lang="el-GR" sz="1400">
                <a:solidFill>
                  <a:srgbClr val="1155CC"/>
                </a:solidFill>
              </a:rPr>
              <a:t>- Μετά την προεπεξεργασία μπορεί να εφαρμοστεί και </a:t>
            </a:r>
            <a:r>
              <a:rPr b="1" lang="el-GR" sz="1400">
                <a:solidFill>
                  <a:srgbClr val="1155CC"/>
                </a:solidFill>
              </a:rPr>
              <a:t>Ανάλυση Κύριων</a:t>
            </a:r>
            <a:endParaRPr b="1" sz="14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l-GR" sz="1400">
                <a:solidFill>
                  <a:srgbClr val="1155CC"/>
                </a:solidFill>
              </a:rPr>
              <a:t>  Συνιστωσών</a:t>
            </a:r>
            <a:r>
              <a:rPr lang="el-GR" sz="1400">
                <a:solidFill>
                  <a:srgbClr val="1155CC"/>
                </a:solidFill>
              </a:rPr>
              <a:t> (</a:t>
            </a:r>
            <a:r>
              <a:rPr b="1" lang="el-GR" sz="1400">
                <a:solidFill>
                  <a:srgbClr val="1155CC"/>
                </a:solidFill>
              </a:rPr>
              <a:t>Principle Component  Analysis</a:t>
            </a:r>
            <a:r>
              <a:rPr lang="el-GR" sz="1400">
                <a:solidFill>
                  <a:srgbClr val="1155CC"/>
                </a:solidFill>
              </a:rPr>
              <a:t>) για τη μείωση της </a:t>
            </a:r>
            <a:endParaRPr sz="14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-GR" sz="1400">
                <a:solidFill>
                  <a:srgbClr val="1155CC"/>
                </a:solidFill>
              </a:rPr>
              <a:t>  διαστασιμότητας.</a:t>
            </a:r>
            <a:br>
              <a:rPr lang="el-GR" sz="1400">
                <a:solidFill>
                  <a:srgbClr val="1155CC"/>
                </a:solidFill>
              </a:rPr>
            </a:br>
            <a:br>
              <a:rPr lang="el-GR" sz="1400"/>
            </a:br>
            <a:r>
              <a:rPr lang="el-GR" sz="1400">
                <a:solidFill>
                  <a:srgbClr val="1155CC"/>
                </a:solidFill>
              </a:rPr>
              <a:t>- Η κατάλληλη επιλογή των παραμέτρων C ή/και γ έγινε κατόπιν δοκιμών </a:t>
            </a:r>
            <a:endParaRPr sz="14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-GR" sz="1400">
                <a:solidFill>
                  <a:srgbClr val="1155CC"/>
                </a:solidFill>
              </a:rPr>
              <a:t>  από μεγάλα εύρη τιμών με τη διαδικασία </a:t>
            </a:r>
            <a:r>
              <a:rPr b="1" lang="el-GR" sz="1400">
                <a:solidFill>
                  <a:srgbClr val="1155CC"/>
                </a:solidFill>
              </a:rPr>
              <a:t>5-Fold Cross-Validation</a:t>
            </a:r>
            <a:r>
              <a:rPr lang="el-GR" sz="1400">
                <a:solidFill>
                  <a:srgbClr val="1155CC"/>
                </a:solidFill>
              </a:rPr>
              <a:t>.</a:t>
            </a:r>
            <a:endParaRPr sz="14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-GR" sz="1400">
                <a:solidFill>
                  <a:srgbClr val="1155CC"/>
                </a:solidFill>
              </a:rPr>
              <a:t> </a:t>
            </a:r>
            <a:endParaRPr sz="1400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-GR" sz="1400">
                <a:solidFill>
                  <a:srgbClr val="1155CC"/>
                </a:solidFill>
              </a:rPr>
              <a:t>- Τέλος, επιλέγεται η μέθοδος </a:t>
            </a:r>
            <a:r>
              <a:rPr b="1" lang="el-GR" sz="1400">
                <a:solidFill>
                  <a:srgbClr val="1155CC"/>
                </a:solidFill>
              </a:rPr>
              <a:t>SVM</a:t>
            </a:r>
            <a:r>
              <a:rPr lang="el-GR" sz="1400">
                <a:solidFill>
                  <a:srgbClr val="1155CC"/>
                </a:solidFill>
              </a:rPr>
              <a:t> με γραμμικό </a:t>
            </a:r>
            <a:br>
              <a:rPr lang="el-GR" sz="1400">
                <a:solidFill>
                  <a:srgbClr val="1155CC"/>
                </a:solidFill>
              </a:rPr>
            </a:br>
            <a:r>
              <a:rPr lang="el-GR" sz="1400">
                <a:solidFill>
                  <a:srgbClr val="1155CC"/>
                </a:solidFill>
              </a:rPr>
              <a:t>  πυρήνα είτε με πυρήνα ακτινικής βάσης.</a:t>
            </a:r>
            <a:endParaRPr sz="1400">
              <a:solidFill>
                <a:srgbClr val="1155CC"/>
              </a:solidFill>
            </a:endParaRPr>
          </a:p>
        </p:txBody>
      </p:sp>
      <p:pic>
        <p:nvPicPr>
          <p:cNvPr id="194" name="Google Shape;194;g7656ca10f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7975" y="1501877"/>
            <a:ext cx="2486025" cy="43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d771ee67c_0_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4000">
                <a:solidFill>
                  <a:schemeClr val="lt1"/>
                </a:solidFill>
              </a:rPr>
              <a:t>Ανάλυση Κύριων Συνιστωσών - PCA</a:t>
            </a:r>
            <a:endParaRPr sz="4000"/>
          </a:p>
        </p:txBody>
      </p:sp>
      <p:sp>
        <p:nvSpPr>
          <p:cNvPr id="201" name="Google Shape;201;g6d771ee67c_0_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l-GR" sz="1400">
                <a:solidFill>
                  <a:srgbClr val="1155CC"/>
                </a:solidFill>
              </a:rPr>
              <a:t>Χρησιμοποίηθηκαν </a:t>
            </a:r>
            <a:r>
              <a:rPr b="1" lang="el-GR" sz="1400">
                <a:solidFill>
                  <a:srgbClr val="1155CC"/>
                </a:solidFill>
              </a:rPr>
              <a:t>19 κύριες </a:t>
            </a:r>
            <a:br>
              <a:rPr b="1" lang="el-GR" sz="1400">
                <a:solidFill>
                  <a:srgbClr val="1155CC"/>
                </a:solidFill>
              </a:rPr>
            </a:br>
            <a:r>
              <a:rPr b="1" lang="el-GR" sz="1400">
                <a:solidFill>
                  <a:srgbClr val="1155CC"/>
                </a:solidFill>
              </a:rPr>
              <a:t>συνιστώσες</a:t>
            </a:r>
            <a:r>
              <a:rPr lang="el-GR" sz="1400">
                <a:solidFill>
                  <a:srgbClr val="1155CC"/>
                </a:solidFill>
              </a:rPr>
              <a:t> έτσι ώστε να διατηρηθεί</a:t>
            </a:r>
            <a:br>
              <a:rPr lang="el-GR" sz="1400">
                <a:solidFill>
                  <a:srgbClr val="1155CC"/>
                </a:solidFill>
              </a:rPr>
            </a:br>
            <a:r>
              <a:rPr lang="el-GR" sz="1400">
                <a:solidFill>
                  <a:srgbClr val="1155CC"/>
                </a:solidFill>
              </a:rPr>
              <a:t>τουλάχιστον το </a:t>
            </a:r>
            <a:r>
              <a:rPr b="1" lang="el-GR" sz="1400">
                <a:solidFill>
                  <a:srgbClr val="1155CC"/>
                </a:solidFill>
              </a:rPr>
              <a:t>95%</a:t>
            </a:r>
            <a:r>
              <a:rPr lang="el-GR" sz="1400">
                <a:solidFill>
                  <a:srgbClr val="1155CC"/>
                </a:solidFill>
              </a:rPr>
              <a:t> της αρχικής </a:t>
            </a:r>
            <a:br>
              <a:rPr lang="el-GR" sz="1400">
                <a:solidFill>
                  <a:srgbClr val="1155CC"/>
                </a:solidFill>
              </a:rPr>
            </a:br>
            <a:r>
              <a:rPr lang="el-GR" sz="1400">
                <a:solidFill>
                  <a:srgbClr val="1155CC"/>
                </a:solidFill>
              </a:rPr>
              <a:t>αθροιστικής διακύμανσης.</a:t>
            </a:r>
            <a:br>
              <a:rPr lang="el-GR" sz="1400">
                <a:solidFill>
                  <a:srgbClr val="1155CC"/>
                </a:solidFill>
              </a:rPr>
            </a:br>
            <a:r>
              <a:rPr lang="el-GR" sz="1400">
                <a:solidFill>
                  <a:srgbClr val="1155CC"/>
                </a:solidFill>
              </a:rPr>
              <a:t>Για πυρήνα ακτινικής βάσης, μετά το</a:t>
            </a:r>
            <a:endParaRPr sz="14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l-GR" sz="1400">
                <a:solidFill>
                  <a:srgbClr val="1155CC"/>
                </a:solidFill>
              </a:rPr>
              <a:t>PCA, η ακρίβεια βρέθηκε 0,661 για </a:t>
            </a:r>
            <a:endParaRPr sz="14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l-GR" sz="1400">
                <a:solidFill>
                  <a:srgbClr val="1155CC"/>
                </a:solidFill>
              </a:rPr>
              <a:t>C=1,505 και γ=0,023.</a:t>
            </a:r>
            <a:endParaRPr sz="14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g6d771ee67c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7200" y="1487000"/>
            <a:ext cx="5129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656ca10f1_0_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4000">
                <a:solidFill>
                  <a:schemeClr val="lt1"/>
                </a:solidFill>
              </a:rPr>
              <a:t>Αξιολόγηση SVM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000"/>
          </a:p>
        </p:txBody>
      </p:sp>
      <p:sp>
        <p:nvSpPr>
          <p:cNvPr id="209" name="Google Shape;209;g7656ca10f1_0_16"/>
          <p:cNvSpPr txBox="1"/>
          <p:nvPr>
            <p:ph idx="1" type="body"/>
          </p:nvPr>
        </p:nvSpPr>
        <p:spPr>
          <a:xfrm>
            <a:off x="457200" y="1600200"/>
            <a:ext cx="3674700" cy="3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0" name="Google Shape;210;g7656ca10f1_0_16"/>
          <p:cNvSpPr txBox="1"/>
          <p:nvPr/>
        </p:nvSpPr>
        <p:spPr>
          <a:xfrm>
            <a:off x="462225" y="5014375"/>
            <a:ext cx="81315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Για πυρήνα ακτινικής βάσης η ακρίβεια βρέθηκε 0,666 για C=2,894 και γ=0,011. Παραπάνω απεικονίζ</a:t>
            </a:r>
            <a:r>
              <a:rPr lang="el-GR">
                <a:solidFill>
                  <a:srgbClr val="1155CC"/>
                </a:solidFill>
              </a:rPr>
              <a:t>ε</a:t>
            </a:r>
            <a:r>
              <a:rPr b="0" i="0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ται τ</a:t>
            </a:r>
            <a:r>
              <a:rPr lang="el-GR">
                <a:solidFill>
                  <a:srgbClr val="1155CC"/>
                </a:solidFill>
              </a:rPr>
              <a:t>ο</a:t>
            </a:r>
            <a:r>
              <a:rPr b="0" i="0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μητρώ</a:t>
            </a:r>
            <a:r>
              <a:rPr b="1" lang="el-GR">
                <a:solidFill>
                  <a:srgbClr val="1155CC"/>
                </a:solidFill>
              </a:rPr>
              <a:t>ο</a:t>
            </a:r>
            <a:r>
              <a:rPr b="1" i="0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σύγχυσης</a:t>
            </a:r>
            <a:r>
              <a:rPr b="0" i="0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του.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Αξίζει να αναφερθεί πως για γραμμικό πυρήνα η</a:t>
            </a:r>
            <a:r>
              <a:rPr b="1" i="0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ακρίβεια</a:t>
            </a:r>
            <a:r>
              <a:rPr b="0" i="0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βρέθηκε 0,611 για C=0,607. 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g7656ca10f1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9075"/>
            <a:ext cx="5103400" cy="3827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" name="Google Shape;212;g7656ca10f1_0_16"/>
          <p:cNvGraphicFramePr/>
          <p:nvPr/>
        </p:nvGraphicFramePr>
        <p:xfrm>
          <a:off x="5195900" y="21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{FB234670-D7FB-4511-B6E7-1DB0013B40BF}</a:tableStyleId>
              </a:tblPr>
              <a:tblGrid>
                <a:gridCol w="1227425"/>
                <a:gridCol w="1227425"/>
              </a:tblGrid>
              <a:tr h="26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0,6562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0,6364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0,7045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0,7045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0,6061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0,5556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0,5526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0,6176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0,8182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0,8182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g7656ca10f1_0_16"/>
          <p:cNvSpPr txBox="1"/>
          <p:nvPr/>
        </p:nvSpPr>
        <p:spPr>
          <a:xfrm>
            <a:off x="5195900" y="1806550"/>
            <a:ext cx="946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Ακρίβεια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656ca10f1_0_16"/>
          <p:cNvSpPr txBox="1"/>
          <p:nvPr/>
        </p:nvSpPr>
        <p:spPr>
          <a:xfrm>
            <a:off x="6423325" y="1806550"/>
            <a:ext cx="11901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Ανάκληση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7656ca10f1_0_16"/>
          <p:cNvSpPr txBox="1"/>
          <p:nvPr/>
        </p:nvSpPr>
        <p:spPr>
          <a:xfrm>
            <a:off x="5195900" y="4307800"/>
            <a:ext cx="26589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Συνολική Ακρίβεια: </a:t>
            </a:r>
            <a:r>
              <a:rPr b="1" i="1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0,6666</a:t>
            </a:r>
            <a:endParaRPr b="1" i="1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dcfce9f88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4000">
                <a:solidFill>
                  <a:schemeClr val="lt1"/>
                </a:solidFill>
              </a:rPr>
              <a:t>Νευρωνικό Δίκτυο Εμπρόσθιας Διάδοσης (FFNN)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2" name="Google Shape;222;g6dcfce9f88_0_0"/>
          <p:cNvPicPr preferRelativeResize="0"/>
          <p:nvPr/>
        </p:nvPicPr>
        <p:blipFill rotWithShape="1">
          <a:blip r:embed="rId3">
            <a:alphaModFix/>
          </a:blip>
          <a:srcRect b="0" l="3148" r="3156" t="0"/>
          <a:stretch/>
        </p:blipFill>
        <p:spPr>
          <a:xfrm>
            <a:off x="-1446525" y="1627826"/>
            <a:ext cx="8839199" cy="455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dcfce9f88_1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4000">
                <a:solidFill>
                  <a:schemeClr val="lt1"/>
                </a:solidFill>
              </a:rPr>
              <a:t>Αξιολόγηση FFNN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9" name="Google Shape;229;g6dcfce9f88_1_7"/>
          <p:cNvPicPr preferRelativeResize="0"/>
          <p:nvPr/>
        </p:nvPicPr>
        <p:blipFill rotWithShape="1">
          <a:blip r:embed="rId3">
            <a:alphaModFix/>
          </a:blip>
          <a:srcRect b="0" l="9474" r="9467" t="0"/>
          <a:stretch/>
        </p:blipFill>
        <p:spPr>
          <a:xfrm>
            <a:off x="-2030875" y="1510225"/>
            <a:ext cx="7652099" cy="5101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0" name="Google Shape;230;g6dcfce9f88_1_7"/>
          <p:cNvGraphicFramePr/>
          <p:nvPr/>
        </p:nvGraphicFramePr>
        <p:xfrm>
          <a:off x="5883753" y="261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{FB234670-D7FB-4511-B6E7-1DB0013B40BF}</a:tableStyleId>
              </a:tblPr>
              <a:tblGrid>
                <a:gridCol w="1227425"/>
                <a:gridCol w="1227425"/>
              </a:tblGrid>
              <a:tr h="26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0,6757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0,7576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0,5882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0,5714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0,4878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0,5882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0,5714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0,775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0,8158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1" name="Google Shape;231;g6dcfce9f88_1_7"/>
          <p:cNvSpPr txBox="1"/>
          <p:nvPr/>
        </p:nvSpPr>
        <p:spPr>
          <a:xfrm>
            <a:off x="5883753" y="2227475"/>
            <a:ext cx="946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Ακρίβεια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6dcfce9f88_1_7"/>
          <p:cNvSpPr txBox="1"/>
          <p:nvPr/>
        </p:nvSpPr>
        <p:spPr>
          <a:xfrm>
            <a:off x="7111178" y="2227475"/>
            <a:ext cx="11901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Ανάκληση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6dcfce9f88_1_7"/>
          <p:cNvSpPr txBox="1"/>
          <p:nvPr/>
        </p:nvSpPr>
        <p:spPr>
          <a:xfrm>
            <a:off x="5883753" y="4728725"/>
            <a:ext cx="26589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Συνολική Ακρίβεια: </a:t>
            </a:r>
            <a:r>
              <a:rPr b="1" i="1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0,6222</a:t>
            </a:r>
            <a:endParaRPr b="1" i="1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6617bfca9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-GR" sz="4000">
                <a:solidFill>
                  <a:srgbClr val="FFFFFF"/>
                </a:solidFill>
              </a:rPr>
              <a:t>Συγκριτικά Αποτελέσματα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240" name="Google Shape;240;g76617bfca9_0_0" title="Ακρίβεια Ταξινόμησης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00" y="1579563"/>
            <a:ext cx="8402388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dc8e42047_0_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4000">
                <a:solidFill>
                  <a:schemeClr val="lt1"/>
                </a:solidFill>
              </a:rPr>
              <a:t>Συγκριτικά Αποτελέσματα</a:t>
            </a:r>
            <a:endParaRPr/>
          </a:p>
        </p:txBody>
      </p:sp>
      <p:pic>
        <p:nvPicPr>
          <p:cNvPr id="247" name="Google Shape;247;g6dc8e42047_0_4" title="Ανάκληση Ταξινόμησης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313" y="1589113"/>
            <a:ext cx="8309365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196519"/>
            <a:ext cx="1143000" cy="75741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 txBox="1"/>
          <p:nvPr>
            <p:ph idx="1" type="body"/>
          </p:nvPr>
        </p:nvSpPr>
        <p:spPr>
          <a:xfrm>
            <a:off x="1541278" y="4572000"/>
            <a:ext cx="6400800" cy="208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None/>
            </a:pPr>
            <a:r>
              <a:rPr b="1" i="1" lang="el-GR" sz="6000">
                <a:solidFill>
                  <a:srgbClr val="0070C0"/>
                </a:solidFill>
              </a:rPr>
              <a:t>Ευχαριστούμε!!! </a:t>
            </a:r>
            <a:endParaRPr b="1" i="1" sz="6000">
              <a:solidFill>
                <a:srgbClr val="0070C0"/>
              </a:solidFill>
            </a:endParaRPr>
          </a:p>
        </p:txBody>
      </p:sp>
      <p:pic>
        <p:nvPicPr>
          <p:cNvPr descr="C:\Users\Jason\Desktop\robot_emoticon_emoji_sticker_thought_idea-512.png" id="254" name="Google Shape;2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1533525"/>
            <a:ext cx="3097212" cy="309721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/>
          <p:nvPr/>
        </p:nvSpPr>
        <p:spPr>
          <a:xfrm>
            <a:off x="6019800" y="762000"/>
            <a:ext cx="1295400" cy="1222248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l-GR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Happy!</a:t>
            </a:r>
            <a:endParaRPr b="0" i="0" sz="1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Jason\Desktop\m-apple-iphone8-silver_lg_1.png" id="256" name="Google Shape;25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330200" y="-558800"/>
            <a:ext cx="2971800" cy="561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Jason\Desktop\82865121-red-sound-waves.jpg" id="257" name="Google Shape;25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188428"/>
            <a:ext cx="2685948" cy="75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6875" y="1418400"/>
            <a:ext cx="2828675" cy="16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l-GR" sz="4000">
                <a:solidFill>
                  <a:schemeClr val="lt1"/>
                </a:solidFill>
              </a:rPr>
              <a:t>Ανασκόπηση Προσέγγισης 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9" name="Google Shape;99;p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l-GR">
                <a:solidFill>
                  <a:srgbClr val="0070C0"/>
                </a:solidFill>
              </a:rPr>
              <a:t>Αναγνώριση Συναισθήματος Από Ομιλία.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l-GR" sz="1600">
                <a:solidFill>
                  <a:srgbClr val="0070C0"/>
                </a:solidFill>
              </a:rPr>
              <a:t>Σύνολο Δεδομένων: </a:t>
            </a:r>
            <a:r>
              <a:rPr b="1" i="1" lang="el-GR" sz="1600">
                <a:solidFill>
                  <a:srgbClr val="0070C0"/>
                </a:solidFill>
              </a:rPr>
              <a:t>AESDD </a:t>
            </a:r>
            <a:endParaRPr b="1" i="1" sz="1600">
              <a:solidFill>
                <a:srgbClr val="0070C0"/>
              </a:solidFill>
            </a:endParaRPr>
          </a:p>
          <a:p>
            <a:pPr indent="34290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l-GR" sz="1400">
                <a:solidFill>
                  <a:srgbClr val="0070C0"/>
                </a:solidFill>
              </a:rPr>
              <a:t>Ελληνικό Σύνολο Δεδομένων</a:t>
            </a:r>
            <a:r>
              <a:rPr b="1" lang="el-GR" sz="1400">
                <a:solidFill>
                  <a:srgbClr val="0070C0"/>
                </a:solidFill>
              </a:rPr>
              <a:t> </a:t>
            </a:r>
            <a:r>
              <a:rPr lang="el-GR" sz="1400">
                <a:solidFill>
                  <a:srgbClr val="0070C0"/>
                </a:solidFill>
              </a:rPr>
              <a:t>5 συναισθημάτων (</a:t>
            </a:r>
            <a:r>
              <a:rPr b="1" lang="el-GR" sz="1400">
                <a:solidFill>
                  <a:srgbClr val="0070C0"/>
                </a:solidFill>
              </a:rPr>
              <a:t>χαρά</a:t>
            </a:r>
            <a:r>
              <a:rPr lang="el-GR" sz="1400">
                <a:solidFill>
                  <a:srgbClr val="0070C0"/>
                </a:solidFill>
              </a:rPr>
              <a:t>,</a:t>
            </a:r>
            <a:r>
              <a:rPr b="1" lang="el-GR" sz="1400">
                <a:solidFill>
                  <a:srgbClr val="0070C0"/>
                </a:solidFill>
              </a:rPr>
              <a:t> θλίψη</a:t>
            </a:r>
            <a:r>
              <a:rPr lang="el-GR" sz="1400">
                <a:solidFill>
                  <a:srgbClr val="0070C0"/>
                </a:solidFill>
              </a:rPr>
              <a:t>, </a:t>
            </a:r>
            <a:r>
              <a:rPr b="1" lang="el-GR" sz="1400">
                <a:solidFill>
                  <a:srgbClr val="0070C0"/>
                </a:solidFill>
              </a:rPr>
              <a:t>απέχθεια</a:t>
            </a:r>
            <a:r>
              <a:rPr lang="el-GR" sz="1400">
                <a:solidFill>
                  <a:srgbClr val="0070C0"/>
                </a:solidFill>
              </a:rPr>
              <a:t>, </a:t>
            </a:r>
            <a:r>
              <a:rPr b="1" lang="el-GR" sz="1400">
                <a:solidFill>
                  <a:srgbClr val="0070C0"/>
                </a:solidFill>
              </a:rPr>
              <a:t>φόβος</a:t>
            </a:r>
            <a:r>
              <a:rPr lang="el-GR" sz="1400">
                <a:solidFill>
                  <a:srgbClr val="0070C0"/>
                </a:solidFill>
              </a:rPr>
              <a:t>, </a:t>
            </a:r>
            <a:r>
              <a:rPr b="1" lang="el-GR" sz="1400">
                <a:solidFill>
                  <a:srgbClr val="0070C0"/>
                </a:solidFill>
              </a:rPr>
              <a:t>θυμός</a:t>
            </a:r>
            <a:r>
              <a:rPr lang="el-GR" sz="1400">
                <a:solidFill>
                  <a:srgbClr val="0070C0"/>
                </a:solidFill>
              </a:rPr>
              <a:t>).</a:t>
            </a:r>
            <a:r>
              <a:rPr lang="el-GR" sz="1600">
                <a:solidFill>
                  <a:srgbClr val="0070C0"/>
                </a:solidFill>
              </a:rPr>
              <a:t> </a:t>
            </a:r>
            <a:endParaRPr sz="1600">
              <a:solidFill>
                <a:srgbClr val="0070C0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70C0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l-GR" sz="1600">
                <a:solidFill>
                  <a:srgbClr val="0070C0"/>
                </a:solidFill>
              </a:rPr>
              <a:t>Ταξινομητές</a:t>
            </a:r>
            <a:r>
              <a:rPr b="1" lang="el-GR" sz="1600">
                <a:solidFill>
                  <a:srgbClr val="0070C0"/>
                </a:solidFill>
              </a:rPr>
              <a:t> </a:t>
            </a:r>
            <a:r>
              <a:rPr lang="el-GR" sz="1600">
                <a:solidFill>
                  <a:srgbClr val="0070C0"/>
                </a:solidFill>
              </a:rPr>
              <a:t>Βασισμένοι Σε Χαρακτηριστικά:</a:t>
            </a:r>
            <a:endParaRPr sz="1600">
              <a:solidFill>
                <a:srgbClr val="0070C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400"/>
              <a:buChar char="-"/>
            </a:pPr>
            <a:r>
              <a:rPr b="1" lang="el-GR" sz="1400">
                <a:solidFill>
                  <a:srgbClr val="0070C0"/>
                </a:solidFill>
              </a:rPr>
              <a:t>Κ-Πλησιέστεροι Γείτονες</a:t>
            </a:r>
            <a:endParaRPr b="1" sz="1400">
              <a:solidFill>
                <a:srgbClr val="0070C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Char char="-"/>
            </a:pPr>
            <a:r>
              <a:rPr b="1" lang="el-GR" sz="1400">
                <a:solidFill>
                  <a:srgbClr val="0070C0"/>
                </a:solidFill>
              </a:rPr>
              <a:t>Μηχανές Διανυσματικής Υποστήριξης</a:t>
            </a:r>
            <a:endParaRPr b="1" sz="1400">
              <a:solidFill>
                <a:srgbClr val="0070C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Char char="-"/>
            </a:pPr>
            <a:r>
              <a:rPr b="1" lang="el-GR" sz="1400">
                <a:solidFill>
                  <a:srgbClr val="0070C0"/>
                </a:solidFill>
              </a:rPr>
              <a:t>Νευρωνικό Δίκτυο Εμπρόσθιας Τροφοδότησης</a:t>
            </a:r>
            <a:endParaRPr b="1" sz="1400">
              <a:solidFill>
                <a:srgbClr val="0070C0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70C0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l-GR" sz="1600">
                <a:solidFill>
                  <a:srgbClr val="0070C0"/>
                </a:solidFill>
              </a:rPr>
              <a:t>Τεχνικές Βαθιάς Μηχανικής Μάθησης</a:t>
            </a:r>
            <a:r>
              <a:rPr b="1" lang="el-GR" sz="1600">
                <a:solidFill>
                  <a:srgbClr val="0070C0"/>
                </a:solidFill>
              </a:rPr>
              <a:t> </a:t>
            </a:r>
            <a:endParaRPr b="1" sz="1600">
              <a:solidFill>
                <a:srgbClr val="0070C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400"/>
              <a:buChar char="-"/>
            </a:pPr>
            <a:r>
              <a:rPr b="1" lang="el-GR" sz="1400">
                <a:solidFill>
                  <a:srgbClr val="0070C0"/>
                </a:solidFill>
              </a:rPr>
              <a:t>Συνελικτικό</a:t>
            </a:r>
            <a:r>
              <a:rPr lang="el-GR" sz="1400">
                <a:solidFill>
                  <a:srgbClr val="0070C0"/>
                </a:solidFill>
              </a:rPr>
              <a:t> </a:t>
            </a:r>
            <a:r>
              <a:rPr b="1" lang="el-GR" sz="1400">
                <a:solidFill>
                  <a:srgbClr val="0070C0"/>
                </a:solidFill>
              </a:rPr>
              <a:t>Νευρωνικό Δίκτυο</a:t>
            </a:r>
            <a:endParaRPr b="1" sz="1400">
              <a:solidFill>
                <a:srgbClr val="0070C0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70C0"/>
              </a:solidFill>
            </a:endParaRPr>
          </a:p>
        </p:txBody>
      </p:sp>
      <p:pic>
        <p:nvPicPr>
          <p:cNvPr descr="C:\Users\Jason\Desktop\σσ\111.png" id="100" name="Google Shape;1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4042" y="4248180"/>
            <a:ext cx="1640952" cy="1639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l-GR" sz="4000">
                <a:solidFill>
                  <a:srgbClr val="FFFFFF"/>
                </a:solidFill>
              </a:rPr>
              <a:t>Συνελικτικό Νευρωνικό Δίκτυο - CNN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106" name="Google Shape;1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425" y="2209538"/>
            <a:ext cx="5489174" cy="35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c3ae6858e_3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-GR" sz="4000">
                <a:solidFill>
                  <a:srgbClr val="FFFFFF"/>
                </a:solidFill>
              </a:rPr>
              <a:t>Εκπαίδευση CNN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13" name="Google Shape;113;g7c3ae6858e_3_0"/>
          <p:cNvSpPr/>
          <p:nvPr/>
        </p:nvSpPr>
        <p:spPr>
          <a:xfrm>
            <a:off x="5561298" y="2161448"/>
            <a:ext cx="2279400" cy="2213400"/>
          </a:xfrm>
          <a:prstGeom prst="donut">
            <a:avLst>
              <a:gd fmla="val 16067" name="adj"/>
            </a:avLst>
          </a:prstGeom>
          <a:solidFill>
            <a:srgbClr val="000000">
              <a:alpha val="1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g7c3ae6858e_3_0"/>
          <p:cNvGrpSpPr/>
          <p:nvPr/>
        </p:nvGrpSpPr>
        <p:grpSpPr>
          <a:xfrm>
            <a:off x="4097987" y="1907398"/>
            <a:ext cx="1649226" cy="653279"/>
            <a:chOff x="1944843" y="903761"/>
            <a:chExt cx="1837782" cy="749689"/>
          </a:xfrm>
        </p:grpSpPr>
        <p:cxnSp>
          <p:nvCxnSpPr>
            <p:cNvPr id="115" name="Google Shape;115;g7c3ae6858e_3_0"/>
            <p:cNvCxnSpPr/>
            <p:nvPr/>
          </p:nvCxnSpPr>
          <p:spPr>
            <a:xfrm>
              <a:off x="3438525" y="1309350"/>
              <a:ext cx="344100" cy="344100"/>
            </a:xfrm>
            <a:prstGeom prst="straightConnector1">
              <a:avLst/>
            </a:prstGeom>
            <a:noFill/>
            <a:ln cap="flat" cmpd="sng" w="19050">
              <a:solidFill>
                <a:srgbClr val="249C9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16" name="Google Shape;116;g7c3ae6858e_3_0"/>
            <p:cNvSpPr txBox="1"/>
            <p:nvPr/>
          </p:nvSpPr>
          <p:spPr>
            <a:xfrm>
              <a:off x="1944843" y="903761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l-GR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Βήμα 4</a:t>
              </a:r>
              <a:endParaRPr b="0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l-GR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Ανανέωση βαρών </a:t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g7c3ae6858e_3_0"/>
          <p:cNvGrpSpPr/>
          <p:nvPr/>
        </p:nvGrpSpPr>
        <p:grpSpPr>
          <a:xfrm>
            <a:off x="4097976" y="4244603"/>
            <a:ext cx="2280585" cy="856387"/>
            <a:chOff x="1240125" y="3214625"/>
            <a:chExt cx="2541325" cy="982771"/>
          </a:xfrm>
        </p:grpSpPr>
        <p:cxnSp>
          <p:nvCxnSpPr>
            <p:cNvPr id="118" name="Google Shape;118;g7c3ae6858e_3_0"/>
            <p:cNvCxnSpPr/>
            <p:nvPr/>
          </p:nvCxnSpPr>
          <p:spPr>
            <a:xfrm flipH="1" rot="10800000">
              <a:off x="3436150" y="3214625"/>
              <a:ext cx="345300" cy="342900"/>
            </a:xfrm>
            <a:prstGeom prst="straightConnector1">
              <a:avLst/>
            </a:prstGeom>
            <a:noFill/>
            <a:ln cap="flat" cmpd="sng" w="19050">
              <a:solidFill>
                <a:srgbClr val="155B5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19" name="Google Shape;119;g7c3ae6858e_3_0"/>
            <p:cNvSpPr txBox="1"/>
            <p:nvPr/>
          </p:nvSpPr>
          <p:spPr>
            <a:xfrm>
              <a:off x="1240125" y="3527796"/>
              <a:ext cx="25413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l-GR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Βήμα 3</a:t>
              </a:r>
              <a:endParaRPr b="0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l-GR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Συνθήκη: &lt;Βέλτιστη Ακρίβεια&gt;:</a:t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l-GR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		Αποθήκευση Βαρών</a:t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l-GR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    	</a:t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45720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0" name="Google Shape;120;g7c3ae6858e_3_0"/>
          <p:cNvSpPr/>
          <p:nvPr/>
        </p:nvSpPr>
        <p:spPr>
          <a:xfrm flipH="1" rot="-1756521">
            <a:off x="5502120" y="2083465"/>
            <a:ext cx="2397511" cy="2362583"/>
          </a:xfrm>
          <a:prstGeom prst="blockArc">
            <a:avLst>
              <a:gd fmla="val 14348563" name="adj1"/>
              <a:gd fmla="val 19872341" name="adj2"/>
              <a:gd fmla="val 9100" name="adj3"/>
            </a:avLst>
          </a:prstGeom>
          <a:solidFill>
            <a:srgbClr val="249C9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g7c3ae6858e_3_0"/>
          <p:cNvGrpSpPr/>
          <p:nvPr/>
        </p:nvGrpSpPr>
        <p:grpSpPr>
          <a:xfrm>
            <a:off x="7397452" y="3892565"/>
            <a:ext cx="1678431" cy="583489"/>
            <a:chOff x="5343425" y="3152297"/>
            <a:chExt cx="1870327" cy="669600"/>
          </a:xfrm>
        </p:grpSpPr>
        <p:cxnSp>
          <p:nvCxnSpPr>
            <p:cNvPr id="122" name="Google Shape;122;g7c3ae6858e_3_0"/>
            <p:cNvCxnSpPr/>
            <p:nvPr/>
          </p:nvCxnSpPr>
          <p:spPr>
            <a:xfrm rot="10800000">
              <a:off x="5343425" y="3214625"/>
              <a:ext cx="354900" cy="350100"/>
            </a:xfrm>
            <a:prstGeom prst="straightConnector1">
              <a:avLst/>
            </a:prstGeom>
            <a:noFill/>
            <a:ln cap="flat" cmpd="sng" w="19050">
              <a:solidFill>
                <a:srgbClr val="249C9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23" name="Google Shape;123;g7c3ae6858e_3_0"/>
            <p:cNvSpPr txBox="1"/>
            <p:nvPr/>
          </p:nvSpPr>
          <p:spPr>
            <a:xfrm>
              <a:off x="5718552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l-GR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Βήμα 2</a:t>
              </a:r>
              <a:endParaRPr b="0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l-GR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Υπολογισμός ακρίβειας</a:t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l-GR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επί του συνόλου δοκιμής</a:t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g7c3ae6858e_3_0"/>
          <p:cNvGrpSpPr/>
          <p:nvPr/>
        </p:nvGrpSpPr>
        <p:grpSpPr>
          <a:xfrm>
            <a:off x="7398664" y="1773287"/>
            <a:ext cx="1644120" cy="813183"/>
            <a:chOff x="5344775" y="720259"/>
            <a:chExt cx="1832093" cy="933191"/>
          </a:xfrm>
        </p:grpSpPr>
        <p:cxnSp>
          <p:nvCxnSpPr>
            <p:cNvPr id="125" name="Google Shape;125;g7c3ae6858e_3_0"/>
            <p:cNvCxnSpPr/>
            <p:nvPr/>
          </p:nvCxnSpPr>
          <p:spPr>
            <a:xfrm flipH="1">
              <a:off x="5344775" y="1314450"/>
              <a:ext cx="336900" cy="339000"/>
            </a:xfrm>
            <a:prstGeom prst="straightConnector1">
              <a:avLst/>
            </a:prstGeom>
            <a:noFill/>
            <a:ln cap="flat" cmpd="sng" w="19050">
              <a:solidFill>
                <a:srgbClr val="155B5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26" name="Google Shape;126;g7c3ae6858e_3_0"/>
            <p:cNvSpPr txBox="1"/>
            <p:nvPr/>
          </p:nvSpPr>
          <p:spPr>
            <a:xfrm>
              <a:off x="5681668" y="720259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l-GR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Βήμα 1</a:t>
              </a:r>
              <a:endParaRPr b="0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l-GR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Υπολογισμός σφάλματος</a:t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l-GR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επί του συνόλου εκπαίδευσης</a:t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7" name="Google Shape;127;g7c3ae6858e_3_0"/>
          <p:cNvSpPr txBox="1"/>
          <p:nvPr/>
        </p:nvSpPr>
        <p:spPr>
          <a:xfrm>
            <a:off x="6053304" y="2937595"/>
            <a:ext cx="12954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l-G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Συμβολική 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l-G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Διαδικασία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l-G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Εκπαίδευσης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7c3ae6858e_3_0"/>
          <p:cNvSpPr/>
          <p:nvPr/>
        </p:nvSpPr>
        <p:spPr>
          <a:xfrm rot="1756521">
            <a:off x="5500218" y="2083465"/>
            <a:ext cx="2397511" cy="2362583"/>
          </a:xfrm>
          <a:prstGeom prst="blockArc">
            <a:avLst>
              <a:gd fmla="val 14545937" name="adj1"/>
              <a:gd fmla="val 19902139" name="adj2"/>
              <a:gd fmla="val 9115" name="adj3"/>
            </a:avLst>
          </a:prstGeom>
          <a:solidFill>
            <a:srgbClr val="155B5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7c3ae6858e_3_0"/>
          <p:cNvSpPr/>
          <p:nvPr/>
        </p:nvSpPr>
        <p:spPr>
          <a:xfrm rot="9044019">
            <a:off x="5494863" y="2083210"/>
            <a:ext cx="2396956" cy="2361865"/>
          </a:xfrm>
          <a:prstGeom prst="blockArc">
            <a:avLst>
              <a:gd fmla="val 18041678" name="adj1"/>
              <a:gd fmla="val 1798478" name="adj2"/>
              <a:gd fmla="val 9595" name="adj3"/>
            </a:avLst>
          </a:prstGeom>
          <a:solidFill>
            <a:srgbClr val="155B54"/>
          </a:solidFill>
          <a:ln>
            <a:noFill/>
          </a:ln>
          <a:effectLst>
            <a:outerShdw blurRad="71438" rotWithShape="0" algn="bl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7c3ae6858e_3_0"/>
          <p:cNvSpPr/>
          <p:nvPr/>
        </p:nvSpPr>
        <p:spPr>
          <a:xfrm flipH="1" rot="-9044019">
            <a:off x="5501828" y="2083863"/>
            <a:ext cx="2396956" cy="2361865"/>
          </a:xfrm>
          <a:prstGeom prst="blockArc">
            <a:avLst>
              <a:gd fmla="val 17967225" name="adj1"/>
              <a:gd fmla="val 1529547" name="adj2"/>
              <a:gd fmla="val 9279" name="adj3"/>
            </a:avLst>
          </a:prstGeom>
          <a:solidFill>
            <a:srgbClr val="249C9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7c3ae6858e_3_0"/>
          <p:cNvSpPr/>
          <p:nvPr/>
        </p:nvSpPr>
        <p:spPr>
          <a:xfrm rot="8149951">
            <a:off x="5445789" y="3110358"/>
            <a:ext cx="321202" cy="321202"/>
          </a:xfrm>
          <a:prstGeom prst="rtTriangl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7c3ae6858e_3_0"/>
          <p:cNvSpPr/>
          <p:nvPr/>
        </p:nvSpPr>
        <p:spPr>
          <a:xfrm rot="-2650049">
            <a:off x="7628535" y="3104118"/>
            <a:ext cx="321202" cy="321202"/>
          </a:xfrm>
          <a:prstGeom prst="rtTriangl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7c3ae6858e_3_0"/>
          <p:cNvSpPr/>
          <p:nvPr/>
        </p:nvSpPr>
        <p:spPr>
          <a:xfrm rot="2650049">
            <a:off x="6536847" y="4160926"/>
            <a:ext cx="321202" cy="321202"/>
          </a:xfrm>
          <a:prstGeom prst="rtTriangle">
            <a:avLst/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7c3ae6858e_3_0"/>
          <p:cNvSpPr/>
          <p:nvPr/>
        </p:nvSpPr>
        <p:spPr>
          <a:xfrm rot="-8149951">
            <a:off x="6537469" y="2038490"/>
            <a:ext cx="321202" cy="321202"/>
          </a:xfrm>
          <a:prstGeom prst="rtTriangle">
            <a:avLst/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7c3ae6858e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00" y="1528200"/>
            <a:ext cx="4336502" cy="276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7c3ae6858e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00" y="4097725"/>
            <a:ext cx="4336502" cy="276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3ae6858e_1_40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-GR" sz="4000">
                <a:solidFill>
                  <a:srgbClr val="FFFFFF"/>
                </a:solidFill>
              </a:rPr>
              <a:t>Αξιολόγηση CNN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143" name="Google Shape;143;g7c3ae6858e_1_4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17200" y="1482575"/>
            <a:ext cx="8958648" cy="46591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g7c3ae6858e_1_407"/>
          <p:cNvGraphicFramePr/>
          <p:nvPr/>
        </p:nvGraphicFramePr>
        <p:xfrm>
          <a:off x="5623750" y="258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{FB234670-D7FB-4511-B6E7-1DB0013B40BF}</a:tableStyleId>
              </a:tblPr>
              <a:tblGrid>
                <a:gridCol w="1227425"/>
                <a:gridCol w="1227425"/>
              </a:tblGrid>
              <a:tr h="4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0,56</a:t>
                      </a:r>
                      <a:endParaRPr sz="1400" u="none" cap="none" strike="noStrike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0,8236</a:t>
                      </a:r>
                      <a:endParaRPr sz="1400" u="none" cap="none" strike="noStrike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0,75</a:t>
                      </a:r>
                      <a:endParaRPr sz="1400" u="none" cap="none" strike="noStrike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0,6364</a:t>
                      </a:r>
                      <a:endParaRPr sz="1400" u="none" cap="none" strike="noStrike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0,7667</a:t>
                      </a:r>
                      <a:endParaRPr sz="1400" u="none" cap="none" strike="noStrike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0,5227</a:t>
                      </a:r>
                      <a:endParaRPr sz="1400" u="none" cap="none" strike="noStrike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0,3721</a:t>
                      </a:r>
                      <a:endParaRPr sz="1400" u="none" cap="none" strike="noStrike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0,4444</a:t>
                      </a:r>
                      <a:endParaRPr sz="1400" u="none" cap="none" strike="noStrike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0,9655</a:t>
                      </a:r>
                      <a:endParaRPr sz="1400" u="none" cap="none" strike="noStrike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0,8485</a:t>
                      </a:r>
                      <a:endParaRPr sz="1400" u="none" cap="none" strike="noStrike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g7c3ae6858e_1_407"/>
          <p:cNvSpPr txBox="1"/>
          <p:nvPr/>
        </p:nvSpPr>
        <p:spPr>
          <a:xfrm>
            <a:off x="5623750" y="2212138"/>
            <a:ext cx="924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Ακρίβεια</a:t>
            </a:r>
            <a:endParaRPr b="1" i="1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7c3ae6858e_1_407"/>
          <p:cNvSpPr txBox="1"/>
          <p:nvPr/>
        </p:nvSpPr>
        <p:spPr>
          <a:xfrm>
            <a:off x="6851175" y="2212150"/>
            <a:ext cx="1227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Ανάκληση</a:t>
            </a:r>
            <a:endParaRPr b="1" i="1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7c3ae6858e_1_407"/>
          <p:cNvSpPr txBox="1"/>
          <p:nvPr/>
        </p:nvSpPr>
        <p:spPr>
          <a:xfrm>
            <a:off x="5623750" y="4712325"/>
            <a:ext cx="26589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Συνολική Ακρίβεια: </a:t>
            </a:r>
            <a:r>
              <a:rPr b="1" i="1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0,6444</a:t>
            </a:r>
            <a:endParaRPr b="1" i="1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6617bfca9_0_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-GR" sz="4000">
                <a:solidFill>
                  <a:srgbClr val="FFFFFF"/>
                </a:solidFill>
              </a:rPr>
              <a:t>Υπολογισμός Χαρακτηριστικών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54" name="Google Shape;154;g76617bfca9_0_16"/>
          <p:cNvSpPr/>
          <p:nvPr/>
        </p:nvSpPr>
        <p:spPr>
          <a:xfrm>
            <a:off x="5465100" y="1826700"/>
            <a:ext cx="3221700" cy="18243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6FA8DC"/>
              </a:gs>
              <a:gs pos="100000">
                <a:srgbClr val="162B4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0" i="1" lang="el-G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Διάρκεια Frame: 92 ms</a:t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0" i="1" lang="el-G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Επικάλυψη: 50%</a:t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0" i="1" lang="el-G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38 Καθολικά Χαρακτηριστικά</a:t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76617bfca9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50"/>
            <a:ext cx="6628299" cy="47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3ae6858e_3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-GR" sz="4000">
                <a:solidFill>
                  <a:srgbClr val="FFFFFF"/>
                </a:solidFill>
              </a:rPr>
              <a:t>K-Πλησιέστεροι Γείτονες - K-NN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162" name="Google Shape;162;g7c3ae6858e_3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975" y="3133075"/>
            <a:ext cx="3323758" cy="24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7c3ae6858e_3_6"/>
          <p:cNvSpPr txBox="1"/>
          <p:nvPr/>
        </p:nvSpPr>
        <p:spPr>
          <a:xfrm>
            <a:off x="1500850" y="5907550"/>
            <a:ext cx="1842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ball tree algorithm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7c3ae6858e_3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6108" y="4628063"/>
            <a:ext cx="240030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7c3ae6858e_3_6"/>
          <p:cNvSpPr txBox="1"/>
          <p:nvPr/>
        </p:nvSpPr>
        <p:spPr>
          <a:xfrm>
            <a:off x="5731475" y="5862225"/>
            <a:ext cx="1749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l-GR" sz="1400" u="none" cap="none" strike="noStrike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canberra distance</a:t>
            </a:r>
            <a:endParaRPr b="1" i="0" sz="1400" u="none" cap="none" strike="noStrike">
              <a:solidFill>
                <a:srgbClr val="1155CC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7c3ae6858e_3_6"/>
          <p:cNvSpPr txBox="1"/>
          <p:nvPr/>
        </p:nvSpPr>
        <p:spPr>
          <a:xfrm>
            <a:off x="457200" y="1995225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Όσον αφορά στον αλγόριθμο </a:t>
            </a:r>
            <a:r>
              <a:rPr b="1" i="0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K-Πλησιέστεροι Γείτονες</a:t>
            </a:r>
            <a:r>
              <a:rPr b="0" i="0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χρησιμοποιήθηκαν ως ορίσματα ομαδοποίησης του αλγορίθμου και μέτρησης της απόστασης των σημείων τα παρακάτω: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c3ae6858e_3_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-GR" sz="4000">
                <a:solidFill>
                  <a:srgbClr val="FFFFFF"/>
                </a:solidFill>
              </a:rPr>
              <a:t>Αξιολόγηση K-NN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173" name="Google Shape;173;g7c3ae6858e_3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72150"/>
            <a:ext cx="4673075" cy="4524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g7c3ae6858e_3_12"/>
          <p:cNvGraphicFramePr/>
          <p:nvPr/>
        </p:nvGraphicFramePr>
        <p:xfrm>
          <a:off x="5893950" y="2618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{FB234670-D7FB-4511-B6E7-1DB0013B40BF}</a:tableStyleId>
              </a:tblPr>
              <a:tblGrid>
                <a:gridCol w="1227425"/>
                <a:gridCol w="1227425"/>
              </a:tblGrid>
              <a:tr h="26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0,5609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0,6969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0,8275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0,5454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0,6666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0,4444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0,4893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0,6764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0,7948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u="none" cap="none" strike="noStrike">
                          <a:solidFill>
                            <a:srgbClr val="1155CC"/>
                          </a:solidFill>
                        </a:rPr>
                        <a:t>0,9393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g7c3ae6858e_3_12"/>
          <p:cNvSpPr txBox="1"/>
          <p:nvPr/>
        </p:nvSpPr>
        <p:spPr>
          <a:xfrm>
            <a:off x="5893950" y="2248963"/>
            <a:ext cx="924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Ακρίβεια</a:t>
            </a:r>
            <a:endParaRPr b="1" i="1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7c3ae6858e_3_12"/>
          <p:cNvSpPr txBox="1"/>
          <p:nvPr/>
        </p:nvSpPr>
        <p:spPr>
          <a:xfrm>
            <a:off x="7121375" y="2248975"/>
            <a:ext cx="1227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Ανάκληση</a:t>
            </a:r>
            <a:endParaRPr b="1" i="1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7c3ae6858e_3_12"/>
          <p:cNvSpPr txBox="1"/>
          <p:nvPr/>
        </p:nvSpPr>
        <p:spPr>
          <a:xfrm>
            <a:off x="5893950" y="4662275"/>
            <a:ext cx="26589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Συνολική Ακρίβεια: </a:t>
            </a:r>
            <a:r>
              <a:rPr b="1" i="1" lang="el-GR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0,65</a:t>
            </a:r>
            <a:endParaRPr b="1" i="1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656f022f0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-GR" sz="4000">
                <a:solidFill>
                  <a:srgbClr val="FFFFFF"/>
                </a:solidFill>
              </a:rPr>
              <a:t>Μηχανές Διανυσμάτων Υποστήριξης - SVM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84" name="Google Shape;184;g7656f022f0_0_0"/>
          <p:cNvSpPr txBox="1"/>
          <p:nvPr>
            <p:ph idx="1" type="body"/>
          </p:nvPr>
        </p:nvSpPr>
        <p:spPr>
          <a:xfrm>
            <a:off x="457200" y="15907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l-GR" sz="1400">
                <a:solidFill>
                  <a:srgbClr val="1155CC"/>
                </a:solidFill>
              </a:rPr>
              <a:t>Χρησιμοποίηθηκε η μέθοδος</a:t>
            </a:r>
            <a:r>
              <a:rPr b="1" lang="el-GR" sz="1400">
                <a:solidFill>
                  <a:srgbClr val="1155CC"/>
                </a:solidFill>
              </a:rPr>
              <a:t> μηχανών διανυσμάτων υποστήριξης </a:t>
            </a:r>
            <a:r>
              <a:rPr lang="el-GR" sz="1400">
                <a:solidFill>
                  <a:srgbClr val="1155CC"/>
                </a:solidFill>
              </a:rPr>
              <a:t>(</a:t>
            </a:r>
            <a:r>
              <a:rPr b="1" lang="el-GR" sz="1400">
                <a:solidFill>
                  <a:srgbClr val="1155CC"/>
                </a:solidFill>
              </a:rPr>
              <a:t>SVM</a:t>
            </a:r>
            <a:r>
              <a:rPr lang="el-GR" sz="1400">
                <a:solidFill>
                  <a:srgbClr val="1155CC"/>
                </a:solidFill>
              </a:rPr>
              <a:t>), που αποτελεί μέθοδο επιτηρούμενης μάθησης, με γραμμικό πυρήνα (</a:t>
            </a:r>
            <a:r>
              <a:rPr b="1" lang="el-GR" sz="1400">
                <a:solidFill>
                  <a:srgbClr val="1155CC"/>
                </a:solidFill>
              </a:rPr>
              <a:t>linear kernel</a:t>
            </a:r>
            <a:r>
              <a:rPr lang="el-GR" sz="1400">
                <a:solidFill>
                  <a:srgbClr val="1155CC"/>
                </a:solidFill>
              </a:rPr>
              <a:t>) και πυρήνα συνάρτησης ακτινικής βάσης (</a:t>
            </a:r>
            <a:r>
              <a:rPr b="1" lang="el-GR" sz="1400">
                <a:solidFill>
                  <a:srgbClr val="1155CC"/>
                </a:solidFill>
              </a:rPr>
              <a:t>radial basis function</a:t>
            </a:r>
            <a:r>
              <a:rPr lang="el-GR" sz="1400">
                <a:solidFill>
                  <a:srgbClr val="1155CC"/>
                </a:solidFill>
              </a:rPr>
              <a:t>). </a:t>
            </a:r>
            <a:endParaRPr sz="1400">
              <a:solidFill>
                <a:srgbClr val="1155CC"/>
              </a:solidFill>
            </a:endParaRPr>
          </a:p>
        </p:txBody>
      </p:sp>
      <p:pic>
        <p:nvPicPr>
          <p:cNvPr id="185" name="Google Shape;185;g7656f022f0_0_0"/>
          <p:cNvPicPr preferRelativeResize="0"/>
          <p:nvPr/>
        </p:nvPicPr>
        <p:blipFill rotWithShape="1">
          <a:blip r:embed="rId3">
            <a:alphaModFix/>
          </a:blip>
          <a:srcRect b="0" l="2827" r="0" t="0"/>
          <a:stretch/>
        </p:blipFill>
        <p:spPr>
          <a:xfrm>
            <a:off x="1333850" y="3090000"/>
            <a:ext cx="2140650" cy="18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7656f022f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9025" y="3127775"/>
            <a:ext cx="21406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Jason</dc:creator>
</cp:coreProperties>
</file>