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9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7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96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0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7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4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9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024C-D5FC-4D5D-A5A7-74ECEE7D058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20D0E-F84E-4FE3-8CD6-611516881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.gov/Documents/Departments/SDOT/GIS/Collisions_OD.pdf" TargetMode="External"/><Relationship Id="rId2" Type="http://schemas.openxmlformats.org/officeDocument/2006/relationships/hyperlink" Target="https://data-seattlecitygis.opendata.arcgis.com/datasets/5b5c745e0f1f48e7a53acec63a0022ab_0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F831-73FE-415E-9F32-D111AE44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Coursera Capstone Project - 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5561-E71F-440D-9A8F-063CA391C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Dimopoulos</a:t>
            </a:r>
            <a:endParaRPr lang="en-GB" dirty="0"/>
          </a:p>
          <a:p>
            <a:r>
              <a:rPr lang="en-GB" dirty="0"/>
              <a:t>August 2020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7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BCC-A5D3-4473-9F53-ED469A34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Machine Learning Accuracy Metrics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58BD15-8EF7-46C7-9C4F-3F0164C7B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11218"/>
              </p:ext>
            </p:extLst>
          </p:nvPr>
        </p:nvGraphicFramePr>
        <p:xfrm>
          <a:off x="1797397" y="2612770"/>
          <a:ext cx="6356542" cy="163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502">
                  <a:extLst>
                    <a:ext uri="{9D8B030D-6E8A-4147-A177-3AD203B41FA5}">
                      <a16:colId xmlns:a16="http://schemas.microsoft.com/office/drawing/2014/main" val="2716682581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476787801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87965201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24504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Algorithm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Jaccard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F1-score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LogLoss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922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KNN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0.661342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0.526620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N/A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7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Decision Tree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0.661086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</a:rPr>
                        <a:t>0.526724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N/A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358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Logistic Regression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0.661257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0.526421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0.720668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1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8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2B0-419C-4511-870A-700D0CB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B702-A466-4912-A523-F8EBB4AA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three algorithms produced very similar metrics.</a:t>
            </a:r>
          </a:p>
          <a:p>
            <a:endParaRPr lang="en-GB" dirty="0"/>
          </a:p>
          <a:p>
            <a:r>
              <a:rPr lang="en-GB" dirty="0"/>
              <a:t>Logistic Regression produced an estimate of the possibility of the accident prediction.</a:t>
            </a:r>
          </a:p>
          <a:p>
            <a:endParaRPr lang="en-GB" dirty="0"/>
          </a:p>
          <a:p>
            <a:r>
              <a:rPr lang="en-GB" dirty="0"/>
              <a:t>Therefore the Logistic Regression model is more informative and more appropriate to meet the aim of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76707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E81-1A9A-4E9C-B052-E003E20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2D92-D599-47B5-97E8-DD5EED45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of the project is to develop a model able to predict the possibility of a car accident and its severity based on external conditions.</a:t>
            </a:r>
          </a:p>
          <a:p>
            <a:endParaRPr lang="en-GB" dirty="0"/>
          </a:p>
          <a:p>
            <a:r>
              <a:rPr lang="en-GB" dirty="0"/>
              <a:t>The data used for this project were provided by the city of Seattle:</a:t>
            </a:r>
          </a:p>
          <a:p>
            <a:pPr lvl="1"/>
            <a:r>
              <a:rPr lang="en-GB" dirty="0"/>
              <a:t>Source: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https://data-seattlecitygis.opendata.arcgis.com/datasets/5b5c745e0f1f48e7a53acec63a0022ab_0/data</a:t>
            </a:r>
            <a:endParaRPr lang="en-GB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dirty="0"/>
              <a:t>Description: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https://www.seattle.gov/Documents/Departments/SDOT/GIS/Collisions_OD.pdf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D9F1-E4B9-40F5-B8D6-5323315D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0B1D-2D51-4A9C-BAE4-B8EE0B72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dataset: 40 variables, 220,937 records.</a:t>
            </a:r>
          </a:p>
          <a:p>
            <a:r>
              <a:rPr lang="en-GB" dirty="0"/>
              <a:t>First, I removed the variables, where over half of the records had missing (</a:t>
            </a:r>
            <a:r>
              <a:rPr lang="en-GB" dirty="0" err="1"/>
              <a:t>NaN</a:t>
            </a:r>
            <a:r>
              <a:rPr lang="en-GB" dirty="0"/>
              <a:t>) values.</a:t>
            </a:r>
          </a:p>
          <a:p>
            <a:r>
              <a:rPr lang="en-GB" dirty="0"/>
              <a:t>Next, I kept only variables relevant to the project. The were:</a:t>
            </a:r>
          </a:p>
          <a:p>
            <a:pPr lvl="1"/>
            <a:r>
              <a:rPr lang="en-GB" dirty="0"/>
              <a:t>Target variable: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SEVERITYCODE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Candidate feature variables: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WEATHER, ROADCOND, LIGHTCOND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Afterwards, I removed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remaining records with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records where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SEVERITYCODE was “0” and WEATHER, ROADCOND or LIGHTCOND were “Unknown”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dataset: 4 variables,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175,292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recotds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A14D-2C5F-4F60-95E2-F2E0F2F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2A67-3A17-4200-8AE0-80FA67DB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 Evaluation:</a:t>
            </a:r>
          </a:p>
          <a:p>
            <a:pPr lvl="1"/>
            <a:r>
              <a:rPr lang="en-GB" dirty="0"/>
              <a:t>Visual Evaluation: Bar plots</a:t>
            </a:r>
          </a:p>
          <a:p>
            <a:pPr lvl="1"/>
            <a:r>
              <a:rPr lang="en-GB" dirty="0"/>
              <a:t>Statistical Evaluation: Chi-squared test</a:t>
            </a:r>
          </a:p>
          <a:p>
            <a:endParaRPr lang="en-GB" dirty="0"/>
          </a:p>
          <a:p>
            <a:r>
              <a:rPr lang="en-GB" dirty="0"/>
              <a:t>Machine Learning Algorithms:</a:t>
            </a:r>
          </a:p>
          <a:p>
            <a:pPr lvl="1"/>
            <a:r>
              <a:rPr lang="en-GB" dirty="0"/>
              <a:t>Three Classification Machine Learning Algorithms:</a:t>
            </a:r>
          </a:p>
          <a:p>
            <a:pPr lvl="2"/>
            <a:r>
              <a:rPr lang="en-GB" dirty="0"/>
              <a:t>K Nearest Neighbours (KNN) (tested Ks from 1 to 50 to find the best K)</a:t>
            </a:r>
          </a:p>
          <a:p>
            <a:pPr lvl="2"/>
            <a:r>
              <a:rPr lang="en-GB" dirty="0"/>
              <a:t>Decision Tree</a:t>
            </a:r>
          </a:p>
          <a:p>
            <a:pPr lvl="2"/>
            <a:r>
              <a:rPr lang="en-GB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0735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5AA-40EA-45A1-B82C-4514C03C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Bar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9D194-B456-47CB-BA1D-4C2E4020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86" y="1270000"/>
            <a:ext cx="5579564" cy="3881437"/>
          </a:xfr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53E2D-5476-44F9-8EB1-04D1E2AB015C}"/>
              </a:ext>
            </a:extLst>
          </p:cNvPr>
          <p:cNvSpPr txBox="1"/>
          <p:nvPr/>
        </p:nvSpPr>
        <p:spPr>
          <a:xfrm>
            <a:off x="2185886" y="5249446"/>
            <a:ext cx="557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Figure 1. Distribution of accidents of different level of severity across different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372424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5AA-40EA-45A1-B82C-4514C03C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Bar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9D194-B456-47CB-BA1D-4C2E4020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86" y="1270000"/>
            <a:ext cx="5579564" cy="3881437"/>
          </a:xfr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53E2D-5476-44F9-8EB1-04D1E2AB015C}"/>
              </a:ext>
            </a:extLst>
          </p:cNvPr>
          <p:cNvSpPr txBox="1"/>
          <p:nvPr/>
        </p:nvSpPr>
        <p:spPr>
          <a:xfrm>
            <a:off x="2185886" y="5249446"/>
            <a:ext cx="557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Figure 2. Distribution of accidents of different level of severity across different road conditions.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68D08-0441-4814-83B1-FE6D64087D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86" y="1211581"/>
            <a:ext cx="5579564" cy="3939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96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5AA-40EA-45A1-B82C-4514C03C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Bar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9D194-B456-47CB-BA1D-4C2E4020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86" y="1270000"/>
            <a:ext cx="5579564" cy="3881437"/>
          </a:xfr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53E2D-5476-44F9-8EB1-04D1E2AB015C}"/>
              </a:ext>
            </a:extLst>
          </p:cNvPr>
          <p:cNvSpPr txBox="1"/>
          <p:nvPr/>
        </p:nvSpPr>
        <p:spPr>
          <a:xfrm>
            <a:off x="2185886" y="5249446"/>
            <a:ext cx="557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Figure 3. Distribution of accidents of different level of severity across different light conditions.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C4D75-7904-40AC-9B57-91D5BD5807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86" y="1270000"/>
            <a:ext cx="5579564" cy="3881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365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6F9D-A0F8-4A5D-BE8C-AC5A3629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FBF-1B32-4495-8994-CF661A9E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The chi-squared test of association between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SEVERITYCODE and WEATHER, ROADCOND, LIGHTCOND produced p-values &lt; 0.5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All three associations were significant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All three candidate feature variables were included in the machine learning algorithms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963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C049-6471-4570-B3C4-A5C5765B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Best K for 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40A67-69F1-4131-9BF4-16E8A7D39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43" y="1269168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5A83A-F96F-4E73-95EC-43F2772628E1}"/>
              </a:ext>
            </a:extLst>
          </p:cNvPr>
          <p:cNvSpPr txBox="1"/>
          <p:nvPr/>
        </p:nvSpPr>
        <p:spPr>
          <a:xfrm>
            <a:off x="2231842" y="5249446"/>
            <a:ext cx="548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Figure 4. The K that produced the best accuracy (66%) was 47.</a:t>
            </a:r>
          </a:p>
        </p:txBody>
      </p:sp>
    </p:spTree>
    <p:extLst>
      <p:ext uri="{BB962C8B-B14F-4D97-AF65-F5344CB8AC3E}">
        <p14:creationId xmlns:p14="http://schemas.microsoft.com/office/powerpoint/2010/main" val="982060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428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Coursera Capstone Project - Car Accident Severity</vt:lpstr>
      <vt:lpstr>Introduction &amp; Data Source</vt:lpstr>
      <vt:lpstr>Data Cleaning</vt:lpstr>
      <vt:lpstr>Methodology</vt:lpstr>
      <vt:lpstr>Results – Bar Plots</vt:lpstr>
      <vt:lpstr>Results – Bar Plots</vt:lpstr>
      <vt:lpstr>Results – Bar Plots</vt:lpstr>
      <vt:lpstr>Results – Chi-squared Test</vt:lpstr>
      <vt:lpstr>Results – Best K for KNN</vt:lpstr>
      <vt:lpstr>Results – Machine Learning Accuracy Metrics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Yannis Dimopoulos</dc:creator>
  <cp:lastModifiedBy>Yannis Dimopoulos</cp:lastModifiedBy>
  <cp:revision>9</cp:revision>
  <dcterms:created xsi:type="dcterms:W3CDTF">2020-08-23T10:35:27Z</dcterms:created>
  <dcterms:modified xsi:type="dcterms:W3CDTF">2020-08-23T12:06:08Z</dcterms:modified>
</cp:coreProperties>
</file>