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441910-68E5-6DBB-F2E8-014754CAE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4150E4B-04C4-4F61-74A0-EDD9CC7C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0C98777-3710-5105-0271-3ECA6736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0EB9269-D9DE-891A-DD59-99DB8198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B300FA2-8781-0C53-54E2-E6399BA9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BE88D-5435-55F2-2E3F-D5F6C221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5D0CD26-6F61-6E05-3882-F1AFD64F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96B495-948B-FD2E-A530-86CC5815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735F427-5713-FA47-1EBE-7213A614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DD72430-61F6-8325-F286-F80F426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B513FA-F579-86F6-30D6-789C2EBB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5EB04E8-085A-F36B-8743-9198B201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77CF16F-F6E6-5603-85A3-F5C3F62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906DC2-913E-92EA-9A71-4B3CE88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5549A1-6486-257E-1848-48E0309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F56F13-AECB-EE56-39A7-C10D6139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BF849B-0949-3CAD-4000-FBE8F515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66E04DD-58E8-638F-668B-3C54475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9FD7E2-E521-9E97-276F-68F12689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2DD1116-C294-9C71-9DBC-750BCA83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DED55C-D36A-378C-3503-1199D43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3062EB9-0579-B1F0-0AA0-F06C091E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A7110CE-8C60-1859-C0E0-003E34C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2A0946-D1CB-DFD6-940D-791E947C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D643239-5839-800F-3A10-93E33AE9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043142-D827-18F0-1BF6-71378DE7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01493B-7CDC-9619-A6F5-7EFA56CA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0C69C94-0C27-88FE-26D3-970B313A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8A8ADE6-CEE6-98BA-5B18-2D2A95A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B69840C-029B-241F-2B2B-695594F0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2921A91-45D1-885B-190A-341C1F5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4B9E0E-1C4B-194B-CA16-346C92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0CBF858-C186-2373-EC28-2A1F3F81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7F2A567-9B25-1275-0C7A-B3D29F17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2F53DDE-46DD-570B-4CBB-8FC544179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5BDC7F1-A7FB-CDDD-5A44-9B3AC58BC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2774551-EEA0-C5FA-8B80-A3CD09A0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E51714C-9B8B-CA49-F8A9-187C93F0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FD8E449-0BE2-65F0-CF42-5577E0C4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031713-8363-19A2-CAB5-DC173FC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7C782C9-5371-8BEC-21FD-D5B13FA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FE00B68-DA41-7DE5-2C46-43867CE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8D056BF-E3E2-AAD9-02FA-3938177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E30C170F-AF82-DF8F-C27F-0362A996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2174401-0D7E-A624-37D0-B68F454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8B6758B-682B-FD03-69F5-B4DE8D2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FA098-3807-925D-42A3-1F6732B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104F59-7F5A-3174-3321-576D4115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ED4BDC7-2CEA-18FB-2F07-A9EC7FE3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21FCF2-2935-D429-ABF2-25A267B7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37247A9-F271-56C1-F241-54DA3F8C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3583AA-47FB-414C-3E1A-C14523C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6D149C-62AD-1782-FE8C-51C1AEF4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1B07BCC-E852-F10F-4C38-6DF3E3DF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790A10F-F375-6EBF-3362-B379E30C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3DDF20-8369-6AAB-55C0-29003818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59FAD25-B6CB-0526-BB52-7BAF3297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08A0F4A-E335-7C9F-FF67-DDC49566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3C131E0-9237-91E8-1D65-2027EC1B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5A2BFE4-58DD-5342-A0F6-2B789333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137B34D-C4E6-ED22-375E-289ADE942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BEB6-B523-48A8-B2FF-D689E0BADF4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6326BF8-1431-1634-CB9D-713C47D00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9FD256-20D1-5086-4AB0-B2BD261B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2F60-DDD3-45FA-B0F0-D158F89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TFIDF/Bag of Words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C12E0-AFC1-892A-831D-9DF7D6BC4780}"/>
              </a:ext>
            </a:extLst>
          </p:cNvPr>
          <p:cNvSpPr txBox="1"/>
          <p:nvPr/>
        </p:nvSpPr>
        <p:spPr>
          <a:xfrm>
            <a:off x="1147612" y="1562100"/>
            <a:ext cx="39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Not all those who </a:t>
            </a:r>
            <a:r>
              <a:rPr lang="en-US" i="1" dirty="0">
                <a:solidFill>
                  <a:srgbClr val="FF0000"/>
                </a:solidFill>
              </a:rPr>
              <a:t>wander</a:t>
            </a:r>
            <a:r>
              <a:rPr lang="en-US" i="1" dirty="0"/>
              <a:t> are lost”</a:t>
            </a:r>
            <a:endParaRPr lang="en-US" dirty="0"/>
          </a:p>
        </p:txBody>
      </p:sp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3372A9D5-5157-1550-97DA-911DACFD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6285"/>
              </p:ext>
            </p:extLst>
          </p:nvPr>
        </p:nvGraphicFramePr>
        <p:xfrm>
          <a:off x="3166909" y="2690871"/>
          <a:ext cx="5715584" cy="3190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448">
                  <a:extLst>
                    <a:ext uri="{9D8B030D-6E8A-4147-A177-3AD203B41FA5}">
                      <a16:colId xmlns:a16="http://schemas.microsoft.com/office/drawing/2014/main" val="3344279263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912424264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59628471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139748655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031611471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741477887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83952866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767776683"/>
                    </a:ext>
                  </a:extLst>
                </a:gridCol>
              </a:tblGrid>
              <a:tr h="319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40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2C5E94-AED3-2E61-C9F9-F3D686A43523}"/>
              </a:ext>
            </a:extLst>
          </p:cNvPr>
          <p:cNvSpPr txBox="1"/>
          <p:nvPr/>
        </p:nvSpPr>
        <p:spPr>
          <a:xfrm>
            <a:off x="7341761" y="1562100"/>
            <a:ext cx="39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Not all those who </a:t>
            </a:r>
            <a:r>
              <a:rPr lang="en-US" i="1" dirty="0">
                <a:solidFill>
                  <a:srgbClr val="FF0000"/>
                </a:solidFill>
              </a:rPr>
              <a:t>roam</a:t>
            </a:r>
            <a:r>
              <a:rPr lang="en-US" i="1" dirty="0"/>
              <a:t> are lost”</a:t>
            </a:r>
            <a:endParaRPr lang="en-US" dirty="0"/>
          </a:p>
        </p:txBody>
      </p:sp>
      <p:cxnSp>
        <p:nvCxnSpPr>
          <p:cNvPr id="12" name="Γραμμή σύνδεσης: Καμπύλη 11">
            <a:extLst>
              <a:ext uri="{FF2B5EF4-FFF2-40B4-BE49-F238E27FC236}">
                <a16:creationId xmlns:a16="http://schemas.microsoft.com/office/drawing/2014/main" id="{32862E1B-19B1-A2C6-5C78-7AA5650B8C5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181451" y="847620"/>
            <a:ext cx="759439" cy="2927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Γραμμή σύνδεσης: Καμπύλη 13">
            <a:extLst>
              <a:ext uri="{FF2B5EF4-FFF2-40B4-BE49-F238E27FC236}">
                <a16:creationId xmlns:a16="http://schemas.microsoft.com/office/drawing/2014/main" id="{60F7FD75-A5DE-A2BB-82C9-24C358D82678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7278526" y="677607"/>
            <a:ext cx="759439" cy="3267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Πίνακας 24">
            <a:extLst>
              <a:ext uri="{FF2B5EF4-FFF2-40B4-BE49-F238E27FC236}">
                <a16:creationId xmlns:a16="http://schemas.microsoft.com/office/drawing/2014/main" id="{3B62E92F-AF4E-8E1E-A898-62EA93229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46156"/>
              </p:ext>
            </p:extLst>
          </p:nvPr>
        </p:nvGraphicFramePr>
        <p:xfrm>
          <a:off x="3166909" y="3207010"/>
          <a:ext cx="5715584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448">
                  <a:extLst>
                    <a:ext uri="{9D8B030D-6E8A-4147-A177-3AD203B41FA5}">
                      <a16:colId xmlns:a16="http://schemas.microsoft.com/office/drawing/2014/main" val="3344279263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912424264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59628471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139748655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031611471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741477887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83952866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767776683"/>
                    </a:ext>
                  </a:extLst>
                </a:gridCol>
              </a:tblGrid>
              <a:tr h="2344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4085"/>
                  </a:ext>
                </a:extLst>
              </a:tr>
            </a:tbl>
          </a:graphicData>
        </a:graphic>
      </p:graphicFrame>
      <p:graphicFrame>
        <p:nvGraphicFramePr>
          <p:cNvPr id="26" name="Πίνακας 25">
            <a:extLst>
              <a:ext uri="{FF2B5EF4-FFF2-40B4-BE49-F238E27FC236}">
                <a16:creationId xmlns:a16="http://schemas.microsoft.com/office/drawing/2014/main" id="{82CFA31B-8992-8113-EDC2-65A0FD03C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5705"/>
              </p:ext>
            </p:extLst>
          </p:nvPr>
        </p:nvGraphicFramePr>
        <p:xfrm>
          <a:off x="3166909" y="3647420"/>
          <a:ext cx="5715584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448">
                  <a:extLst>
                    <a:ext uri="{9D8B030D-6E8A-4147-A177-3AD203B41FA5}">
                      <a16:colId xmlns:a16="http://schemas.microsoft.com/office/drawing/2014/main" val="3344279263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912424264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59628471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139748655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031611471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741477887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83952866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76777668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408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6AA92EF-A951-1811-8A13-0650B6EC30E7}"/>
              </a:ext>
            </a:extLst>
          </p:cNvPr>
          <p:cNvSpPr txBox="1"/>
          <p:nvPr/>
        </p:nvSpPr>
        <p:spPr>
          <a:xfrm>
            <a:off x="1754331" y="3159504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E582C-6E67-B5BB-8713-156C8DDEA773}"/>
              </a:ext>
            </a:extLst>
          </p:cNvPr>
          <p:cNvSpPr txBox="1"/>
          <p:nvPr/>
        </p:nvSpPr>
        <p:spPr>
          <a:xfrm>
            <a:off x="1754331" y="3596135"/>
            <a:ext cx="9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Wander</a:t>
            </a:r>
          </a:p>
        </p:txBody>
      </p:sp>
      <p:graphicFrame>
        <p:nvGraphicFramePr>
          <p:cNvPr id="33" name="Πίνακας 32">
            <a:extLst>
              <a:ext uri="{FF2B5EF4-FFF2-40B4-BE49-F238E27FC236}">
                <a16:creationId xmlns:a16="http://schemas.microsoft.com/office/drawing/2014/main" id="{BF6AF9CE-1B1E-F951-3F41-B5DE9E3B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60159"/>
              </p:ext>
            </p:extLst>
          </p:nvPr>
        </p:nvGraphicFramePr>
        <p:xfrm>
          <a:off x="3166909" y="4087830"/>
          <a:ext cx="5715584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448">
                  <a:extLst>
                    <a:ext uri="{9D8B030D-6E8A-4147-A177-3AD203B41FA5}">
                      <a16:colId xmlns:a16="http://schemas.microsoft.com/office/drawing/2014/main" val="3344279263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912424264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59628471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139748655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4031611471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741477887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1839528660"/>
                    </a:ext>
                  </a:extLst>
                </a:gridCol>
                <a:gridCol w="714448">
                  <a:extLst>
                    <a:ext uri="{9D8B030D-6E8A-4147-A177-3AD203B41FA5}">
                      <a16:colId xmlns:a16="http://schemas.microsoft.com/office/drawing/2014/main" val="376777668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408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7E1A3BF-2C59-FD39-C152-5E4BF1DB9B3B}"/>
              </a:ext>
            </a:extLst>
          </p:cNvPr>
          <p:cNvSpPr txBox="1"/>
          <p:nvPr/>
        </p:nvSpPr>
        <p:spPr>
          <a:xfrm>
            <a:off x="51377" y="450968"/>
            <a:ext cx="504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/>
              <a:t>Στόχος</a:t>
            </a:r>
            <a:r>
              <a:rPr lang="en-US" dirty="0"/>
              <a:t>: </a:t>
            </a:r>
            <a:r>
              <a:rPr lang="el-GR" dirty="0"/>
              <a:t>    Εύρεση όμοιων λέξεων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	</a:t>
            </a:r>
            <a:r>
              <a:rPr lang="en-US" dirty="0"/>
              <a:t>(</a:t>
            </a:r>
            <a:r>
              <a:rPr lang="el-GR" i="1" dirty="0"/>
              <a:t>και κατά συνέπεια προτάσεων/κειμένων)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08C6DA-D32F-6A98-61C3-E98F24FF60C2}"/>
              </a:ext>
            </a:extLst>
          </p:cNvPr>
          <p:cNvSpPr txBox="1"/>
          <p:nvPr/>
        </p:nvSpPr>
        <p:spPr>
          <a:xfrm>
            <a:off x="1754331" y="4033697"/>
            <a:ext cx="9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E9FC4-F347-A0CE-9E5E-5B3099234019}"/>
                  </a:ext>
                </a:extLst>
              </p:cNvPr>
              <p:cNvSpPr txBox="1"/>
              <p:nvPr/>
            </p:nvSpPr>
            <p:spPr>
              <a:xfrm>
                <a:off x="2857785" y="5077461"/>
                <a:ext cx="675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i="1" dirty="0"/>
                  <a:t>Εάν ορίσουμε μια μετρική ομοιότητας </a:t>
                </a:r>
                <a:r>
                  <a:rPr lang="en-US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)</a:t>
                </a:r>
                <a:r>
                  <a:rPr lang="el-GR" i="1" dirty="0"/>
                  <a:t> -&gt; απόσταση μεταξύ των διανυσμάτων λέξεων</a:t>
                </a:r>
                <a:r>
                  <a:rPr lang="en-US" i="1" dirty="0"/>
                  <a:t>: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E9FC4-F347-A0CE-9E5E-5B3099234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85" y="5077461"/>
                <a:ext cx="6751505" cy="646331"/>
              </a:xfrm>
              <a:prstGeom prst="rect">
                <a:avLst/>
              </a:prstGeom>
              <a:blipFill>
                <a:blip r:embed="rId2"/>
                <a:stretch>
                  <a:fillRect l="-813" t="-5660" r="-13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1320B5-B3C7-0148-5164-313E39EE169C}"/>
                  </a:ext>
                </a:extLst>
              </p:cNvPr>
              <p:cNvSpPr txBox="1"/>
              <p:nvPr/>
            </p:nvSpPr>
            <p:spPr>
              <a:xfrm>
                <a:off x="4181900" y="5819781"/>
                <a:ext cx="41032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roam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𝑤𝑎𝑛𝑑𝑒𝑟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1320B5-B3C7-0148-5164-313E39EE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00" y="5819781"/>
                <a:ext cx="4103273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1BC80B3-505D-7EE7-7B96-CB21AF310353}"/>
              </a:ext>
            </a:extLst>
          </p:cNvPr>
          <p:cNvSpPr txBox="1"/>
          <p:nvPr/>
        </p:nvSpPr>
        <p:spPr>
          <a:xfrm>
            <a:off x="1754331" y="2653012"/>
            <a:ext cx="134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16725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1A3BF-2C59-FD39-C152-5E4BF1DB9B3B}"/>
              </a:ext>
            </a:extLst>
          </p:cNvPr>
          <p:cNvSpPr txBox="1"/>
          <p:nvPr/>
        </p:nvSpPr>
        <p:spPr>
          <a:xfrm>
            <a:off x="51377" y="537757"/>
            <a:ext cx="711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/>
              <a:t>Καινοτομία</a:t>
            </a:r>
            <a:r>
              <a:rPr lang="en-US" dirty="0"/>
              <a:t>: </a:t>
            </a:r>
            <a:r>
              <a:rPr lang="el-GR" dirty="0"/>
              <a:t>   Αναπαράσταση λέξεων ανάλογα το πλαίσιο λέξεων όπου 	        εμφανίζεται.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2976D-90E1-B10F-1C1A-5B65B0691C2E}"/>
              </a:ext>
            </a:extLst>
          </p:cNvPr>
          <p:cNvSpPr txBox="1"/>
          <p:nvPr/>
        </p:nvSpPr>
        <p:spPr>
          <a:xfrm>
            <a:off x="1376212" y="1812240"/>
            <a:ext cx="41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Not all those who ___ are lost”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9B398-51A7-BCCA-0C95-BE84EE864194}"/>
              </a:ext>
            </a:extLst>
          </p:cNvPr>
          <p:cNvSpPr txBox="1"/>
          <p:nvPr/>
        </p:nvSpPr>
        <p:spPr>
          <a:xfrm>
            <a:off x="1376212" y="2301190"/>
            <a:ext cx="41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Tourists usually ___ the streets”</a:t>
            </a:r>
            <a:endParaRPr lang="en-US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CFB6D292-287C-7479-52B0-4447CC9EED74}"/>
              </a:ext>
            </a:extLst>
          </p:cNvPr>
          <p:cNvCxnSpPr/>
          <p:nvPr/>
        </p:nvCxnSpPr>
        <p:spPr>
          <a:xfrm flipH="1">
            <a:off x="5073650" y="2181572"/>
            <a:ext cx="603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712E89-A6E3-D501-B362-3A2B65B9078B}"/>
              </a:ext>
            </a:extLst>
          </p:cNvPr>
          <p:cNvSpPr txBox="1"/>
          <p:nvPr/>
        </p:nvSpPr>
        <p:spPr>
          <a:xfrm>
            <a:off x="6210300" y="1946106"/>
            <a:ext cx="425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l-GR" dirty="0"/>
              <a:t>Και οι δύο λέξεις ταιριάζουν στις προτάσεις άρα θα είναι όμοιες.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Πίνακας 12">
                <a:extLst>
                  <a:ext uri="{FF2B5EF4-FFF2-40B4-BE49-F238E27FC236}">
                    <a16:creationId xmlns:a16="http://schemas.microsoft.com/office/drawing/2014/main" id="{F39A0FDB-0F3E-900E-3410-CC168FD81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118255"/>
                  </p:ext>
                </p:extLst>
              </p:nvPr>
            </p:nvGraphicFramePr>
            <p:xfrm>
              <a:off x="1724307" y="4096640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7608752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803913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1312359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787463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6246865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141773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79374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Wander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17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959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Πίνακας 12">
                <a:extLst>
                  <a:ext uri="{FF2B5EF4-FFF2-40B4-BE49-F238E27FC236}">
                    <a16:creationId xmlns:a16="http://schemas.microsoft.com/office/drawing/2014/main" id="{F39A0FDB-0F3E-900E-3410-CC168FD81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118255"/>
                  </p:ext>
                </p:extLst>
              </p:nvPr>
            </p:nvGraphicFramePr>
            <p:xfrm>
              <a:off x="1724307" y="4096640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7608752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803913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1312359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787463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6246865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141773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793742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Wander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17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108197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108197" r="-5031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400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300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197" r="-200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32" t="-108197" r="-1015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476" t="-108197" r="-10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590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Αριστερή αγκύλη 14">
            <a:extLst>
              <a:ext uri="{FF2B5EF4-FFF2-40B4-BE49-F238E27FC236}">
                <a16:creationId xmlns:a16="http://schemas.microsoft.com/office/drawing/2014/main" id="{33A9EF86-AAFD-C4E9-0C5A-DFDC05A7B816}"/>
              </a:ext>
            </a:extLst>
          </p:cNvPr>
          <p:cNvSpPr/>
          <p:nvPr/>
        </p:nvSpPr>
        <p:spPr>
          <a:xfrm rot="16200000">
            <a:off x="7001157" y="2939780"/>
            <a:ext cx="228600" cy="4508500"/>
          </a:xfrm>
          <a:prstGeom prst="lef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8825-B654-051B-75C6-9EA0D27CA85D}"/>
              </a:ext>
            </a:extLst>
          </p:cNvPr>
          <p:cNvSpPr txBox="1"/>
          <p:nvPr/>
        </p:nvSpPr>
        <p:spPr>
          <a:xfrm>
            <a:off x="6437014" y="5412183"/>
            <a:ext cx="17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Window Size = 2</a:t>
            </a:r>
          </a:p>
        </p:txBody>
      </p:sp>
    </p:spTree>
    <p:extLst>
      <p:ext uri="{BB962C8B-B14F-4D97-AF65-F5344CB8AC3E}">
        <p14:creationId xmlns:p14="http://schemas.microsoft.com/office/powerpoint/2010/main" val="20306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64A91-1749-757A-5CA9-772BE0BE52AA}"/>
              </a:ext>
            </a:extLst>
          </p:cNvPr>
          <p:cNvSpPr txBox="1"/>
          <p:nvPr/>
        </p:nvSpPr>
        <p:spPr>
          <a:xfrm>
            <a:off x="3092450" y="541695"/>
            <a:ext cx="57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l-GR" dirty="0"/>
              <a:t>Διαφορετικά μοντέλα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l-GR" i="1" dirty="0"/>
              <a:t>Βασισμένα σε </a:t>
            </a:r>
            <a:r>
              <a:rPr lang="el-GR" i="1" dirty="0" err="1"/>
              <a:t>νευρωνικά</a:t>
            </a:r>
            <a:r>
              <a:rPr lang="el-GR" i="1" dirty="0"/>
              <a:t> δίκτυα)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A28F-8F08-E74A-C8D2-E6D3CF588D3C}"/>
              </a:ext>
            </a:extLst>
          </p:cNvPr>
          <p:cNvSpPr txBox="1"/>
          <p:nvPr/>
        </p:nvSpPr>
        <p:spPr>
          <a:xfrm>
            <a:off x="625474" y="964311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Bag of Words (CBOW)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36DFF-CA9F-50B6-C097-F8E67515E216}"/>
              </a:ext>
            </a:extLst>
          </p:cNvPr>
          <p:cNvSpPr txBox="1"/>
          <p:nvPr/>
        </p:nvSpPr>
        <p:spPr>
          <a:xfrm>
            <a:off x="9486900" y="1008388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940C37B-C7FB-D511-242B-B6EC7B7E62F5}"/>
                  </a:ext>
                </a:extLst>
              </p:cNvPr>
              <p:cNvSpPr/>
              <p:nvPr/>
            </p:nvSpPr>
            <p:spPr>
              <a:xfrm>
                <a:off x="2212693" y="2043763"/>
                <a:ext cx="485049" cy="5762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940C37B-C7FB-D511-242B-B6EC7B7E6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693" y="2043763"/>
                <a:ext cx="485049" cy="576282"/>
              </a:xfrm>
              <a:prstGeom prst="rect">
                <a:avLst/>
              </a:prstGeom>
              <a:blipFill>
                <a:blip r:embed="rId2"/>
                <a:stretch>
                  <a:fillRect l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DEA5C95E-DAF1-3289-D8BF-22D705DBEEB3}"/>
                  </a:ext>
                </a:extLst>
              </p:cNvPr>
              <p:cNvSpPr/>
              <p:nvPr/>
            </p:nvSpPr>
            <p:spPr>
              <a:xfrm>
                <a:off x="2211468" y="2785565"/>
                <a:ext cx="485049" cy="5762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DEA5C95E-DAF1-3289-D8BF-22D705DBE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68" y="2785565"/>
                <a:ext cx="485049" cy="576282"/>
              </a:xfrm>
              <a:prstGeom prst="rect">
                <a:avLst/>
              </a:prstGeom>
              <a:blipFill>
                <a:blip r:embed="rId3"/>
                <a:stretch>
                  <a:fillRect l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9667B268-76BF-C009-3973-FD31B1DB6DDB}"/>
                  </a:ext>
                </a:extLst>
              </p:cNvPr>
              <p:cNvSpPr/>
              <p:nvPr/>
            </p:nvSpPr>
            <p:spPr>
              <a:xfrm>
                <a:off x="2211467" y="5028168"/>
                <a:ext cx="522775" cy="50557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9667B268-76BF-C009-3973-FD31B1DB6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67" y="5028168"/>
                <a:ext cx="522775" cy="505575"/>
              </a:xfrm>
              <a:prstGeom prst="rect">
                <a:avLst/>
              </a:prstGeom>
              <a:blipFill>
                <a:blip r:embed="rId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Ορθογώνιο 13">
                <a:extLst>
                  <a:ext uri="{FF2B5EF4-FFF2-40B4-BE49-F238E27FC236}">
                    <a16:creationId xmlns:a16="http://schemas.microsoft.com/office/drawing/2014/main" id="{9D1B8854-0F20-A62D-665C-F3AFB3F5AC9A}"/>
                  </a:ext>
                </a:extLst>
              </p:cNvPr>
              <p:cNvSpPr/>
              <p:nvPr/>
            </p:nvSpPr>
            <p:spPr>
              <a:xfrm>
                <a:off x="2211467" y="4286366"/>
                <a:ext cx="522775" cy="57628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Ορθογώνιο 13">
                <a:extLst>
                  <a:ext uri="{FF2B5EF4-FFF2-40B4-BE49-F238E27FC236}">
                    <a16:creationId xmlns:a16="http://schemas.microsoft.com/office/drawing/2014/main" id="{9D1B8854-0F20-A62D-665C-F3AFB3F5A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67" y="4286366"/>
                <a:ext cx="522775" cy="576281"/>
              </a:xfrm>
              <a:prstGeom prst="rect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Ορθογώνιο 20">
                <a:extLst>
                  <a:ext uri="{FF2B5EF4-FFF2-40B4-BE49-F238E27FC236}">
                    <a16:creationId xmlns:a16="http://schemas.microsoft.com/office/drawing/2014/main" id="{86F2E3C0-3C1D-0FF2-E545-1224FB05930C}"/>
                  </a:ext>
                </a:extLst>
              </p:cNvPr>
              <p:cNvSpPr/>
              <p:nvPr/>
            </p:nvSpPr>
            <p:spPr>
              <a:xfrm>
                <a:off x="4427396" y="3570906"/>
                <a:ext cx="450850" cy="6667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Ορθογώνιο 20">
                <a:extLst>
                  <a:ext uri="{FF2B5EF4-FFF2-40B4-BE49-F238E27FC236}">
                    <a16:creationId xmlns:a16="http://schemas.microsoft.com/office/drawing/2014/main" id="{86F2E3C0-3C1D-0FF2-E545-1224FB059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96" y="3570906"/>
                <a:ext cx="450850" cy="666750"/>
              </a:xfrm>
              <a:prstGeom prst="rect">
                <a:avLst/>
              </a:prstGeom>
              <a:blipFill>
                <a:blip r:embed="rId6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A2559BE9-F7CE-16F6-9D70-D6D8844ED415}"/>
              </a:ext>
            </a:extLst>
          </p:cNvPr>
          <p:cNvSpPr txBox="1"/>
          <p:nvPr/>
        </p:nvSpPr>
        <p:spPr>
          <a:xfrm>
            <a:off x="425450" y="6400800"/>
            <a:ext cx="404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context predict the current word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7B0DF5-7345-8CF7-D3A9-2DA4F13AB91D}"/>
              </a:ext>
            </a:extLst>
          </p:cNvPr>
          <p:cNvSpPr txBox="1"/>
          <p:nvPr/>
        </p:nvSpPr>
        <p:spPr>
          <a:xfrm>
            <a:off x="8096250" y="6367929"/>
            <a:ext cx="404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current word predict context</a:t>
            </a:r>
          </a:p>
        </p:txBody>
      </p:sp>
      <p:sp>
        <p:nvSpPr>
          <p:cNvPr id="102" name="Ορθογώνιο 101">
            <a:extLst>
              <a:ext uri="{FF2B5EF4-FFF2-40B4-BE49-F238E27FC236}">
                <a16:creationId xmlns:a16="http://schemas.microsoft.com/office/drawing/2014/main" id="{EB25C30A-CDB7-56C3-0791-5A530ACA5F11}"/>
              </a:ext>
            </a:extLst>
          </p:cNvPr>
          <p:cNvSpPr/>
          <p:nvPr/>
        </p:nvSpPr>
        <p:spPr>
          <a:xfrm>
            <a:off x="3496696" y="2823389"/>
            <a:ext cx="485049" cy="2161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Ευθεία γραμμή σύνδεσης 103">
            <a:extLst>
              <a:ext uri="{FF2B5EF4-FFF2-40B4-BE49-F238E27FC236}">
                <a16:creationId xmlns:a16="http://schemas.microsoft.com/office/drawing/2014/main" id="{FBEC8F26-EF56-0F37-1D65-6D314F0DAF59}"/>
              </a:ext>
            </a:extLst>
          </p:cNvPr>
          <p:cNvCxnSpPr>
            <a:stCxn id="10" idx="3"/>
            <a:endCxn id="102" idx="1"/>
          </p:cNvCxnSpPr>
          <p:nvPr/>
        </p:nvCxnSpPr>
        <p:spPr>
          <a:xfrm>
            <a:off x="2697742" y="2331904"/>
            <a:ext cx="798954" cy="157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Ευθεία γραμμή σύνδεσης 104">
            <a:extLst>
              <a:ext uri="{FF2B5EF4-FFF2-40B4-BE49-F238E27FC236}">
                <a16:creationId xmlns:a16="http://schemas.microsoft.com/office/drawing/2014/main" id="{4D02BA51-DF5F-F4F4-FD9A-3997B8CE019F}"/>
              </a:ext>
            </a:extLst>
          </p:cNvPr>
          <p:cNvCxnSpPr>
            <a:cxnSpLocks/>
            <a:stCxn id="12" idx="3"/>
            <a:endCxn id="102" idx="1"/>
          </p:cNvCxnSpPr>
          <p:nvPr/>
        </p:nvCxnSpPr>
        <p:spPr>
          <a:xfrm>
            <a:off x="2696517" y="3073706"/>
            <a:ext cx="800179" cy="83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Ευθεία γραμμή σύνδεσης 107">
            <a:extLst>
              <a:ext uri="{FF2B5EF4-FFF2-40B4-BE49-F238E27FC236}">
                <a16:creationId xmlns:a16="http://schemas.microsoft.com/office/drawing/2014/main" id="{54238BCB-7AD8-CC9C-1CAD-775DC02A4025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 flipV="1">
            <a:off x="2734242" y="3904281"/>
            <a:ext cx="762454" cy="670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Ευθεία γραμμή σύνδεσης 110">
            <a:extLst>
              <a:ext uri="{FF2B5EF4-FFF2-40B4-BE49-F238E27FC236}">
                <a16:creationId xmlns:a16="http://schemas.microsoft.com/office/drawing/2014/main" id="{F7236ED8-97BF-E3BD-C082-DE5CC8823426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 flipV="1">
            <a:off x="2734242" y="3904281"/>
            <a:ext cx="762454" cy="137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Ευθεία γραμμή σύνδεσης 112">
            <a:extLst>
              <a:ext uri="{FF2B5EF4-FFF2-40B4-BE49-F238E27FC236}">
                <a16:creationId xmlns:a16="http://schemas.microsoft.com/office/drawing/2014/main" id="{33CB1ADD-053C-EE89-19EB-C5AF9BFB6E0D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>
            <a:off x="3981745" y="3904281"/>
            <a:ext cx="445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Ορθογώνιο 122">
                <a:extLst>
                  <a:ext uri="{FF2B5EF4-FFF2-40B4-BE49-F238E27FC236}">
                    <a16:creationId xmlns:a16="http://schemas.microsoft.com/office/drawing/2014/main" id="{3750E44B-3708-31D2-11EC-1BBD876C0BE6}"/>
                  </a:ext>
                </a:extLst>
              </p:cNvPr>
              <p:cNvSpPr/>
              <p:nvPr/>
            </p:nvSpPr>
            <p:spPr>
              <a:xfrm>
                <a:off x="6565378" y="3618185"/>
                <a:ext cx="450850" cy="6667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Ορθογώνιο 122">
                <a:extLst>
                  <a:ext uri="{FF2B5EF4-FFF2-40B4-BE49-F238E27FC236}">
                    <a16:creationId xmlns:a16="http://schemas.microsoft.com/office/drawing/2014/main" id="{3750E44B-3708-31D2-11EC-1BBD876C0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78" y="3618185"/>
                <a:ext cx="450850" cy="666750"/>
              </a:xfrm>
              <a:prstGeom prst="rect">
                <a:avLst/>
              </a:prstGeom>
              <a:blipFill>
                <a:blip r:embed="rId7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Ορθογώνιο 123">
                <a:extLst>
                  <a:ext uri="{FF2B5EF4-FFF2-40B4-BE49-F238E27FC236}">
                    <a16:creationId xmlns:a16="http://schemas.microsoft.com/office/drawing/2014/main" id="{13E5A851-2D52-6604-98A3-9894FC6ED582}"/>
                  </a:ext>
                </a:extLst>
              </p:cNvPr>
              <p:cNvSpPr/>
              <p:nvPr/>
            </p:nvSpPr>
            <p:spPr>
              <a:xfrm>
                <a:off x="8965351" y="2123752"/>
                <a:ext cx="485049" cy="5762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Ορθογώνιο 123">
                <a:extLst>
                  <a:ext uri="{FF2B5EF4-FFF2-40B4-BE49-F238E27FC236}">
                    <a16:creationId xmlns:a16="http://schemas.microsoft.com/office/drawing/2014/main" id="{13E5A851-2D52-6604-98A3-9894FC6ED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51" y="2123752"/>
                <a:ext cx="485049" cy="576282"/>
              </a:xfrm>
              <a:prstGeom prst="rect">
                <a:avLst/>
              </a:prstGeom>
              <a:blipFill>
                <a:blip r:embed="rId8"/>
                <a:stretch>
                  <a:fillRect l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Ορθογώνιο 124">
                <a:extLst>
                  <a:ext uri="{FF2B5EF4-FFF2-40B4-BE49-F238E27FC236}">
                    <a16:creationId xmlns:a16="http://schemas.microsoft.com/office/drawing/2014/main" id="{10BFFD7B-18AF-5656-56A2-B576091E2154}"/>
                  </a:ext>
                </a:extLst>
              </p:cNvPr>
              <p:cNvSpPr/>
              <p:nvPr/>
            </p:nvSpPr>
            <p:spPr>
              <a:xfrm>
                <a:off x="8964126" y="2865554"/>
                <a:ext cx="485049" cy="5762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Ορθογώνιο 124">
                <a:extLst>
                  <a:ext uri="{FF2B5EF4-FFF2-40B4-BE49-F238E27FC236}">
                    <a16:creationId xmlns:a16="http://schemas.microsoft.com/office/drawing/2014/main" id="{10BFFD7B-18AF-5656-56A2-B576091E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26" y="2865554"/>
                <a:ext cx="485049" cy="576282"/>
              </a:xfrm>
              <a:prstGeom prst="rect">
                <a:avLst/>
              </a:prstGeom>
              <a:blipFill>
                <a:blip r:embed="rId9"/>
                <a:stretch>
                  <a:fillRect l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Ορθογώνιο 125">
                <a:extLst>
                  <a:ext uri="{FF2B5EF4-FFF2-40B4-BE49-F238E27FC236}">
                    <a16:creationId xmlns:a16="http://schemas.microsoft.com/office/drawing/2014/main" id="{6A978949-34B3-FBCD-0CA2-00AB49D773CC}"/>
                  </a:ext>
                </a:extLst>
              </p:cNvPr>
              <p:cNvSpPr/>
              <p:nvPr/>
            </p:nvSpPr>
            <p:spPr>
              <a:xfrm>
                <a:off x="8964125" y="5108157"/>
                <a:ext cx="522775" cy="50557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6" name="Ορθογώνιο 125">
                <a:extLst>
                  <a:ext uri="{FF2B5EF4-FFF2-40B4-BE49-F238E27FC236}">
                    <a16:creationId xmlns:a16="http://schemas.microsoft.com/office/drawing/2014/main" id="{6A978949-34B3-FBCD-0CA2-00AB49D77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25" y="5108157"/>
                <a:ext cx="522775" cy="505575"/>
              </a:xfrm>
              <a:prstGeom prst="rect">
                <a:avLst/>
              </a:prstGeom>
              <a:blipFill>
                <a:blip r:embed="rId10"/>
                <a:stretch>
                  <a:fillRect l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Ορθογώνιο 126">
                <a:extLst>
                  <a:ext uri="{FF2B5EF4-FFF2-40B4-BE49-F238E27FC236}">
                    <a16:creationId xmlns:a16="http://schemas.microsoft.com/office/drawing/2014/main" id="{4EB3313E-762E-12B4-B761-D4DD925FB731}"/>
                  </a:ext>
                </a:extLst>
              </p:cNvPr>
              <p:cNvSpPr/>
              <p:nvPr/>
            </p:nvSpPr>
            <p:spPr>
              <a:xfrm>
                <a:off x="8964125" y="4366355"/>
                <a:ext cx="522775" cy="57628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7" name="Ορθογώνιο 126">
                <a:extLst>
                  <a:ext uri="{FF2B5EF4-FFF2-40B4-BE49-F238E27FC236}">
                    <a16:creationId xmlns:a16="http://schemas.microsoft.com/office/drawing/2014/main" id="{4EB3313E-762E-12B4-B761-D4DD925F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25" y="4366355"/>
                <a:ext cx="522775" cy="576281"/>
              </a:xfrm>
              <a:prstGeom prst="rect">
                <a:avLst/>
              </a:prstGeom>
              <a:blipFill>
                <a:blip r:embed="rId11"/>
                <a:stretch>
                  <a:fillRect l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Ορθογώνιο 128">
            <a:extLst>
              <a:ext uri="{FF2B5EF4-FFF2-40B4-BE49-F238E27FC236}">
                <a16:creationId xmlns:a16="http://schemas.microsoft.com/office/drawing/2014/main" id="{1E24B668-EDCA-9AC3-89FF-05D237CA90C1}"/>
              </a:ext>
            </a:extLst>
          </p:cNvPr>
          <p:cNvSpPr/>
          <p:nvPr/>
        </p:nvSpPr>
        <p:spPr>
          <a:xfrm>
            <a:off x="7716622" y="2866384"/>
            <a:ext cx="485049" cy="2161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Ευθεία γραμμή σύνδεσης 129">
            <a:extLst>
              <a:ext uri="{FF2B5EF4-FFF2-40B4-BE49-F238E27FC236}">
                <a16:creationId xmlns:a16="http://schemas.microsoft.com/office/drawing/2014/main" id="{100AC6DA-4C93-49EC-7019-11C212CB53B8}"/>
              </a:ext>
            </a:extLst>
          </p:cNvPr>
          <p:cNvCxnSpPr>
            <a:cxnSpLocks/>
            <a:stCxn id="123" idx="3"/>
            <a:endCxn id="129" idx="1"/>
          </p:cNvCxnSpPr>
          <p:nvPr/>
        </p:nvCxnSpPr>
        <p:spPr>
          <a:xfrm flipV="1">
            <a:off x="7016228" y="3947276"/>
            <a:ext cx="700394" cy="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Ευθεία γραμμή σύνδεσης 133">
            <a:extLst>
              <a:ext uri="{FF2B5EF4-FFF2-40B4-BE49-F238E27FC236}">
                <a16:creationId xmlns:a16="http://schemas.microsoft.com/office/drawing/2014/main" id="{F7BAAC65-F46A-2C53-A89C-97988B2D1583}"/>
              </a:ext>
            </a:extLst>
          </p:cNvPr>
          <p:cNvCxnSpPr>
            <a:cxnSpLocks/>
            <a:stCxn id="129" idx="3"/>
            <a:endCxn id="124" idx="1"/>
          </p:cNvCxnSpPr>
          <p:nvPr/>
        </p:nvCxnSpPr>
        <p:spPr>
          <a:xfrm flipV="1">
            <a:off x="8201671" y="2411893"/>
            <a:ext cx="763680" cy="1535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Ευθεία γραμμή σύνδεσης 136">
            <a:extLst>
              <a:ext uri="{FF2B5EF4-FFF2-40B4-BE49-F238E27FC236}">
                <a16:creationId xmlns:a16="http://schemas.microsoft.com/office/drawing/2014/main" id="{0155694A-6A16-F7C3-C35A-A4492A31A4C4}"/>
              </a:ext>
            </a:extLst>
          </p:cNvPr>
          <p:cNvCxnSpPr>
            <a:cxnSpLocks/>
            <a:stCxn id="129" idx="3"/>
            <a:endCxn id="125" idx="1"/>
          </p:cNvCxnSpPr>
          <p:nvPr/>
        </p:nvCxnSpPr>
        <p:spPr>
          <a:xfrm flipV="1">
            <a:off x="8201671" y="3153695"/>
            <a:ext cx="762455" cy="79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Ευθεία γραμμή σύνδεσης 139">
            <a:extLst>
              <a:ext uri="{FF2B5EF4-FFF2-40B4-BE49-F238E27FC236}">
                <a16:creationId xmlns:a16="http://schemas.microsoft.com/office/drawing/2014/main" id="{BF088E40-90E7-5018-ADE7-BBAB149793B6}"/>
              </a:ext>
            </a:extLst>
          </p:cNvPr>
          <p:cNvCxnSpPr>
            <a:cxnSpLocks/>
            <a:stCxn id="129" idx="3"/>
            <a:endCxn id="127" idx="1"/>
          </p:cNvCxnSpPr>
          <p:nvPr/>
        </p:nvCxnSpPr>
        <p:spPr>
          <a:xfrm>
            <a:off x="8201671" y="3947276"/>
            <a:ext cx="762454" cy="70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Ευθεία γραμμή σύνδεσης 142">
            <a:extLst>
              <a:ext uri="{FF2B5EF4-FFF2-40B4-BE49-F238E27FC236}">
                <a16:creationId xmlns:a16="http://schemas.microsoft.com/office/drawing/2014/main" id="{BE0E081A-DD9D-DCD4-D3F6-A674FB4A30A7}"/>
              </a:ext>
            </a:extLst>
          </p:cNvPr>
          <p:cNvCxnSpPr>
            <a:cxnSpLocks/>
            <a:stCxn id="129" idx="3"/>
            <a:endCxn id="126" idx="1"/>
          </p:cNvCxnSpPr>
          <p:nvPr/>
        </p:nvCxnSpPr>
        <p:spPr>
          <a:xfrm>
            <a:off x="8201671" y="3947276"/>
            <a:ext cx="762454" cy="141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F5D5E5C-83A6-E65C-0996-B9753C8ADB5E}"/>
              </a:ext>
            </a:extLst>
          </p:cNvPr>
          <p:cNvSpPr txBox="1"/>
          <p:nvPr/>
        </p:nvSpPr>
        <p:spPr>
          <a:xfrm>
            <a:off x="2094840" y="1505967"/>
            <a:ext cx="7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28656C-BC89-D4FA-41AB-F0491B0A5F8C}"/>
              </a:ext>
            </a:extLst>
          </p:cNvPr>
          <p:cNvSpPr txBox="1"/>
          <p:nvPr/>
        </p:nvSpPr>
        <p:spPr>
          <a:xfrm>
            <a:off x="6437718" y="1499131"/>
            <a:ext cx="7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FBCBA7-392C-C796-5167-9A3D17127403}"/>
              </a:ext>
            </a:extLst>
          </p:cNvPr>
          <p:cNvSpPr txBox="1"/>
          <p:nvPr/>
        </p:nvSpPr>
        <p:spPr>
          <a:xfrm>
            <a:off x="4151588" y="1487688"/>
            <a:ext cx="93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ECAF17A-2294-7D7F-995E-24BA2865776D}"/>
              </a:ext>
            </a:extLst>
          </p:cNvPr>
          <p:cNvSpPr txBox="1"/>
          <p:nvPr/>
        </p:nvSpPr>
        <p:spPr>
          <a:xfrm>
            <a:off x="8820150" y="1487374"/>
            <a:ext cx="93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55" name="Ευθεία γραμμή σύνδεσης 154">
            <a:extLst>
              <a:ext uri="{FF2B5EF4-FFF2-40B4-BE49-F238E27FC236}">
                <a16:creationId xmlns:a16="http://schemas.microsoft.com/office/drawing/2014/main" id="{ED4F2A30-7170-B195-F82C-D8B6FBDC7AB0}"/>
              </a:ext>
            </a:extLst>
          </p:cNvPr>
          <p:cNvCxnSpPr/>
          <p:nvPr/>
        </p:nvCxnSpPr>
        <p:spPr>
          <a:xfrm>
            <a:off x="5540312" y="1264284"/>
            <a:ext cx="81481" cy="470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2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A28F-8F08-E74A-C8D2-E6D3CF588D3C}"/>
              </a:ext>
            </a:extLst>
          </p:cNvPr>
          <p:cNvSpPr txBox="1"/>
          <p:nvPr/>
        </p:nvSpPr>
        <p:spPr>
          <a:xfrm>
            <a:off x="308601" y="575012"/>
            <a:ext cx="1003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Bag of Words (CBOW)</a:t>
            </a:r>
          </a:p>
          <a:p>
            <a:r>
              <a:rPr lang="el-GR" dirty="0"/>
              <a:t>«Μαθαίνοντας διανυσματικές αναπαραστάσεις λέξεων μέσω επιβλεπόμενης μηχανικής μάθησης.»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F464-7CFC-4FD7-5D4D-50D00F92C126}"/>
              </a:ext>
            </a:extLst>
          </p:cNvPr>
          <p:cNvSpPr txBox="1"/>
          <p:nvPr/>
        </p:nvSpPr>
        <p:spPr>
          <a:xfrm>
            <a:off x="803580" y="1410232"/>
            <a:ext cx="39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Not all those who </a:t>
            </a:r>
            <a:r>
              <a:rPr lang="en-US" i="1" dirty="0">
                <a:solidFill>
                  <a:srgbClr val="FF0000"/>
                </a:solidFill>
              </a:rPr>
              <a:t>wander</a:t>
            </a:r>
            <a:r>
              <a:rPr lang="en-US" i="1" dirty="0"/>
              <a:t> are lost”</a:t>
            </a:r>
            <a:endParaRPr lang="en-US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2DE1E8E-9E77-E4E5-39E8-5E591620BD96}"/>
              </a:ext>
            </a:extLst>
          </p:cNvPr>
          <p:cNvSpPr/>
          <p:nvPr/>
        </p:nvSpPr>
        <p:spPr>
          <a:xfrm>
            <a:off x="4518038" y="2999952"/>
            <a:ext cx="198270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B62612B1-95C0-EEDB-FF31-FD9B0E14C7FD}"/>
              </a:ext>
            </a:extLst>
          </p:cNvPr>
          <p:cNvSpPr/>
          <p:nvPr/>
        </p:nvSpPr>
        <p:spPr>
          <a:xfrm>
            <a:off x="2580238" y="3087232"/>
            <a:ext cx="516047" cy="443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A478EC74-D7E9-6555-795C-4AE9331F52C8}"/>
              </a:ext>
            </a:extLst>
          </p:cNvPr>
          <p:cNvSpPr/>
          <p:nvPr/>
        </p:nvSpPr>
        <p:spPr>
          <a:xfrm>
            <a:off x="8067355" y="3109865"/>
            <a:ext cx="516047" cy="443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F5D8E24A-B667-88C6-86E8-07BD053F748F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3096285" y="3309042"/>
            <a:ext cx="1421753" cy="1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066E6EFF-B4C0-6E58-3A9C-E1C30B1086F6}"/>
              </a:ext>
            </a:extLst>
          </p:cNvPr>
          <p:cNvCxnSpPr>
            <a:cxnSpLocks/>
            <a:stCxn id="3" idx="3"/>
            <a:endCxn id="9" idx="2"/>
          </p:cNvCxnSpPr>
          <p:nvPr/>
        </p:nvCxnSpPr>
        <p:spPr>
          <a:xfrm>
            <a:off x="6500747" y="3323118"/>
            <a:ext cx="1566608" cy="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00E163-C909-7A1E-FE68-D08556182CBD}"/>
              </a:ext>
            </a:extLst>
          </p:cNvPr>
          <p:cNvSpPr txBox="1"/>
          <p:nvPr/>
        </p:nvSpPr>
        <p:spPr>
          <a:xfrm>
            <a:off x="1059254" y="2579401"/>
            <a:ext cx="355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</a:t>
            </a:r>
            <a:r>
              <a:rPr lang="en-US" dirty="0"/>
              <a:t>: (“those”, ”who”, “are”, “lost”)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8AFEA-C08D-6ECD-D8A2-BD889DF7BAFA}"/>
              </a:ext>
            </a:extLst>
          </p:cNvPr>
          <p:cNvSpPr txBox="1"/>
          <p:nvPr/>
        </p:nvSpPr>
        <p:spPr>
          <a:xfrm>
            <a:off x="7748256" y="2518724"/>
            <a:ext cx="18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</a:t>
            </a:r>
            <a:r>
              <a:rPr lang="en-US" dirty="0"/>
              <a:t>: (“roam”)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B8302-0914-00E1-F222-4AE5F1022760}"/>
              </a:ext>
            </a:extLst>
          </p:cNvPr>
          <p:cNvSpPr txBox="1"/>
          <p:nvPr/>
        </p:nvSpPr>
        <p:spPr>
          <a:xfrm>
            <a:off x="503184" y="5309460"/>
            <a:ext cx="77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Προσοχή! </a:t>
            </a:r>
            <a:r>
              <a:rPr lang="en-US" dirty="0"/>
              <a:t>: </a:t>
            </a:r>
            <a:r>
              <a:rPr lang="el-GR" dirty="0"/>
              <a:t>Το πόσες λέξεις πριν και μετά την λέξη όπου θέλουμε να προβλέψουμε είναι </a:t>
            </a:r>
            <a:r>
              <a:rPr lang="el-GR" dirty="0">
                <a:solidFill>
                  <a:srgbClr val="FF0000"/>
                </a:solidFill>
              </a:rPr>
              <a:t>παράμετρος </a:t>
            </a:r>
            <a:r>
              <a:rPr lang="el-GR" dirty="0"/>
              <a:t>του μοντέλου!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A28F-8F08-E74A-C8D2-E6D3CF588D3C}"/>
              </a:ext>
            </a:extLst>
          </p:cNvPr>
          <p:cNvSpPr txBox="1"/>
          <p:nvPr/>
        </p:nvSpPr>
        <p:spPr>
          <a:xfrm>
            <a:off x="308601" y="575012"/>
            <a:ext cx="1003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Bag of Words (CBOW)</a:t>
            </a:r>
          </a:p>
          <a:p>
            <a:r>
              <a:rPr lang="el-GR" dirty="0"/>
              <a:t>«Μαθαίνοντας διανυσματικές αναπαραστάσεις λέξεων μέσω επιβλεπόμενης μηχανικής μάθησης.»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5990-03BC-CA41-4787-55C1C782400D}"/>
              </a:ext>
            </a:extLst>
          </p:cNvPr>
          <p:cNvSpPr txBox="1"/>
          <p:nvPr/>
        </p:nvSpPr>
        <p:spPr>
          <a:xfrm>
            <a:off x="734587" y="1589385"/>
            <a:ext cx="355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Input</a:t>
            </a:r>
          </a:p>
          <a:p>
            <a:r>
              <a:rPr lang="en-US" dirty="0"/>
              <a:t>“those”  = (0,0,1,0,0,0)</a:t>
            </a:r>
            <a:endParaRPr lang="el-GR" dirty="0"/>
          </a:p>
          <a:p>
            <a:r>
              <a:rPr lang="en-US" dirty="0"/>
              <a:t> ”who”   = (0,0,0,1,0,0)</a:t>
            </a:r>
          </a:p>
        </p:txBody>
      </p: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C872BFBF-C289-4C13-C122-E62714B1F9FD}"/>
              </a:ext>
            </a:extLst>
          </p:cNvPr>
          <p:cNvCxnSpPr/>
          <p:nvPr/>
        </p:nvCxnSpPr>
        <p:spPr>
          <a:xfrm>
            <a:off x="1981200" y="2565400"/>
            <a:ext cx="0" cy="7839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Οβάλ 10">
            <a:extLst>
              <a:ext uri="{FF2B5EF4-FFF2-40B4-BE49-F238E27FC236}">
                <a16:creationId xmlns:a16="http://schemas.microsoft.com/office/drawing/2014/main" id="{9A3E8D1E-1D99-462A-D8E2-D23CB8BE5D4C}"/>
              </a:ext>
            </a:extLst>
          </p:cNvPr>
          <p:cNvSpPr/>
          <p:nvPr/>
        </p:nvSpPr>
        <p:spPr>
          <a:xfrm>
            <a:off x="3487471" y="1829241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E4B35B0E-4FFB-DDFF-0766-6DCF32E99138}"/>
              </a:ext>
            </a:extLst>
          </p:cNvPr>
          <p:cNvSpPr/>
          <p:nvPr/>
        </p:nvSpPr>
        <p:spPr>
          <a:xfrm>
            <a:off x="3487470" y="2242174"/>
            <a:ext cx="328879" cy="3282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6926CCB1-5FAC-C11F-C59C-98E405482647}"/>
              </a:ext>
            </a:extLst>
          </p:cNvPr>
          <p:cNvSpPr/>
          <p:nvPr/>
        </p:nvSpPr>
        <p:spPr>
          <a:xfrm>
            <a:off x="3470085" y="3165504"/>
            <a:ext cx="363647" cy="3138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B6310995-A633-ED3C-9636-73B766793255}"/>
              </a:ext>
            </a:extLst>
          </p:cNvPr>
          <p:cNvSpPr/>
          <p:nvPr/>
        </p:nvSpPr>
        <p:spPr>
          <a:xfrm>
            <a:off x="5998014" y="2166435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14F9CE6A-04A0-F00B-7792-89FA4041F795}"/>
              </a:ext>
            </a:extLst>
          </p:cNvPr>
          <p:cNvSpPr/>
          <p:nvPr/>
        </p:nvSpPr>
        <p:spPr>
          <a:xfrm>
            <a:off x="5998014" y="2882004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39C15B50-2797-996C-44B1-1619557B6B59}"/>
              </a:ext>
            </a:extLst>
          </p:cNvPr>
          <p:cNvSpPr/>
          <p:nvPr/>
        </p:nvSpPr>
        <p:spPr>
          <a:xfrm>
            <a:off x="7374363" y="2512715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E46F97-2AF8-3BE3-7B85-0F94073869AD}"/>
                  </a:ext>
                </a:extLst>
              </p:cNvPr>
              <p:cNvSpPr txBox="1"/>
              <p:nvPr/>
            </p:nvSpPr>
            <p:spPr>
              <a:xfrm>
                <a:off x="3769164" y="3675124"/>
                <a:ext cx="222885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:r>
                  <a:rPr lang="el-GR" dirty="0"/>
                  <a:t>όπου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E46F97-2AF8-3BE3-7B85-0F940738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4" y="3675124"/>
                <a:ext cx="2228850" cy="651269"/>
              </a:xfrm>
              <a:prstGeom prst="rect">
                <a:avLst/>
              </a:prstGeom>
              <a:blipFill>
                <a:blip r:embed="rId2"/>
                <a:stretch>
                  <a:fillRect l="-2186" t="-5607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Ευθεία γραμμή σύνδεσης 25">
            <a:extLst>
              <a:ext uri="{FF2B5EF4-FFF2-40B4-BE49-F238E27FC236}">
                <a16:creationId xmlns:a16="http://schemas.microsoft.com/office/drawing/2014/main" id="{6A0CDC5F-F73E-7BA3-FADF-AACF0A002FEA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3816350" y="1997838"/>
            <a:ext cx="2181664" cy="337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B29E744C-29C3-B933-21DE-FB334333D3DE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3816349" y="2335032"/>
            <a:ext cx="2181665" cy="7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031F6128-1B42-E0B9-EA2A-1A889DB1B038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3833732" y="2335032"/>
            <a:ext cx="2164282" cy="98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Ευθεία γραμμή σύνδεσης 35">
            <a:extLst>
              <a:ext uri="{FF2B5EF4-FFF2-40B4-BE49-F238E27FC236}">
                <a16:creationId xmlns:a16="http://schemas.microsoft.com/office/drawing/2014/main" id="{77C686E2-E8D2-59B5-2CD2-266601C48809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3816350" y="1997838"/>
            <a:ext cx="2181664" cy="1052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BCDE8539-B2E4-B8AE-D9E7-5253B9030D8C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3816349" y="2406291"/>
            <a:ext cx="2181665" cy="64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Ευθεία γραμμή σύνδεσης 41">
            <a:extLst>
              <a:ext uri="{FF2B5EF4-FFF2-40B4-BE49-F238E27FC236}">
                <a16:creationId xmlns:a16="http://schemas.microsoft.com/office/drawing/2014/main" id="{1AFA39D7-4A66-11A8-10EC-5B535D255E67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833732" y="3050601"/>
            <a:ext cx="2164282" cy="2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B58CC-EDA8-9F06-AC11-FB5CC0174D06}"/>
              </a:ext>
            </a:extLst>
          </p:cNvPr>
          <p:cNvSpPr txBox="1"/>
          <p:nvPr/>
        </p:nvSpPr>
        <p:spPr>
          <a:xfrm>
            <a:off x="4667251" y="4419857"/>
            <a:ext cx="752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i="1" dirty="0"/>
              <a:t>d: </a:t>
            </a:r>
            <a:r>
              <a:rPr lang="el-GR" i="1" dirty="0"/>
              <a:t>Ο αριθμός λέξεων στις </a:t>
            </a:r>
            <a:r>
              <a:rPr lang="el-GR" i="1" dirty="0" err="1"/>
              <a:t>οποιές</a:t>
            </a:r>
            <a:r>
              <a:rPr lang="el-GR" i="1" dirty="0"/>
              <a:t> έχει εκπαιδευθεί το </a:t>
            </a:r>
            <a:r>
              <a:rPr lang="el-GR" i="1" dirty="0" err="1"/>
              <a:t>νευρωνικό</a:t>
            </a:r>
            <a:r>
              <a:rPr lang="el-GR" i="1" dirty="0"/>
              <a:t> .</a:t>
            </a:r>
          </a:p>
          <a:p>
            <a:pPr marL="800100" lvl="1" indent="-342900">
              <a:buAutoNum type="arabicPeriod"/>
            </a:pPr>
            <a:r>
              <a:rPr lang="en-US" i="1" dirty="0"/>
              <a:t>K: </a:t>
            </a:r>
            <a:r>
              <a:rPr lang="el-GR" i="1" dirty="0"/>
              <a:t>Ο αριθμός των κόμβων του κρυμμένου επιπέδου του </a:t>
            </a:r>
            <a:r>
              <a:rPr lang="el-GR" i="1" dirty="0" err="1"/>
              <a:t>νευρωνικού</a:t>
            </a:r>
            <a:r>
              <a:rPr lang="el-GR" i="1" dirty="0"/>
              <a:t>.  </a:t>
            </a:r>
            <a:endParaRPr lang="en-US" i="1" dirty="0"/>
          </a:p>
        </p:txBody>
      </p: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07803937-DF2D-22C9-F5F1-E93D4BBA1EE1}"/>
              </a:ext>
            </a:extLst>
          </p:cNvPr>
          <p:cNvSpPr/>
          <p:nvPr/>
        </p:nvSpPr>
        <p:spPr>
          <a:xfrm>
            <a:off x="1212849" y="5666050"/>
            <a:ext cx="92178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  <a:p>
            <a:pPr algn="ctr"/>
            <a:r>
              <a:rPr lang="el-GR" dirty="0">
                <a:solidFill>
                  <a:schemeClr val="tx1"/>
                </a:solidFill>
              </a:rPr>
              <a:t>Επομένως μετά την εκπαίδευση αυτός ο πίνακας εμπεριέχει τις αναπαραστάσεις όλων των λέξεων οι οποίες </a:t>
            </a:r>
            <a:r>
              <a:rPr lang="el-GR" dirty="0" err="1">
                <a:solidFill>
                  <a:schemeClr val="tx1"/>
                </a:solidFill>
              </a:rPr>
              <a:t>κράτουν</a:t>
            </a:r>
            <a:r>
              <a:rPr lang="el-GR" dirty="0">
                <a:solidFill>
                  <a:schemeClr val="tx1"/>
                </a:solidFill>
              </a:rPr>
              <a:t> και εννοιολογική σημασία.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9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5990-03BC-CA41-4787-55C1C782400D}"/>
              </a:ext>
            </a:extLst>
          </p:cNvPr>
          <p:cNvSpPr txBox="1"/>
          <p:nvPr/>
        </p:nvSpPr>
        <p:spPr>
          <a:xfrm>
            <a:off x="867937" y="948035"/>
            <a:ext cx="355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Input</a:t>
            </a:r>
          </a:p>
          <a:p>
            <a:r>
              <a:rPr lang="en-US" dirty="0"/>
              <a:t>“those”  = (0,0,1,0,0,0)</a:t>
            </a:r>
            <a:endParaRPr lang="el-GR" dirty="0"/>
          </a:p>
          <a:p>
            <a:r>
              <a:rPr lang="en-US" dirty="0"/>
              <a:t> ”who”   = (0,0,0,1,0,0)</a:t>
            </a:r>
          </a:p>
        </p:txBody>
      </p: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C872BFBF-C289-4C13-C122-E62714B1F9FD}"/>
              </a:ext>
            </a:extLst>
          </p:cNvPr>
          <p:cNvCxnSpPr/>
          <p:nvPr/>
        </p:nvCxnSpPr>
        <p:spPr>
          <a:xfrm>
            <a:off x="2114550" y="1924050"/>
            <a:ext cx="0" cy="7839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Οβάλ 10">
            <a:extLst>
              <a:ext uri="{FF2B5EF4-FFF2-40B4-BE49-F238E27FC236}">
                <a16:creationId xmlns:a16="http://schemas.microsoft.com/office/drawing/2014/main" id="{9A3E8D1E-1D99-462A-D8E2-D23CB8BE5D4C}"/>
              </a:ext>
            </a:extLst>
          </p:cNvPr>
          <p:cNvSpPr/>
          <p:nvPr/>
        </p:nvSpPr>
        <p:spPr>
          <a:xfrm>
            <a:off x="3620821" y="1187891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E4B35B0E-4FFB-DDFF-0766-6DCF32E99138}"/>
              </a:ext>
            </a:extLst>
          </p:cNvPr>
          <p:cNvSpPr/>
          <p:nvPr/>
        </p:nvSpPr>
        <p:spPr>
          <a:xfrm>
            <a:off x="3620820" y="1600824"/>
            <a:ext cx="328879" cy="3282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6926CCB1-5FAC-C11F-C59C-98E405482647}"/>
              </a:ext>
            </a:extLst>
          </p:cNvPr>
          <p:cNvSpPr/>
          <p:nvPr/>
        </p:nvSpPr>
        <p:spPr>
          <a:xfrm>
            <a:off x="3603435" y="2524154"/>
            <a:ext cx="363647" cy="3138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B6310995-A633-ED3C-9636-73B766793255}"/>
              </a:ext>
            </a:extLst>
          </p:cNvPr>
          <p:cNvSpPr/>
          <p:nvPr/>
        </p:nvSpPr>
        <p:spPr>
          <a:xfrm>
            <a:off x="6131364" y="1525085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14F9CE6A-04A0-F00B-7792-89FA4041F795}"/>
              </a:ext>
            </a:extLst>
          </p:cNvPr>
          <p:cNvSpPr/>
          <p:nvPr/>
        </p:nvSpPr>
        <p:spPr>
          <a:xfrm>
            <a:off x="6131364" y="2240654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39C15B50-2797-996C-44B1-1619557B6B59}"/>
              </a:ext>
            </a:extLst>
          </p:cNvPr>
          <p:cNvSpPr/>
          <p:nvPr/>
        </p:nvSpPr>
        <p:spPr>
          <a:xfrm>
            <a:off x="7507713" y="1871365"/>
            <a:ext cx="328879" cy="3371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81E017BC-5230-E5DF-8B0B-E10D6868B4A0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460243" y="1693682"/>
            <a:ext cx="1047470" cy="346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Ευθεία γραμμή σύνδεσης 21">
            <a:extLst>
              <a:ext uri="{FF2B5EF4-FFF2-40B4-BE49-F238E27FC236}">
                <a16:creationId xmlns:a16="http://schemas.microsoft.com/office/drawing/2014/main" id="{B958700D-6B51-751E-CBC5-DAFA4F60BF7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460243" y="2039962"/>
            <a:ext cx="1047470" cy="36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A63A2-1157-39AA-0900-4A96DEFD3B86}"/>
                  </a:ext>
                </a:extLst>
              </p:cNvPr>
              <p:cNvSpPr txBox="1"/>
              <p:nvPr/>
            </p:nvSpPr>
            <p:spPr>
              <a:xfrm>
                <a:off x="4019989" y="705676"/>
                <a:ext cx="199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A63A2-1157-39AA-0900-4A96DEFD3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989" y="705676"/>
                <a:ext cx="19939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211234-A7D0-1AA4-176F-79AEF3C46C8F}"/>
                  </a:ext>
                </a:extLst>
              </p:cNvPr>
              <p:cNvSpPr txBox="1"/>
              <p:nvPr/>
            </p:nvSpPr>
            <p:spPr>
              <a:xfrm>
                <a:off x="6229350" y="712993"/>
                <a:ext cx="2556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211234-A7D0-1AA4-176F-79AEF3C4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712993"/>
                <a:ext cx="25560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Πίνακας 30">
            <a:extLst>
              <a:ext uri="{FF2B5EF4-FFF2-40B4-BE49-F238E27FC236}">
                <a16:creationId xmlns:a16="http://schemas.microsoft.com/office/drawing/2014/main" id="{2A57540B-7CFD-D270-A26B-2DBBB2A17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80222"/>
              </p:ext>
            </p:extLst>
          </p:nvPr>
        </p:nvGraphicFramePr>
        <p:xfrm>
          <a:off x="1852320" y="3492390"/>
          <a:ext cx="524459" cy="29884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4459">
                  <a:extLst>
                    <a:ext uri="{9D8B030D-6E8A-4147-A177-3AD203B41FA5}">
                      <a16:colId xmlns:a16="http://schemas.microsoft.com/office/drawing/2014/main" val="1505986357"/>
                    </a:ext>
                  </a:extLst>
                </a:gridCol>
              </a:tblGrid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045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6336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76969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  <a:p>
                      <a:pPr algn="ctr"/>
                      <a:r>
                        <a:rPr lang="en-US" sz="1400" dirty="0"/>
                        <a:t>.</a:t>
                      </a:r>
                    </a:p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5740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60593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5209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933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A03F7-C103-5F50-9906-317204310049}"/>
                  </a:ext>
                </a:extLst>
              </p:cNvPr>
              <p:cNvSpPr txBox="1"/>
              <p:nvPr/>
            </p:nvSpPr>
            <p:spPr>
              <a:xfrm>
                <a:off x="538259" y="4801970"/>
                <a:ext cx="1263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A03F7-C103-5F50-9906-3172043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9" y="4801970"/>
                <a:ext cx="12632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Ευθύγραμμο βέλος σύνδεσης 34">
            <a:extLst>
              <a:ext uri="{FF2B5EF4-FFF2-40B4-BE49-F238E27FC236}">
                <a16:creationId xmlns:a16="http://schemas.microsoft.com/office/drawing/2014/main" id="{1CFA4641-C216-0498-EB0F-C632CC3C406B}"/>
              </a:ext>
            </a:extLst>
          </p:cNvPr>
          <p:cNvCxnSpPr/>
          <p:nvPr/>
        </p:nvCxnSpPr>
        <p:spPr>
          <a:xfrm>
            <a:off x="2482850" y="4933950"/>
            <a:ext cx="1771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000797-2D17-701B-6EA2-E145CAA846C1}"/>
              </a:ext>
            </a:extLst>
          </p:cNvPr>
          <p:cNvSpPr txBox="1"/>
          <p:nvPr/>
        </p:nvSpPr>
        <p:spPr>
          <a:xfrm>
            <a:off x="2938769" y="4447793"/>
            <a:ext cx="101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Πίνακας 30">
            <a:extLst>
              <a:ext uri="{FF2B5EF4-FFF2-40B4-BE49-F238E27FC236}">
                <a16:creationId xmlns:a16="http://schemas.microsoft.com/office/drawing/2014/main" id="{1402AE5A-E0FF-04F8-0189-7E354D83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4696"/>
              </p:ext>
            </p:extLst>
          </p:nvPr>
        </p:nvGraphicFramePr>
        <p:xfrm>
          <a:off x="4659597" y="3492390"/>
          <a:ext cx="524459" cy="29884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4459">
                  <a:extLst>
                    <a:ext uri="{9D8B030D-6E8A-4147-A177-3AD203B41FA5}">
                      <a16:colId xmlns:a16="http://schemas.microsoft.com/office/drawing/2014/main" val="1505986357"/>
                    </a:ext>
                  </a:extLst>
                </a:gridCol>
              </a:tblGrid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045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6336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76969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  <a:p>
                      <a:pPr algn="ctr"/>
                      <a:r>
                        <a:rPr lang="en-US" sz="1400" dirty="0"/>
                        <a:t>.</a:t>
                      </a:r>
                    </a:p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5740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60593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5209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933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D8EE0C1-2F18-9524-7DDB-F533454AA8B9}"/>
              </a:ext>
            </a:extLst>
          </p:cNvPr>
          <p:cNvSpPr txBox="1"/>
          <p:nvPr/>
        </p:nvSpPr>
        <p:spPr>
          <a:xfrm>
            <a:off x="7175939" y="3492390"/>
            <a:ext cx="474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διάνυσμα τελικά τροποποιείται με την συνάρτηση ενεργοποίησης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l-GR" dirty="0"/>
              <a:t>Η οποία μας δίνει ένα διάνυσμα πιθανοτήτων.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9B93D1-5BE4-542E-F048-CA4B1A5C2F28}"/>
                  </a:ext>
                </a:extLst>
              </p:cNvPr>
              <p:cNvSpPr txBox="1"/>
              <p:nvPr/>
            </p:nvSpPr>
            <p:spPr>
              <a:xfrm>
                <a:off x="7175939" y="5001580"/>
                <a:ext cx="4749800" cy="132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𝑉𝐶𝑒𝑛𝑡𝑒𝑟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𝑉𝐶𝑒𝑛𝑡𝑒𝑟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, </a:t>
                </a:r>
                <a:endParaRPr lang="el-GR" dirty="0"/>
              </a:p>
              <a:p>
                <a:endParaRPr lang="el-GR" dirty="0"/>
              </a:p>
              <a:p>
                <a:r>
                  <a:rPr lang="el-GR" dirty="0"/>
                  <a:t>όπου</a:t>
                </a:r>
                <a:r>
                  <a:rPr lang="en-US" dirty="0"/>
                  <a:t> n </a:t>
                </a:r>
                <a:r>
                  <a:rPr lang="el-GR" dirty="0"/>
                  <a:t>το μέγεθος του τελικού διανύσματος </a:t>
                </a:r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9B93D1-5BE4-542E-F048-CA4B1A5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39" y="5001580"/>
                <a:ext cx="4749800" cy="1327864"/>
              </a:xfrm>
              <a:prstGeom prst="rect">
                <a:avLst/>
              </a:prstGeom>
              <a:blipFill>
                <a:blip r:embed="rId5"/>
                <a:stretch>
                  <a:fillRect l="-1027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Ευθύγραμμο βέλος σύνδεσης 43">
            <a:extLst>
              <a:ext uri="{FF2B5EF4-FFF2-40B4-BE49-F238E27FC236}">
                <a16:creationId xmlns:a16="http://schemas.microsoft.com/office/drawing/2014/main" id="{F7BC7BD1-FCF3-A7E9-BB6F-6FAEF21BF2AB}"/>
              </a:ext>
            </a:extLst>
          </p:cNvPr>
          <p:cNvCxnSpPr/>
          <p:nvPr/>
        </p:nvCxnSpPr>
        <p:spPr>
          <a:xfrm>
            <a:off x="5092700" y="4019550"/>
            <a:ext cx="412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233F4D-2286-4DB7-5E29-B4D6E03FE231}"/>
              </a:ext>
            </a:extLst>
          </p:cNvPr>
          <p:cNvSpPr txBox="1"/>
          <p:nvPr/>
        </p:nvSpPr>
        <p:spPr>
          <a:xfrm>
            <a:off x="5513835" y="3696384"/>
            <a:ext cx="10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Word</a:t>
            </a:r>
          </a:p>
        </p:txBody>
      </p:sp>
    </p:spTree>
    <p:extLst>
      <p:ext uri="{BB962C8B-B14F-4D97-AF65-F5344CB8AC3E}">
        <p14:creationId xmlns:p14="http://schemas.microsoft.com/office/powerpoint/2010/main" val="13333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6C0BFB59-3BED-32C5-D78C-7843A907016D}"/>
              </a:ext>
            </a:extLst>
          </p:cNvPr>
          <p:cNvSpPr/>
          <p:nvPr/>
        </p:nvSpPr>
        <p:spPr>
          <a:xfrm>
            <a:off x="0" y="0"/>
            <a:ext cx="12192000" cy="38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D282D-A577-BA00-8E9A-026B645D473D}"/>
              </a:ext>
            </a:extLst>
          </p:cNvPr>
          <p:cNvSpPr txBox="1"/>
          <p:nvPr/>
        </p:nvSpPr>
        <p:spPr>
          <a:xfrm>
            <a:off x="51377" y="0"/>
            <a:ext cx="4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Innovation</a:t>
            </a:r>
          </a:p>
        </p:txBody>
      </p:sp>
      <p:graphicFrame>
        <p:nvGraphicFramePr>
          <p:cNvPr id="2" name="Πίνακας 2">
            <a:extLst>
              <a:ext uri="{FF2B5EF4-FFF2-40B4-BE49-F238E27FC236}">
                <a16:creationId xmlns:a16="http://schemas.microsoft.com/office/drawing/2014/main" id="{31323D74-796C-01A9-0E9C-3E44BAC9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5806"/>
              </p:ext>
            </p:extLst>
          </p:nvPr>
        </p:nvGraphicFramePr>
        <p:xfrm>
          <a:off x="3981450" y="662516"/>
          <a:ext cx="8128000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816799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3685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8645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03260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44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1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3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9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9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880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6728B2-937A-B80C-A23B-01F09684C04F}"/>
              </a:ext>
            </a:extLst>
          </p:cNvPr>
          <p:cNvSpPr txBox="1"/>
          <p:nvPr/>
        </p:nvSpPr>
        <p:spPr>
          <a:xfrm>
            <a:off x="361950" y="1403350"/>
            <a:ext cx="323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Τελικά ο πίνακας </a:t>
            </a:r>
            <a:r>
              <a:rPr lang="en-US" dirty="0"/>
              <a:t>W </a:t>
            </a:r>
            <a:r>
              <a:rPr lang="el-GR" dirty="0"/>
              <a:t>μετά την εκπαίδευση μοιάζει κάπως έτσι.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0724F-5644-78E2-2373-51C01172EA6A}"/>
              </a:ext>
            </a:extLst>
          </p:cNvPr>
          <p:cNvSpPr txBox="1"/>
          <p:nvPr/>
        </p:nvSpPr>
        <p:spPr>
          <a:xfrm>
            <a:off x="107950" y="4491504"/>
            <a:ext cx="323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Επομένως </a:t>
            </a:r>
            <a:r>
              <a:rPr lang="el-GR" dirty="0" err="1"/>
              <a:t>εφαρμόζωντας</a:t>
            </a:r>
            <a:r>
              <a:rPr lang="el-GR" dirty="0"/>
              <a:t> πλέον μια μετρική απόστασης </a:t>
            </a:r>
            <a:r>
              <a:rPr lang="en-US" dirty="0"/>
              <a:t>D, </a:t>
            </a:r>
            <a:r>
              <a:rPr lang="el-GR" dirty="0"/>
              <a:t>περιμένουμε οι λέξεις να είναι εννοιολογικά κοντά. </a:t>
            </a:r>
            <a:endParaRPr lang="en-US" dirty="0"/>
          </a:p>
        </p:txBody>
      </p:sp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94637543-830F-6C70-4549-DCD2B53F8F26}"/>
              </a:ext>
            </a:extLst>
          </p:cNvPr>
          <p:cNvCxnSpPr>
            <a:cxnSpLocks/>
          </p:cNvCxnSpPr>
          <p:nvPr/>
        </p:nvCxnSpPr>
        <p:spPr>
          <a:xfrm>
            <a:off x="5881105" y="3769433"/>
            <a:ext cx="0" cy="235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Ευθεία γραμμή σύνδεσης 18">
            <a:extLst>
              <a:ext uri="{FF2B5EF4-FFF2-40B4-BE49-F238E27FC236}">
                <a16:creationId xmlns:a16="http://schemas.microsoft.com/office/drawing/2014/main" id="{F5750526-315C-F057-96B3-704D6EB30C73}"/>
              </a:ext>
            </a:extLst>
          </p:cNvPr>
          <p:cNvCxnSpPr>
            <a:cxnSpLocks/>
          </p:cNvCxnSpPr>
          <p:nvPr/>
        </p:nvCxnSpPr>
        <p:spPr>
          <a:xfrm flipH="1">
            <a:off x="5881105" y="6124506"/>
            <a:ext cx="2933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4263EF-5F94-168C-5D10-F36C337AD2F3}"/>
              </a:ext>
            </a:extLst>
          </p:cNvPr>
          <p:cNvSpPr txBox="1"/>
          <p:nvPr/>
        </p:nvSpPr>
        <p:spPr>
          <a:xfrm>
            <a:off x="6096000" y="5414834"/>
            <a:ext cx="71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Wander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1AFF16-F078-F163-4148-973705017402}"/>
              </a:ext>
            </a:extLst>
          </p:cNvPr>
          <p:cNvSpPr txBox="1"/>
          <p:nvPr/>
        </p:nvSpPr>
        <p:spPr>
          <a:xfrm>
            <a:off x="6662840" y="5691833"/>
            <a:ext cx="57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Stray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F65CA6-48D2-DA2A-19C8-635D504D4BBA}"/>
              </a:ext>
            </a:extLst>
          </p:cNvPr>
          <p:cNvSpPr txBox="1"/>
          <p:nvPr/>
        </p:nvSpPr>
        <p:spPr>
          <a:xfrm>
            <a:off x="6629949" y="5219344"/>
            <a:ext cx="57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Roam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768659-E712-2218-88A0-6E1F7ED63982}"/>
              </a:ext>
            </a:extLst>
          </p:cNvPr>
          <p:cNvSpPr txBox="1"/>
          <p:nvPr/>
        </p:nvSpPr>
        <p:spPr>
          <a:xfrm>
            <a:off x="7209944" y="5053049"/>
            <a:ext cx="57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Walk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A456F2-73DF-FC5D-B6B5-9D98AF42E161}"/>
              </a:ext>
            </a:extLst>
          </p:cNvPr>
          <p:cNvSpPr txBox="1"/>
          <p:nvPr/>
        </p:nvSpPr>
        <p:spPr>
          <a:xfrm>
            <a:off x="8402421" y="3874195"/>
            <a:ext cx="57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Sunny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507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510</Words>
  <Application>Microsoft Office PowerPoint</Application>
  <PresentationFormat>Ευρεία οθόνη</PresentationFormat>
  <Paragraphs>172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giannis poulakis</dc:creator>
  <cp:lastModifiedBy>giannis poulakis</cp:lastModifiedBy>
  <cp:revision>7</cp:revision>
  <dcterms:created xsi:type="dcterms:W3CDTF">2023-03-04T20:49:27Z</dcterms:created>
  <dcterms:modified xsi:type="dcterms:W3CDTF">2023-03-09T16:56:59Z</dcterms:modified>
</cp:coreProperties>
</file>