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78" r:id="rId15"/>
    <p:sldId id="270" r:id="rId16"/>
    <p:sldId id="269" r:id="rId17"/>
    <p:sldId id="268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896" autoAdjust="0"/>
    <p:restoredTop sz="88667" autoAdjust="0"/>
  </p:normalViewPr>
  <p:slideViewPr>
    <p:cSldViewPr>
      <p:cViewPr varScale="1">
        <p:scale>
          <a:sx n="70" d="100"/>
          <a:sy n="70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25963-F881-4F06-96A6-F71E0495BF7D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A08ED-ABA1-41A7-BF8F-25642F7FE4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with more than </a:t>
            </a:r>
            <a:r>
              <a:rPr lang="en-US" dirty="0" smtClean="0"/>
              <a:t>.5%</a:t>
            </a:r>
            <a:r>
              <a:rPr lang="en-US" baseline="0" dirty="0" smtClean="0"/>
              <a:t> </a:t>
            </a:r>
            <a:r>
              <a:rPr lang="en-US" dirty="0" smtClean="0"/>
              <a:t>methods </a:t>
            </a:r>
            <a:r>
              <a:rPr lang="en-US" dirty="0" smtClean="0"/>
              <a:t>being cascaded </a:t>
            </a:r>
            <a:r>
              <a:rPr lang="en-US" dirty="0" err="1" smtClean="0"/>
              <a:t>instance</a:t>
            </a:r>
            <a:r>
              <a:rPr lang="en-US" baseline="0" dirty="0" err="1" smtClean="0"/>
              <a:t>of</a:t>
            </a:r>
            <a:r>
              <a:rPr lang="en-US" baseline="0" dirty="0" smtClean="0"/>
              <a:t> . Multiple dispatch is more often be simulated as cascaded </a:t>
            </a:r>
            <a:r>
              <a:rPr lang="en-US" baseline="0" dirty="0" err="1" smtClean="0"/>
              <a:t>instanceof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Instance</a:t>
            </a:r>
            <a:r>
              <a:rPr lang="en-US" baseline="0" dirty="0" err="1" smtClean="0"/>
              <a:t>of</a:t>
            </a:r>
            <a:r>
              <a:rPr lang="en-US" baseline="0" dirty="0" smtClean="0"/>
              <a:t> is more straightforward to code and localized in a single class….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type of the type</a:t>
            </a:r>
            <a:r>
              <a:rPr lang="en-US" baseline="0" dirty="0" smtClean="0"/>
              <a:t> of “</a:t>
            </a:r>
            <a:r>
              <a:rPr lang="en-US" dirty="0" smtClean="0"/>
              <a:t>this” object </a:t>
            </a:r>
            <a:r>
              <a:rPr lang="en-US" baseline="0" dirty="0" smtClean="0"/>
              <a:t> and on the type of the second argument.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</a:t>
            </a:r>
            <a:r>
              <a:rPr lang="en-US" baseline="0" dirty="0" smtClean="0"/>
              <a:t> Function: A function that may be dynamically dispatched, e.g. Java method call.  Generic function are identified by a name and signature.</a:t>
            </a:r>
          </a:p>
          <a:p>
            <a:r>
              <a:rPr lang="en-US" baseline="0" dirty="0" smtClean="0"/>
              <a:t>Signature: The permissible arguments to a generic function are defined by that function’s signature. Static type and number of </a:t>
            </a:r>
            <a:r>
              <a:rPr lang="en-US" baseline="0" dirty="0" err="1" smtClean="0"/>
              <a:t>argurments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Concrete Method: A code body for execution of a GF.</a:t>
            </a:r>
          </a:p>
          <a:p>
            <a:r>
              <a:rPr lang="en-US" baseline="0" dirty="0" smtClean="0"/>
              <a:t>Dispatch: When a generic method is called at run time, it must select concrete method to run. In this model, it is a dynamic dispatch from the generic function to concrete method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CR: counts how many</a:t>
            </a:r>
            <a:r>
              <a:rPr lang="en-US" baseline="0" dirty="0" smtClean="0"/>
              <a:t> alternative concrete methods could have been reached by a dispatch.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Yes only</a:t>
            </a:r>
            <a:r>
              <a:rPr lang="en-US" baseline="0" dirty="0" smtClean="0"/>
              <a:t> means that at least one candidate could be used as a double dispatch pattern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A08ED-ABA1-41A7-BF8F-25642F7FE48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Muschevici</a:t>
            </a:r>
            <a:r>
              <a:rPr lang="en-US" dirty="0" smtClean="0"/>
              <a:t>, etc.</a:t>
            </a:r>
          </a:p>
          <a:p>
            <a:endParaRPr lang="en-US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err="1" smtClean="0"/>
              <a:t>Liquan</a:t>
            </a:r>
            <a:r>
              <a:rPr lang="en-US" dirty="0" smtClean="0"/>
              <a:t> </a:t>
            </a:r>
            <a:r>
              <a:rPr lang="en-US" dirty="0" smtClean="0"/>
              <a:t>Pei </a:t>
            </a:r>
          </a:p>
          <a:p>
            <a:r>
              <a:rPr lang="en-US" dirty="0" smtClean="0"/>
              <a:t>Department of Physics, UMass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US" dirty="0" smtClean="0"/>
              <a:t>Multiple Dispatch in </a:t>
            </a:r>
            <a:r>
              <a:rPr lang="en-US" dirty="0" smtClean="0"/>
              <a:t>Practice</a:t>
            </a:r>
            <a:br>
              <a:rPr lang="en-US" dirty="0" smtClean="0"/>
            </a:br>
            <a:r>
              <a:rPr lang="en-US" sz="2800" dirty="0" smtClean="0"/>
              <a:t>(OOPSLA2008)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Dispatch Languages-</a:t>
            </a:r>
            <a:r>
              <a:rPr lang="en-US" dirty="0" err="1" smtClean="0"/>
              <a:t>Specialiser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76400"/>
            <a:ext cx="419273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676400"/>
            <a:ext cx="4267200" cy="385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5715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frequency distribution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5715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 frequency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Dispatch Languages-Dispatch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4114800" cy="36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9428" y="1905000"/>
            <a:ext cx="407867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38200" y="571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DoD</a:t>
            </a:r>
            <a:r>
              <a:rPr lang="en-US" dirty="0" smtClean="0"/>
              <a:t> frequency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5715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RD frequency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Dispatch Languages-Summary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52668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Dispatch in Java-Double Dispatch Pattern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64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dirty="0" smtClean="0"/>
              <a:t>Car </a:t>
            </a:r>
            <a:r>
              <a:rPr lang="en-US" b="1" dirty="0" smtClean="0"/>
              <a:t>extends</a:t>
            </a:r>
            <a:r>
              <a:rPr lang="en-US" dirty="0" smtClean="0"/>
              <a:t> Vehicle {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void</a:t>
            </a:r>
            <a:r>
              <a:rPr lang="en-US" dirty="0" smtClean="0"/>
              <a:t> collide(Vehicle v) {</a:t>
            </a:r>
            <a:r>
              <a:rPr lang="en-US" dirty="0" err="1" smtClean="0"/>
              <a:t>v.collideWithCar</a:t>
            </a:r>
            <a:r>
              <a:rPr lang="en-US" dirty="0" smtClean="0"/>
              <a:t>(this);}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collideWithCar</a:t>
            </a:r>
            <a:r>
              <a:rPr lang="en-US" dirty="0" smtClean="0"/>
              <a:t> (Car c) { print(“Car hits car”); }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collideWithBike</a:t>
            </a:r>
            <a:r>
              <a:rPr lang="en-US" dirty="0" smtClean="0"/>
              <a:t> (Bike b) { print(“Bike hits car”);}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class </a:t>
            </a:r>
            <a:r>
              <a:rPr lang="en-US" dirty="0" smtClean="0"/>
              <a:t>Bike </a:t>
            </a:r>
            <a:r>
              <a:rPr lang="en-US" b="1" dirty="0" smtClean="0"/>
              <a:t>extends</a:t>
            </a:r>
            <a:r>
              <a:rPr lang="en-US" dirty="0" smtClean="0"/>
              <a:t> Vehicle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/>
              <a:t>void</a:t>
            </a:r>
            <a:r>
              <a:rPr lang="en-US" dirty="0" smtClean="0"/>
              <a:t> collide(Vehicle v) {</a:t>
            </a:r>
            <a:r>
              <a:rPr lang="en-US" dirty="0" err="1" smtClean="0"/>
              <a:t>v.collideWithBike</a:t>
            </a:r>
            <a:r>
              <a:rPr lang="en-US" dirty="0" smtClean="0"/>
              <a:t>(this);}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collideWithCar</a:t>
            </a:r>
            <a:r>
              <a:rPr lang="en-US" dirty="0" smtClean="0"/>
              <a:t> (Car c) { print(“Car hits bike”);}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void</a:t>
            </a:r>
            <a:r>
              <a:rPr lang="en-US" dirty="0" smtClean="0"/>
              <a:t> </a:t>
            </a:r>
            <a:r>
              <a:rPr lang="en-US" dirty="0" err="1" smtClean="0"/>
              <a:t>collideWithBike</a:t>
            </a:r>
            <a:r>
              <a:rPr lang="en-US" dirty="0" smtClean="0"/>
              <a:t> (Bike b) { print(“Bike hits bike”);}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Vehicle car = </a:t>
            </a:r>
            <a:r>
              <a:rPr lang="en-US" b="1" dirty="0" smtClean="0"/>
              <a:t>new</a:t>
            </a:r>
            <a:r>
              <a:rPr lang="en-US" dirty="0" smtClean="0"/>
              <a:t> Car();</a:t>
            </a:r>
          </a:p>
          <a:p>
            <a:r>
              <a:rPr lang="en-US" dirty="0" smtClean="0"/>
              <a:t>Vehicle bike = </a:t>
            </a:r>
            <a:r>
              <a:rPr lang="en-US" b="1" dirty="0" smtClean="0"/>
              <a:t>new</a:t>
            </a:r>
            <a:r>
              <a:rPr lang="en-US" dirty="0" smtClean="0"/>
              <a:t> Bike();</a:t>
            </a:r>
          </a:p>
          <a:p>
            <a:r>
              <a:rPr lang="en-US" dirty="0" err="1" smtClean="0"/>
              <a:t>car.collide</a:t>
            </a:r>
            <a:r>
              <a:rPr lang="en-US" dirty="0" smtClean="0"/>
              <a:t>(bike); //print out “Car hits bike”</a:t>
            </a:r>
          </a:p>
          <a:p>
            <a:r>
              <a:rPr lang="en-US" dirty="0" err="1" smtClean="0"/>
              <a:t>bike.collide</a:t>
            </a:r>
            <a:r>
              <a:rPr lang="en-US" dirty="0" smtClean="0"/>
              <a:t>(car);// print out “Car hits bike”</a:t>
            </a:r>
          </a:p>
          <a:p>
            <a:r>
              <a:rPr lang="en-US" dirty="0" err="1" smtClean="0"/>
              <a:t>car.collide</a:t>
            </a:r>
            <a:r>
              <a:rPr lang="en-US" dirty="0" smtClean="0"/>
              <a:t>(car);// print out “Car hits car”</a:t>
            </a:r>
          </a:p>
          <a:p>
            <a:r>
              <a:rPr lang="en-US" dirty="0" err="1" smtClean="0"/>
              <a:t>bike.collide</a:t>
            </a:r>
            <a:r>
              <a:rPr lang="en-US" dirty="0" smtClean="0"/>
              <a:t>(bike);//print out “Bike hits bike”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 is Double Dispatch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In Visitor Pattern, we have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interface </a:t>
            </a:r>
            <a:r>
              <a:rPr lang="en-US" sz="1800" dirty="0" err="1" smtClean="0"/>
              <a:t>CarElement</a:t>
            </a:r>
            <a:r>
              <a:rPr lang="en-US" sz="1800" dirty="0" smtClean="0"/>
              <a:t> {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void </a:t>
            </a:r>
            <a:r>
              <a:rPr lang="en-US" sz="1800" dirty="0" smtClean="0"/>
              <a:t>accept(</a:t>
            </a:r>
            <a:r>
              <a:rPr lang="en-US" sz="1800" dirty="0" err="1" smtClean="0"/>
              <a:t>CarElementVisitor</a:t>
            </a:r>
            <a:r>
              <a:rPr lang="en-US" sz="1800" dirty="0" smtClean="0"/>
              <a:t> visitor);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}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interface </a:t>
            </a:r>
            <a:r>
              <a:rPr lang="en-US" sz="1800" dirty="0" err="1" smtClean="0"/>
              <a:t>CarElementVisitor</a:t>
            </a:r>
            <a:r>
              <a:rPr lang="en-US" sz="1800" dirty="0" smtClean="0"/>
              <a:t> {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void </a:t>
            </a:r>
            <a:r>
              <a:rPr lang="en-US" sz="1800" dirty="0" smtClean="0"/>
              <a:t>visit(Wheel </a:t>
            </a:r>
            <a:r>
              <a:rPr lang="en-US" sz="1800" dirty="0" err="1" smtClean="0"/>
              <a:t>wheel</a:t>
            </a:r>
            <a:r>
              <a:rPr lang="en-US" sz="1800" dirty="0" smtClean="0"/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void </a:t>
            </a:r>
            <a:r>
              <a:rPr lang="en-US" sz="1800" dirty="0" smtClean="0"/>
              <a:t>visit(Engine </a:t>
            </a:r>
            <a:r>
              <a:rPr lang="en-US" sz="1800" dirty="0" err="1" smtClean="0"/>
              <a:t>engine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     void </a:t>
            </a:r>
            <a:r>
              <a:rPr lang="en-US" sz="1800" dirty="0" smtClean="0"/>
              <a:t>visit(Body </a:t>
            </a:r>
            <a:r>
              <a:rPr lang="en-US" sz="1800" dirty="0" err="1" smtClean="0"/>
              <a:t>body</a:t>
            </a:r>
            <a:r>
              <a:rPr lang="en-US" sz="1800" dirty="0" smtClean="0"/>
              <a:t>);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 </a:t>
            </a:r>
          </a:p>
          <a:p>
            <a:pPr>
              <a:buNone/>
            </a:pPr>
            <a:r>
              <a:rPr lang="en-US" sz="1800" dirty="0" smtClean="0"/>
              <a:t>void accept(</a:t>
            </a:r>
            <a:r>
              <a:rPr lang="en-US" sz="1800" dirty="0" err="1" smtClean="0"/>
              <a:t>CarElementVistor</a:t>
            </a:r>
            <a:r>
              <a:rPr lang="en-US" sz="1800" dirty="0" smtClean="0"/>
              <a:t> </a:t>
            </a:r>
            <a:r>
              <a:rPr lang="en-US" sz="1800" dirty="0" err="1" smtClean="0"/>
              <a:t>vistor</a:t>
            </a:r>
            <a:r>
              <a:rPr lang="en-US" sz="1800" dirty="0" smtClean="0"/>
              <a:t>){</a:t>
            </a:r>
          </a:p>
          <a:p>
            <a:pPr>
              <a:buNone/>
            </a:pPr>
            <a:r>
              <a:rPr lang="en-US" sz="1800" dirty="0" smtClean="0"/>
              <a:t>	  </a:t>
            </a:r>
            <a:r>
              <a:rPr lang="en-US" sz="1800" dirty="0" err="1" smtClean="0"/>
              <a:t>visitor.visit</a:t>
            </a:r>
            <a:r>
              <a:rPr lang="en-US" sz="1800" dirty="0" smtClean="0"/>
              <a:t>(this);</a:t>
            </a:r>
          </a:p>
          <a:p>
            <a:pPr>
              <a:buNone/>
            </a:pPr>
            <a:r>
              <a:rPr lang="en-US" sz="1800" dirty="0" smtClean="0"/>
              <a:t>}//Implemented in each concrete class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Double Dispatch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/>
              <a:t>this</a:t>
            </a:r>
            <a:r>
              <a:rPr lang="en-US" dirty="0" smtClean="0"/>
              <a:t> object is passed as an actual parameter to a method invoked on one of the formal parameters to the double dispatch candidate.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type of the formal parameter of the invoked method is different from the actual parameter passed.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is more than one child (either through </a:t>
            </a:r>
            <a:r>
              <a:rPr lang="en-US" b="1" dirty="0" smtClean="0"/>
              <a:t>extends </a:t>
            </a:r>
            <a:r>
              <a:rPr lang="en-US" dirty="0" smtClean="0"/>
              <a:t>or </a:t>
            </a:r>
            <a:r>
              <a:rPr lang="en-US" b="1" dirty="0" smtClean="0"/>
              <a:t>implements</a:t>
            </a:r>
            <a:r>
              <a:rPr lang="en-US" dirty="0" smtClean="0"/>
              <a:t> ) of the formal parameter of the invoked method containing the same method.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Results for double dispatch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600200"/>
            <a:ext cx="32861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Dispatch in Java-Cascaded </a:t>
            </a:r>
            <a:r>
              <a:rPr lang="en-US" sz="2800" b="1" dirty="0" err="1" smtClean="0"/>
              <a:t>instanceof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 Car </a:t>
            </a:r>
            <a:r>
              <a:rPr lang="en-US" b="1" dirty="0" smtClean="0"/>
              <a:t>extends</a:t>
            </a:r>
            <a:r>
              <a:rPr lang="en-US" dirty="0" smtClean="0"/>
              <a:t> Vehicle {</a:t>
            </a:r>
          </a:p>
          <a:p>
            <a:r>
              <a:rPr lang="en-US" dirty="0" smtClean="0"/>
              <a:t>       </a:t>
            </a:r>
            <a:r>
              <a:rPr lang="en-US" b="1" dirty="0" smtClean="0"/>
              <a:t>void</a:t>
            </a:r>
            <a:r>
              <a:rPr lang="en-US" dirty="0" smtClean="0"/>
              <a:t> collide(Vehicle v) {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if</a:t>
            </a:r>
            <a:r>
              <a:rPr lang="en-US" dirty="0" smtClean="0"/>
              <a:t> (v </a:t>
            </a:r>
            <a:r>
              <a:rPr lang="en-US" b="1" dirty="0" err="1" smtClean="0"/>
              <a:t>instanceof</a:t>
            </a:r>
            <a:r>
              <a:rPr lang="en-US" dirty="0" smtClean="0"/>
              <a:t>  Car)  { print(“Car hits car”); </a:t>
            </a:r>
            <a:r>
              <a:rPr lang="en-US" b="1" dirty="0" smtClean="0"/>
              <a:t>return</a:t>
            </a:r>
            <a:r>
              <a:rPr lang="en-US" dirty="0" smtClean="0"/>
              <a:t>;}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if</a:t>
            </a:r>
            <a:r>
              <a:rPr lang="en-US" dirty="0" smtClean="0"/>
              <a:t> (v </a:t>
            </a:r>
            <a:r>
              <a:rPr lang="en-US" b="1" dirty="0" err="1" smtClean="0"/>
              <a:t>instanceof</a:t>
            </a:r>
            <a:r>
              <a:rPr lang="en-US" b="1" dirty="0" smtClean="0"/>
              <a:t> </a:t>
            </a:r>
            <a:r>
              <a:rPr lang="en-US" dirty="0" smtClean="0"/>
              <a:t> Bike) { print(“Car hits Bike”);</a:t>
            </a:r>
            <a:r>
              <a:rPr lang="en-US" b="1" dirty="0" smtClean="0"/>
              <a:t>return</a:t>
            </a:r>
            <a:r>
              <a:rPr lang="en-US" dirty="0" smtClean="0"/>
              <a:t>;}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throw</a:t>
            </a:r>
            <a:r>
              <a:rPr lang="en-US" dirty="0" smtClean="0"/>
              <a:t> Error(“missing case: should not happen”);</a:t>
            </a:r>
          </a:p>
          <a:p>
            <a:r>
              <a:rPr lang="en-US" dirty="0" smtClean="0"/>
              <a:t>       }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class </a:t>
            </a:r>
            <a:r>
              <a:rPr lang="en-US" dirty="0" smtClean="0"/>
              <a:t>Bike </a:t>
            </a:r>
            <a:r>
              <a:rPr lang="en-US" b="1" dirty="0" smtClean="0"/>
              <a:t>extends</a:t>
            </a:r>
            <a:r>
              <a:rPr lang="en-US" dirty="0" smtClean="0"/>
              <a:t> Vehicle{</a:t>
            </a:r>
          </a:p>
          <a:p>
            <a:r>
              <a:rPr lang="en-US" dirty="0" smtClean="0"/>
              <a:t>       </a:t>
            </a:r>
            <a:r>
              <a:rPr lang="en-US" b="1" dirty="0" smtClean="0"/>
              <a:t>void</a:t>
            </a:r>
            <a:r>
              <a:rPr lang="en-US" dirty="0" smtClean="0"/>
              <a:t> collide(Vehicle v) {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if</a:t>
            </a:r>
            <a:r>
              <a:rPr lang="en-US" dirty="0" smtClean="0"/>
              <a:t>( v </a:t>
            </a:r>
            <a:r>
              <a:rPr lang="en-US" b="1" dirty="0" err="1" smtClean="0"/>
              <a:t>instanceof</a:t>
            </a:r>
            <a:r>
              <a:rPr lang="en-US" dirty="0" smtClean="0"/>
              <a:t>  Car)  { print(“Car hits bike”); </a:t>
            </a:r>
            <a:r>
              <a:rPr lang="en-US" b="1" dirty="0" smtClean="0"/>
              <a:t>return</a:t>
            </a:r>
            <a:r>
              <a:rPr lang="en-US" dirty="0" smtClean="0"/>
              <a:t>;}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if</a:t>
            </a:r>
            <a:r>
              <a:rPr lang="en-US" dirty="0" smtClean="0"/>
              <a:t> (v </a:t>
            </a:r>
            <a:r>
              <a:rPr lang="en-US" b="1" dirty="0" err="1" smtClean="0"/>
              <a:t>instanceof</a:t>
            </a:r>
            <a:r>
              <a:rPr lang="en-US" b="1" dirty="0" smtClean="0"/>
              <a:t>  </a:t>
            </a:r>
            <a:r>
              <a:rPr lang="en-US" dirty="0" smtClean="0"/>
              <a:t>Bike) { print(“Bike hits bike”; </a:t>
            </a:r>
            <a:r>
              <a:rPr lang="en-US" b="1" dirty="0" smtClean="0"/>
              <a:t>return;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          </a:t>
            </a:r>
            <a:r>
              <a:rPr lang="en-US" b="1" dirty="0" smtClean="0"/>
              <a:t>throw</a:t>
            </a:r>
            <a:r>
              <a:rPr lang="en-US" dirty="0" smtClean="0"/>
              <a:t> Error(“missing case: should not happen”);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cascaded </a:t>
            </a:r>
            <a:r>
              <a:rPr lang="en-US" b="1" dirty="0" err="1" smtClean="0"/>
              <a:t>instanceof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371600"/>
            <a:ext cx="398911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6019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Consider a method to be a cascaded </a:t>
            </a:r>
            <a:r>
              <a:rPr lang="en-US" dirty="0" err="1" smtClean="0"/>
              <a:t>instanceof</a:t>
            </a:r>
            <a:r>
              <a:rPr lang="en-US" dirty="0" smtClean="0"/>
              <a:t>  if it contains two applications of </a:t>
            </a:r>
            <a:r>
              <a:rPr lang="en-US" dirty="0" err="1" smtClean="0"/>
              <a:t>instanceof</a:t>
            </a:r>
            <a:r>
              <a:rPr lang="en-US" dirty="0" smtClean="0"/>
              <a:t> to the same formal parameter of a method.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 Results-</a:t>
            </a:r>
            <a:r>
              <a:rPr lang="en-US" dirty="0" err="1" smtClean="0"/>
              <a:t>Specialiser</a:t>
            </a:r>
            <a:r>
              <a:rPr lang="en-US" dirty="0" smtClean="0"/>
              <a:t> and Dispatch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038600" cy="291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600200"/>
            <a:ext cx="440339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4648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of Java </a:t>
            </a:r>
            <a:r>
              <a:rPr lang="en-US" dirty="0" smtClean="0"/>
              <a:t>Applications, proportional to total CM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648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DoD</a:t>
            </a:r>
            <a:r>
              <a:rPr lang="en-US" dirty="0" smtClean="0"/>
              <a:t> of Java </a:t>
            </a:r>
            <a:r>
              <a:rPr lang="en-US" dirty="0" smtClean="0"/>
              <a:t>Applications, proportional to total GF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380672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Can consider the use of double dispatch pattern or cascaded </a:t>
            </a:r>
            <a:r>
              <a:rPr lang="en-US" dirty="0" err="1" smtClean="0"/>
              <a:t>instanceof</a:t>
            </a:r>
            <a:r>
              <a:rPr lang="en-US" dirty="0" smtClean="0"/>
              <a:t>  as providing specialization on the on a second parameter, RS = 2. But this is rare, less than 1%. Only consider RS=0,1. The above two figures only show </a:t>
            </a:r>
            <a:r>
              <a:rPr lang="en-US" dirty="0" err="1" smtClean="0"/>
              <a:t>DoS</a:t>
            </a:r>
            <a:r>
              <a:rPr lang="en-US" dirty="0" smtClean="0"/>
              <a:t> =0, 1 and </a:t>
            </a:r>
            <a:r>
              <a:rPr lang="en-US" dirty="0" err="1" smtClean="0"/>
              <a:t>DoD</a:t>
            </a:r>
            <a:r>
              <a:rPr lang="en-US" dirty="0" smtClean="0"/>
              <a:t> = 0, 1.  Application ordered by increasing number of generic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Single </a:t>
            </a:r>
            <a:r>
              <a:rPr lang="en-US" dirty="0" err="1" smtClean="0"/>
              <a:t>v.s</a:t>
            </a:r>
            <a:r>
              <a:rPr lang="en-US" dirty="0" smtClean="0"/>
              <a:t>. Double dispatch</a:t>
            </a:r>
          </a:p>
          <a:p>
            <a:r>
              <a:rPr lang="en-US" dirty="0" smtClean="0"/>
              <a:t>Methodology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Modeling Dynamic Dispatch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Metrics</a:t>
            </a:r>
          </a:p>
          <a:p>
            <a:r>
              <a:rPr lang="en-US" dirty="0" smtClean="0"/>
              <a:t>Multiple dispatch languages</a:t>
            </a:r>
          </a:p>
          <a:p>
            <a:r>
              <a:rPr lang="en-US" dirty="0" smtClean="0"/>
              <a:t>Multiple dispatch in Java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Dispatch in Java-DR and CR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057400"/>
            <a:ext cx="432423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3600"/>
            <a:ext cx="435701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8200" y="5181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DR for Applications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5181600"/>
            <a:ext cx="335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CR for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Dispatch in Java-DR (log-scale)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60563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of the metric values are low. </a:t>
            </a:r>
            <a:r>
              <a:rPr lang="en-US" dirty="0" err="1" smtClean="0"/>
              <a:t>DR_ave</a:t>
            </a:r>
            <a:r>
              <a:rPr lang="en-US" dirty="0" smtClean="0"/>
              <a:t>(Multi)&lt; 2.5</a:t>
            </a:r>
          </a:p>
          <a:p>
            <a:r>
              <a:rPr lang="en-US" dirty="0" err="1" smtClean="0"/>
              <a:t>DR_ave</a:t>
            </a:r>
            <a:r>
              <a:rPr lang="en-US" dirty="0" smtClean="0"/>
              <a:t> (Multi) &gt; </a:t>
            </a:r>
            <a:r>
              <a:rPr lang="en-US" dirty="0" err="1" smtClean="0"/>
              <a:t>DR_ave</a:t>
            </a:r>
            <a:r>
              <a:rPr lang="en-US" dirty="0" smtClean="0"/>
              <a:t>(Java)</a:t>
            </a:r>
          </a:p>
          <a:p>
            <a:r>
              <a:rPr lang="en-US" dirty="0" smtClean="0"/>
              <a:t>Mature Application such as CMUCL and </a:t>
            </a:r>
            <a:r>
              <a:rPr lang="en-US" dirty="0" err="1" smtClean="0"/>
              <a:t>McCLIM</a:t>
            </a:r>
            <a:r>
              <a:rPr lang="en-US" dirty="0" smtClean="0"/>
              <a:t> </a:t>
            </a:r>
            <a:r>
              <a:rPr lang="en-US" dirty="0" err="1" smtClean="0"/>
              <a:t>exibhit</a:t>
            </a:r>
            <a:r>
              <a:rPr lang="en-US" dirty="0" smtClean="0"/>
              <a:t> the most dynamic dispatch(around 70%)</a:t>
            </a:r>
          </a:p>
          <a:p>
            <a:r>
              <a:rPr lang="en-US" dirty="0" err="1" smtClean="0"/>
              <a:t>CR_ave</a:t>
            </a:r>
            <a:r>
              <a:rPr lang="en-US" dirty="0" smtClean="0"/>
              <a:t>(Multi) &gt; </a:t>
            </a:r>
            <a:r>
              <a:rPr lang="en-US" dirty="0" err="1" smtClean="0"/>
              <a:t>CR_ave</a:t>
            </a:r>
            <a:r>
              <a:rPr lang="en-US" dirty="0" smtClean="0"/>
              <a:t>(Java) ??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850392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For multiple dispatch languages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3% generic functions utilize multiple dispatch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30% generic functions utilize single dispatch</a:t>
            </a:r>
          </a:p>
          <a:p>
            <a:r>
              <a:rPr lang="en-US" dirty="0" smtClean="0"/>
              <a:t>For Java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Cascaded </a:t>
            </a:r>
            <a:r>
              <a:rPr lang="en-US" dirty="0" err="1" smtClean="0"/>
              <a:t>instanceof</a:t>
            </a:r>
            <a:r>
              <a:rPr lang="en-US" dirty="0" smtClean="0"/>
              <a:t> expression uses more than double dispatch. When using double dispatch, it is in implementation of the Visitor pattern(Why?)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Both together are used much less than multiple dispatch in any multiple dispatch language</a:t>
            </a:r>
          </a:p>
          <a:p>
            <a:pPr>
              <a:buNone/>
            </a:pPr>
            <a:r>
              <a:rPr lang="en-US" i="1" dirty="0" smtClean="0"/>
              <a:t>Java programs could scope to use more multiple dispatch were it supported in the language!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empirical study of multiple dispatch in existing languages,  try to answer “How much multiple dispatch is used or could be used?” </a:t>
            </a:r>
          </a:p>
          <a:p>
            <a:r>
              <a:rPr lang="en-US" dirty="0" smtClean="0"/>
              <a:t>Define six metrics based on a language-independent model to measure the use of multiple dispatch.</a:t>
            </a:r>
          </a:p>
          <a:p>
            <a:r>
              <a:rPr lang="en-US" dirty="0" smtClean="0"/>
              <a:t>Analysis of metrics for a corpus of six multiple dispatch languages: CLOS, Dylan, Cecil, Diesel, Nice, </a:t>
            </a:r>
            <a:r>
              <a:rPr lang="en-US" dirty="0" err="1" smtClean="0"/>
              <a:t>MultiJava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with Java on the use of double dispatch pattern and cascaded </a:t>
            </a:r>
            <a:r>
              <a:rPr lang="en-US" b="1" dirty="0" err="1" smtClean="0"/>
              <a:t>instanceof</a:t>
            </a:r>
            <a:r>
              <a:rPr lang="en-US" b="1" dirty="0" smtClean="0"/>
              <a:t> </a:t>
            </a:r>
            <a:r>
              <a:rPr lang="en-US" dirty="0" smtClean="0"/>
              <a:t>expressions.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smtClean="0"/>
              <a:t>Multiple Dispatch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524000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Vehicle {</a:t>
            </a:r>
          </a:p>
          <a:p>
            <a:r>
              <a:rPr lang="en-US" dirty="0" smtClean="0"/>
              <a:t>      void drive() { print(“</a:t>
            </a:r>
            <a:r>
              <a:rPr lang="en-US" dirty="0" err="1" smtClean="0"/>
              <a:t>Brmmm</a:t>
            </a:r>
            <a:r>
              <a:rPr lang="en-US" dirty="0" smtClean="0"/>
              <a:t>!!!”); }</a:t>
            </a:r>
          </a:p>
          <a:p>
            <a:r>
              <a:rPr lang="en-US" dirty="0" smtClean="0"/>
              <a:t>      void collide(Vehicle v) {</a:t>
            </a:r>
          </a:p>
          <a:p>
            <a:r>
              <a:rPr lang="en-US" dirty="0" smtClean="0"/>
              <a:t>              print(“Unspecified vehicle collision”);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b="1" dirty="0" smtClean="0"/>
              <a:t>class </a:t>
            </a:r>
            <a:r>
              <a:rPr lang="en-US" dirty="0" smtClean="0"/>
              <a:t>Car </a:t>
            </a:r>
            <a:r>
              <a:rPr lang="en-US" b="1" dirty="0" smtClean="0"/>
              <a:t>extends</a:t>
            </a:r>
            <a:r>
              <a:rPr lang="en-US" dirty="0" smtClean="0"/>
              <a:t> Vehicle{</a:t>
            </a:r>
          </a:p>
          <a:p>
            <a:r>
              <a:rPr lang="en-US" dirty="0" smtClean="0"/>
              <a:t>      void drive() { print(“Driving a car!”);}</a:t>
            </a:r>
          </a:p>
          <a:p>
            <a:r>
              <a:rPr lang="en-US" dirty="0" smtClean="0"/>
              <a:t>      void collide(Vehicle v) { print(“Car crash!”);}</a:t>
            </a:r>
          </a:p>
          <a:p>
            <a:r>
              <a:rPr lang="en-US" dirty="0" smtClean="0"/>
              <a:t>      void collide (Bike b) { print(“Car hits bike!” );}    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Vehicle car = new Car();</a:t>
            </a:r>
          </a:p>
          <a:p>
            <a:r>
              <a:rPr lang="en-US" dirty="0" smtClean="0"/>
              <a:t>Vehicle bike = new Bike();</a:t>
            </a:r>
          </a:p>
          <a:p>
            <a:r>
              <a:rPr lang="en-US" dirty="0" err="1" smtClean="0"/>
              <a:t>car.collide</a:t>
            </a:r>
            <a:r>
              <a:rPr lang="en-US" dirty="0" smtClean="0"/>
              <a:t>(bike);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1752600"/>
            <a:ext cx="3429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single dispatch language like Java, the code will print</a:t>
            </a:r>
          </a:p>
          <a:p>
            <a:endParaRPr lang="en-US" dirty="0" smtClean="0"/>
          </a:p>
          <a:p>
            <a:r>
              <a:rPr lang="en-US" b="1" dirty="0" smtClean="0"/>
              <a:t>Car crash!</a:t>
            </a:r>
          </a:p>
          <a:p>
            <a:endParaRPr lang="en-US" b="1" dirty="0" smtClean="0"/>
          </a:p>
          <a:p>
            <a:r>
              <a:rPr lang="en-US" dirty="0" smtClean="0"/>
              <a:t>In multiple dispatch language, the code will print</a:t>
            </a:r>
          </a:p>
          <a:p>
            <a:endParaRPr lang="en-US" dirty="0" smtClean="0"/>
          </a:p>
          <a:p>
            <a:r>
              <a:rPr lang="en-US" b="1" dirty="0" smtClean="0"/>
              <a:t>Car hits bike!</a:t>
            </a:r>
          </a:p>
          <a:p>
            <a:endParaRPr lang="en-US" b="1" dirty="0" smtClean="0"/>
          </a:p>
          <a:p>
            <a:r>
              <a:rPr lang="en-US" dirty="0" err="1" smtClean="0"/>
              <a:t>Cetting</a:t>
            </a:r>
            <a:r>
              <a:rPr lang="en-US" dirty="0" smtClean="0"/>
              <a:t> to </a:t>
            </a:r>
            <a:r>
              <a:rPr lang="en-US" dirty="0" err="1" smtClean="0"/>
              <a:t>Car.collide</a:t>
            </a:r>
            <a:r>
              <a:rPr lang="en-US" dirty="0" smtClean="0"/>
              <a:t>(Bike) from </a:t>
            </a:r>
            <a:r>
              <a:rPr lang="en-US" dirty="0" err="1" smtClean="0"/>
              <a:t>Vehicle.collide</a:t>
            </a:r>
            <a:r>
              <a:rPr lang="en-US" dirty="0" smtClean="0"/>
              <a:t>(Vehicle) requires two dynamic choices-This is called multiple dispatch.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</a:t>
            </a:r>
            <a:r>
              <a:rPr lang="en-US" dirty="0" err="1" smtClean="0"/>
              <a:t>v.s</a:t>
            </a:r>
            <a:r>
              <a:rPr lang="en-US" dirty="0" smtClean="0"/>
              <a:t>. Multiple Dispatch-continued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dispatch syntax: </a:t>
            </a:r>
            <a:r>
              <a:rPr lang="en-US" dirty="0" err="1" smtClean="0">
                <a:solidFill>
                  <a:srgbClr val="FF0000"/>
                </a:solidFill>
              </a:rPr>
              <a:t>receiver.method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This syntax does not work for multiple dispatch since a concrete method body can be specialized on a combination of classes</a:t>
            </a:r>
          </a:p>
          <a:p>
            <a:r>
              <a:rPr lang="en-US" dirty="0" smtClean="0"/>
              <a:t>Some multiple dispatch languages declare method separately, outside the class hierarchy while others consider them part of none, one or several classes. </a:t>
            </a:r>
          </a:p>
          <a:p>
            <a:r>
              <a:rPr lang="en-US" dirty="0" smtClean="0"/>
              <a:t>Multiple dispatch: symmetric syntax like </a:t>
            </a:r>
            <a:r>
              <a:rPr lang="en-US" dirty="0" smtClean="0">
                <a:solidFill>
                  <a:srgbClr val="FF0000"/>
                </a:solidFill>
              </a:rPr>
              <a:t>collide(</a:t>
            </a:r>
            <a:r>
              <a:rPr lang="en-US" dirty="0" err="1" smtClean="0">
                <a:solidFill>
                  <a:srgbClr val="FF0000"/>
                </a:solidFill>
              </a:rPr>
              <a:t>mycar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yourbike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Dynamic Dispatch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524000"/>
            <a:ext cx="676267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8006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Java, </a:t>
            </a:r>
          </a:p>
          <a:p>
            <a:r>
              <a:rPr lang="en-US" dirty="0" smtClean="0"/>
              <a:t>Generic Function(GF): Method call</a:t>
            </a:r>
          </a:p>
          <a:p>
            <a:r>
              <a:rPr lang="en-US" dirty="0" smtClean="0"/>
              <a:t>Concrete Method(CM): Method bodies</a:t>
            </a:r>
          </a:p>
          <a:p>
            <a:r>
              <a:rPr lang="en-US" dirty="0" smtClean="0"/>
              <a:t>Name: Method name </a:t>
            </a:r>
          </a:p>
          <a:p>
            <a:r>
              <a:rPr lang="en-US" dirty="0" smtClean="0"/>
              <a:t>Signature: Static type of arguments and number of arguments</a:t>
            </a:r>
          </a:p>
          <a:p>
            <a:r>
              <a:rPr lang="en-US" dirty="0" err="1" smtClean="0"/>
              <a:t>Specialiser</a:t>
            </a:r>
            <a:r>
              <a:rPr lang="en-US" dirty="0" smtClean="0"/>
              <a:t>: Dynamic type of “this” argument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Ratio(DR): DR(g) = |CM(g)| </a:t>
            </a:r>
          </a:p>
          <a:p>
            <a:r>
              <a:rPr lang="en-US" dirty="0" smtClean="0"/>
              <a:t>Choice Ratio(CR): Total number of concrete methods belonging to all the generic functions to which a certain method belongs.</a:t>
            </a:r>
          </a:p>
          <a:p>
            <a:r>
              <a:rPr lang="en-US" dirty="0" smtClean="0"/>
              <a:t>Degree of Specialization (</a:t>
            </a:r>
            <a:r>
              <a:rPr lang="en-US" dirty="0" err="1" smtClean="0"/>
              <a:t>DoS</a:t>
            </a:r>
            <a:r>
              <a:rPr lang="en-US" dirty="0" smtClean="0"/>
              <a:t>): </a:t>
            </a:r>
            <a:r>
              <a:rPr lang="en-US" dirty="0" err="1" smtClean="0"/>
              <a:t>DoS</a:t>
            </a:r>
            <a:r>
              <a:rPr lang="en-US" dirty="0" smtClean="0"/>
              <a:t>(m) = |spec(m)|</a:t>
            </a:r>
          </a:p>
          <a:p>
            <a:r>
              <a:rPr lang="en-US" dirty="0" smtClean="0"/>
              <a:t>Rightmost </a:t>
            </a:r>
            <a:r>
              <a:rPr lang="en-US" dirty="0" err="1" smtClean="0"/>
              <a:t>Specialiser</a:t>
            </a:r>
            <a:r>
              <a:rPr lang="en-US" dirty="0" smtClean="0"/>
              <a:t> (RS): RS = max(spec(m))</a:t>
            </a:r>
          </a:p>
          <a:p>
            <a:r>
              <a:rPr lang="en-US" dirty="0" smtClean="0"/>
              <a:t>Degree of Dispatch: (</a:t>
            </a:r>
            <a:r>
              <a:rPr lang="en-US" dirty="0" err="1" smtClean="0"/>
              <a:t>DoD</a:t>
            </a:r>
            <a:r>
              <a:rPr lang="en-US" dirty="0" smtClean="0"/>
              <a:t>): </a:t>
            </a:r>
            <a:r>
              <a:rPr lang="en-US" dirty="0" err="1" smtClean="0"/>
              <a:t>DoD</a:t>
            </a:r>
            <a:r>
              <a:rPr lang="en-US" dirty="0" smtClean="0"/>
              <a:t>(g) = |P|</a:t>
            </a:r>
          </a:p>
          <a:p>
            <a:r>
              <a:rPr lang="en-US" dirty="0" smtClean="0"/>
              <a:t>Rightmost Dispatch: (RD):  RD(g) = max(P)  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5410200"/>
            <a:ext cx="41624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5410200"/>
            <a:ext cx="2819400" cy="73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Metrics: example in </a:t>
            </a:r>
            <a:r>
              <a:rPr lang="en-US" dirty="0" err="1" smtClean="0"/>
              <a:t>Gwydion</a:t>
            </a:r>
            <a:r>
              <a:rPr lang="en-US" dirty="0" smtClean="0"/>
              <a:t> Dylan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74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define class &lt;vehicle&gt;; </a:t>
            </a:r>
          </a:p>
          <a:p>
            <a:r>
              <a:rPr lang="en-US" sz="2000" dirty="0" smtClean="0"/>
              <a:t>define class &lt;car&gt; (&lt;vehicle&gt;)…;</a:t>
            </a:r>
          </a:p>
          <a:p>
            <a:r>
              <a:rPr lang="en-US" sz="2000" dirty="0" smtClean="0"/>
              <a:t>define class &lt;sports-car&gt; (&lt;car&gt;)…;</a:t>
            </a:r>
          </a:p>
          <a:p>
            <a:r>
              <a:rPr lang="en-US" sz="2000" dirty="0" smtClean="0"/>
              <a:t>//DR = 2, </a:t>
            </a:r>
            <a:r>
              <a:rPr lang="en-US" sz="2000" dirty="0" err="1" smtClean="0"/>
              <a:t>DoD</a:t>
            </a:r>
            <a:r>
              <a:rPr lang="en-US" sz="2000" dirty="0" smtClean="0"/>
              <a:t> = 1, RD = </a:t>
            </a:r>
            <a:r>
              <a:rPr lang="en-US" sz="2000" dirty="0" smtClean="0"/>
              <a:t>2</a:t>
            </a:r>
          </a:p>
          <a:p>
            <a:r>
              <a:rPr lang="en-US" sz="2000" dirty="0" smtClean="0"/>
              <a:t>define  </a:t>
            </a:r>
            <a:r>
              <a:rPr lang="en-US" sz="2000" dirty="0" smtClean="0"/>
              <a:t>generic collide (v1 :: &lt;vehicle&gt;, v2 :: &lt;vehicle&gt;);</a:t>
            </a:r>
          </a:p>
          <a:p>
            <a:r>
              <a:rPr lang="en-US" sz="2000" dirty="0" smtClean="0"/>
              <a:t>//</a:t>
            </a:r>
            <a:r>
              <a:rPr lang="en-US" sz="2000" dirty="0" smtClean="0"/>
              <a:t>CR = 2, </a:t>
            </a:r>
            <a:r>
              <a:rPr lang="en-US" sz="2000" dirty="0" err="1" smtClean="0"/>
              <a:t>DoS</a:t>
            </a:r>
            <a:r>
              <a:rPr lang="en-US" sz="2000" dirty="0" smtClean="0"/>
              <a:t> = 1, RS = 1</a:t>
            </a:r>
          </a:p>
          <a:p>
            <a:r>
              <a:rPr lang="en-US" sz="2000" dirty="0" smtClean="0"/>
              <a:t>define  method collide (sc :: &lt;sports-car&gt;, v :: &lt;vehicle&gt;)…;</a:t>
            </a:r>
          </a:p>
          <a:p>
            <a:r>
              <a:rPr lang="en-US" sz="2000" dirty="0" smtClean="0"/>
              <a:t>//CR = 2, </a:t>
            </a:r>
            <a:r>
              <a:rPr lang="en-US" sz="2000" dirty="0" err="1" smtClean="0"/>
              <a:t>DoS</a:t>
            </a:r>
            <a:r>
              <a:rPr lang="en-US" sz="2000" dirty="0" smtClean="0"/>
              <a:t> = 1, RS = 2</a:t>
            </a:r>
          </a:p>
          <a:p>
            <a:r>
              <a:rPr lang="en-US" sz="2000" dirty="0" smtClean="0"/>
              <a:t>define  method collide (v :: &lt;vehicle&gt;, c:: &lt;car&gt;)…;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Dispatch Languages-DR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600200"/>
            <a:ext cx="4038600" cy="4068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0" y="59436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 frequency distribution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981200"/>
            <a:ext cx="4276725" cy="296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935</TotalTime>
  <Words>1324</Words>
  <Application>Microsoft Office PowerPoint</Application>
  <PresentationFormat>On-screen Show (4:3)</PresentationFormat>
  <Paragraphs>188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Multiple Dispatch in Practice (OOPSLA2008)</vt:lpstr>
      <vt:lpstr>Outline</vt:lpstr>
      <vt:lpstr>Overview</vt:lpstr>
      <vt:lpstr>Single v.s. Multiple Dispatch</vt:lpstr>
      <vt:lpstr>Single v.s. Multiple Dispatch-continued</vt:lpstr>
      <vt:lpstr>Modeling Dynamic Dispatch</vt:lpstr>
      <vt:lpstr>Metrics: definition</vt:lpstr>
      <vt:lpstr>   Metrics: example in Gwydion Dylan</vt:lpstr>
      <vt:lpstr>Multiple Dispatch Languages-DR </vt:lpstr>
      <vt:lpstr>Multiple Dispatch Languages-Specialiser</vt:lpstr>
      <vt:lpstr>Multiple Dispatch Languages-Dispatch</vt:lpstr>
      <vt:lpstr>Multiple Dispatch Languages-Summary</vt:lpstr>
      <vt:lpstr>Multiple Dispatch in Java-Double Dispatch Pattern</vt:lpstr>
      <vt:lpstr>Visitor Pattern is Double Dispatch Pattern</vt:lpstr>
      <vt:lpstr>Characteristics of Double Dispatch Pattern</vt:lpstr>
      <vt:lpstr>Results for double dispatch</vt:lpstr>
      <vt:lpstr>Multiple Dispatch in Java-Cascaded instanceof </vt:lpstr>
      <vt:lpstr>Results for cascaded instanceof </vt:lpstr>
      <vt:lpstr>Metrics  Results-Specialiser and Dispatch</vt:lpstr>
      <vt:lpstr>Multiple Dispatch in Java-DR and CR</vt:lpstr>
      <vt:lpstr>Multiple Dispatch in Java-DR (log-scale)</vt:lpstr>
      <vt:lpstr>Discussions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Dispatch in Practice</dc:title>
  <dc:creator>LiquanPei</dc:creator>
  <cp:lastModifiedBy>LiquanPei</cp:lastModifiedBy>
  <cp:revision>70</cp:revision>
  <dcterms:created xsi:type="dcterms:W3CDTF">2006-08-16T00:00:00Z</dcterms:created>
  <dcterms:modified xsi:type="dcterms:W3CDTF">2009-05-12T20:08:31Z</dcterms:modified>
</cp:coreProperties>
</file>