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1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31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280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3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-with-predictions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13B106-64F9-7EA6-7F1A-55ACDE1A9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26" y="884977"/>
            <a:ext cx="9789018" cy="1885384"/>
          </a:xfrm>
        </p:spPr>
        <p:txBody>
          <a:bodyPr>
            <a:normAutofit fontScale="90000"/>
          </a:bodyPr>
          <a:lstStyle/>
          <a:p>
            <a:r>
              <a:rPr lang="en-US" dirty="0"/>
              <a:t>Mechanism design augmented with output advice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046680E-4112-8641-224C-36CDED53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180" y="3150606"/>
            <a:ext cx="11178688" cy="1621373"/>
          </a:xfrm>
        </p:spPr>
        <p:txBody>
          <a:bodyPr>
            <a:noAutofit/>
          </a:bodyPr>
          <a:lstStyle/>
          <a:p>
            <a:r>
              <a:rPr lang="en-US" sz="2000" b="1" dirty="0"/>
              <a:t>George Christodoulou</a:t>
            </a:r>
            <a:r>
              <a:rPr lang="en-US" sz="2000" dirty="0"/>
              <a:t>, Aristotle University of Thessaloniki, Archimedes/RC Athena</a:t>
            </a:r>
          </a:p>
          <a:p>
            <a:r>
              <a:rPr lang="en-US" sz="2000" b="1" dirty="0" err="1"/>
              <a:t>Alkmini</a:t>
            </a:r>
            <a:r>
              <a:rPr lang="en-US" sz="2000" b="1" dirty="0"/>
              <a:t> </a:t>
            </a:r>
            <a:r>
              <a:rPr lang="en-US" sz="2000" b="1" dirty="0" err="1"/>
              <a:t>Sgouritsa</a:t>
            </a:r>
            <a:r>
              <a:rPr lang="en-US" sz="2000" dirty="0"/>
              <a:t>, Athens University of Economics and Business, Archimedes/RC Athena</a:t>
            </a:r>
          </a:p>
          <a:p>
            <a:r>
              <a:rPr lang="en-US" sz="2000" b="1" dirty="0"/>
              <a:t>Ioannis Vlachos</a:t>
            </a:r>
            <a:r>
              <a:rPr lang="en-US" sz="2000" dirty="0"/>
              <a:t>, Athens University of Economics and Business, Archimedes/RC Athena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DED23-C669-2C67-5606-A32E63EC0E07}"/>
              </a:ext>
            </a:extLst>
          </p:cNvPr>
          <p:cNvSpPr txBox="1"/>
          <p:nvPr/>
        </p:nvSpPr>
        <p:spPr>
          <a:xfrm>
            <a:off x="1901227" y="5622014"/>
            <a:ext cx="14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ACAC ‘24</a:t>
            </a:r>
            <a:endParaRPr lang="el-GR" dirty="0"/>
          </a:p>
        </p:txBody>
      </p:sp>
      <p:pic>
        <p:nvPicPr>
          <p:cNvPr id="1026" name="Picture 2" descr="Archimedes-Artificial Intelligence, Data Science, Algorithms">
            <a:extLst>
              <a:ext uri="{FF2B5EF4-FFF2-40B4-BE49-F238E27FC236}">
                <a16:creationId xmlns:a16="http://schemas.microsoft.com/office/drawing/2014/main" id="{754CEBEB-DF1F-2954-CC34-22B2D0C3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49" y="5511727"/>
            <a:ext cx="2178113" cy="5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0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A45ED2-0282-5D5A-F94D-AD4687A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6DC8263B-5F87-AC0A-1432-B26D28A88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73469"/>
              </p:ext>
            </p:extLst>
          </p:nvPr>
        </p:nvGraphicFramePr>
        <p:xfrm>
          <a:off x="2312657" y="4033225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0904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779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240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2648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158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50689"/>
                  </a:ext>
                </a:extLst>
              </a:tr>
            </a:tbl>
          </a:graphicData>
        </a:graphic>
      </p:graphicFrame>
      <p:pic>
        <p:nvPicPr>
          <p:cNvPr id="6" name="Γραφικό 5" descr="Χέρι ρομπότ περίγραμμα">
            <a:extLst>
              <a:ext uri="{FF2B5EF4-FFF2-40B4-BE49-F238E27FC236}">
                <a16:creationId xmlns:a16="http://schemas.microsoft.com/office/drawing/2014/main" id="{8BAA6521-20EF-EB03-B686-B08E518A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945" y="4309200"/>
            <a:ext cx="457200" cy="457200"/>
          </a:xfrm>
          <a:prstGeom prst="rect">
            <a:avLst/>
          </a:prstGeom>
        </p:spPr>
      </p:pic>
      <p:pic>
        <p:nvPicPr>
          <p:cNvPr id="9" name="Γραφικό 8" descr="Επεξεργαστής με συμπαγές γέμισμα">
            <a:extLst>
              <a:ext uri="{FF2B5EF4-FFF2-40B4-BE49-F238E27FC236}">
                <a16:creationId xmlns:a16="http://schemas.microsoft.com/office/drawing/2014/main" id="{27E9F630-1E66-3E79-6C33-01F18F51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945" y="4764091"/>
            <a:ext cx="371764" cy="371764"/>
          </a:xfrm>
          <a:prstGeom prst="rect">
            <a:avLst/>
          </a:prstGeom>
        </p:spPr>
      </p:pic>
      <p:pic>
        <p:nvPicPr>
          <p:cNvPr id="11" name="Γραφικό 10" descr="Internet με συμπαγές γέμισμα">
            <a:extLst>
              <a:ext uri="{FF2B5EF4-FFF2-40B4-BE49-F238E27FC236}">
                <a16:creationId xmlns:a16="http://schemas.microsoft.com/office/drawing/2014/main" id="{3A3CCAA2-E3D1-AFFB-4E4F-4A93F30CC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227" y="5133546"/>
            <a:ext cx="457200" cy="457200"/>
          </a:xfrm>
          <a:prstGeom prst="rect">
            <a:avLst/>
          </a:prstGeom>
        </p:spPr>
      </p:pic>
      <p:pic>
        <p:nvPicPr>
          <p:cNvPr id="13" name="Γραφικό 12" descr="Βεντούζα απόφραξης περίγραμμα">
            <a:extLst>
              <a:ext uri="{FF2B5EF4-FFF2-40B4-BE49-F238E27FC236}">
                <a16:creationId xmlns:a16="http://schemas.microsoft.com/office/drawing/2014/main" id="{DB781AC9-17D7-A8E7-52F5-240E991B0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35136">
            <a:off x="9495083" y="4058853"/>
            <a:ext cx="328864" cy="328864"/>
          </a:xfrm>
          <a:prstGeom prst="rect">
            <a:avLst/>
          </a:prstGeom>
        </p:spPr>
      </p:pic>
      <p:pic>
        <p:nvPicPr>
          <p:cNvPr id="15" name="Γραφικό 14" descr="Ντοσιέ επιλεγμένο με συμπαγές γέμισμα">
            <a:extLst>
              <a:ext uri="{FF2B5EF4-FFF2-40B4-BE49-F238E27FC236}">
                <a16:creationId xmlns:a16="http://schemas.microsoft.com/office/drawing/2014/main" id="{3FA98FBF-D724-60EF-20FD-10F0D1C271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9025" y="4033225"/>
            <a:ext cx="385348" cy="385348"/>
          </a:xfrm>
          <a:prstGeom prst="rect">
            <a:avLst/>
          </a:prstGeom>
        </p:spPr>
      </p:pic>
      <p:pic>
        <p:nvPicPr>
          <p:cNvPr id="17" name="Γραφικό 16" descr="Κομμάτια παζλ με συμπαγές γέμισμα">
            <a:extLst>
              <a:ext uri="{FF2B5EF4-FFF2-40B4-BE49-F238E27FC236}">
                <a16:creationId xmlns:a16="http://schemas.microsoft.com/office/drawing/2014/main" id="{A0389F2A-D5B3-5B74-9964-EF103BBBF9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4597" y="4024076"/>
            <a:ext cx="344120" cy="344120"/>
          </a:xfrm>
          <a:prstGeom prst="rect">
            <a:avLst/>
          </a:prstGeom>
        </p:spPr>
      </p:pic>
      <p:pic>
        <p:nvPicPr>
          <p:cNvPr id="19" name="Γραφικό 18" descr="Εγχειρίδιο τακτικής και στρατηγικής με συμπαγές γέμισμα">
            <a:extLst>
              <a:ext uri="{FF2B5EF4-FFF2-40B4-BE49-F238E27FC236}">
                <a16:creationId xmlns:a16="http://schemas.microsoft.com/office/drawing/2014/main" id="{F7CDFDDB-E894-13EA-2978-BFFC048023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79597" y="4022411"/>
            <a:ext cx="385348" cy="385348"/>
          </a:xfrm>
          <a:prstGeom prst="rect">
            <a:avLst/>
          </a:prstGeom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CDEB3C4-21AA-5928-072A-39FA68E58494}"/>
              </a:ext>
            </a:extLst>
          </p:cNvPr>
          <p:cNvCxnSpPr/>
          <p:nvPr/>
        </p:nvCxnSpPr>
        <p:spPr>
          <a:xfrm>
            <a:off x="9252642" y="5441133"/>
            <a:ext cx="470780" cy="4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F9C4BC7-6C50-2DAC-6B50-ED0CB9841DB8}"/>
              </a:ext>
            </a:extLst>
          </p:cNvPr>
          <p:cNvCxnSpPr/>
          <p:nvPr/>
        </p:nvCxnSpPr>
        <p:spPr>
          <a:xfrm flipH="1">
            <a:off x="4753069" y="5395865"/>
            <a:ext cx="271604" cy="57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4D65E1-22E3-01EC-E003-C9201362FE62}"/>
              </a:ext>
            </a:extLst>
          </p:cNvPr>
          <p:cNvSpPr txBox="1"/>
          <p:nvPr/>
        </p:nvSpPr>
        <p:spPr>
          <a:xfrm>
            <a:off x="9080625" y="5911222"/>
            <a:ext cx="24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Recommended allocation (MS = 22) </a:t>
            </a:r>
            <a:endParaRPr lang="el-GR" dirty="0">
              <a:solidFill>
                <a:srgbClr val="00B0F0"/>
              </a:solidFill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EDA22257-9A3D-96F6-FEC8-029F47AC9043}"/>
              </a:ext>
            </a:extLst>
          </p:cNvPr>
          <p:cNvSpPr/>
          <p:nvPr/>
        </p:nvSpPr>
        <p:spPr>
          <a:xfrm>
            <a:off x="3249357" y="5935616"/>
            <a:ext cx="2490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Optimal allocation (MS = 6)</a:t>
            </a:r>
            <a:endParaRPr lang="el-GR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Θέση περιεχομένου 2">
            <a:extLst>
              <a:ext uri="{FF2B5EF4-FFF2-40B4-BE49-F238E27FC236}">
                <a16:creationId xmlns:a16="http://schemas.microsoft.com/office/drawing/2014/main" id="{6D63CCBE-FBFD-529A-F3F6-1DF4B7D9EAF6}"/>
              </a:ext>
            </a:extLst>
          </p:cNvPr>
          <p:cNvSpPr txBox="1">
            <a:spLocks/>
          </p:cNvSpPr>
          <p:nvPr/>
        </p:nvSpPr>
        <p:spPr>
          <a:xfrm>
            <a:off x="1991683" y="181312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N machines, M jobs</a:t>
            </a:r>
          </a:p>
          <a:p>
            <a:r>
              <a:rPr lang="en-US" sz="2400"/>
              <a:t>Processing times</a:t>
            </a:r>
          </a:p>
          <a:p>
            <a:r>
              <a:rPr lang="en-US" sz="2400"/>
              <a:t>Goal: minimize </a:t>
            </a:r>
            <a:r>
              <a:rPr lang="el-GR" sz="2400">
                <a:solidFill>
                  <a:srgbClr val="00B050"/>
                </a:solidFill>
              </a:rPr>
              <a:t>Μ</a:t>
            </a:r>
            <a:r>
              <a:rPr lang="en-US" sz="2400">
                <a:solidFill>
                  <a:srgbClr val="00B050"/>
                </a:solidFill>
              </a:rPr>
              <a:t>akespan</a:t>
            </a:r>
            <a:r>
              <a:rPr lang="en-US" sz="2400"/>
              <a:t> = max total processing time</a:t>
            </a:r>
          </a:p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52784-BF3C-E82C-585D-971202DF74E7}"/>
                  </a:ext>
                </a:extLst>
              </p:cNvPr>
              <p:cNvSpPr txBox="1"/>
              <p:nvPr/>
            </p:nvSpPr>
            <p:spPr>
              <a:xfrm>
                <a:off x="10701196" y="3820562"/>
                <a:ext cx="128559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l-GR" b="1" i="1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452784-BF3C-E82C-585D-971202DF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196" y="3820562"/>
                <a:ext cx="1285592" cy="6127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45C7B0BC-CC2B-27AA-73FD-7B38C33AC0F9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l-G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A45ED2-0282-5D5A-F94D-AD4687A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DCB613C-591F-A7BF-66E3-AB5B37FEF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1017" y="1663511"/>
                <a:ext cx="8915400" cy="3777622"/>
              </a:xfrm>
            </p:spPr>
            <p:txBody>
              <a:bodyPr/>
              <a:lstStyle/>
              <a:p>
                <a:r>
                  <a:rPr lang="en-US" sz="2400" b="1" dirty="0"/>
                  <a:t>VCG</a:t>
                </a:r>
                <a:r>
                  <a:rPr lang="en-US" sz="2400" dirty="0"/>
                  <a:t> selects 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minimum</a:t>
                </a:r>
                <a:r>
                  <a:rPr lang="en-US" sz="2400" dirty="0"/>
                  <a:t> processing time per task</a:t>
                </a:r>
              </a:p>
              <a:p>
                <a:r>
                  <a:rPr lang="en-US" sz="2400" dirty="0"/>
                  <a:t>Ignores prediction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-consistent,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-robust</a:t>
                </a: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DCB613C-591F-A7BF-66E3-AB5B37FEF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1017" y="1663511"/>
                <a:ext cx="8915400" cy="3777622"/>
              </a:xfrm>
              <a:blipFill>
                <a:blip r:embed="rId2"/>
                <a:stretch>
                  <a:fillRect l="-957" t="-12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6DC8263B-5F87-AC0A-1432-B26D28A88B83}"/>
              </a:ext>
            </a:extLst>
          </p:cNvPr>
          <p:cNvGraphicFramePr>
            <a:graphicFrameLocks noGrp="1"/>
          </p:cNvGraphicFramePr>
          <p:nvPr/>
        </p:nvGraphicFramePr>
        <p:xfrm>
          <a:off x="2312657" y="4033225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0904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779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240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2648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158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50689"/>
                  </a:ext>
                </a:extLst>
              </a:tr>
            </a:tbl>
          </a:graphicData>
        </a:graphic>
      </p:graphicFrame>
      <p:pic>
        <p:nvPicPr>
          <p:cNvPr id="6" name="Γραφικό 5" descr="Χέρι ρομπότ περίγραμμα">
            <a:extLst>
              <a:ext uri="{FF2B5EF4-FFF2-40B4-BE49-F238E27FC236}">
                <a16:creationId xmlns:a16="http://schemas.microsoft.com/office/drawing/2014/main" id="{8BAA6521-20EF-EB03-B686-B08E518A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0945" y="4309200"/>
            <a:ext cx="457200" cy="457200"/>
          </a:xfrm>
          <a:prstGeom prst="rect">
            <a:avLst/>
          </a:prstGeom>
        </p:spPr>
      </p:pic>
      <p:pic>
        <p:nvPicPr>
          <p:cNvPr id="9" name="Γραφικό 8" descr="Επεξεργαστής με συμπαγές γέμισμα">
            <a:extLst>
              <a:ext uri="{FF2B5EF4-FFF2-40B4-BE49-F238E27FC236}">
                <a16:creationId xmlns:a16="http://schemas.microsoft.com/office/drawing/2014/main" id="{27E9F630-1E66-3E79-6C33-01F18F51B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0945" y="4764091"/>
            <a:ext cx="371764" cy="371764"/>
          </a:xfrm>
          <a:prstGeom prst="rect">
            <a:avLst/>
          </a:prstGeom>
        </p:spPr>
      </p:pic>
      <p:pic>
        <p:nvPicPr>
          <p:cNvPr id="11" name="Γραφικό 10" descr="Internet με συμπαγές γέμισμα">
            <a:extLst>
              <a:ext uri="{FF2B5EF4-FFF2-40B4-BE49-F238E27FC236}">
                <a16:creationId xmlns:a16="http://schemas.microsoft.com/office/drawing/2014/main" id="{3A3CCAA2-E3D1-AFFB-4E4F-4A93F30CC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8227" y="5133546"/>
            <a:ext cx="457200" cy="457200"/>
          </a:xfrm>
          <a:prstGeom prst="rect">
            <a:avLst/>
          </a:prstGeom>
        </p:spPr>
      </p:pic>
      <p:pic>
        <p:nvPicPr>
          <p:cNvPr id="13" name="Γραφικό 12" descr="Βεντούζα απόφραξης περίγραμμα">
            <a:extLst>
              <a:ext uri="{FF2B5EF4-FFF2-40B4-BE49-F238E27FC236}">
                <a16:creationId xmlns:a16="http://schemas.microsoft.com/office/drawing/2014/main" id="{DB781AC9-17D7-A8E7-52F5-240E991B0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35136">
            <a:off x="9495083" y="4058853"/>
            <a:ext cx="328864" cy="328864"/>
          </a:xfrm>
          <a:prstGeom prst="rect">
            <a:avLst/>
          </a:prstGeom>
        </p:spPr>
      </p:pic>
      <p:pic>
        <p:nvPicPr>
          <p:cNvPr id="15" name="Γραφικό 14" descr="Ντοσιέ επιλεγμένο με συμπαγές γέμισμα">
            <a:extLst>
              <a:ext uri="{FF2B5EF4-FFF2-40B4-BE49-F238E27FC236}">
                <a16:creationId xmlns:a16="http://schemas.microsoft.com/office/drawing/2014/main" id="{3FA98FBF-D724-60EF-20FD-10F0D1C27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9025" y="4033225"/>
            <a:ext cx="385348" cy="385348"/>
          </a:xfrm>
          <a:prstGeom prst="rect">
            <a:avLst/>
          </a:prstGeom>
        </p:spPr>
      </p:pic>
      <p:pic>
        <p:nvPicPr>
          <p:cNvPr id="17" name="Γραφικό 16" descr="Κομμάτια παζλ με συμπαγές γέμισμα">
            <a:extLst>
              <a:ext uri="{FF2B5EF4-FFF2-40B4-BE49-F238E27FC236}">
                <a16:creationId xmlns:a16="http://schemas.microsoft.com/office/drawing/2014/main" id="{A0389F2A-D5B3-5B74-9964-EF103BBBF9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4597" y="4024076"/>
            <a:ext cx="344120" cy="344120"/>
          </a:xfrm>
          <a:prstGeom prst="rect">
            <a:avLst/>
          </a:prstGeom>
        </p:spPr>
      </p:pic>
      <p:pic>
        <p:nvPicPr>
          <p:cNvPr id="19" name="Γραφικό 18" descr="Εγχειρίδιο τακτικής και στρατηγικής με συμπαγές γέμισμα">
            <a:extLst>
              <a:ext uri="{FF2B5EF4-FFF2-40B4-BE49-F238E27FC236}">
                <a16:creationId xmlns:a16="http://schemas.microsoft.com/office/drawing/2014/main" id="{F7CDFDDB-E894-13EA-2978-BFFC048023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597" y="4022411"/>
            <a:ext cx="385348" cy="385348"/>
          </a:xfrm>
          <a:prstGeom prst="rect">
            <a:avLst/>
          </a:prstGeom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CDEB3C4-21AA-5928-072A-39FA68E58494}"/>
              </a:ext>
            </a:extLst>
          </p:cNvPr>
          <p:cNvCxnSpPr/>
          <p:nvPr/>
        </p:nvCxnSpPr>
        <p:spPr>
          <a:xfrm>
            <a:off x="9252642" y="5441133"/>
            <a:ext cx="470780" cy="4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F9C4BC7-6C50-2DAC-6B50-ED0CB9841DB8}"/>
              </a:ext>
            </a:extLst>
          </p:cNvPr>
          <p:cNvCxnSpPr/>
          <p:nvPr/>
        </p:nvCxnSpPr>
        <p:spPr>
          <a:xfrm flipH="1">
            <a:off x="4753069" y="5395865"/>
            <a:ext cx="271604" cy="57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4D65E1-22E3-01EC-E003-C9201362FE62}"/>
              </a:ext>
            </a:extLst>
          </p:cNvPr>
          <p:cNvSpPr txBox="1"/>
          <p:nvPr/>
        </p:nvSpPr>
        <p:spPr>
          <a:xfrm>
            <a:off x="9080625" y="5911222"/>
            <a:ext cx="242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Recommended allocation (MS = 22) </a:t>
            </a:r>
            <a:endParaRPr lang="el-GR" dirty="0">
              <a:solidFill>
                <a:srgbClr val="00B0F0"/>
              </a:solidFill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EDA22257-9A3D-96F6-FEC8-029F47AC9043}"/>
              </a:ext>
            </a:extLst>
          </p:cNvPr>
          <p:cNvSpPr/>
          <p:nvPr/>
        </p:nvSpPr>
        <p:spPr>
          <a:xfrm>
            <a:off x="3249358" y="5935616"/>
            <a:ext cx="26716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Optimal allocation (MS = 6)</a:t>
            </a:r>
            <a:endParaRPr lang="el-GR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57B4ECB3-8D4E-59F0-5EC7-601BAB621BCD}"/>
              </a:ext>
            </a:extLst>
          </p:cNvPr>
          <p:cNvSpPr/>
          <p:nvPr/>
        </p:nvSpPr>
        <p:spPr>
          <a:xfrm>
            <a:off x="4463358" y="4801254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918C8E61-71F7-799B-3A74-BA5425A17BBF}"/>
              </a:ext>
            </a:extLst>
          </p:cNvPr>
          <p:cNvSpPr/>
          <p:nvPr/>
        </p:nvSpPr>
        <p:spPr>
          <a:xfrm>
            <a:off x="6076892" y="4458241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81AA0F1D-1722-59F6-E945-6D229C830DCE}"/>
              </a:ext>
            </a:extLst>
          </p:cNvPr>
          <p:cNvSpPr/>
          <p:nvPr/>
        </p:nvSpPr>
        <p:spPr>
          <a:xfrm>
            <a:off x="7707178" y="4448176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90577C6A-E3B3-BA7E-D620-B43CB1849396}"/>
              </a:ext>
            </a:extLst>
          </p:cNvPr>
          <p:cNvSpPr/>
          <p:nvPr/>
        </p:nvSpPr>
        <p:spPr>
          <a:xfrm>
            <a:off x="9313077" y="4808035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CAE3C-600F-38F5-E81E-FDBCFB41FD96}"/>
              </a:ext>
            </a:extLst>
          </p:cNvPr>
          <p:cNvSpPr txBox="1"/>
          <p:nvPr/>
        </p:nvSpPr>
        <p:spPr>
          <a:xfrm>
            <a:off x="10440657" y="3511392"/>
            <a:ext cx="93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VCG MS = 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A45ED2-0282-5D5A-F94D-AD4687A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DCB613C-591F-A7BF-66E3-AB5B37FEF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4018" y="1724571"/>
                <a:ext cx="9585277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Inspired by [</a:t>
                </a:r>
                <a:r>
                  <a:rPr lang="en-US" sz="2400" dirty="0" err="1"/>
                  <a:t>Balkanski</a:t>
                </a:r>
                <a:r>
                  <a:rPr lang="en-US" sz="2400" dirty="0"/>
                  <a:t> et al. 22]</a:t>
                </a:r>
              </a:p>
              <a:p>
                <a:pPr lvl="1"/>
                <a:r>
                  <a:rPr lang="en-US" sz="2000" dirty="0"/>
                  <a:t>They use </a:t>
                </a:r>
                <a:r>
                  <a:rPr lang="en-US" sz="2000" b="1" dirty="0"/>
                  <a:t>input</a:t>
                </a:r>
                <a:r>
                  <a:rPr lang="en-US" sz="2000" dirty="0"/>
                  <a:t> predictions </a:t>
                </a:r>
              </a:p>
              <a:p>
                <a:r>
                  <a:rPr lang="en-US" sz="2400" dirty="0"/>
                  <a:t>Simple mechanism: Give priority to </a:t>
                </a:r>
                <a:r>
                  <a:rPr lang="en-US" sz="2400" dirty="0">
                    <a:solidFill>
                      <a:srgbClr val="00B0F0"/>
                    </a:solidFill>
                  </a:rPr>
                  <a:t>recommendation</a:t>
                </a:r>
                <a:r>
                  <a:rPr lang="en-US" sz="2400" dirty="0"/>
                  <a:t> via weights and apply weighted </a:t>
                </a:r>
                <a:r>
                  <a:rPr lang="en-US" sz="2400" b="1" dirty="0"/>
                  <a:t>VCG </a:t>
                </a:r>
                <a:r>
                  <a:rPr lang="en-US" sz="2400" dirty="0"/>
                  <a:t>per task</a:t>
                </a:r>
                <a:r>
                  <a:rPr lang="el-GR" sz="2400" dirty="0"/>
                  <a:t> (</a:t>
                </a:r>
                <a:r>
                  <a:rPr lang="en-US" sz="2400" dirty="0"/>
                  <a:t>weight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or 1)</a:t>
                </a:r>
                <a:endParaRPr lang="el-GR" sz="2400" b="1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DCB613C-591F-A7BF-66E3-AB5B37FEF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018" y="1724571"/>
                <a:ext cx="9585277" cy="3777622"/>
              </a:xfrm>
              <a:blipFill>
                <a:blip r:embed="rId2"/>
                <a:stretch>
                  <a:fillRect l="-891" t="-12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6DC8263B-5F87-AC0A-1432-B26D28A88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094493"/>
                  </p:ext>
                </p:extLst>
              </p:nvPr>
            </p:nvGraphicFramePr>
            <p:xfrm>
              <a:off x="2312657" y="403322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5309040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577963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2724007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71264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1582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3607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b="1" cap="none" spc="0" dirty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b="1" cap="none" spc="0" dirty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467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rgbClr val="7030A0"/>
                              </a:solidFill>
                              <a:latin typeface="+mn-lt"/>
                              <a:ea typeface="+mn-ea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rgbClr val="7030A0"/>
                              </a:solidFill>
                              <a:latin typeface="+mn-lt"/>
                              <a:ea typeface="+mn-ea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b="1" cap="none" spc="0" dirty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61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b="1" cap="none" spc="0" dirty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pattFill prst="pct50">
                                <a:fgClr>
                                  <a:schemeClr val="accent1"/>
                                </a:fgClr>
                                <a:bgClr>
                                  <a:schemeClr val="accent1">
                                    <a:lumMod val="20000"/>
                                    <a:lumOff val="80000"/>
                                  </a:schemeClr>
                                </a:bgClr>
                              </a:patt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rgbClr val="7030A0"/>
                              </a:solidFill>
                              <a:latin typeface="+mn-lt"/>
                              <a:ea typeface="+mn-ea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rgbClr val="7030A0"/>
                              </a:solidFill>
                              <a:latin typeface="+mn-lt"/>
                              <a:ea typeface="+mn-ea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l-GR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450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6DC8263B-5F87-AC0A-1432-B26D28A88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094493"/>
                  </p:ext>
                </p:extLst>
              </p:nvPr>
            </p:nvGraphicFramePr>
            <p:xfrm>
              <a:off x="2312657" y="403322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5309040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577963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2724007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71264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1582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3607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52" t="-100000" r="-20112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625" t="-100000" r="-1003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625" t="-100000" r="-37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67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00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52" t="-200000" r="-20112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625" t="-200000" r="-1003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625" t="-200000" r="-37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61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300000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752" t="-300000" r="-2011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9625" t="-300000" r="-1003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9625" t="-300000" r="-37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450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Γραφικό 5" descr="Χέρι ρομπότ περίγραμμα">
            <a:extLst>
              <a:ext uri="{FF2B5EF4-FFF2-40B4-BE49-F238E27FC236}">
                <a16:creationId xmlns:a16="http://schemas.microsoft.com/office/drawing/2014/main" id="{8BAA6521-20EF-EB03-B686-B08E518A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945" y="4309200"/>
            <a:ext cx="457200" cy="457200"/>
          </a:xfrm>
          <a:prstGeom prst="rect">
            <a:avLst/>
          </a:prstGeom>
        </p:spPr>
      </p:pic>
      <p:pic>
        <p:nvPicPr>
          <p:cNvPr id="9" name="Γραφικό 8" descr="Επεξεργαστής με συμπαγές γέμισμα">
            <a:extLst>
              <a:ext uri="{FF2B5EF4-FFF2-40B4-BE49-F238E27FC236}">
                <a16:creationId xmlns:a16="http://schemas.microsoft.com/office/drawing/2014/main" id="{27E9F630-1E66-3E79-6C33-01F18F51B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0945" y="4764091"/>
            <a:ext cx="371764" cy="371764"/>
          </a:xfrm>
          <a:prstGeom prst="rect">
            <a:avLst/>
          </a:prstGeom>
        </p:spPr>
      </p:pic>
      <p:pic>
        <p:nvPicPr>
          <p:cNvPr id="11" name="Γραφικό 10" descr="Internet με συμπαγές γέμισμα">
            <a:extLst>
              <a:ext uri="{FF2B5EF4-FFF2-40B4-BE49-F238E27FC236}">
                <a16:creationId xmlns:a16="http://schemas.microsoft.com/office/drawing/2014/main" id="{3A3CCAA2-E3D1-AFFB-4E4F-4A93F30CCE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8227" y="5133546"/>
            <a:ext cx="457200" cy="457200"/>
          </a:xfrm>
          <a:prstGeom prst="rect">
            <a:avLst/>
          </a:prstGeom>
        </p:spPr>
      </p:pic>
      <p:pic>
        <p:nvPicPr>
          <p:cNvPr id="13" name="Γραφικό 12" descr="Βεντούζα απόφραξης περίγραμμα">
            <a:extLst>
              <a:ext uri="{FF2B5EF4-FFF2-40B4-BE49-F238E27FC236}">
                <a16:creationId xmlns:a16="http://schemas.microsoft.com/office/drawing/2014/main" id="{DB781AC9-17D7-A8E7-52F5-240E991B03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35136">
            <a:off x="9495083" y="4058853"/>
            <a:ext cx="328864" cy="328864"/>
          </a:xfrm>
          <a:prstGeom prst="rect">
            <a:avLst/>
          </a:prstGeom>
        </p:spPr>
      </p:pic>
      <p:pic>
        <p:nvPicPr>
          <p:cNvPr id="15" name="Γραφικό 14" descr="Ντοσιέ επιλεγμένο με συμπαγές γέμισμα">
            <a:extLst>
              <a:ext uri="{FF2B5EF4-FFF2-40B4-BE49-F238E27FC236}">
                <a16:creationId xmlns:a16="http://schemas.microsoft.com/office/drawing/2014/main" id="{3FA98FBF-D724-60EF-20FD-10F0D1C27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9025" y="4033225"/>
            <a:ext cx="385348" cy="385348"/>
          </a:xfrm>
          <a:prstGeom prst="rect">
            <a:avLst/>
          </a:prstGeom>
        </p:spPr>
      </p:pic>
      <p:pic>
        <p:nvPicPr>
          <p:cNvPr id="17" name="Γραφικό 16" descr="Κομμάτια παζλ με συμπαγές γέμισμα">
            <a:extLst>
              <a:ext uri="{FF2B5EF4-FFF2-40B4-BE49-F238E27FC236}">
                <a16:creationId xmlns:a16="http://schemas.microsoft.com/office/drawing/2014/main" id="{A0389F2A-D5B3-5B74-9964-EF103BBBF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4597" y="4024076"/>
            <a:ext cx="344120" cy="344120"/>
          </a:xfrm>
          <a:prstGeom prst="rect">
            <a:avLst/>
          </a:prstGeom>
        </p:spPr>
      </p:pic>
      <p:pic>
        <p:nvPicPr>
          <p:cNvPr id="19" name="Γραφικό 18" descr="Εγχειρίδιο τακτικής και στρατηγικής με συμπαγές γέμισμα">
            <a:extLst>
              <a:ext uri="{FF2B5EF4-FFF2-40B4-BE49-F238E27FC236}">
                <a16:creationId xmlns:a16="http://schemas.microsoft.com/office/drawing/2014/main" id="{F7CDFDDB-E894-13EA-2978-BFFC048023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9597" y="4022411"/>
            <a:ext cx="385348" cy="385348"/>
          </a:xfrm>
          <a:prstGeom prst="rect">
            <a:avLst/>
          </a:prstGeom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CDEB3C4-21AA-5928-072A-39FA68E58494}"/>
              </a:ext>
            </a:extLst>
          </p:cNvPr>
          <p:cNvCxnSpPr/>
          <p:nvPr/>
        </p:nvCxnSpPr>
        <p:spPr>
          <a:xfrm>
            <a:off x="9252642" y="5441133"/>
            <a:ext cx="470780" cy="4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F9C4BC7-6C50-2DAC-6B50-ED0CB9841DB8}"/>
              </a:ext>
            </a:extLst>
          </p:cNvPr>
          <p:cNvCxnSpPr/>
          <p:nvPr/>
        </p:nvCxnSpPr>
        <p:spPr>
          <a:xfrm flipH="1">
            <a:off x="4753069" y="5395865"/>
            <a:ext cx="271604" cy="57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4D65E1-22E3-01EC-E003-C9201362FE62}"/>
              </a:ext>
            </a:extLst>
          </p:cNvPr>
          <p:cNvSpPr txBox="1"/>
          <p:nvPr/>
        </p:nvSpPr>
        <p:spPr>
          <a:xfrm>
            <a:off x="9080625" y="5911222"/>
            <a:ext cx="242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Recommended allocation (MS = 22) </a:t>
            </a:r>
            <a:endParaRPr lang="el-GR" dirty="0">
              <a:solidFill>
                <a:srgbClr val="00B0F0"/>
              </a:solidFill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EDA22257-9A3D-96F6-FEC8-029F47AC9043}"/>
              </a:ext>
            </a:extLst>
          </p:cNvPr>
          <p:cNvSpPr/>
          <p:nvPr/>
        </p:nvSpPr>
        <p:spPr>
          <a:xfrm>
            <a:off x="3249357" y="5935616"/>
            <a:ext cx="26263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Optimal allocation (MS = 6)</a:t>
            </a:r>
            <a:endParaRPr lang="el-GR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19BAC7BA-F344-EACD-990E-61C668DEC40C}"/>
              </a:ext>
            </a:extLst>
          </p:cNvPr>
          <p:cNvSpPr/>
          <p:nvPr/>
        </p:nvSpPr>
        <p:spPr>
          <a:xfrm>
            <a:off x="4463358" y="4801254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E05CE34A-3147-EDD2-826C-9A035B68D25A}"/>
              </a:ext>
            </a:extLst>
          </p:cNvPr>
          <p:cNvSpPr/>
          <p:nvPr/>
        </p:nvSpPr>
        <p:spPr>
          <a:xfrm>
            <a:off x="6086946" y="4437739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E5597182-3BEC-1B9D-3541-EE3F554FB7AD}"/>
              </a:ext>
            </a:extLst>
          </p:cNvPr>
          <p:cNvSpPr/>
          <p:nvPr/>
        </p:nvSpPr>
        <p:spPr>
          <a:xfrm>
            <a:off x="7682560" y="5196343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96DDEF36-9E71-7AC3-FBDB-AEE89D7479F6}"/>
              </a:ext>
            </a:extLst>
          </p:cNvPr>
          <p:cNvSpPr/>
          <p:nvPr/>
        </p:nvSpPr>
        <p:spPr>
          <a:xfrm>
            <a:off x="9294547" y="5178332"/>
            <a:ext cx="579422" cy="305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FD41D-84A9-D599-0516-F828D7A1ACE2}"/>
              </a:ext>
            </a:extLst>
          </p:cNvPr>
          <p:cNvSpPr txBox="1"/>
          <p:nvPr/>
        </p:nvSpPr>
        <p:spPr>
          <a:xfrm>
            <a:off x="9978174" y="3574893"/>
            <a:ext cx="19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VCG MS = 13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53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5" grpId="0" animBg="1"/>
      <p:bldP spid="8" grpId="0" animBg="1"/>
      <p:bldP spid="14" grpId="0" animBg="1"/>
      <p:bldP spid="18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C72C45-B518-0FC7-B5A7-414B1A2C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among weighted-VCG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78EB74A-5BAF-E053-67D1-08175ACB3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7442" y="1905000"/>
                <a:ext cx="9567170" cy="413674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Mechanism is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-consistent,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-robust</a:t>
                </a:r>
                <a:r>
                  <a:rPr lang="el-GR" sz="2400" dirty="0"/>
                  <a:t>, </a:t>
                </a:r>
                <a14:m>
                  <m:oMath xmlns:m="http://schemas.openxmlformats.org/officeDocument/2006/math">
                    <m:r>
                      <a:rPr lang="el-G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VCG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-approximate</a:t>
                </a:r>
              </a:p>
              <a:p>
                <a:r>
                  <a:rPr lang="en-US" sz="2400" dirty="0"/>
                  <a:t>Plus, we apply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weights…</a:t>
                </a:r>
              </a:p>
              <a:p>
                <a:r>
                  <a:rPr lang="en-US" sz="2400" dirty="0"/>
                  <a:t>We prove that this consistency-robustness trade-off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optimal</a:t>
                </a:r>
                <a:r>
                  <a:rPr lang="en-US" sz="2400" dirty="0"/>
                  <a:t> among 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weighted VCG </a:t>
                </a:r>
                <a:r>
                  <a:rPr lang="en-US" sz="2400" dirty="0"/>
                  <a:t>mechanisms</a:t>
                </a:r>
                <a:endParaRPr lang="el-GR" sz="24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78EB74A-5BAF-E053-67D1-08175ACB3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7442" y="1905000"/>
                <a:ext cx="9567170" cy="4136743"/>
              </a:xfrm>
              <a:blipFill>
                <a:blip r:embed="rId2"/>
                <a:stretch>
                  <a:fillRect l="-892" t="-1180" r="-3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36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0C46AB-E0A2-2770-C11E-0ECE2060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239631-6F25-7CFE-D44D-18EF0CC0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62" y="1747319"/>
            <a:ext cx="9512850" cy="4163903"/>
          </a:xfrm>
        </p:spPr>
        <p:txBody>
          <a:bodyPr>
            <a:normAutofit/>
          </a:bodyPr>
          <a:lstStyle/>
          <a:p>
            <a:r>
              <a:rPr lang="en-US" sz="2800" dirty="0"/>
              <a:t>Unified model</a:t>
            </a:r>
          </a:p>
          <a:p>
            <a:r>
              <a:rPr lang="en-US" sz="2800" dirty="0"/>
              <a:t>Quality of recommendation:</a:t>
            </a:r>
          </a:p>
          <a:p>
            <a:pPr lvl="1"/>
            <a:r>
              <a:rPr lang="en-US" sz="2600" dirty="0"/>
              <a:t> wide range of application</a:t>
            </a:r>
          </a:p>
          <a:p>
            <a:pPr lvl="1"/>
            <a:r>
              <a:rPr lang="en-US" sz="2800" dirty="0"/>
              <a:t>avoids overly pessimistic guarantees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Natural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optimal</a:t>
            </a:r>
            <a:r>
              <a:rPr lang="en-US" sz="2800" dirty="0"/>
              <a:t> mechanisms</a:t>
            </a:r>
          </a:p>
          <a:p>
            <a:pPr lvl="1"/>
            <a:r>
              <a:rPr lang="en-US" sz="2400" dirty="0"/>
              <a:t>Plug-and-play fashion, e.g. MIR mechanisms</a:t>
            </a:r>
          </a:p>
        </p:txBody>
      </p:sp>
    </p:spTree>
    <p:extLst>
      <p:ext uri="{BB962C8B-B14F-4D97-AF65-F5344CB8AC3E}">
        <p14:creationId xmlns:p14="http://schemas.microsoft.com/office/powerpoint/2010/main" val="6047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B5E2A-90FE-7FB7-1949-E33866B9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DF6EAC-1025-D908-8CE2-D14BB9D8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495" y="2027976"/>
            <a:ext cx="9558117" cy="3883246"/>
          </a:xfrm>
        </p:spPr>
        <p:txBody>
          <a:bodyPr/>
          <a:lstStyle/>
          <a:p>
            <a:r>
              <a:rPr lang="en-US" sz="2400" dirty="0"/>
              <a:t>Apply on other mechanism design problems</a:t>
            </a:r>
          </a:p>
          <a:p>
            <a:r>
              <a:rPr lang="en-US" sz="2400" dirty="0"/>
              <a:t>Prove optimality among all mechanisms in scheduling (not just weighted VCG) and combinatorial auctions</a:t>
            </a:r>
          </a:p>
          <a:p>
            <a:r>
              <a:rPr lang="en-US" sz="2400" dirty="0"/>
              <a:t>Input – Output prediction trade-off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EC7ECE-489D-6D57-D7F7-DDE6C97D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Augmented Framework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1544C8-2DED-A9EA-EDED-6237244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09" y="1747319"/>
            <a:ext cx="10076507" cy="4255129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i="1" dirty="0"/>
              <a:t>Algorithms with predictions</a:t>
            </a:r>
            <a:r>
              <a:rPr lang="en-US" sz="2000" dirty="0"/>
              <a:t>” , survey by M </a:t>
            </a:r>
            <a:r>
              <a:rPr lang="en-US" sz="2000" dirty="0" err="1"/>
              <a:t>Mitzenmacher</a:t>
            </a:r>
            <a:r>
              <a:rPr lang="en-US" sz="2000" dirty="0"/>
              <a:t>, S </a:t>
            </a:r>
            <a:r>
              <a:rPr lang="en-US" sz="2000" dirty="0" err="1"/>
              <a:t>Vassilvitskii</a:t>
            </a:r>
            <a:r>
              <a:rPr lang="en-US" sz="2000" dirty="0"/>
              <a:t> 2022</a:t>
            </a:r>
          </a:p>
          <a:p>
            <a:r>
              <a:rPr lang="en-US" sz="2000" dirty="0">
                <a:hlinkClick r:id="rId2"/>
              </a:rPr>
              <a:t>ALPS (algorithms-with-predictions.github.io)</a:t>
            </a:r>
            <a:endParaRPr lang="en-US" sz="2000" dirty="0"/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C2DE49FC-5334-0388-1961-AC89F25A55C1}"/>
              </a:ext>
            </a:extLst>
          </p:cNvPr>
          <p:cNvSpPr/>
          <p:nvPr/>
        </p:nvSpPr>
        <p:spPr>
          <a:xfrm>
            <a:off x="2920495" y="3234759"/>
            <a:ext cx="2073244" cy="7876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Worst case analysis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DB6FA6DE-C4DD-704E-8616-0521C1474E4D}"/>
              </a:ext>
            </a:extLst>
          </p:cNvPr>
          <p:cNvSpPr/>
          <p:nvPr/>
        </p:nvSpPr>
        <p:spPr>
          <a:xfrm>
            <a:off x="5512050" y="3234759"/>
            <a:ext cx="2073244" cy="7876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prediction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50290B33-4984-0493-7BF9-F2CA1EB16472}"/>
              </a:ext>
            </a:extLst>
          </p:cNvPr>
          <p:cNvCxnSpPr>
            <a:cxnSpLocks/>
          </p:cNvCxnSpPr>
          <p:nvPr/>
        </p:nvCxnSpPr>
        <p:spPr>
          <a:xfrm>
            <a:off x="4264181" y="4012195"/>
            <a:ext cx="823074" cy="7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A381AAE7-BAB7-2986-1B6B-53C07B15BDC4}"/>
              </a:ext>
            </a:extLst>
          </p:cNvPr>
          <p:cNvCxnSpPr/>
          <p:nvPr/>
        </p:nvCxnSpPr>
        <p:spPr>
          <a:xfrm flipH="1">
            <a:off x="5638800" y="4022411"/>
            <a:ext cx="909872" cy="7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50919E2-3789-A7F5-80F7-3211E3EFEAB2}"/>
              </a:ext>
            </a:extLst>
          </p:cNvPr>
          <p:cNvSpPr/>
          <p:nvPr/>
        </p:nvSpPr>
        <p:spPr>
          <a:xfrm>
            <a:off x="4602178" y="4754407"/>
            <a:ext cx="1530035" cy="742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Best of both worlds</a:t>
            </a:r>
            <a:endParaRPr lang="el-GR" i="1" dirty="0">
              <a:solidFill>
                <a:schemeClr val="tx1"/>
              </a:solidFill>
            </a:endParaRPr>
          </a:p>
        </p:txBody>
      </p:sp>
      <p:sp>
        <p:nvSpPr>
          <p:cNvPr id="7" name="Φυσαλίδα σκέψης: Σύννεφο 6">
            <a:extLst>
              <a:ext uri="{FF2B5EF4-FFF2-40B4-BE49-F238E27FC236}">
                <a16:creationId xmlns:a16="http://schemas.microsoft.com/office/drawing/2014/main" id="{8F65E72A-6389-0B23-E46F-CBF68232C843}"/>
              </a:ext>
            </a:extLst>
          </p:cNvPr>
          <p:cNvSpPr/>
          <p:nvPr/>
        </p:nvSpPr>
        <p:spPr>
          <a:xfrm>
            <a:off x="7585293" y="3087233"/>
            <a:ext cx="2147181" cy="341768"/>
          </a:xfrm>
          <a:prstGeom prst="cloudCallout">
            <a:avLst>
              <a:gd name="adj1" fmla="val -41072"/>
              <a:gd name="adj2" fmla="val 9163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6B44D-6138-62D7-84C0-2B6AAE46A5F4}"/>
              </a:ext>
            </a:extLst>
          </p:cNvPr>
          <p:cNvSpPr txBox="1"/>
          <p:nvPr/>
        </p:nvSpPr>
        <p:spPr>
          <a:xfrm>
            <a:off x="6646040" y="4169937"/>
            <a:ext cx="2981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Consistency</a:t>
            </a:r>
            <a:r>
              <a:rPr lang="en-US" dirty="0"/>
              <a:t> = worst case guarantee when prediction is </a:t>
            </a:r>
            <a:r>
              <a:rPr lang="en-US" dirty="0">
                <a:solidFill>
                  <a:srgbClr val="00B050"/>
                </a:solidFill>
              </a:rPr>
              <a:t>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BE0C5-D6A8-40E3-7592-971C8064DBD9}"/>
              </a:ext>
            </a:extLst>
          </p:cNvPr>
          <p:cNvSpPr txBox="1"/>
          <p:nvPr/>
        </p:nvSpPr>
        <p:spPr>
          <a:xfrm>
            <a:off x="1012501" y="4178442"/>
            <a:ext cx="3723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Robustness</a:t>
            </a:r>
            <a:r>
              <a:rPr lang="en-US" dirty="0">
                <a:solidFill>
                  <a:schemeClr val="tx1"/>
                </a:solidFill>
              </a:rPr>
              <a:t> = worst case guarantee when prediction is </a:t>
            </a:r>
            <a:r>
              <a:rPr lang="en-US" dirty="0">
                <a:solidFill>
                  <a:srgbClr val="FF0000"/>
                </a:solidFill>
              </a:rPr>
              <a:t>arbitrarily wrong</a:t>
            </a:r>
          </a:p>
        </p:txBody>
      </p:sp>
    </p:spTree>
    <p:extLst>
      <p:ext uri="{BB962C8B-B14F-4D97-AF65-F5344CB8AC3E}">
        <p14:creationId xmlns:p14="http://schemas.microsoft.com/office/powerpoint/2010/main" val="23581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7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3DCBBD-C1F4-EFA9-304D-266A5AAD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92" y="368412"/>
            <a:ext cx="8911687" cy="1280890"/>
          </a:xfrm>
        </p:spPr>
        <p:txBody>
          <a:bodyPr/>
          <a:lstStyle/>
          <a:p>
            <a:r>
              <a:rPr lang="en-US" dirty="0"/>
              <a:t>Mechanism Design with Predictions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EAE0FB-2C98-9EF1-EC80-0AD09ED0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642" y="1008857"/>
            <a:ext cx="10001737" cy="4073369"/>
          </a:xfrm>
        </p:spPr>
        <p:txBody>
          <a:bodyPr>
            <a:noAutofit/>
          </a:bodyPr>
          <a:lstStyle/>
          <a:p>
            <a:r>
              <a:rPr lang="en-US" sz="2400" dirty="0"/>
              <a:t>Extra requirement: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Truthfulness</a:t>
            </a:r>
          </a:p>
          <a:p>
            <a:r>
              <a:rPr lang="en-US" sz="2400" dirty="0"/>
              <a:t>What </a:t>
            </a:r>
            <a:r>
              <a:rPr lang="en-US" sz="2400" dirty="0">
                <a:solidFill>
                  <a:srgbClr val="0070C0"/>
                </a:solidFill>
              </a:rPr>
              <a:t>kind</a:t>
            </a:r>
            <a:r>
              <a:rPr lang="en-US" sz="2400" dirty="0"/>
              <a:t> of prediction?</a:t>
            </a:r>
          </a:p>
          <a:p>
            <a:pPr lvl="1"/>
            <a:r>
              <a:rPr lang="en-US" sz="2000" dirty="0"/>
              <a:t>Input? </a:t>
            </a:r>
          </a:p>
          <a:p>
            <a:pPr lvl="2"/>
            <a:r>
              <a:rPr lang="en-US" sz="1800" dirty="0"/>
              <a:t>Scheduling [</a:t>
            </a:r>
            <a:r>
              <a:rPr lang="en-US" sz="1800" dirty="0" err="1"/>
              <a:t>Balkanski</a:t>
            </a:r>
            <a:r>
              <a:rPr lang="en-US" sz="1800" dirty="0"/>
              <a:t> et al, 2022], [Xu, Lu, 22]</a:t>
            </a:r>
          </a:p>
          <a:p>
            <a:pPr lvl="2"/>
            <a:r>
              <a:rPr lang="en-US" sz="1800" dirty="0"/>
              <a:t>Competitive auctions [Lu et al, 2023]</a:t>
            </a:r>
          </a:p>
          <a:p>
            <a:pPr lvl="1"/>
            <a:r>
              <a:rPr lang="en-US" sz="2000" dirty="0"/>
              <a:t>Output?</a:t>
            </a:r>
          </a:p>
          <a:p>
            <a:pPr lvl="2"/>
            <a:r>
              <a:rPr lang="en-US" sz="1800" dirty="0"/>
              <a:t>Facility location [Agrawal et al, 2022]</a:t>
            </a:r>
          </a:p>
          <a:p>
            <a:pPr lvl="2"/>
            <a:r>
              <a:rPr lang="en-US" sz="1800" dirty="0"/>
              <a:t>Generalized Assignment Problem [</a:t>
            </a:r>
            <a:r>
              <a:rPr lang="en-US" sz="1800" dirty="0" err="1"/>
              <a:t>Colini-Baldeschi</a:t>
            </a:r>
            <a:r>
              <a:rPr lang="en-US" sz="1800" dirty="0"/>
              <a:t> et al, 2024]</a:t>
            </a:r>
          </a:p>
          <a:p>
            <a:pPr lvl="2"/>
            <a:r>
              <a:rPr lang="en-US" sz="1800" dirty="0"/>
              <a:t>2-facility location [Xu, Lu, 2022]</a:t>
            </a:r>
          </a:p>
          <a:p>
            <a:r>
              <a:rPr lang="en-US" sz="2400" dirty="0">
                <a:solidFill>
                  <a:srgbClr val="00B050"/>
                </a:solidFill>
              </a:rPr>
              <a:t>Quality</a:t>
            </a:r>
            <a:r>
              <a:rPr lang="en-US" sz="2400" dirty="0"/>
              <a:t> of the prediction measure ???</a:t>
            </a:r>
          </a:p>
          <a:p>
            <a:pPr lvl="1"/>
            <a:r>
              <a:rPr lang="en-US" sz="2200" dirty="0"/>
              <a:t>e.g. L1 norm</a:t>
            </a:r>
          </a:p>
          <a:p>
            <a:pPr lvl="1"/>
            <a:r>
              <a:rPr lang="en-US" sz="2400" dirty="0"/>
              <a:t>Prediction to </a:t>
            </a:r>
            <a:r>
              <a:rPr lang="en-US" sz="2400" dirty="0" err="1"/>
              <a:t>Opt</a:t>
            </a:r>
            <a:r>
              <a:rPr lang="en-US" sz="2400" dirty="0"/>
              <a:t> ratio[</a:t>
            </a:r>
            <a:r>
              <a:rPr lang="en-US" sz="2400" dirty="0" err="1"/>
              <a:t>Colini-Baldeschi</a:t>
            </a:r>
            <a:r>
              <a:rPr lang="en-US" sz="2400" dirty="0"/>
              <a:t> et al, 2024]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2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DC06E-AD77-8DAE-BFAD-C0ED9B9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B4C3F30-FEBA-D92D-A4CE-B1F298B9F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1640" y="1620570"/>
                <a:ext cx="9702972" cy="4290652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Output</a:t>
                </a:r>
                <a:r>
                  <a:rPr lang="en-US" sz="2000" dirty="0"/>
                  <a:t> Prediction</a:t>
                </a:r>
              </a:p>
              <a:p>
                <a:r>
                  <a:rPr lang="en-US" sz="2000" dirty="0">
                    <a:solidFill>
                      <a:srgbClr val="00B050"/>
                    </a:solidFill>
                  </a:rPr>
                  <a:t>Quality</a:t>
                </a:r>
                <a:r>
                  <a:rPr lang="en-US" sz="2000" dirty="0"/>
                  <a:t> of recommendation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recommendation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50"/>
                            </a:solidFill>
                          </a:rPr>
                          <m:t>opt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E.g. Facility Location (cost minimization)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B4C3F30-FEBA-D92D-A4CE-B1F298B9F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1640" y="1620570"/>
                <a:ext cx="9702972" cy="4290652"/>
              </a:xfrm>
              <a:blipFill>
                <a:blip r:embed="rId2"/>
                <a:stretch>
                  <a:fillRect l="-629" t="-8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Σύμβολο πολλαπλασιασμού 3">
            <a:extLst>
              <a:ext uri="{FF2B5EF4-FFF2-40B4-BE49-F238E27FC236}">
                <a16:creationId xmlns:a16="http://schemas.microsoft.com/office/drawing/2014/main" id="{6D2A2ECD-3A52-4DCB-26F9-E0B095DA0E3C}"/>
              </a:ext>
            </a:extLst>
          </p:cNvPr>
          <p:cNvSpPr/>
          <p:nvPr/>
        </p:nvSpPr>
        <p:spPr>
          <a:xfrm>
            <a:off x="3141551" y="3811509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Σύμβολο πολλαπλασιασμού 4">
            <a:extLst>
              <a:ext uri="{FF2B5EF4-FFF2-40B4-BE49-F238E27FC236}">
                <a16:creationId xmlns:a16="http://schemas.microsoft.com/office/drawing/2014/main" id="{8DE3BB7F-965C-463E-7AB3-AD8BE69E6D81}"/>
              </a:ext>
            </a:extLst>
          </p:cNvPr>
          <p:cNvSpPr/>
          <p:nvPr/>
        </p:nvSpPr>
        <p:spPr>
          <a:xfrm>
            <a:off x="3675702" y="3562539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Σύμβολο πολλαπλασιασμού 5">
            <a:extLst>
              <a:ext uri="{FF2B5EF4-FFF2-40B4-BE49-F238E27FC236}">
                <a16:creationId xmlns:a16="http://schemas.microsoft.com/office/drawing/2014/main" id="{A9C54373-709B-3424-63A3-5B0D7EFCE68D}"/>
              </a:ext>
            </a:extLst>
          </p:cNvPr>
          <p:cNvSpPr/>
          <p:nvPr/>
        </p:nvSpPr>
        <p:spPr>
          <a:xfrm>
            <a:off x="3799511" y="4335856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Σύμβολο πολλαπλασιασμού 6">
            <a:extLst>
              <a:ext uri="{FF2B5EF4-FFF2-40B4-BE49-F238E27FC236}">
                <a16:creationId xmlns:a16="http://schemas.microsoft.com/office/drawing/2014/main" id="{FAE8CB07-3251-D4A9-F8E0-643376FC52D2}"/>
              </a:ext>
            </a:extLst>
          </p:cNvPr>
          <p:cNvSpPr/>
          <p:nvPr/>
        </p:nvSpPr>
        <p:spPr>
          <a:xfrm>
            <a:off x="3025361" y="4426391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Σύμβολο πολλαπλασιασμού 7">
            <a:extLst>
              <a:ext uri="{FF2B5EF4-FFF2-40B4-BE49-F238E27FC236}">
                <a16:creationId xmlns:a16="http://schemas.microsoft.com/office/drawing/2014/main" id="{531A4D1C-600A-B69A-2CE2-D591924B9E01}"/>
              </a:ext>
            </a:extLst>
          </p:cNvPr>
          <p:cNvSpPr/>
          <p:nvPr/>
        </p:nvSpPr>
        <p:spPr>
          <a:xfrm>
            <a:off x="3559518" y="4832696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Σύμβολο πολλαπλασιασμού 8">
            <a:extLst>
              <a:ext uri="{FF2B5EF4-FFF2-40B4-BE49-F238E27FC236}">
                <a16:creationId xmlns:a16="http://schemas.microsoft.com/office/drawing/2014/main" id="{38510D49-C36D-4544-83B6-BF3CFE9DCDC4}"/>
              </a:ext>
            </a:extLst>
          </p:cNvPr>
          <p:cNvSpPr/>
          <p:nvPr/>
        </p:nvSpPr>
        <p:spPr>
          <a:xfrm>
            <a:off x="3899100" y="5279679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Σύμβολο πολλαπλασιασμού 9">
            <a:extLst>
              <a:ext uri="{FF2B5EF4-FFF2-40B4-BE49-F238E27FC236}">
                <a16:creationId xmlns:a16="http://schemas.microsoft.com/office/drawing/2014/main" id="{44217419-4A03-379D-7990-EDEF755484DB}"/>
              </a:ext>
            </a:extLst>
          </p:cNvPr>
          <p:cNvSpPr/>
          <p:nvPr/>
        </p:nvSpPr>
        <p:spPr>
          <a:xfrm>
            <a:off x="3194362" y="5251010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Σύμβολο πολλαπλασιασμού 10">
            <a:extLst>
              <a:ext uri="{FF2B5EF4-FFF2-40B4-BE49-F238E27FC236}">
                <a16:creationId xmlns:a16="http://schemas.microsoft.com/office/drawing/2014/main" id="{22F8C388-DF4D-A512-E94A-A226C0598B5D}"/>
              </a:ext>
            </a:extLst>
          </p:cNvPr>
          <p:cNvSpPr/>
          <p:nvPr/>
        </p:nvSpPr>
        <p:spPr>
          <a:xfrm>
            <a:off x="4208351" y="4878309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Σύμβολο πολλαπλασιασμού 11">
            <a:extLst>
              <a:ext uri="{FF2B5EF4-FFF2-40B4-BE49-F238E27FC236}">
                <a16:creationId xmlns:a16="http://schemas.microsoft.com/office/drawing/2014/main" id="{4BB92F03-4DB7-FEA2-BDE8-3155DA062755}"/>
              </a:ext>
            </a:extLst>
          </p:cNvPr>
          <p:cNvSpPr/>
          <p:nvPr/>
        </p:nvSpPr>
        <p:spPr>
          <a:xfrm>
            <a:off x="4307939" y="3992578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2BE3191F-6F7E-7DE5-5713-F05CCE555279}"/>
              </a:ext>
            </a:extLst>
          </p:cNvPr>
          <p:cNvSpPr/>
          <p:nvPr/>
        </p:nvSpPr>
        <p:spPr>
          <a:xfrm>
            <a:off x="3650054" y="4566719"/>
            <a:ext cx="108641" cy="814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15204645-FC94-D014-9CB4-3FABE498CC00}"/>
              </a:ext>
            </a:extLst>
          </p:cNvPr>
          <p:cNvSpPr/>
          <p:nvPr/>
        </p:nvSpPr>
        <p:spPr>
          <a:xfrm>
            <a:off x="3559518" y="3992578"/>
            <a:ext cx="116184" cy="8148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98471D2A-FE17-D6D2-A601-B177D68C2407}"/>
              </a:ext>
            </a:extLst>
          </p:cNvPr>
          <p:cNvCxnSpPr/>
          <p:nvPr/>
        </p:nvCxnSpPr>
        <p:spPr>
          <a:xfrm flipV="1">
            <a:off x="3650054" y="3790762"/>
            <a:ext cx="1492315" cy="24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A8268AB8-C81D-500B-BD77-1CC9A3198E84}"/>
              </a:ext>
            </a:extLst>
          </p:cNvPr>
          <p:cNvCxnSpPr>
            <a:stCxn id="13" idx="6"/>
          </p:cNvCxnSpPr>
          <p:nvPr/>
        </p:nvCxnSpPr>
        <p:spPr>
          <a:xfrm>
            <a:off x="3758695" y="4607460"/>
            <a:ext cx="1474208" cy="16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F17475-F395-8C96-490D-9240F633BDCB}"/>
              </a:ext>
            </a:extLst>
          </p:cNvPr>
          <p:cNvSpPr txBox="1"/>
          <p:nvPr/>
        </p:nvSpPr>
        <p:spPr>
          <a:xfrm>
            <a:off x="5200795" y="3628554"/>
            <a:ext cx="2172832" cy="37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recommendation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CB68F-CB14-ECD4-3872-5E67D08D2ADC}"/>
              </a:ext>
            </a:extLst>
          </p:cNvPr>
          <p:cNvSpPr txBox="1"/>
          <p:nvPr/>
        </p:nvSpPr>
        <p:spPr>
          <a:xfrm>
            <a:off x="5341545" y="4648200"/>
            <a:ext cx="6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</a:t>
            </a:r>
            <a:endParaRPr lang="el-G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BD249-70A6-B9DC-F025-49A748B21734}"/>
                  </a:ext>
                </a:extLst>
              </p:cNvPr>
              <p:cNvSpPr txBox="1"/>
              <p:nvPr/>
            </p:nvSpPr>
            <p:spPr>
              <a:xfrm>
                <a:off x="7947434" y="4335856"/>
                <a:ext cx="2337303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 max objective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BD249-70A6-B9DC-F025-49A748B21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34" y="4335856"/>
                <a:ext cx="2337303" cy="801117"/>
              </a:xfrm>
              <a:prstGeom prst="rect">
                <a:avLst/>
              </a:prstGeom>
              <a:blipFill>
                <a:blip r:embed="rId3"/>
                <a:stretch>
                  <a:fillRect l="-2350" t="-37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947E357F-9CBE-7FA9-DF26-1787359AC842}"/>
              </a:ext>
            </a:extLst>
          </p:cNvPr>
          <p:cNvCxnSpPr>
            <a:cxnSpLocks/>
            <a:stCxn id="17" idx="3"/>
            <a:endCxn id="10" idx="0"/>
          </p:cNvCxnSpPr>
          <p:nvPr/>
        </p:nvCxnSpPr>
        <p:spPr>
          <a:xfrm flipH="1">
            <a:off x="3242199" y="4062126"/>
            <a:ext cx="334334" cy="123237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F0A06C37-7FE4-9DC9-D01D-B20A9E7747E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704375" y="3700120"/>
            <a:ext cx="122667" cy="8665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0CB60-74CC-C37A-762E-1BF7FAF8AF38}"/>
                  </a:ext>
                </a:extLst>
              </p:cNvPr>
              <p:cNvSpPr txBox="1"/>
              <p:nvPr/>
            </p:nvSpPr>
            <p:spPr>
              <a:xfrm>
                <a:off x="3746246" y="3966524"/>
                <a:ext cx="445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0CB60-74CC-C37A-762E-1BF7FAF8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46" y="3966524"/>
                <a:ext cx="44505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CA8EEA-DF20-7DDB-65A4-E094511EE895}"/>
                  </a:ext>
                </a:extLst>
              </p:cNvPr>
              <p:cNvSpPr txBox="1"/>
              <p:nvPr/>
            </p:nvSpPr>
            <p:spPr>
              <a:xfrm>
                <a:off x="3123438" y="4196632"/>
                <a:ext cx="265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CA8EEA-DF20-7DDB-65A4-E094511E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38" y="4196632"/>
                <a:ext cx="265568" cy="369332"/>
              </a:xfrm>
              <a:prstGeom prst="rect">
                <a:avLst/>
              </a:prstGeom>
              <a:blipFill>
                <a:blip r:embed="rId5"/>
                <a:stretch>
                  <a:fillRect r="-40909" b="-163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22" grpId="0"/>
      <p:bldP spid="23" grpId="0"/>
      <p:bldP spid="14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47D728-3B4E-35B0-B777-C72D2B04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8DB8A8-5934-4AFE-928D-4AD7A97F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propose a unified model</a:t>
            </a:r>
          </a:p>
          <a:p>
            <a:r>
              <a:rPr lang="en-US" sz="2800" dirty="0"/>
              <a:t>We apply the model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Facility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House Allocation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Combinatorial Auctions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31131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12E82D-7BBB-1B74-0414-F96C6890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Location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Θέση περιεχομένου 6">
                <a:extLst>
                  <a:ext uri="{FF2B5EF4-FFF2-40B4-BE49-F238E27FC236}">
                    <a16:creationId xmlns:a16="http://schemas.microsoft.com/office/drawing/2014/main" id="{6A088E1F-CE45-776D-287A-D34903D51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474" y="1511929"/>
                <a:ext cx="11226297" cy="417364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Same</a:t>
                </a:r>
                <a:r>
                  <a:rPr lang="en-US" sz="2400" dirty="0"/>
                  <a:t> prediction in [Agarwal et al, 2022]</a:t>
                </a:r>
              </a:p>
              <a:p>
                <a:r>
                  <a:rPr lang="en-US" sz="2400" dirty="0"/>
                  <a:t>But different error…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[Agarwal et al, 2022]: Distance error = 1, in both cases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Quality of recommendation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1 for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Near Optimal recommendation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				</a:t>
                </a:r>
                <a:r>
                  <a:rPr lang="el-GR" sz="2400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3 for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Bad recommendation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quality of recommendation </a:t>
                </a:r>
                <a:r>
                  <a:rPr lang="en-US" sz="2400" dirty="0"/>
                  <a:t>allows us to extract </a:t>
                </a:r>
                <a:r>
                  <a:rPr lang="en-US" sz="2400" b="1" dirty="0"/>
                  <a:t>more refined</a:t>
                </a:r>
                <a:r>
                  <a:rPr lang="en-US" sz="2400" dirty="0"/>
                  <a:t> bounds on the problem</a:t>
                </a:r>
                <a:r>
                  <a:rPr lang="el-GR" sz="2400" dirty="0"/>
                  <a:t>!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Θέση περιεχομένου 6">
                <a:extLst>
                  <a:ext uri="{FF2B5EF4-FFF2-40B4-BE49-F238E27FC236}">
                    <a16:creationId xmlns:a16="http://schemas.microsoft.com/office/drawing/2014/main" id="{6A088E1F-CE45-776D-287A-D34903D51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474" y="1511929"/>
                <a:ext cx="11226297" cy="4173647"/>
              </a:xfrm>
              <a:blipFill>
                <a:blip r:embed="rId2"/>
                <a:stretch>
                  <a:fillRect l="-760" t="-1168" b="-1751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14B0EF4-2361-1938-825A-E8AF8B823A46}"/>
              </a:ext>
            </a:extLst>
          </p:cNvPr>
          <p:cNvSpPr txBox="1"/>
          <p:nvPr/>
        </p:nvSpPr>
        <p:spPr>
          <a:xfrm>
            <a:off x="5163194" y="356060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l-GR" dirty="0"/>
          </a:p>
        </p:txBody>
      </p: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3C75E9DE-3409-4693-1487-F3C7F041720A}"/>
              </a:ext>
            </a:extLst>
          </p:cNvPr>
          <p:cNvCxnSpPr/>
          <p:nvPr/>
        </p:nvCxnSpPr>
        <p:spPr>
          <a:xfrm>
            <a:off x="3730453" y="3422210"/>
            <a:ext cx="3286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Σύμβολο πολλαπλασιασμού 30">
            <a:extLst>
              <a:ext uri="{FF2B5EF4-FFF2-40B4-BE49-F238E27FC236}">
                <a16:creationId xmlns:a16="http://schemas.microsoft.com/office/drawing/2014/main" id="{52D581B2-758C-3A02-5F2E-9EF09F621090}"/>
              </a:ext>
            </a:extLst>
          </p:cNvPr>
          <p:cNvSpPr/>
          <p:nvPr/>
        </p:nvSpPr>
        <p:spPr>
          <a:xfrm>
            <a:off x="5274068" y="3331675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Σύμβολο πολλαπλασιασμού 31">
            <a:extLst>
              <a:ext uri="{FF2B5EF4-FFF2-40B4-BE49-F238E27FC236}">
                <a16:creationId xmlns:a16="http://schemas.microsoft.com/office/drawing/2014/main" id="{598FA479-2FA5-A94C-E0F4-33C2E09DB2C3}"/>
              </a:ext>
            </a:extLst>
          </p:cNvPr>
          <p:cNvSpPr/>
          <p:nvPr/>
        </p:nvSpPr>
        <p:spPr>
          <a:xfrm>
            <a:off x="6917271" y="3331675"/>
            <a:ext cx="199177" cy="18106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EC1EC889-9C6A-1C18-0DE6-31FC3B5159C4}"/>
              </a:ext>
            </a:extLst>
          </p:cNvPr>
          <p:cNvSpPr/>
          <p:nvPr/>
        </p:nvSpPr>
        <p:spPr>
          <a:xfrm>
            <a:off x="3730453" y="3381467"/>
            <a:ext cx="116184" cy="8148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8122C408-D9EE-9EFC-636A-13EEA9D9C792}"/>
              </a:ext>
            </a:extLst>
          </p:cNvPr>
          <p:cNvSpPr/>
          <p:nvPr/>
        </p:nvSpPr>
        <p:spPr>
          <a:xfrm>
            <a:off x="6958767" y="3381467"/>
            <a:ext cx="116184" cy="8148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8B37625E-E68A-61E5-DB88-2EE35C206FA1}"/>
              </a:ext>
            </a:extLst>
          </p:cNvPr>
          <p:cNvSpPr/>
          <p:nvPr/>
        </p:nvSpPr>
        <p:spPr>
          <a:xfrm>
            <a:off x="5319335" y="3381467"/>
            <a:ext cx="108641" cy="814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2ADE9-6ED4-BA3A-8886-D87EBA636E2D}"/>
              </a:ext>
            </a:extLst>
          </p:cNvPr>
          <p:cNvSpPr txBox="1"/>
          <p:nvPr/>
        </p:nvSpPr>
        <p:spPr>
          <a:xfrm>
            <a:off x="6716135" y="356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  <a:endParaRPr lang="el-G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D9F964-5313-5EF5-BB7B-1973091C141F}"/>
              </a:ext>
            </a:extLst>
          </p:cNvPr>
          <p:cNvSpPr txBox="1"/>
          <p:nvPr/>
        </p:nvSpPr>
        <p:spPr>
          <a:xfrm>
            <a:off x="2554973" y="2626341"/>
            <a:ext cx="217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Bad recommendation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78ADBD-C97C-81AA-E96D-C0FF0D58C453}"/>
              </a:ext>
            </a:extLst>
          </p:cNvPr>
          <p:cNvSpPr txBox="1"/>
          <p:nvPr/>
        </p:nvSpPr>
        <p:spPr>
          <a:xfrm>
            <a:off x="5085415" y="2690349"/>
            <a:ext cx="6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F2CFE-FA8D-97AF-71D1-C5F17DE75E3B}"/>
              </a:ext>
            </a:extLst>
          </p:cNvPr>
          <p:cNvSpPr txBox="1"/>
          <p:nvPr/>
        </p:nvSpPr>
        <p:spPr>
          <a:xfrm>
            <a:off x="6958767" y="2602338"/>
            <a:ext cx="217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Near Optimal recommendation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CDAC30-158F-34BF-1EDB-52E493961623}"/>
              </a:ext>
            </a:extLst>
          </p:cNvPr>
          <p:cNvSpPr txBox="1"/>
          <p:nvPr/>
        </p:nvSpPr>
        <p:spPr>
          <a:xfrm>
            <a:off x="4370940" y="3375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90254D-A045-D7D9-2754-A464542EE67D}"/>
              </a:ext>
            </a:extLst>
          </p:cNvPr>
          <p:cNvSpPr txBox="1"/>
          <p:nvPr/>
        </p:nvSpPr>
        <p:spPr>
          <a:xfrm>
            <a:off x="6038805" y="3375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74A8C-C259-AC36-B176-E60E1BA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1: House Allocation</a:t>
            </a:r>
            <a:endParaRPr lang="el-GR" dirty="0"/>
          </a:p>
        </p:txBody>
      </p:sp>
      <p:pic>
        <p:nvPicPr>
          <p:cNvPr id="5" name="Θέση περιεχομένου 4" descr="Σκυλόσπιτο με συμπαγές γέμισμα">
            <a:extLst>
              <a:ext uri="{FF2B5EF4-FFF2-40B4-BE49-F238E27FC236}">
                <a16:creationId xmlns:a16="http://schemas.microsoft.com/office/drawing/2014/main" id="{E62C1DCE-330F-6A77-2203-8A65158E9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6832" y="4321618"/>
            <a:ext cx="914400" cy="914400"/>
          </a:xfrm>
        </p:spPr>
      </p:pic>
      <p:pic>
        <p:nvPicPr>
          <p:cNvPr id="7" name="Γραφικό 6" descr="Άνδρας περίγραμμα">
            <a:extLst>
              <a:ext uri="{FF2B5EF4-FFF2-40B4-BE49-F238E27FC236}">
                <a16:creationId xmlns:a16="http://schemas.microsoft.com/office/drawing/2014/main" id="{54DFB6C4-F9C4-6AD5-3C2E-68FA75E5E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1381" y="2746240"/>
            <a:ext cx="914400" cy="914400"/>
          </a:xfrm>
          <a:prstGeom prst="rect">
            <a:avLst/>
          </a:prstGeom>
        </p:spPr>
      </p:pic>
      <p:pic>
        <p:nvPicPr>
          <p:cNvPr id="8" name="Γραφικό 7" descr="Άνδρας περίγραμμα">
            <a:extLst>
              <a:ext uri="{FF2B5EF4-FFF2-40B4-BE49-F238E27FC236}">
                <a16:creationId xmlns:a16="http://schemas.microsoft.com/office/drawing/2014/main" id="{29F04641-0497-950C-7212-D917BF2B4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1381" y="1774113"/>
            <a:ext cx="914400" cy="914400"/>
          </a:xfrm>
          <a:prstGeom prst="rect">
            <a:avLst/>
          </a:prstGeom>
        </p:spPr>
      </p:pic>
      <p:pic>
        <p:nvPicPr>
          <p:cNvPr id="9" name="Γραφικό 8" descr="Άνδρας περίγραμμα">
            <a:extLst>
              <a:ext uri="{FF2B5EF4-FFF2-40B4-BE49-F238E27FC236}">
                <a16:creationId xmlns:a16="http://schemas.microsoft.com/office/drawing/2014/main" id="{5D2EE14C-E687-38FD-0354-B657B009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8290" y="4321618"/>
            <a:ext cx="914400" cy="914400"/>
          </a:xfrm>
          <a:prstGeom prst="rect">
            <a:avLst/>
          </a:prstGeom>
        </p:spPr>
      </p:pic>
      <p:pic>
        <p:nvPicPr>
          <p:cNvPr id="10" name="Θέση περιεχομένου 4" descr="Σκυλόσπιτο με συμπαγές γέμισμα">
            <a:extLst>
              <a:ext uri="{FF2B5EF4-FFF2-40B4-BE49-F238E27FC236}">
                <a16:creationId xmlns:a16="http://schemas.microsoft.com/office/drawing/2014/main" id="{2CA4E201-E512-2236-9A15-714BBE7B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6832" y="2840913"/>
            <a:ext cx="914400" cy="914400"/>
          </a:xfrm>
          <a:prstGeom prst="rect">
            <a:avLst/>
          </a:prstGeom>
        </p:spPr>
      </p:pic>
      <p:pic>
        <p:nvPicPr>
          <p:cNvPr id="11" name="Θέση περιεχομένου 4" descr="Σκυλόσπιτο με συμπαγές γέμισμα">
            <a:extLst>
              <a:ext uri="{FF2B5EF4-FFF2-40B4-BE49-F238E27FC236}">
                <a16:creationId xmlns:a16="http://schemas.microsoft.com/office/drawing/2014/main" id="{FBF1AD3C-ED58-BB78-2130-E6FE85A71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6832" y="1774113"/>
            <a:ext cx="914400" cy="914400"/>
          </a:xfrm>
          <a:prstGeom prst="rect">
            <a:avLst/>
          </a:prstGeom>
        </p:spPr>
      </p:pic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98CFC7A6-39D2-AABD-BE79-43383183415B}"/>
              </a:ext>
            </a:extLst>
          </p:cNvPr>
          <p:cNvCxnSpPr/>
          <p:nvPr/>
        </p:nvCxnSpPr>
        <p:spPr>
          <a:xfrm>
            <a:off x="2213272" y="2325986"/>
            <a:ext cx="135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7CEDC452-29ED-512D-1EF0-5A5C1CB876E4}"/>
              </a:ext>
            </a:extLst>
          </p:cNvPr>
          <p:cNvCxnSpPr>
            <a:cxnSpLocks/>
          </p:cNvCxnSpPr>
          <p:nvPr/>
        </p:nvCxnSpPr>
        <p:spPr>
          <a:xfrm>
            <a:off x="2298492" y="2336743"/>
            <a:ext cx="1353560" cy="11030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εία γραμμή σύνδεσης 14">
            <a:extLst>
              <a:ext uri="{FF2B5EF4-FFF2-40B4-BE49-F238E27FC236}">
                <a16:creationId xmlns:a16="http://schemas.microsoft.com/office/drawing/2014/main" id="{2526CEBA-4756-05FF-CEE3-3846FFE56447}"/>
              </a:ext>
            </a:extLst>
          </p:cNvPr>
          <p:cNvCxnSpPr>
            <a:cxnSpLocks/>
          </p:cNvCxnSpPr>
          <p:nvPr/>
        </p:nvCxnSpPr>
        <p:spPr>
          <a:xfrm flipV="1">
            <a:off x="2365672" y="2336742"/>
            <a:ext cx="1201160" cy="26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FE5DF0FC-18D6-1EC4-0628-77F8DF3DB65B}"/>
              </a:ext>
            </a:extLst>
          </p:cNvPr>
          <p:cNvCxnSpPr>
            <a:cxnSpLocks/>
          </p:cNvCxnSpPr>
          <p:nvPr/>
        </p:nvCxnSpPr>
        <p:spPr>
          <a:xfrm>
            <a:off x="2298492" y="2336743"/>
            <a:ext cx="1379599" cy="261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C6529927-866E-FCF9-2154-92FBB50ED812}"/>
              </a:ext>
            </a:extLst>
          </p:cNvPr>
          <p:cNvCxnSpPr>
            <a:cxnSpLocks/>
          </p:cNvCxnSpPr>
          <p:nvPr/>
        </p:nvCxnSpPr>
        <p:spPr>
          <a:xfrm flipV="1">
            <a:off x="2324531" y="2336743"/>
            <a:ext cx="1242301" cy="10922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εία γραμμή σύνδεσης 17">
            <a:extLst>
              <a:ext uri="{FF2B5EF4-FFF2-40B4-BE49-F238E27FC236}">
                <a16:creationId xmlns:a16="http://schemas.microsoft.com/office/drawing/2014/main" id="{2D3DE47E-B907-65A2-524E-7905222A9EAA}"/>
              </a:ext>
            </a:extLst>
          </p:cNvPr>
          <p:cNvCxnSpPr>
            <a:cxnSpLocks/>
          </p:cNvCxnSpPr>
          <p:nvPr/>
        </p:nvCxnSpPr>
        <p:spPr>
          <a:xfrm flipV="1">
            <a:off x="2365672" y="3428999"/>
            <a:ext cx="1286380" cy="153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εία γραμμή σύνδεσης 18">
            <a:extLst>
              <a:ext uri="{FF2B5EF4-FFF2-40B4-BE49-F238E27FC236}">
                <a16:creationId xmlns:a16="http://schemas.microsoft.com/office/drawing/2014/main" id="{7655A804-F98F-7D75-F485-576B2F722FCE}"/>
              </a:ext>
            </a:extLst>
          </p:cNvPr>
          <p:cNvCxnSpPr>
            <a:cxnSpLocks/>
          </p:cNvCxnSpPr>
          <p:nvPr/>
        </p:nvCxnSpPr>
        <p:spPr>
          <a:xfrm>
            <a:off x="2324531" y="3429000"/>
            <a:ext cx="1327521" cy="153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9F6D8A14-757C-76B5-605D-940CFFEED754}"/>
              </a:ext>
            </a:extLst>
          </p:cNvPr>
          <p:cNvCxnSpPr/>
          <p:nvPr/>
        </p:nvCxnSpPr>
        <p:spPr>
          <a:xfrm>
            <a:off x="2298492" y="3429000"/>
            <a:ext cx="135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εία γραμμή σύνδεσης 20">
            <a:extLst>
              <a:ext uri="{FF2B5EF4-FFF2-40B4-BE49-F238E27FC236}">
                <a16:creationId xmlns:a16="http://schemas.microsoft.com/office/drawing/2014/main" id="{5391DEAB-2173-6294-A17E-0CFFBA9CA0AB}"/>
              </a:ext>
            </a:extLst>
          </p:cNvPr>
          <p:cNvCxnSpPr/>
          <p:nvPr/>
        </p:nvCxnSpPr>
        <p:spPr>
          <a:xfrm>
            <a:off x="2324531" y="4966581"/>
            <a:ext cx="13535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D27B3F-673A-B916-4027-A8D2931801D1}"/>
                  </a:ext>
                </a:extLst>
              </p:cNvPr>
              <p:cNvSpPr txBox="1"/>
              <p:nvPr/>
            </p:nvSpPr>
            <p:spPr>
              <a:xfrm>
                <a:off x="2710264" y="1955836"/>
                <a:ext cx="470834" cy="576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D27B3F-673A-B916-4027-A8D29318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64" y="1955836"/>
                <a:ext cx="470834" cy="576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Οβάλ 34">
            <a:extLst>
              <a:ext uri="{FF2B5EF4-FFF2-40B4-BE49-F238E27FC236}">
                <a16:creationId xmlns:a16="http://schemas.microsoft.com/office/drawing/2014/main" id="{791743E2-C41F-DA01-50C1-D9529790BFDF}"/>
              </a:ext>
            </a:extLst>
          </p:cNvPr>
          <p:cNvSpPr/>
          <p:nvPr/>
        </p:nvSpPr>
        <p:spPr>
          <a:xfrm>
            <a:off x="2345440" y="4932966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Οβάλ 35">
            <a:extLst>
              <a:ext uri="{FF2B5EF4-FFF2-40B4-BE49-F238E27FC236}">
                <a16:creationId xmlns:a16="http://schemas.microsoft.com/office/drawing/2014/main" id="{1040EEFC-FCAC-F947-5C36-2667036C3D87}"/>
              </a:ext>
            </a:extLst>
          </p:cNvPr>
          <p:cNvSpPr/>
          <p:nvPr/>
        </p:nvSpPr>
        <p:spPr>
          <a:xfrm>
            <a:off x="2298492" y="3418932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Οβάλ 36">
            <a:extLst>
              <a:ext uri="{FF2B5EF4-FFF2-40B4-BE49-F238E27FC236}">
                <a16:creationId xmlns:a16="http://schemas.microsoft.com/office/drawing/2014/main" id="{2F0D2388-273D-3C28-C512-B2694AE01343}"/>
              </a:ext>
            </a:extLst>
          </p:cNvPr>
          <p:cNvSpPr/>
          <p:nvPr/>
        </p:nvSpPr>
        <p:spPr>
          <a:xfrm>
            <a:off x="2279304" y="2323463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Οβάλ 37">
            <a:extLst>
              <a:ext uri="{FF2B5EF4-FFF2-40B4-BE49-F238E27FC236}">
                <a16:creationId xmlns:a16="http://schemas.microsoft.com/office/drawing/2014/main" id="{F4FD1368-7CE1-B023-1F07-5249406F3ADE}"/>
              </a:ext>
            </a:extLst>
          </p:cNvPr>
          <p:cNvSpPr/>
          <p:nvPr/>
        </p:nvSpPr>
        <p:spPr>
          <a:xfrm>
            <a:off x="3535545" y="2324639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Οβάλ 38">
            <a:extLst>
              <a:ext uri="{FF2B5EF4-FFF2-40B4-BE49-F238E27FC236}">
                <a16:creationId xmlns:a16="http://schemas.microsoft.com/office/drawing/2014/main" id="{593D28E8-0011-DA6C-5146-2C2CB6562224}"/>
              </a:ext>
            </a:extLst>
          </p:cNvPr>
          <p:cNvSpPr/>
          <p:nvPr/>
        </p:nvSpPr>
        <p:spPr>
          <a:xfrm>
            <a:off x="3612059" y="3416895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81857DDA-2111-0F48-E2F1-F18199D052D3}"/>
              </a:ext>
            </a:extLst>
          </p:cNvPr>
          <p:cNvSpPr/>
          <p:nvPr/>
        </p:nvSpPr>
        <p:spPr>
          <a:xfrm>
            <a:off x="3631702" y="4932966"/>
            <a:ext cx="72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5FEA780B-7689-F793-4795-49E0E17A26F1}"/>
              </a:ext>
            </a:extLst>
          </p:cNvPr>
          <p:cNvSpPr/>
          <p:nvPr/>
        </p:nvSpPr>
        <p:spPr>
          <a:xfrm>
            <a:off x="2002393" y="3846322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0DF81690-7F31-A5E4-1957-0B82EA971EF0}"/>
              </a:ext>
            </a:extLst>
          </p:cNvPr>
          <p:cNvSpPr/>
          <p:nvPr/>
        </p:nvSpPr>
        <p:spPr>
          <a:xfrm>
            <a:off x="2002391" y="3989522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A9522351-FD4D-0113-8395-0C2886991170}"/>
              </a:ext>
            </a:extLst>
          </p:cNvPr>
          <p:cNvSpPr/>
          <p:nvPr/>
        </p:nvSpPr>
        <p:spPr>
          <a:xfrm>
            <a:off x="2002392" y="4132723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AF2705C1-A901-93AB-4098-BBF29F36EA9A}"/>
              </a:ext>
            </a:extLst>
          </p:cNvPr>
          <p:cNvSpPr/>
          <p:nvPr/>
        </p:nvSpPr>
        <p:spPr>
          <a:xfrm>
            <a:off x="3958308" y="3881878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32F0ED0C-3F50-438F-2529-6F0A7FE7EC93}"/>
              </a:ext>
            </a:extLst>
          </p:cNvPr>
          <p:cNvSpPr/>
          <p:nvPr/>
        </p:nvSpPr>
        <p:spPr>
          <a:xfrm>
            <a:off x="3958306" y="4025078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Οβάλ 51">
            <a:extLst>
              <a:ext uri="{FF2B5EF4-FFF2-40B4-BE49-F238E27FC236}">
                <a16:creationId xmlns:a16="http://schemas.microsoft.com/office/drawing/2014/main" id="{0ACD716B-8D1A-0B7F-6054-D0BB9C7C601B}"/>
              </a:ext>
            </a:extLst>
          </p:cNvPr>
          <p:cNvSpPr/>
          <p:nvPr/>
        </p:nvSpPr>
        <p:spPr>
          <a:xfrm>
            <a:off x="3958307" y="4168279"/>
            <a:ext cx="121353" cy="7111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E09FED-CDA2-EAF6-F10D-985B5C4C5CF6}"/>
                  </a:ext>
                </a:extLst>
              </p:cNvPr>
              <p:cNvSpPr txBox="1"/>
              <p:nvPr/>
            </p:nvSpPr>
            <p:spPr>
              <a:xfrm>
                <a:off x="5374979" y="1772792"/>
                <a:ext cx="45377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Maximize Social welfare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Assign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houses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agents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Recommended</a:t>
                </a:r>
                <a:r>
                  <a:rPr lang="en-US" sz="2400" dirty="0"/>
                  <a:t> matching</a:t>
                </a:r>
                <a:endParaRPr lang="el-GR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E09FED-CDA2-EAF6-F10D-985B5C4C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979" y="1772792"/>
                <a:ext cx="4537717" cy="1200329"/>
              </a:xfrm>
              <a:prstGeom prst="rect">
                <a:avLst/>
              </a:prstGeom>
              <a:blipFill>
                <a:blip r:embed="rId7"/>
                <a:stretch>
                  <a:fillRect l="-1882" t="-4061" r="-1344" b="-106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85B7F9-DDB9-CF25-0738-D61B497B5D4A}"/>
                  </a:ext>
                </a:extLst>
              </p:cNvPr>
              <p:cNvSpPr txBox="1"/>
              <p:nvPr/>
            </p:nvSpPr>
            <p:spPr>
              <a:xfrm>
                <a:off x="5338373" y="3646284"/>
                <a:ext cx="6351075" cy="176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Without prediction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sz="2000" dirty="0"/>
                  <a:t> for unit-range valuations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TTC with </a:t>
                </a:r>
                <a:r>
                  <a:rPr lang="en-US" sz="2000" dirty="0">
                    <a:solidFill>
                      <a:srgbClr val="00B0F0"/>
                    </a:solidFill>
                  </a:rPr>
                  <a:t>initial endowment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⁡{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Every </a:t>
                </a:r>
                <a:r>
                  <a:rPr lang="en-US" sz="2000" dirty="0" err="1"/>
                  <a:t>strategyproof</a:t>
                </a:r>
                <a:r>
                  <a:rPr lang="en-US" sz="2000" dirty="0"/>
                  <a:t>, neutral and </a:t>
                </a:r>
                <a:r>
                  <a:rPr lang="en-US" sz="2000" dirty="0" err="1"/>
                  <a:t>nonbossy</a:t>
                </a:r>
                <a:r>
                  <a:rPr lang="en-US" sz="2000" dirty="0"/>
                  <a:t> mechanism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⁡{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l-GR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85B7F9-DDB9-CF25-0738-D61B497B5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73" y="3646284"/>
                <a:ext cx="6351075" cy="1764009"/>
              </a:xfrm>
              <a:prstGeom prst="rect">
                <a:avLst/>
              </a:prstGeom>
              <a:blipFill>
                <a:blip r:embed="rId8"/>
                <a:stretch>
                  <a:fillRect l="-864" b="-482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E81C5F-55EA-8BE8-6668-995B43E4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2: Combinatorial Auctions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25F462-8F36-1CEB-8D2B-82C91D57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030" y="1702051"/>
            <a:ext cx="9467582" cy="4209171"/>
          </a:xfrm>
        </p:spPr>
        <p:txBody>
          <a:bodyPr>
            <a:normAutofit/>
          </a:bodyPr>
          <a:lstStyle/>
          <a:p>
            <a:r>
              <a:rPr lang="en-US" sz="2400" dirty="0"/>
              <a:t>Maximal in range (MIR) mechanism + prediction -&gt; truthful</a:t>
            </a:r>
          </a:p>
          <a:p>
            <a:r>
              <a:rPr lang="en-US" sz="2400" dirty="0"/>
              <a:t>Plug-and-play</a:t>
            </a: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440157C-BF86-F049-25B3-CA300C8B14C1}"/>
              </a:ext>
            </a:extLst>
          </p:cNvPr>
          <p:cNvSpPr/>
          <p:nvPr/>
        </p:nvSpPr>
        <p:spPr>
          <a:xfrm>
            <a:off x="4019970" y="3398333"/>
            <a:ext cx="2549443" cy="23267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3B34FD94-2F41-0FB5-0C2B-DA7C24C3817D}"/>
              </a:ext>
            </a:extLst>
          </p:cNvPr>
          <p:cNvSpPr/>
          <p:nvPr/>
        </p:nvSpPr>
        <p:spPr>
          <a:xfrm>
            <a:off x="4104814" y="4437393"/>
            <a:ext cx="2408221" cy="1072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Mechanism Feasible allocations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2" name="Σύμβολο πολλαπλασιασμού 21">
            <a:extLst>
              <a:ext uri="{FF2B5EF4-FFF2-40B4-BE49-F238E27FC236}">
                <a16:creationId xmlns:a16="http://schemas.microsoft.com/office/drawing/2014/main" id="{0C8FBC60-4388-172D-A790-8FD0C17BD99D}"/>
              </a:ext>
            </a:extLst>
          </p:cNvPr>
          <p:cNvSpPr/>
          <p:nvPr/>
        </p:nvSpPr>
        <p:spPr>
          <a:xfrm>
            <a:off x="6077162" y="3633723"/>
            <a:ext cx="271604" cy="20823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4F1EF-C53A-4BC7-C2D2-A075C6F7B71E}"/>
              </a:ext>
            </a:extLst>
          </p:cNvPr>
          <p:cNvSpPr txBox="1"/>
          <p:nvPr/>
        </p:nvSpPr>
        <p:spPr>
          <a:xfrm>
            <a:off x="4320790" y="3633723"/>
            <a:ext cx="153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possible allocations</a:t>
            </a:r>
            <a:endParaRPr lang="el-GR" dirty="0"/>
          </a:p>
        </p:txBody>
      </p: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5FE834F9-CC2C-D81A-089A-C9CEEB74BEFB}"/>
              </a:ext>
            </a:extLst>
          </p:cNvPr>
          <p:cNvCxnSpPr>
            <a:cxnSpLocks/>
          </p:cNvCxnSpPr>
          <p:nvPr/>
        </p:nvCxnSpPr>
        <p:spPr>
          <a:xfrm flipV="1">
            <a:off x="6348766" y="3043104"/>
            <a:ext cx="652018" cy="59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B6F0C1-319D-26E2-70BE-0F390BBD0AB9}"/>
              </a:ext>
            </a:extLst>
          </p:cNvPr>
          <p:cNvSpPr txBox="1"/>
          <p:nvPr/>
        </p:nvSpPr>
        <p:spPr>
          <a:xfrm>
            <a:off x="6677304" y="2618232"/>
            <a:ext cx="215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recommendation</a:t>
            </a:r>
            <a:endParaRPr lang="el-GR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EAA7BF-F8C5-A2D5-A9C7-EFAC7FF54E8C}"/>
              </a:ext>
            </a:extLst>
          </p:cNvPr>
          <p:cNvSpPr txBox="1"/>
          <p:nvPr/>
        </p:nvSpPr>
        <p:spPr>
          <a:xfrm>
            <a:off x="3980470" y="2966671"/>
            <a:ext cx="27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Multi-Unit auctions</a:t>
            </a:r>
            <a:endParaRPr lang="el-GR" dirty="0"/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E3DFA4A2-39AB-6ACC-C21E-31BD1A9B38A5}"/>
              </a:ext>
            </a:extLst>
          </p:cNvPr>
          <p:cNvCxnSpPr/>
          <p:nvPr/>
        </p:nvCxnSpPr>
        <p:spPr>
          <a:xfrm>
            <a:off x="6212964" y="5156335"/>
            <a:ext cx="1094360" cy="35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0C4F49-E377-AB9F-55D3-51FE900337AF}"/>
                  </a:ext>
                </a:extLst>
              </p:cNvPr>
              <p:cNvSpPr txBox="1"/>
              <p:nvPr/>
            </p:nvSpPr>
            <p:spPr>
              <a:xfrm>
                <a:off x="7307324" y="5358530"/>
                <a:ext cx="18984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Allocate after splitting items into bundles,</a:t>
                </a:r>
                <a:endParaRPr lang="el-G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0C4F49-E377-AB9F-55D3-51FE9003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324" y="5358530"/>
                <a:ext cx="1898417" cy="1200329"/>
              </a:xfrm>
              <a:prstGeom prst="rect">
                <a:avLst/>
              </a:prstGeom>
              <a:blipFill>
                <a:blip r:embed="rId2"/>
                <a:stretch>
                  <a:fillRect l="-2894" t="-2538" b="-25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5C74F-32D6-18A0-E291-6603D24F0139}"/>
                  </a:ext>
                </a:extLst>
              </p:cNvPr>
              <p:cNvSpPr txBox="1"/>
              <p:nvPr/>
            </p:nvSpPr>
            <p:spPr>
              <a:xfrm>
                <a:off x="6948101" y="3538779"/>
                <a:ext cx="2205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⁡(2, </m:t>
                      </m:r>
                      <m:acc>
                        <m:accPr>
                          <m:chr m:val="̂"/>
                          <m:ctrlPr>
                            <a:rPr lang="el-G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5C74F-32D6-18A0-E291-6603D24F0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01" y="3538779"/>
                <a:ext cx="2205728" cy="369332"/>
              </a:xfrm>
              <a:prstGeom prst="rect">
                <a:avLst/>
              </a:prstGeom>
              <a:blipFill>
                <a:blip r:embed="rId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F72DAAB-B928-D54D-D55A-35EF97ED0611}"/>
              </a:ext>
            </a:extLst>
          </p:cNvPr>
          <p:cNvSpPr txBox="1"/>
          <p:nvPr/>
        </p:nvSpPr>
        <p:spPr>
          <a:xfrm>
            <a:off x="6948101" y="2892448"/>
            <a:ext cx="470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it to feasible allocations and remain truthful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5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5" grpId="0"/>
      <p:bldP spid="26" grpId="0"/>
      <p:bldP spid="29" grpId="0"/>
      <p:bldP spid="3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A45ED2-0282-5D5A-F94D-AD4687A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CB613C-591F-A7BF-66E3-AB5B37FE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683" y="1813124"/>
            <a:ext cx="8915400" cy="3777622"/>
          </a:xfrm>
        </p:spPr>
        <p:txBody>
          <a:bodyPr/>
          <a:lstStyle/>
          <a:p>
            <a:r>
              <a:rPr lang="en-US" sz="2400" dirty="0"/>
              <a:t>N machines, M jobs</a:t>
            </a:r>
          </a:p>
          <a:p>
            <a:r>
              <a:rPr lang="en-US" sz="2400" dirty="0"/>
              <a:t>Processing times</a:t>
            </a:r>
          </a:p>
          <a:p>
            <a:r>
              <a:rPr lang="en-US" sz="2400" dirty="0"/>
              <a:t>Goal: minimize </a:t>
            </a:r>
            <a:r>
              <a:rPr lang="el-GR" sz="2400" dirty="0">
                <a:solidFill>
                  <a:srgbClr val="00B050"/>
                </a:solidFill>
              </a:rPr>
              <a:t>Μ</a:t>
            </a:r>
            <a:r>
              <a:rPr lang="en-US" sz="2400" dirty="0" err="1">
                <a:solidFill>
                  <a:srgbClr val="00B050"/>
                </a:solidFill>
              </a:rPr>
              <a:t>akespan</a:t>
            </a:r>
            <a:r>
              <a:rPr lang="en-US" sz="2400" dirty="0"/>
              <a:t> = max total processing time</a:t>
            </a:r>
          </a:p>
          <a:p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6DC8263B-5F87-AC0A-1432-B26D28A88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51357"/>
              </p:ext>
            </p:extLst>
          </p:nvPr>
        </p:nvGraphicFramePr>
        <p:xfrm>
          <a:off x="2312657" y="4033225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0904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779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240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2648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158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8450689"/>
                  </a:ext>
                </a:extLst>
              </a:tr>
            </a:tbl>
          </a:graphicData>
        </a:graphic>
      </p:graphicFrame>
      <p:pic>
        <p:nvPicPr>
          <p:cNvPr id="6" name="Γραφικό 5" descr="Χέρι ρομπότ περίγραμμα">
            <a:extLst>
              <a:ext uri="{FF2B5EF4-FFF2-40B4-BE49-F238E27FC236}">
                <a16:creationId xmlns:a16="http://schemas.microsoft.com/office/drawing/2014/main" id="{8BAA6521-20EF-EB03-B686-B08E518A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945" y="4309200"/>
            <a:ext cx="457200" cy="457200"/>
          </a:xfrm>
          <a:prstGeom prst="rect">
            <a:avLst/>
          </a:prstGeom>
        </p:spPr>
      </p:pic>
      <p:pic>
        <p:nvPicPr>
          <p:cNvPr id="9" name="Γραφικό 8" descr="Επεξεργαστής με συμπαγές γέμισμα">
            <a:extLst>
              <a:ext uri="{FF2B5EF4-FFF2-40B4-BE49-F238E27FC236}">
                <a16:creationId xmlns:a16="http://schemas.microsoft.com/office/drawing/2014/main" id="{27E9F630-1E66-3E79-6C33-01F18F51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945" y="4764091"/>
            <a:ext cx="371764" cy="371764"/>
          </a:xfrm>
          <a:prstGeom prst="rect">
            <a:avLst/>
          </a:prstGeom>
        </p:spPr>
      </p:pic>
      <p:pic>
        <p:nvPicPr>
          <p:cNvPr id="11" name="Γραφικό 10" descr="Internet με συμπαγές γέμισμα">
            <a:extLst>
              <a:ext uri="{FF2B5EF4-FFF2-40B4-BE49-F238E27FC236}">
                <a16:creationId xmlns:a16="http://schemas.microsoft.com/office/drawing/2014/main" id="{3A3CCAA2-E3D1-AFFB-4E4F-4A93F30CC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227" y="5133546"/>
            <a:ext cx="457200" cy="457200"/>
          </a:xfrm>
          <a:prstGeom prst="rect">
            <a:avLst/>
          </a:prstGeom>
        </p:spPr>
      </p:pic>
      <p:pic>
        <p:nvPicPr>
          <p:cNvPr id="13" name="Γραφικό 12" descr="Βεντούζα απόφραξης περίγραμμα">
            <a:extLst>
              <a:ext uri="{FF2B5EF4-FFF2-40B4-BE49-F238E27FC236}">
                <a16:creationId xmlns:a16="http://schemas.microsoft.com/office/drawing/2014/main" id="{DB781AC9-17D7-A8E7-52F5-240E991B0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35136">
            <a:off x="9495083" y="4058853"/>
            <a:ext cx="328864" cy="328864"/>
          </a:xfrm>
          <a:prstGeom prst="rect">
            <a:avLst/>
          </a:prstGeom>
        </p:spPr>
      </p:pic>
      <p:pic>
        <p:nvPicPr>
          <p:cNvPr id="15" name="Γραφικό 14" descr="Ντοσιέ επιλεγμένο με συμπαγές γέμισμα">
            <a:extLst>
              <a:ext uri="{FF2B5EF4-FFF2-40B4-BE49-F238E27FC236}">
                <a16:creationId xmlns:a16="http://schemas.microsoft.com/office/drawing/2014/main" id="{3FA98FBF-D724-60EF-20FD-10F0D1C271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9025" y="4033225"/>
            <a:ext cx="385348" cy="385348"/>
          </a:xfrm>
          <a:prstGeom prst="rect">
            <a:avLst/>
          </a:prstGeom>
        </p:spPr>
      </p:pic>
      <p:pic>
        <p:nvPicPr>
          <p:cNvPr id="17" name="Γραφικό 16" descr="Κομμάτια παζλ με συμπαγές γέμισμα">
            <a:extLst>
              <a:ext uri="{FF2B5EF4-FFF2-40B4-BE49-F238E27FC236}">
                <a16:creationId xmlns:a16="http://schemas.microsoft.com/office/drawing/2014/main" id="{A0389F2A-D5B3-5B74-9964-EF103BBBF9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4597" y="4024076"/>
            <a:ext cx="344120" cy="344120"/>
          </a:xfrm>
          <a:prstGeom prst="rect">
            <a:avLst/>
          </a:prstGeom>
        </p:spPr>
      </p:pic>
      <p:pic>
        <p:nvPicPr>
          <p:cNvPr id="19" name="Γραφικό 18" descr="Εγχειρίδιο τακτικής και στρατηγικής με συμπαγές γέμισμα">
            <a:extLst>
              <a:ext uri="{FF2B5EF4-FFF2-40B4-BE49-F238E27FC236}">
                <a16:creationId xmlns:a16="http://schemas.microsoft.com/office/drawing/2014/main" id="{F7CDFDDB-E894-13EA-2978-BFFC048023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79597" y="4022411"/>
            <a:ext cx="385348" cy="3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ρόισμα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1002</TotalTime>
  <Words>751</Words>
  <Application>Microsoft Office PowerPoint</Application>
  <PresentationFormat>Ευρεία οθόνη</PresentationFormat>
  <Paragraphs>171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Θρόισμα</vt:lpstr>
      <vt:lpstr>Mechanism design augmented with output advice</vt:lpstr>
      <vt:lpstr>Learning Augmented Framework</vt:lpstr>
      <vt:lpstr>Mechanism Design with Predictions</vt:lpstr>
      <vt:lpstr>Our Model</vt:lpstr>
      <vt:lpstr>Our Contribution</vt:lpstr>
      <vt:lpstr>Facility Location</vt:lpstr>
      <vt:lpstr>Warm up 1: House Allocation</vt:lpstr>
      <vt:lpstr>Warm up 2: Combinatorial Auctions</vt:lpstr>
      <vt:lpstr>Scheduling</vt:lpstr>
      <vt:lpstr>Scheduling</vt:lpstr>
      <vt:lpstr>Scheduling</vt:lpstr>
      <vt:lpstr>Scheduling</vt:lpstr>
      <vt:lpstr>Optimality among weighted-VCG</vt:lpstr>
      <vt:lpstr>Conclusions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IOANNIS VLAHOS</dc:creator>
  <cp:lastModifiedBy>IOANNIS VLAHOS</cp:lastModifiedBy>
  <cp:revision>67</cp:revision>
  <dcterms:created xsi:type="dcterms:W3CDTF">2024-08-26T18:34:31Z</dcterms:created>
  <dcterms:modified xsi:type="dcterms:W3CDTF">2024-08-28T09:13:35Z</dcterms:modified>
</cp:coreProperties>
</file>