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28C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2CB6-AA1F-4CA6-B6DA-37FF5DB86B0F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D9426-435C-43D1-9894-9B922C104D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674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.</a:t>
            </a:r>
            <a:r>
              <a:rPr lang="de-CH" dirty="0" err="1"/>
              <a:t>xml</a:t>
            </a:r>
            <a:r>
              <a:rPr lang="de-CH" dirty="0"/>
              <a:t>: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(human </a:t>
            </a:r>
            <a:r>
              <a:rPr lang="de-CH" dirty="0" err="1"/>
              <a:t>readable</a:t>
            </a:r>
            <a:r>
              <a:rPr lang="de-CH" dirty="0"/>
              <a:t>),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(</a:t>
            </a:r>
            <a:r>
              <a:rPr lang="de-CH" dirty="0" err="1"/>
              <a:t>formalizad</a:t>
            </a:r>
            <a:r>
              <a:rPr lang="de-CH" dirty="0"/>
              <a:t> and semi-</a:t>
            </a:r>
            <a:r>
              <a:rPr lang="de-CH" dirty="0" err="1"/>
              <a:t>formalized</a:t>
            </a:r>
            <a:r>
              <a:rPr lang="de-CH" dirty="0"/>
              <a:t>), </a:t>
            </a:r>
            <a:r>
              <a:rPr lang="de-CH" dirty="0" err="1"/>
              <a:t>standards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lock-in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D9426-435C-43D1-9894-9B922C104D9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65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.</a:t>
            </a:r>
            <a:r>
              <a:rPr lang="de-CH" dirty="0" err="1"/>
              <a:t>xml</a:t>
            </a:r>
            <a:r>
              <a:rPr lang="de-CH" dirty="0"/>
              <a:t>: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(human </a:t>
            </a:r>
            <a:r>
              <a:rPr lang="de-CH" dirty="0" err="1"/>
              <a:t>readable</a:t>
            </a:r>
            <a:r>
              <a:rPr lang="de-CH" dirty="0"/>
              <a:t>),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(</a:t>
            </a:r>
            <a:r>
              <a:rPr lang="de-CH" dirty="0" err="1"/>
              <a:t>formalizad</a:t>
            </a:r>
            <a:r>
              <a:rPr lang="de-CH" dirty="0"/>
              <a:t> and semi-</a:t>
            </a:r>
            <a:r>
              <a:rPr lang="de-CH" dirty="0" err="1"/>
              <a:t>formalized</a:t>
            </a:r>
            <a:r>
              <a:rPr lang="de-CH" dirty="0"/>
              <a:t>), </a:t>
            </a:r>
            <a:r>
              <a:rPr lang="de-CH" dirty="0" err="1"/>
              <a:t>standards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lock-in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D9426-435C-43D1-9894-9B922C104D9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25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.</a:t>
            </a:r>
            <a:r>
              <a:rPr lang="de-CH" dirty="0" err="1"/>
              <a:t>xml</a:t>
            </a:r>
            <a:r>
              <a:rPr lang="de-CH" dirty="0"/>
              <a:t>: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(human </a:t>
            </a:r>
            <a:r>
              <a:rPr lang="de-CH" dirty="0" err="1"/>
              <a:t>readable</a:t>
            </a:r>
            <a:r>
              <a:rPr lang="de-CH" dirty="0"/>
              <a:t>),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(</a:t>
            </a:r>
            <a:r>
              <a:rPr lang="de-CH" dirty="0" err="1"/>
              <a:t>formalizad</a:t>
            </a:r>
            <a:r>
              <a:rPr lang="de-CH" dirty="0"/>
              <a:t> and semi-</a:t>
            </a:r>
            <a:r>
              <a:rPr lang="de-CH" dirty="0" err="1"/>
              <a:t>formalized</a:t>
            </a:r>
            <a:r>
              <a:rPr lang="de-CH" dirty="0"/>
              <a:t>), </a:t>
            </a:r>
            <a:r>
              <a:rPr lang="de-CH" dirty="0" err="1"/>
              <a:t>standards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lock-in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D9426-435C-43D1-9894-9B922C104D9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02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.</a:t>
            </a:r>
            <a:r>
              <a:rPr lang="de-CH" dirty="0" err="1"/>
              <a:t>xml</a:t>
            </a:r>
            <a:r>
              <a:rPr lang="de-CH" dirty="0"/>
              <a:t>: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(human </a:t>
            </a:r>
            <a:r>
              <a:rPr lang="de-CH" dirty="0" err="1"/>
              <a:t>readable</a:t>
            </a:r>
            <a:r>
              <a:rPr lang="de-CH" dirty="0"/>
              <a:t>),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inserted</a:t>
            </a:r>
            <a:r>
              <a:rPr lang="de-CH" dirty="0"/>
              <a:t> (</a:t>
            </a:r>
            <a:r>
              <a:rPr lang="de-CH" dirty="0" err="1"/>
              <a:t>formalizad</a:t>
            </a:r>
            <a:r>
              <a:rPr lang="de-CH" dirty="0"/>
              <a:t> and semi-</a:t>
            </a:r>
            <a:r>
              <a:rPr lang="de-CH" dirty="0" err="1"/>
              <a:t>formalized</a:t>
            </a:r>
            <a:r>
              <a:rPr lang="de-CH" dirty="0"/>
              <a:t>), </a:t>
            </a:r>
            <a:r>
              <a:rPr lang="de-CH" dirty="0" err="1"/>
              <a:t>standards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lock-in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D9426-435C-43D1-9894-9B922C104D9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6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0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8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1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7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3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1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6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66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6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84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3D83-33C6-4F81-9994-A26F4D9BB748}" type="datetimeFigureOut">
              <a:rPr lang="de-CH" smtClean="0"/>
              <a:t>28.03.2022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94F8-157C-4E18-9F41-6FDA664B06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7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!!Rectangle 3">
            <a:extLst>
              <a:ext uri="{FF2B5EF4-FFF2-40B4-BE49-F238E27FC236}">
                <a16:creationId xmlns:a16="http://schemas.microsoft.com/office/drawing/2014/main" id="{0E785A05-4507-4511-B517-EB30043C0C7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28C0F0"/>
              </a:gs>
              <a:gs pos="100000">
                <a:srgbClr val="A365D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 dirty="0"/>
          </a:p>
        </p:txBody>
      </p:sp>
      <p:sp>
        <p:nvSpPr>
          <p:cNvPr id="5" name="!!Rectangle 4">
            <a:extLst>
              <a:ext uri="{FF2B5EF4-FFF2-40B4-BE49-F238E27FC236}">
                <a16:creationId xmlns:a16="http://schemas.microsoft.com/office/drawing/2014/main" id="{7A28148C-9068-4483-AF95-A2B6C277B375}"/>
              </a:ext>
            </a:extLst>
          </p:cNvPr>
          <p:cNvSpPr/>
          <p:nvPr/>
        </p:nvSpPr>
        <p:spPr>
          <a:xfrm>
            <a:off x="307181" y="422787"/>
            <a:ext cx="8501063" cy="600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7" name="!!Straight Connector 6">
            <a:extLst>
              <a:ext uri="{FF2B5EF4-FFF2-40B4-BE49-F238E27FC236}">
                <a16:creationId xmlns:a16="http://schemas.microsoft.com/office/drawing/2014/main" id="{A29E6161-AB49-4F54-AC1A-60BB7E3E61A0}"/>
              </a:ext>
            </a:extLst>
          </p:cNvPr>
          <p:cNvCxnSpPr/>
          <p:nvPr/>
        </p:nvCxnSpPr>
        <p:spPr>
          <a:xfrm>
            <a:off x="707232" y="1375246"/>
            <a:ext cx="315039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ctangle 7">
            <a:extLst>
              <a:ext uri="{FF2B5EF4-FFF2-40B4-BE49-F238E27FC236}">
                <a16:creationId xmlns:a16="http://schemas.microsoft.com/office/drawing/2014/main" id="{FDC4DB3F-E20E-4F1F-910C-7F7B63A57B7E}"/>
              </a:ext>
            </a:extLst>
          </p:cNvPr>
          <p:cNvSpPr/>
          <p:nvPr/>
        </p:nvSpPr>
        <p:spPr>
          <a:xfrm>
            <a:off x="4964907" y="4403366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Third </a:t>
            </a:r>
            <a:r>
              <a:rPr lang="de-CH" b="1" dirty="0" err="1"/>
              <a:t>parties</a:t>
            </a:r>
            <a:endParaRPr lang="de-CH" b="1" dirty="0"/>
          </a:p>
        </p:txBody>
      </p:sp>
      <p:sp>
        <p:nvSpPr>
          <p:cNvPr id="12" name="!!Rectangle 11">
            <a:extLst>
              <a:ext uri="{FF2B5EF4-FFF2-40B4-BE49-F238E27FC236}">
                <a16:creationId xmlns:a16="http://schemas.microsoft.com/office/drawing/2014/main" id="{FCF76594-3286-4D3A-846B-C453184B5DD8}"/>
              </a:ext>
            </a:extLst>
          </p:cNvPr>
          <p:cNvSpPr/>
          <p:nvPr/>
        </p:nvSpPr>
        <p:spPr>
          <a:xfrm>
            <a:off x="2085976" y="3485392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Signature</a:t>
            </a:r>
            <a:endParaRPr lang="de-CH" b="1" dirty="0"/>
          </a:p>
        </p:txBody>
      </p:sp>
      <p:sp>
        <p:nvSpPr>
          <p:cNvPr id="14" name="!!Rectangle 13">
            <a:extLst>
              <a:ext uri="{FF2B5EF4-FFF2-40B4-BE49-F238E27FC236}">
                <a16:creationId xmlns:a16="http://schemas.microsoft.com/office/drawing/2014/main" id="{F3F96A65-5F21-4205-8DD7-0C8FAB636385}"/>
              </a:ext>
            </a:extLst>
          </p:cNvPr>
          <p:cNvSpPr/>
          <p:nvPr/>
        </p:nvSpPr>
        <p:spPr>
          <a:xfrm>
            <a:off x="3543301" y="2142370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Scan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client</a:t>
            </a:r>
            <a:endParaRPr lang="de-CH" b="1" dirty="0"/>
          </a:p>
        </p:txBody>
      </p:sp>
      <p:sp>
        <p:nvSpPr>
          <p:cNvPr id="16" name="!!ectangle 15">
            <a:extLst>
              <a:ext uri="{FF2B5EF4-FFF2-40B4-BE49-F238E27FC236}">
                <a16:creationId xmlns:a16="http://schemas.microsoft.com/office/drawing/2014/main" id="{05634094-F09D-4412-9532-072EA1172B68}"/>
              </a:ext>
            </a:extLst>
          </p:cNvPr>
          <p:cNvSpPr/>
          <p:nvPr/>
        </p:nvSpPr>
        <p:spPr>
          <a:xfrm>
            <a:off x="4964907" y="3485392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Register</a:t>
            </a: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BD65BEF9-B0CD-4AA8-A10A-EF0D022ADC01}"/>
              </a:ext>
            </a:extLst>
          </p:cNvPr>
          <p:cNvSpPr/>
          <p:nvPr/>
        </p:nvSpPr>
        <p:spPr>
          <a:xfrm>
            <a:off x="6365082" y="2142370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Entry </a:t>
            </a:r>
            <a:r>
              <a:rPr lang="de-CH" b="1" dirty="0" err="1"/>
              <a:t>into</a:t>
            </a:r>
            <a:r>
              <a:rPr lang="de-CH" b="1" dirty="0"/>
              <a:t> Registry</a:t>
            </a:r>
          </a:p>
        </p:txBody>
      </p:sp>
      <p:sp>
        <p:nvSpPr>
          <p:cNvPr id="18" name="!!TextBox 17">
            <a:extLst>
              <a:ext uri="{FF2B5EF4-FFF2-40B4-BE49-F238E27FC236}">
                <a16:creationId xmlns:a16="http://schemas.microsoft.com/office/drawing/2014/main" id="{04FA234B-6748-4C15-A6FF-9FB4D70B4544}"/>
              </a:ext>
            </a:extLst>
          </p:cNvPr>
          <p:cNvSpPr txBox="1"/>
          <p:nvPr/>
        </p:nvSpPr>
        <p:spPr>
          <a:xfrm>
            <a:off x="623274" y="712671"/>
            <a:ext cx="52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/>
              <a:t>Journey </a:t>
            </a:r>
            <a:r>
              <a:rPr lang="de-CH" sz="3600" b="1" dirty="0" err="1"/>
              <a:t>of</a:t>
            </a:r>
            <a:r>
              <a:rPr lang="de-CH" sz="3600" b="1" dirty="0"/>
              <a:t> a Public </a:t>
            </a:r>
            <a:r>
              <a:rPr lang="de-CH" sz="3600" b="1" dirty="0" err="1"/>
              <a:t>Deed</a:t>
            </a:r>
            <a:endParaRPr lang="de-CH" sz="3600" b="1" dirty="0"/>
          </a:p>
        </p:txBody>
      </p:sp>
      <p:cxnSp>
        <p:nvCxnSpPr>
          <p:cNvPr id="22" name="!!Connector: Elbow 21">
            <a:extLst>
              <a:ext uri="{FF2B5EF4-FFF2-40B4-BE49-F238E27FC236}">
                <a16:creationId xmlns:a16="http://schemas.microsoft.com/office/drawing/2014/main" id="{C274C684-AD51-4964-B66A-4A043A2D0840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rot="10800000">
            <a:off x="3893346" y="3889014"/>
            <a:ext cx="1071562" cy="9179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Connector: Elbow 40">
            <a:extLst>
              <a:ext uri="{FF2B5EF4-FFF2-40B4-BE49-F238E27FC236}">
                <a16:creationId xmlns:a16="http://schemas.microsoft.com/office/drawing/2014/main" id="{D57B22BF-9B71-4CD0-848A-1D1CF5FFADD9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 rot="5400000" flipH="1" flipV="1">
            <a:off x="5647137" y="2767447"/>
            <a:ext cx="939401" cy="4964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!!Straight Arrow Connector 44">
            <a:extLst>
              <a:ext uri="{FF2B5EF4-FFF2-40B4-BE49-F238E27FC236}">
                <a16:creationId xmlns:a16="http://schemas.microsoft.com/office/drawing/2014/main" id="{C5AE62DD-569E-4442-A369-28DB3C30168B}"/>
              </a:ext>
            </a:extLst>
          </p:cNvPr>
          <p:cNvCxnSpPr>
            <a:stCxn id="12" idx="3"/>
          </p:cNvCxnSpPr>
          <p:nvPr/>
        </p:nvCxnSpPr>
        <p:spPr>
          <a:xfrm>
            <a:off x="3893344" y="3889013"/>
            <a:ext cx="102691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!!TextBox 100">
            <a:extLst>
              <a:ext uri="{FF2B5EF4-FFF2-40B4-BE49-F238E27FC236}">
                <a16:creationId xmlns:a16="http://schemas.microsoft.com/office/drawing/2014/main" id="{073CC0EB-501A-492F-8A40-3E5B95E61EB1}"/>
              </a:ext>
            </a:extLst>
          </p:cNvPr>
          <p:cNvSpPr txBox="1"/>
          <p:nvPr/>
        </p:nvSpPr>
        <p:spPr>
          <a:xfrm>
            <a:off x="7550945" y="1554906"/>
            <a:ext cx="11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1" dirty="0">
                <a:solidFill>
                  <a:schemeClr val="bg1">
                    <a:lumMod val="85000"/>
                  </a:schemeClr>
                </a:solidFill>
              </a:rPr>
              <a:t>Electronic</a:t>
            </a:r>
          </a:p>
        </p:txBody>
      </p:sp>
      <p:sp>
        <p:nvSpPr>
          <p:cNvPr id="109" name="!!Rectangle 46">
            <a:extLst>
              <a:ext uri="{FF2B5EF4-FFF2-40B4-BE49-F238E27FC236}">
                <a16:creationId xmlns:a16="http://schemas.microsoft.com/office/drawing/2014/main" id="{949C4F0A-547B-4FD8-AFED-E730663AB9C3}"/>
              </a:ext>
            </a:extLst>
          </p:cNvPr>
          <p:cNvSpPr/>
          <p:nvPr/>
        </p:nvSpPr>
        <p:spPr>
          <a:xfrm>
            <a:off x="721521" y="2142370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Draft</a:t>
            </a:r>
            <a:endParaRPr lang="de-CH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D51929A-1625-471D-A2B8-3CADAF8182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9545" y="2535275"/>
            <a:ext cx="535781" cy="1364456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!!Connector: Elbow 48">
            <a:extLst>
              <a:ext uri="{FF2B5EF4-FFF2-40B4-BE49-F238E27FC236}">
                <a16:creationId xmlns:a16="http://schemas.microsoft.com/office/drawing/2014/main" id="{F12E24AC-6B03-458E-94F4-7AFEF422AD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6782" y="2738872"/>
            <a:ext cx="939402" cy="55364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!!Rectangle 111">
            <a:extLst>
              <a:ext uri="{FF2B5EF4-FFF2-40B4-BE49-F238E27FC236}">
                <a16:creationId xmlns:a16="http://schemas.microsoft.com/office/drawing/2014/main" id="{E3C06524-89EE-4C9A-B9E5-675B74323FAE}"/>
              </a:ext>
            </a:extLst>
          </p:cNvPr>
          <p:cNvSpPr/>
          <p:nvPr/>
        </p:nvSpPr>
        <p:spPr>
          <a:xfrm>
            <a:off x="557214" y="1949489"/>
            <a:ext cx="8036719" cy="142517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133" name="ectangle 7">
            <a:extLst>
              <a:ext uri="{FF2B5EF4-FFF2-40B4-BE49-F238E27FC236}">
                <a16:creationId xmlns:a16="http://schemas.microsoft.com/office/drawing/2014/main" id="{69F6E014-FEC7-43D7-800A-DC8EF823DF81}"/>
              </a:ext>
            </a:extLst>
          </p:cNvPr>
          <p:cNvSpPr/>
          <p:nvPr/>
        </p:nvSpPr>
        <p:spPr>
          <a:xfrm>
            <a:off x="4964907" y="5346210"/>
            <a:ext cx="1807369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Client</a:t>
            </a:r>
          </a:p>
        </p:txBody>
      </p:sp>
      <p:cxnSp>
        <p:nvCxnSpPr>
          <p:cNvPr id="134" name="!!Connector: Elbow 21">
            <a:extLst>
              <a:ext uri="{FF2B5EF4-FFF2-40B4-BE49-F238E27FC236}">
                <a16:creationId xmlns:a16="http://schemas.microsoft.com/office/drawing/2014/main" id="{68EFD9FD-4D8A-42AF-AD8D-294A619293F8}"/>
              </a:ext>
            </a:extLst>
          </p:cNvPr>
          <p:cNvCxnSpPr>
            <a:cxnSpLocks/>
            <a:stCxn id="133" idx="1"/>
            <a:endCxn id="12" idx="3"/>
          </p:cNvCxnSpPr>
          <p:nvPr/>
        </p:nvCxnSpPr>
        <p:spPr>
          <a:xfrm rot="10800000">
            <a:off x="3893345" y="3889013"/>
            <a:ext cx="1071562" cy="186081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 animBg="1"/>
      <p:bldP spid="17" grpId="0" animBg="1"/>
      <p:bldP spid="101" grpId="0"/>
      <p:bldP spid="112" grpId="0" animBg="1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!!Rectangle 3">
            <a:extLst>
              <a:ext uri="{FF2B5EF4-FFF2-40B4-BE49-F238E27FC236}">
                <a16:creationId xmlns:a16="http://schemas.microsoft.com/office/drawing/2014/main" id="{4AD956DB-DB5B-457A-99D9-B0E045470DD5}"/>
              </a:ext>
            </a:extLst>
          </p:cNvPr>
          <p:cNvSpPr/>
          <p:nvPr/>
        </p:nvSpPr>
        <p:spPr>
          <a:xfrm>
            <a:off x="4838" y="0"/>
            <a:ext cx="9144000" cy="6858000"/>
          </a:xfrm>
          <a:prstGeom prst="rect">
            <a:avLst/>
          </a:prstGeom>
          <a:gradFill>
            <a:gsLst>
              <a:gs pos="0">
                <a:srgbClr val="28C0F0"/>
              </a:gs>
              <a:gs pos="100000">
                <a:srgbClr val="A365D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 dirty="0"/>
          </a:p>
        </p:txBody>
      </p:sp>
      <p:sp>
        <p:nvSpPr>
          <p:cNvPr id="12" name="!!Rectangle 11">
            <a:extLst>
              <a:ext uri="{FF2B5EF4-FFF2-40B4-BE49-F238E27FC236}">
                <a16:creationId xmlns:a16="http://schemas.microsoft.com/office/drawing/2014/main" id="{FCF76594-3286-4D3A-846B-C453184B5DD8}"/>
              </a:ext>
            </a:extLst>
          </p:cNvPr>
          <p:cNvSpPr/>
          <p:nvPr/>
        </p:nvSpPr>
        <p:spPr>
          <a:xfrm>
            <a:off x="2692306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Signature</a:t>
            </a:r>
            <a:endParaRPr lang="de-CH" b="1" dirty="0"/>
          </a:p>
        </p:txBody>
      </p:sp>
      <p:sp>
        <p:nvSpPr>
          <p:cNvPr id="16" name="!!ectangle 15">
            <a:extLst>
              <a:ext uri="{FF2B5EF4-FFF2-40B4-BE49-F238E27FC236}">
                <a16:creationId xmlns:a16="http://schemas.microsoft.com/office/drawing/2014/main" id="{05634094-F09D-4412-9532-072EA1172B68}"/>
              </a:ext>
            </a:extLst>
          </p:cNvPr>
          <p:cNvSpPr/>
          <p:nvPr/>
        </p:nvSpPr>
        <p:spPr>
          <a:xfrm>
            <a:off x="471370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Register</a:t>
            </a: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BD65BEF9-B0CD-4AA8-A10A-EF0D022ADC01}"/>
              </a:ext>
            </a:extLst>
          </p:cNvPr>
          <p:cNvSpPr/>
          <p:nvPr/>
        </p:nvSpPr>
        <p:spPr>
          <a:xfrm>
            <a:off x="6735097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Entry </a:t>
            </a:r>
            <a:r>
              <a:rPr lang="de-CH" b="1" dirty="0" err="1"/>
              <a:t>into</a:t>
            </a:r>
            <a:r>
              <a:rPr lang="de-CH" b="1" dirty="0"/>
              <a:t> Registry</a:t>
            </a:r>
          </a:p>
        </p:txBody>
      </p:sp>
      <p:sp>
        <p:nvSpPr>
          <p:cNvPr id="101" name="!!TextBox 100">
            <a:extLst>
              <a:ext uri="{FF2B5EF4-FFF2-40B4-BE49-F238E27FC236}">
                <a16:creationId xmlns:a16="http://schemas.microsoft.com/office/drawing/2014/main" id="{073CC0EB-501A-492F-8A40-3E5B95E61EB1}"/>
              </a:ext>
            </a:extLst>
          </p:cNvPr>
          <p:cNvSpPr txBox="1"/>
          <p:nvPr/>
        </p:nvSpPr>
        <p:spPr>
          <a:xfrm>
            <a:off x="7550945" y="1574570"/>
            <a:ext cx="11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1" dirty="0">
                <a:solidFill>
                  <a:schemeClr val="bg1">
                    <a:lumMod val="85000"/>
                  </a:schemeClr>
                </a:solidFill>
              </a:rPr>
              <a:t>Electronic</a:t>
            </a:r>
          </a:p>
        </p:txBody>
      </p:sp>
      <p:sp>
        <p:nvSpPr>
          <p:cNvPr id="109" name="!!Rectangle 46">
            <a:extLst>
              <a:ext uri="{FF2B5EF4-FFF2-40B4-BE49-F238E27FC236}">
                <a16:creationId xmlns:a16="http://schemas.microsoft.com/office/drawing/2014/main" id="{949C4F0A-547B-4FD8-AFED-E730663AB9C3}"/>
              </a:ext>
            </a:extLst>
          </p:cNvPr>
          <p:cNvSpPr/>
          <p:nvPr/>
        </p:nvSpPr>
        <p:spPr>
          <a:xfrm>
            <a:off x="67091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Draft</a:t>
            </a:r>
            <a:endParaRPr lang="de-CH" b="1" dirty="0"/>
          </a:p>
        </p:txBody>
      </p:sp>
      <p:sp>
        <p:nvSpPr>
          <p:cNvPr id="112" name="!!!Rectangle 111">
            <a:extLst>
              <a:ext uri="{FF2B5EF4-FFF2-40B4-BE49-F238E27FC236}">
                <a16:creationId xmlns:a16="http://schemas.microsoft.com/office/drawing/2014/main" id="{E3C06524-89EE-4C9A-B9E5-675B74323FAE}"/>
              </a:ext>
            </a:extLst>
          </p:cNvPr>
          <p:cNvSpPr/>
          <p:nvPr/>
        </p:nvSpPr>
        <p:spPr>
          <a:xfrm>
            <a:off x="557214" y="1969152"/>
            <a:ext cx="8036719" cy="25211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51" name="Straight Arrow Connector 44">
            <a:extLst>
              <a:ext uri="{FF2B5EF4-FFF2-40B4-BE49-F238E27FC236}">
                <a16:creationId xmlns:a16="http://schemas.microsoft.com/office/drawing/2014/main" id="{AC65D934-A6A6-43B9-A59C-58765070D1FA}"/>
              </a:ext>
            </a:extLst>
          </p:cNvPr>
          <p:cNvCxnSpPr>
            <a:cxnSpLocks/>
            <a:stCxn id="109" idx="3"/>
            <a:endCxn id="12" idx="1"/>
          </p:cNvCxnSpPr>
          <p:nvPr/>
        </p:nvCxnSpPr>
        <p:spPr>
          <a:xfrm>
            <a:off x="2282429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BBAF8265-1812-4126-BE4A-BC0CC4B9BEB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03824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4">
            <a:extLst>
              <a:ext uri="{FF2B5EF4-FFF2-40B4-BE49-F238E27FC236}">
                <a16:creationId xmlns:a16="http://schemas.microsoft.com/office/drawing/2014/main" id="{0D6CE8DC-3A84-4F6B-9B6B-AF04A46F933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25219" y="2541488"/>
            <a:ext cx="4098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0EFA12-D37A-4167-AE3A-BBF744F275CB}"/>
              </a:ext>
            </a:extLst>
          </p:cNvPr>
          <p:cNvSpPr txBox="1"/>
          <p:nvPr/>
        </p:nvSpPr>
        <p:spPr>
          <a:xfrm>
            <a:off x="557213" y="4772019"/>
            <a:ext cx="778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i="1" dirty="0" err="1">
                <a:solidFill>
                  <a:schemeClr val="bg1"/>
                </a:solidFill>
              </a:rPr>
              <a:t>Machine-readable</a:t>
            </a:r>
            <a:r>
              <a:rPr lang="de-CH" sz="2400" b="1" i="1" dirty="0">
                <a:solidFill>
                  <a:schemeClr val="bg1"/>
                </a:solidFill>
              </a:rPr>
              <a:t> and human-</a:t>
            </a:r>
            <a:r>
              <a:rPr lang="de-CH" sz="2400" b="1" i="1" dirty="0" err="1">
                <a:solidFill>
                  <a:schemeClr val="bg1"/>
                </a:solidFill>
              </a:rPr>
              <a:t>readable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document</a:t>
            </a:r>
            <a:endParaRPr lang="de-CH" sz="2400" b="1" i="1" dirty="0">
              <a:solidFill>
                <a:schemeClr val="bg1"/>
              </a:solidFill>
            </a:endParaRPr>
          </a:p>
          <a:p>
            <a:r>
              <a:rPr lang="de-CH" sz="2400" b="1" i="1" dirty="0" err="1">
                <a:solidFill>
                  <a:schemeClr val="bg1"/>
                </a:solidFill>
              </a:rPr>
              <a:t>Deed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needs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to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be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archivable</a:t>
            </a:r>
            <a:r>
              <a:rPr lang="de-CH" sz="2400" b="1" i="1" dirty="0">
                <a:solidFill>
                  <a:schemeClr val="bg1"/>
                </a:solidFill>
              </a:rPr>
              <a:t> (50yrs +)</a:t>
            </a:r>
          </a:p>
          <a:p>
            <a:r>
              <a:rPr lang="de-CH" sz="2400" b="1" i="1" dirty="0" err="1">
                <a:solidFill>
                  <a:schemeClr val="bg1"/>
                </a:solidFill>
              </a:rPr>
              <a:t>Signature</a:t>
            </a:r>
            <a:r>
              <a:rPr lang="de-CH" sz="2400" b="1" i="1" dirty="0">
                <a:solidFill>
                  <a:schemeClr val="bg1"/>
                </a:solidFill>
              </a:rPr>
              <a:t> on </a:t>
            </a:r>
            <a:r>
              <a:rPr lang="de-CH" sz="2400" b="1" i="1" dirty="0" err="1">
                <a:solidFill>
                  <a:schemeClr val="bg1"/>
                </a:solidFill>
              </a:rPr>
              <a:t>file</a:t>
            </a:r>
            <a:endParaRPr lang="de-CH" sz="2400" b="1" i="1" dirty="0">
              <a:solidFill>
                <a:schemeClr val="bg1"/>
              </a:solidFill>
            </a:endParaRPr>
          </a:p>
        </p:txBody>
      </p:sp>
      <p:sp>
        <p:nvSpPr>
          <p:cNvPr id="64" name="!!Rectangle 4">
            <a:extLst>
              <a:ext uri="{FF2B5EF4-FFF2-40B4-BE49-F238E27FC236}">
                <a16:creationId xmlns:a16="http://schemas.microsoft.com/office/drawing/2014/main" id="{0683A44A-19F7-4404-9D01-826BEF9C77E9}"/>
              </a:ext>
            </a:extLst>
          </p:cNvPr>
          <p:cNvSpPr/>
          <p:nvPr/>
        </p:nvSpPr>
        <p:spPr>
          <a:xfrm>
            <a:off x="307181" y="422787"/>
            <a:ext cx="8501063" cy="600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65" name="!!Straight Connector 6">
            <a:extLst>
              <a:ext uri="{FF2B5EF4-FFF2-40B4-BE49-F238E27FC236}">
                <a16:creationId xmlns:a16="http://schemas.microsoft.com/office/drawing/2014/main" id="{FC2B3E89-972C-47DD-A418-4DF6DCC2F0D7}"/>
              </a:ext>
            </a:extLst>
          </p:cNvPr>
          <p:cNvCxnSpPr/>
          <p:nvPr/>
        </p:nvCxnSpPr>
        <p:spPr>
          <a:xfrm>
            <a:off x="707232" y="1375246"/>
            <a:ext cx="315039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!!TextBox 17">
            <a:extLst>
              <a:ext uri="{FF2B5EF4-FFF2-40B4-BE49-F238E27FC236}">
                <a16:creationId xmlns:a16="http://schemas.microsoft.com/office/drawing/2014/main" id="{7687608E-198C-4284-9375-3AC97795D5C7}"/>
              </a:ext>
            </a:extLst>
          </p:cNvPr>
          <p:cNvSpPr txBox="1"/>
          <p:nvPr/>
        </p:nvSpPr>
        <p:spPr>
          <a:xfrm>
            <a:off x="623274" y="712671"/>
            <a:ext cx="52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/>
              <a:t>Journey </a:t>
            </a:r>
            <a:r>
              <a:rPr lang="de-CH" sz="3600" b="1" dirty="0" err="1"/>
              <a:t>of</a:t>
            </a:r>
            <a:r>
              <a:rPr lang="de-CH" sz="3600" b="1" dirty="0"/>
              <a:t> a Public </a:t>
            </a:r>
            <a:r>
              <a:rPr lang="de-CH" sz="3600" b="1" dirty="0" err="1"/>
              <a:t>Deed</a:t>
            </a:r>
            <a:endParaRPr lang="de-CH" sz="3600" b="1" dirty="0"/>
          </a:p>
        </p:txBody>
      </p:sp>
    </p:spTree>
    <p:extLst>
      <p:ext uri="{BB962C8B-B14F-4D97-AF65-F5344CB8AC3E}">
        <p14:creationId xmlns:p14="http://schemas.microsoft.com/office/powerpoint/2010/main" val="169849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04BC9F-CAE3-45D6-831F-1602D4E34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" b="2885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!!Rectangle 3">
            <a:extLst>
              <a:ext uri="{FF2B5EF4-FFF2-40B4-BE49-F238E27FC236}">
                <a16:creationId xmlns:a16="http://schemas.microsoft.com/office/drawing/2014/main" id="{4AD956DB-DB5B-457A-99D9-B0E045470DD5}"/>
              </a:ext>
            </a:extLst>
          </p:cNvPr>
          <p:cNvSpPr/>
          <p:nvPr/>
        </p:nvSpPr>
        <p:spPr>
          <a:xfrm>
            <a:off x="4838" y="0"/>
            <a:ext cx="9144000" cy="6858000"/>
          </a:xfrm>
          <a:prstGeom prst="rect">
            <a:avLst/>
          </a:prstGeom>
          <a:gradFill>
            <a:gsLst>
              <a:gs pos="0">
                <a:srgbClr val="28C0F0"/>
              </a:gs>
              <a:gs pos="100000">
                <a:srgbClr val="A365D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 dirty="0"/>
          </a:p>
        </p:txBody>
      </p:sp>
      <p:sp>
        <p:nvSpPr>
          <p:cNvPr id="12" name="!!Rectangle 11">
            <a:extLst>
              <a:ext uri="{FF2B5EF4-FFF2-40B4-BE49-F238E27FC236}">
                <a16:creationId xmlns:a16="http://schemas.microsoft.com/office/drawing/2014/main" id="{FCF76594-3286-4D3A-846B-C453184B5DD8}"/>
              </a:ext>
            </a:extLst>
          </p:cNvPr>
          <p:cNvSpPr/>
          <p:nvPr/>
        </p:nvSpPr>
        <p:spPr>
          <a:xfrm>
            <a:off x="2692306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Signature</a:t>
            </a:r>
            <a:endParaRPr lang="de-CH" b="1" dirty="0"/>
          </a:p>
        </p:txBody>
      </p:sp>
      <p:sp>
        <p:nvSpPr>
          <p:cNvPr id="16" name="!!ectangle 15">
            <a:extLst>
              <a:ext uri="{FF2B5EF4-FFF2-40B4-BE49-F238E27FC236}">
                <a16:creationId xmlns:a16="http://schemas.microsoft.com/office/drawing/2014/main" id="{05634094-F09D-4412-9532-072EA1172B68}"/>
              </a:ext>
            </a:extLst>
          </p:cNvPr>
          <p:cNvSpPr/>
          <p:nvPr/>
        </p:nvSpPr>
        <p:spPr>
          <a:xfrm>
            <a:off x="471370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Register</a:t>
            </a: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BD65BEF9-B0CD-4AA8-A10A-EF0D022ADC01}"/>
              </a:ext>
            </a:extLst>
          </p:cNvPr>
          <p:cNvSpPr/>
          <p:nvPr/>
        </p:nvSpPr>
        <p:spPr>
          <a:xfrm>
            <a:off x="6735097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Entry </a:t>
            </a:r>
            <a:r>
              <a:rPr lang="de-CH" b="1" dirty="0" err="1"/>
              <a:t>into</a:t>
            </a:r>
            <a:r>
              <a:rPr lang="de-CH" b="1" dirty="0"/>
              <a:t> Registry</a:t>
            </a:r>
          </a:p>
        </p:txBody>
      </p:sp>
      <p:sp>
        <p:nvSpPr>
          <p:cNvPr id="101" name="!!TextBox 100">
            <a:extLst>
              <a:ext uri="{FF2B5EF4-FFF2-40B4-BE49-F238E27FC236}">
                <a16:creationId xmlns:a16="http://schemas.microsoft.com/office/drawing/2014/main" id="{073CC0EB-501A-492F-8A40-3E5B95E61EB1}"/>
              </a:ext>
            </a:extLst>
          </p:cNvPr>
          <p:cNvSpPr txBox="1"/>
          <p:nvPr/>
        </p:nvSpPr>
        <p:spPr>
          <a:xfrm>
            <a:off x="7550945" y="1574570"/>
            <a:ext cx="11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1" dirty="0">
                <a:solidFill>
                  <a:schemeClr val="bg1">
                    <a:lumMod val="85000"/>
                  </a:schemeClr>
                </a:solidFill>
              </a:rPr>
              <a:t>Electronic</a:t>
            </a:r>
          </a:p>
        </p:txBody>
      </p:sp>
      <p:sp>
        <p:nvSpPr>
          <p:cNvPr id="109" name="!!Rectangle 46">
            <a:extLst>
              <a:ext uri="{FF2B5EF4-FFF2-40B4-BE49-F238E27FC236}">
                <a16:creationId xmlns:a16="http://schemas.microsoft.com/office/drawing/2014/main" id="{949C4F0A-547B-4FD8-AFED-E730663AB9C3}"/>
              </a:ext>
            </a:extLst>
          </p:cNvPr>
          <p:cNvSpPr/>
          <p:nvPr/>
        </p:nvSpPr>
        <p:spPr>
          <a:xfrm>
            <a:off x="67091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Draft</a:t>
            </a:r>
            <a:endParaRPr lang="de-CH" b="1" dirty="0"/>
          </a:p>
        </p:txBody>
      </p:sp>
      <p:sp>
        <p:nvSpPr>
          <p:cNvPr id="112" name="!!!Rectangle 111">
            <a:extLst>
              <a:ext uri="{FF2B5EF4-FFF2-40B4-BE49-F238E27FC236}">
                <a16:creationId xmlns:a16="http://schemas.microsoft.com/office/drawing/2014/main" id="{E3C06524-89EE-4C9A-B9E5-675B74323FAE}"/>
              </a:ext>
            </a:extLst>
          </p:cNvPr>
          <p:cNvSpPr/>
          <p:nvPr/>
        </p:nvSpPr>
        <p:spPr>
          <a:xfrm>
            <a:off x="557214" y="1969152"/>
            <a:ext cx="8036719" cy="25211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51" name="Straight Arrow Connector 44">
            <a:extLst>
              <a:ext uri="{FF2B5EF4-FFF2-40B4-BE49-F238E27FC236}">
                <a16:creationId xmlns:a16="http://schemas.microsoft.com/office/drawing/2014/main" id="{AC65D934-A6A6-43B9-A59C-58765070D1FA}"/>
              </a:ext>
            </a:extLst>
          </p:cNvPr>
          <p:cNvCxnSpPr>
            <a:cxnSpLocks/>
            <a:stCxn id="109" idx="3"/>
            <a:endCxn id="12" idx="1"/>
          </p:cNvCxnSpPr>
          <p:nvPr/>
        </p:nvCxnSpPr>
        <p:spPr>
          <a:xfrm>
            <a:off x="2282429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BBAF8265-1812-4126-BE4A-BC0CC4B9BEB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03824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4">
            <a:extLst>
              <a:ext uri="{FF2B5EF4-FFF2-40B4-BE49-F238E27FC236}">
                <a16:creationId xmlns:a16="http://schemas.microsoft.com/office/drawing/2014/main" id="{0D6CE8DC-3A84-4F6B-9B6B-AF04A46F933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25219" y="2541488"/>
            <a:ext cx="4098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0EFA12-D37A-4167-AE3A-BBF744F275CB}"/>
              </a:ext>
            </a:extLst>
          </p:cNvPr>
          <p:cNvSpPr txBox="1"/>
          <p:nvPr/>
        </p:nvSpPr>
        <p:spPr>
          <a:xfrm>
            <a:off x="557213" y="4772019"/>
            <a:ext cx="778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i="1" dirty="0" err="1">
                <a:solidFill>
                  <a:schemeClr val="bg1"/>
                </a:solidFill>
              </a:rPr>
              <a:t>Machine-readable</a:t>
            </a:r>
            <a:r>
              <a:rPr lang="de-CH" sz="2400" b="1" i="1" dirty="0">
                <a:solidFill>
                  <a:schemeClr val="bg1"/>
                </a:solidFill>
              </a:rPr>
              <a:t> and human-</a:t>
            </a:r>
            <a:r>
              <a:rPr lang="de-CH" sz="2400" b="1" i="1" dirty="0" err="1">
                <a:solidFill>
                  <a:schemeClr val="bg1"/>
                </a:solidFill>
              </a:rPr>
              <a:t>readable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document</a:t>
            </a:r>
            <a:endParaRPr lang="de-CH" sz="2400" b="1" i="1" dirty="0">
              <a:solidFill>
                <a:schemeClr val="bg1"/>
              </a:solidFill>
            </a:endParaRPr>
          </a:p>
          <a:p>
            <a:r>
              <a:rPr lang="de-CH" sz="2400" b="1" i="1" dirty="0" err="1">
                <a:solidFill>
                  <a:schemeClr val="bg1"/>
                </a:solidFill>
              </a:rPr>
              <a:t>Deed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needs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to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be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archivable</a:t>
            </a:r>
            <a:r>
              <a:rPr lang="de-CH" sz="2400" b="1" i="1" dirty="0">
                <a:solidFill>
                  <a:schemeClr val="bg1"/>
                </a:solidFill>
              </a:rPr>
              <a:t> (50yrs +)</a:t>
            </a:r>
          </a:p>
          <a:p>
            <a:r>
              <a:rPr lang="de-CH" sz="2400" b="1" i="1" dirty="0" err="1">
                <a:solidFill>
                  <a:schemeClr val="bg1"/>
                </a:solidFill>
              </a:rPr>
              <a:t>Signature</a:t>
            </a:r>
            <a:r>
              <a:rPr lang="de-CH" sz="2400" b="1" i="1" dirty="0">
                <a:solidFill>
                  <a:schemeClr val="bg1"/>
                </a:solidFill>
              </a:rPr>
              <a:t> on </a:t>
            </a:r>
            <a:r>
              <a:rPr lang="de-CH" sz="2400" b="1" i="1" dirty="0" err="1">
                <a:solidFill>
                  <a:schemeClr val="bg1"/>
                </a:solidFill>
              </a:rPr>
              <a:t>file</a:t>
            </a:r>
            <a:endParaRPr lang="de-CH" sz="2400" b="1" i="1" dirty="0">
              <a:solidFill>
                <a:schemeClr val="bg1"/>
              </a:solidFill>
            </a:endParaRPr>
          </a:p>
        </p:txBody>
      </p:sp>
      <p:sp>
        <p:nvSpPr>
          <p:cNvPr id="64" name="!!Rectangle 4">
            <a:extLst>
              <a:ext uri="{FF2B5EF4-FFF2-40B4-BE49-F238E27FC236}">
                <a16:creationId xmlns:a16="http://schemas.microsoft.com/office/drawing/2014/main" id="{0683A44A-19F7-4404-9D01-826BEF9C77E9}"/>
              </a:ext>
            </a:extLst>
          </p:cNvPr>
          <p:cNvSpPr/>
          <p:nvPr/>
        </p:nvSpPr>
        <p:spPr>
          <a:xfrm>
            <a:off x="307181" y="422787"/>
            <a:ext cx="8501063" cy="600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65" name="!!Straight Connector 6">
            <a:extLst>
              <a:ext uri="{FF2B5EF4-FFF2-40B4-BE49-F238E27FC236}">
                <a16:creationId xmlns:a16="http://schemas.microsoft.com/office/drawing/2014/main" id="{FC2B3E89-972C-47DD-A418-4DF6DCC2F0D7}"/>
              </a:ext>
            </a:extLst>
          </p:cNvPr>
          <p:cNvCxnSpPr/>
          <p:nvPr/>
        </p:nvCxnSpPr>
        <p:spPr>
          <a:xfrm>
            <a:off x="707232" y="1375246"/>
            <a:ext cx="315039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ctangle 13">
            <a:extLst>
              <a:ext uri="{FF2B5EF4-FFF2-40B4-BE49-F238E27FC236}">
                <a16:creationId xmlns:a16="http://schemas.microsoft.com/office/drawing/2014/main" id="{2F13D604-1103-4D03-B517-826214913882}"/>
              </a:ext>
            </a:extLst>
          </p:cNvPr>
          <p:cNvSpPr/>
          <p:nvPr/>
        </p:nvSpPr>
        <p:spPr>
          <a:xfrm>
            <a:off x="670911" y="3420298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Form</a:t>
            </a:r>
          </a:p>
        </p:txBody>
      </p:sp>
      <p:cxnSp>
        <p:nvCxnSpPr>
          <p:cNvPr id="48" name="Straight Arrow Connector 44">
            <a:extLst>
              <a:ext uri="{FF2B5EF4-FFF2-40B4-BE49-F238E27FC236}">
                <a16:creationId xmlns:a16="http://schemas.microsoft.com/office/drawing/2014/main" id="{0BC46665-B8B3-4AE1-94E8-0541DBE57D4F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476670" y="2945109"/>
            <a:ext cx="0" cy="4751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!!TextBox 17">
            <a:extLst>
              <a:ext uri="{FF2B5EF4-FFF2-40B4-BE49-F238E27FC236}">
                <a16:creationId xmlns:a16="http://schemas.microsoft.com/office/drawing/2014/main" id="{106E8243-47FD-448E-B6C9-4461216ECF22}"/>
              </a:ext>
            </a:extLst>
          </p:cNvPr>
          <p:cNvSpPr txBox="1"/>
          <p:nvPr/>
        </p:nvSpPr>
        <p:spPr>
          <a:xfrm>
            <a:off x="623274" y="712671"/>
            <a:ext cx="52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/>
              <a:t>Journey </a:t>
            </a:r>
            <a:r>
              <a:rPr lang="de-CH" sz="3600" b="1" dirty="0" err="1"/>
              <a:t>of</a:t>
            </a:r>
            <a:r>
              <a:rPr lang="de-CH" sz="3600" b="1" dirty="0"/>
              <a:t> a Public </a:t>
            </a:r>
            <a:r>
              <a:rPr lang="de-CH" sz="3600" b="1" dirty="0" err="1"/>
              <a:t>Deed</a:t>
            </a:r>
            <a:endParaRPr lang="de-CH" sz="3600" b="1" dirty="0"/>
          </a:p>
        </p:txBody>
      </p:sp>
    </p:spTree>
    <p:extLst>
      <p:ext uri="{BB962C8B-B14F-4D97-AF65-F5344CB8AC3E}">
        <p14:creationId xmlns:p14="http://schemas.microsoft.com/office/powerpoint/2010/main" val="2953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E42FFB-1B2B-475F-980F-16C2206EA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52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75D5A-3946-4083-8775-21A1149B9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2"/>
            <a:ext cx="9115007" cy="4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!!Rectangle 3">
            <a:extLst>
              <a:ext uri="{FF2B5EF4-FFF2-40B4-BE49-F238E27FC236}">
                <a16:creationId xmlns:a16="http://schemas.microsoft.com/office/drawing/2014/main" id="{4AD956DB-DB5B-457A-99D9-B0E045470DD5}"/>
              </a:ext>
            </a:extLst>
          </p:cNvPr>
          <p:cNvSpPr/>
          <p:nvPr/>
        </p:nvSpPr>
        <p:spPr>
          <a:xfrm>
            <a:off x="4838" y="0"/>
            <a:ext cx="9144000" cy="6858000"/>
          </a:xfrm>
          <a:prstGeom prst="rect">
            <a:avLst/>
          </a:prstGeom>
          <a:gradFill>
            <a:gsLst>
              <a:gs pos="0">
                <a:srgbClr val="28C0F0"/>
              </a:gs>
              <a:gs pos="100000">
                <a:srgbClr val="A365D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 dirty="0"/>
          </a:p>
        </p:txBody>
      </p:sp>
      <p:sp>
        <p:nvSpPr>
          <p:cNvPr id="8" name="ectangle 7">
            <a:extLst>
              <a:ext uri="{FF2B5EF4-FFF2-40B4-BE49-F238E27FC236}">
                <a16:creationId xmlns:a16="http://schemas.microsoft.com/office/drawing/2014/main" id="{FDC4DB3F-E20E-4F1F-910C-7F7B63A57B7E}"/>
              </a:ext>
            </a:extLst>
          </p:cNvPr>
          <p:cNvSpPr/>
          <p:nvPr/>
        </p:nvSpPr>
        <p:spPr>
          <a:xfrm>
            <a:off x="6745186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Third </a:t>
            </a:r>
            <a:r>
              <a:rPr lang="de-CH" b="1" dirty="0" err="1"/>
              <a:t>parties</a:t>
            </a:r>
            <a:endParaRPr lang="de-CH" b="1" dirty="0"/>
          </a:p>
        </p:txBody>
      </p:sp>
      <p:sp>
        <p:nvSpPr>
          <p:cNvPr id="12" name="!!Rectangle 11">
            <a:extLst>
              <a:ext uri="{FF2B5EF4-FFF2-40B4-BE49-F238E27FC236}">
                <a16:creationId xmlns:a16="http://schemas.microsoft.com/office/drawing/2014/main" id="{FCF76594-3286-4D3A-846B-C453184B5DD8}"/>
              </a:ext>
            </a:extLst>
          </p:cNvPr>
          <p:cNvSpPr/>
          <p:nvPr/>
        </p:nvSpPr>
        <p:spPr>
          <a:xfrm>
            <a:off x="2692306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Signature</a:t>
            </a:r>
            <a:endParaRPr lang="de-CH" b="1" dirty="0"/>
          </a:p>
        </p:txBody>
      </p:sp>
      <p:sp>
        <p:nvSpPr>
          <p:cNvPr id="14" name="ectangle 13">
            <a:extLst>
              <a:ext uri="{FF2B5EF4-FFF2-40B4-BE49-F238E27FC236}">
                <a16:creationId xmlns:a16="http://schemas.microsoft.com/office/drawing/2014/main" id="{F3F96A65-5F21-4205-8DD7-0C8FAB636385}"/>
              </a:ext>
            </a:extLst>
          </p:cNvPr>
          <p:cNvSpPr/>
          <p:nvPr/>
        </p:nvSpPr>
        <p:spPr>
          <a:xfrm>
            <a:off x="4713701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Visualisation</a:t>
            </a:r>
            <a:endParaRPr lang="de-CH" b="1" dirty="0"/>
          </a:p>
        </p:txBody>
      </p:sp>
      <p:sp>
        <p:nvSpPr>
          <p:cNvPr id="16" name="!!ectangle 15">
            <a:extLst>
              <a:ext uri="{FF2B5EF4-FFF2-40B4-BE49-F238E27FC236}">
                <a16:creationId xmlns:a16="http://schemas.microsoft.com/office/drawing/2014/main" id="{05634094-F09D-4412-9532-072EA1172B68}"/>
              </a:ext>
            </a:extLst>
          </p:cNvPr>
          <p:cNvSpPr/>
          <p:nvPr/>
        </p:nvSpPr>
        <p:spPr>
          <a:xfrm>
            <a:off x="471370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Register</a:t>
            </a: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BD65BEF9-B0CD-4AA8-A10A-EF0D022ADC01}"/>
              </a:ext>
            </a:extLst>
          </p:cNvPr>
          <p:cNvSpPr/>
          <p:nvPr/>
        </p:nvSpPr>
        <p:spPr>
          <a:xfrm>
            <a:off x="6735097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Entry </a:t>
            </a:r>
            <a:r>
              <a:rPr lang="de-CH" b="1" dirty="0" err="1"/>
              <a:t>into</a:t>
            </a:r>
            <a:r>
              <a:rPr lang="de-CH" b="1" dirty="0"/>
              <a:t> Registry</a:t>
            </a:r>
          </a:p>
        </p:txBody>
      </p:sp>
      <p:sp>
        <p:nvSpPr>
          <p:cNvPr id="101" name="!!TextBox 100">
            <a:extLst>
              <a:ext uri="{FF2B5EF4-FFF2-40B4-BE49-F238E27FC236}">
                <a16:creationId xmlns:a16="http://schemas.microsoft.com/office/drawing/2014/main" id="{073CC0EB-501A-492F-8A40-3E5B95E61EB1}"/>
              </a:ext>
            </a:extLst>
          </p:cNvPr>
          <p:cNvSpPr txBox="1"/>
          <p:nvPr/>
        </p:nvSpPr>
        <p:spPr>
          <a:xfrm>
            <a:off x="7550945" y="1574570"/>
            <a:ext cx="11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1" dirty="0">
                <a:solidFill>
                  <a:schemeClr val="bg1">
                    <a:lumMod val="85000"/>
                  </a:schemeClr>
                </a:solidFill>
              </a:rPr>
              <a:t>Electronic</a:t>
            </a:r>
          </a:p>
        </p:txBody>
      </p:sp>
      <p:sp>
        <p:nvSpPr>
          <p:cNvPr id="109" name="!!Rectangle 46">
            <a:extLst>
              <a:ext uri="{FF2B5EF4-FFF2-40B4-BE49-F238E27FC236}">
                <a16:creationId xmlns:a16="http://schemas.microsoft.com/office/drawing/2014/main" id="{949C4F0A-547B-4FD8-AFED-E730663AB9C3}"/>
              </a:ext>
            </a:extLst>
          </p:cNvPr>
          <p:cNvSpPr/>
          <p:nvPr/>
        </p:nvSpPr>
        <p:spPr>
          <a:xfrm>
            <a:off x="67091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Draft</a:t>
            </a:r>
            <a:endParaRPr lang="de-CH" b="1" dirty="0"/>
          </a:p>
        </p:txBody>
      </p:sp>
      <p:sp>
        <p:nvSpPr>
          <p:cNvPr id="112" name="!!!Rectangle 111">
            <a:extLst>
              <a:ext uri="{FF2B5EF4-FFF2-40B4-BE49-F238E27FC236}">
                <a16:creationId xmlns:a16="http://schemas.microsoft.com/office/drawing/2014/main" id="{E3C06524-89EE-4C9A-B9E5-675B74323FAE}"/>
              </a:ext>
            </a:extLst>
          </p:cNvPr>
          <p:cNvSpPr/>
          <p:nvPr/>
        </p:nvSpPr>
        <p:spPr>
          <a:xfrm>
            <a:off x="557214" y="1969152"/>
            <a:ext cx="8036719" cy="25211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51" name="Straight Arrow Connector 44">
            <a:extLst>
              <a:ext uri="{FF2B5EF4-FFF2-40B4-BE49-F238E27FC236}">
                <a16:creationId xmlns:a16="http://schemas.microsoft.com/office/drawing/2014/main" id="{AC65D934-A6A6-43B9-A59C-58765070D1FA}"/>
              </a:ext>
            </a:extLst>
          </p:cNvPr>
          <p:cNvCxnSpPr>
            <a:cxnSpLocks/>
            <a:stCxn id="109" idx="3"/>
            <a:endCxn id="12" idx="1"/>
          </p:cNvCxnSpPr>
          <p:nvPr/>
        </p:nvCxnSpPr>
        <p:spPr>
          <a:xfrm>
            <a:off x="2282429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BBAF8265-1812-4126-BE4A-BC0CC4B9BEB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03824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4">
            <a:extLst>
              <a:ext uri="{FF2B5EF4-FFF2-40B4-BE49-F238E27FC236}">
                <a16:creationId xmlns:a16="http://schemas.microsoft.com/office/drawing/2014/main" id="{0D6CE8DC-3A84-4F6B-9B6B-AF04A46F933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25219" y="2541488"/>
            <a:ext cx="4098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0EFA12-D37A-4167-AE3A-BBF744F275CB}"/>
              </a:ext>
            </a:extLst>
          </p:cNvPr>
          <p:cNvSpPr txBox="1"/>
          <p:nvPr/>
        </p:nvSpPr>
        <p:spPr>
          <a:xfrm>
            <a:off x="557213" y="4772019"/>
            <a:ext cx="778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i="1" dirty="0" err="1">
                <a:solidFill>
                  <a:schemeClr val="bg1"/>
                </a:solidFill>
              </a:rPr>
              <a:t>Machine-readable</a:t>
            </a:r>
            <a:r>
              <a:rPr lang="de-CH" sz="2400" b="1" i="1" dirty="0">
                <a:solidFill>
                  <a:schemeClr val="bg1"/>
                </a:solidFill>
              </a:rPr>
              <a:t> and human-</a:t>
            </a:r>
            <a:r>
              <a:rPr lang="de-CH" sz="2400" b="1" i="1" dirty="0" err="1">
                <a:solidFill>
                  <a:schemeClr val="bg1"/>
                </a:solidFill>
              </a:rPr>
              <a:t>readable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document</a:t>
            </a:r>
            <a:endParaRPr lang="de-CH" sz="2400" b="1" i="1" dirty="0">
              <a:solidFill>
                <a:schemeClr val="bg1"/>
              </a:solidFill>
            </a:endParaRPr>
          </a:p>
          <a:p>
            <a:r>
              <a:rPr lang="de-CH" sz="2400" b="1" i="1" dirty="0" err="1">
                <a:solidFill>
                  <a:schemeClr val="bg1"/>
                </a:solidFill>
              </a:rPr>
              <a:t>Deed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needs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to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be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archivable</a:t>
            </a:r>
            <a:r>
              <a:rPr lang="de-CH" sz="2400" b="1" i="1" dirty="0">
                <a:solidFill>
                  <a:schemeClr val="bg1"/>
                </a:solidFill>
              </a:rPr>
              <a:t> (50yrs +)</a:t>
            </a:r>
          </a:p>
          <a:p>
            <a:r>
              <a:rPr lang="de-CH" sz="2400" b="1" i="1" dirty="0" err="1">
                <a:solidFill>
                  <a:schemeClr val="bg1"/>
                </a:solidFill>
              </a:rPr>
              <a:t>Signature</a:t>
            </a:r>
            <a:r>
              <a:rPr lang="de-CH" sz="2400" b="1" i="1" dirty="0">
                <a:solidFill>
                  <a:schemeClr val="bg1"/>
                </a:solidFill>
              </a:rPr>
              <a:t> on </a:t>
            </a:r>
            <a:r>
              <a:rPr lang="de-CH" sz="2400" b="1" i="1" dirty="0" err="1">
                <a:solidFill>
                  <a:schemeClr val="bg1"/>
                </a:solidFill>
              </a:rPr>
              <a:t>file</a:t>
            </a:r>
            <a:endParaRPr lang="de-CH" sz="2400" b="1" i="1" dirty="0">
              <a:solidFill>
                <a:schemeClr val="bg1"/>
              </a:solidFill>
            </a:endParaRPr>
          </a:p>
        </p:txBody>
      </p:sp>
      <p:sp>
        <p:nvSpPr>
          <p:cNvPr id="64" name="!!Rectangle 4">
            <a:extLst>
              <a:ext uri="{FF2B5EF4-FFF2-40B4-BE49-F238E27FC236}">
                <a16:creationId xmlns:a16="http://schemas.microsoft.com/office/drawing/2014/main" id="{0683A44A-19F7-4404-9D01-826BEF9C77E9}"/>
              </a:ext>
            </a:extLst>
          </p:cNvPr>
          <p:cNvSpPr/>
          <p:nvPr/>
        </p:nvSpPr>
        <p:spPr>
          <a:xfrm>
            <a:off x="307181" y="422787"/>
            <a:ext cx="8501063" cy="600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65" name="!!Straight Connector 6">
            <a:extLst>
              <a:ext uri="{FF2B5EF4-FFF2-40B4-BE49-F238E27FC236}">
                <a16:creationId xmlns:a16="http://schemas.microsoft.com/office/drawing/2014/main" id="{FC2B3E89-972C-47DD-A418-4DF6DCC2F0D7}"/>
              </a:ext>
            </a:extLst>
          </p:cNvPr>
          <p:cNvCxnSpPr/>
          <p:nvPr/>
        </p:nvCxnSpPr>
        <p:spPr>
          <a:xfrm>
            <a:off x="707232" y="1375246"/>
            <a:ext cx="315039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ctangle 13">
            <a:extLst>
              <a:ext uri="{FF2B5EF4-FFF2-40B4-BE49-F238E27FC236}">
                <a16:creationId xmlns:a16="http://schemas.microsoft.com/office/drawing/2014/main" id="{54B245CD-7E0D-4F08-ADF5-1FA083E05F8B}"/>
              </a:ext>
            </a:extLst>
          </p:cNvPr>
          <p:cNvSpPr/>
          <p:nvPr/>
        </p:nvSpPr>
        <p:spPr>
          <a:xfrm>
            <a:off x="2692306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Client</a:t>
            </a:r>
          </a:p>
        </p:txBody>
      </p:sp>
      <p:cxnSp>
        <p:nvCxnSpPr>
          <p:cNvPr id="128" name="Straight Arrow Connector 44">
            <a:extLst>
              <a:ext uri="{FF2B5EF4-FFF2-40B4-BE49-F238E27FC236}">
                <a16:creationId xmlns:a16="http://schemas.microsoft.com/office/drawing/2014/main" id="{A9D18C0D-1D80-47B6-AC63-05EDFCCDE5D4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6325219" y="3843733"/>
            <a:ext cx="4199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44">
            <a:extLst>
              <a:ext uri="{FF2B5EF4-FFF2-40B4-BE49-F238E27FC236}">
                <a16:creationId xmlns:a16="http://schemas.microsoft.com/office/drawing/2014/main" id="{D7F46CA5-658F-4456-82A6-19CDDA15DDAF}"/>
              </a:ext>
            </a:extLst>
          </p:cNvPr>
          <p:cNvCxnSpPr>
            <a:cxnSpLocks/>
            <a:stCxn id="14" idx="1"/>
            <a:endCxn id="127" idx="3"/>
          </p:cNvCxnSpPr>
          <p:nvPr/>
        </p:nvCxnSpPr>
        <p:spPr>
          <a:xfrm flipH="1">
            <a:off x="4303824" y="3843733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21">
            <a:extLst>
              <a:ext uri="{FF2B5EF4-FFF2-40B4-BE49-F238E27FC236}">
                <a16:creationId xmlns:a16="http://schemas.microsoft.com/office/drawing/2014/main" id="{E33AD360-6494-421C-9EC4-EA092E25400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16200000" flipV="1">
            <a:off x="4261262" y="2181913"/>
            <a:ext cx="495003" cy="20213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ctangle 13">
            <a:extLst>
              <a:ext uri="{FF2B5EF4-FFF2-40B4-BE49-F238E27FC236}">
                <a16:creationId xmlns:a16="http://schemas.microsoft.com/office/drawing/2014/main" id="{2F13D604-1103-4D03-B517-826214913882}"/>
              </a:ext>
            </a:extLst>
          </p:cNvPr>
          <p:cNvSpPr/>
          <p:nvPr/>
        </p:nvSpPr>
        <p:spPr>
          <a:xfrm>
            <a:off x="670911" y="3420298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Form</a:t>
            </a:r>
          </a:p>
        </p:txBody>
      </p:sp>
      <p:cxnSp>
        <p:nvCxnSpPr>
          <p:cNvPr id="48" name="Straight Arrow Connector 44">
            <a:extLst>
              <a:ext uri="{FF2B5EF4-FFF2-40B4-BE49-F238E27FC236}">
                <a16:creationId xmlns:a16="http://schemas.microsoft.com/office/drawing/2014/main" id="{0BC46665-B8B3-4AE1-94E8-0541DBE57D4F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476670" y="2945109"/>
            <a:ext cx="0" cy="4751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!!TextBox 17">
            <a:extLst>
              <a:ext uri="{FF2B5EF4-FFF2-40B4-BE49-F238E27FC236}">
                <a16:creationId xmlns:a16="http://schemas.microsoft.com/office/drawing/2014/main" id="{1E0EAC41-B3F1-4544-8F2D-11E884297EF1}"/>
              </a:ext>
            </a:extLst>
          </p:cNvPr>
          <p:cNvSpPr txBox="1"/>
          <p:nvPr/>
        </p:nvSpPr>
        <p:spPr>
          <a:xfrm>
            <a:off x="623274" y="712671"/>
            <a:ext cx="52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/>
              <a:t>Journey </a:t>
            </a:r>
            <a:r>
              <a:rPr lang="de-CH" sz="3600" b="1" dirty="0" err="1"/>
              <a:t>of</a:t>
            </a:r>
            <a:r>
              <a:rPr lang="de-CH" sz="3600" b="1" dirty="0"/>
              <a:t> a Public </a:t>
            </a:r>
            <a:r>
              <a:rPr lang="de-CH" sz="3600" b="1" dirty="0" err="1"/>
              <a:t>Deed</a:t>
            </a:r>
            <a:endParaRPr lang="de-CH" sz="3600" b="1" dirty="0"/>
          </a:p>
        </p:txBody>
      </p:sp>
    </p:spTree>
    <p:extLst>
      <p:ext uri="{BB962C8B-B14F-4D97-AF65-F5344CB8AC3E}">
        <p14:creationId xmlns:p14="http://schemas.microsoft.com/office/powerpoint/2010/main" val="42065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6DC28A-F771-4E8A-BBAB-685D90C8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5286" cy="6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!!Rectangle 3">
            <a:extLst>
              <a:ext uri="{FF2B5EF4-FFF2-40B4-BE49-F238E27FC236}">
                <a16:creationId xmlns:a16="http://schemas.microsoft.com/office/drawing/2014/main" id="{4AD956DB-DB5B-457A-99D9-B0E045470DD5}"/>
              </a:ext>
            </a:extLst>
          </p:cNvPr>
          <p:cNvSpPr/>
          <p:nvPr/>
        </p:nvSpPr>
        <p:spPr>
          <a:xfrm>
            <a:off x="4838" y="0"/>
            <a:ext cx="9144000" cy="6858000"/>
          </a:xfrm>
          <a:prstGeom prst="rect">
            <a:avLst/>
          </a:prstGeom>
          <a:gradFill>
            <a:gsLst>
              <a:gs pos="0">
                <a:srgbClr val="28C0F0"/>
              </a:gs>
              <a:gs pos="100000">
                <a:srgbClr val="A365D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 dirty="0"/>
          </a:p>
        </p:txBody>
      </p:sp>
      <p:sp>
        <p:nvSpPr>
          <p:cNvPr id="8" name="ectangle 7">
            <a:extLst>
              <a:ext uri="{FF2B5EF4-FFF2-40B4-BE49-F238E27FC236}">
                <a16:creationId xmlns:a16="http://schemas.microsoft.com/office/drawing/2014/main" id="{FDC4DB3F-E20E-4F1F-910C-7F7B63A57B7E}"/>
              </a:ext>
            </a:extLst>
          </p:cNvPr>
          <p:cNvSpPr/>
          <p:nvPr/>
        </p:nvSpPr>
        <p:spPr>
          <a:xfrm>
            <a:off x="6745186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Third </a:t>
            </a:r>
            <a:r>
              <a:rPr lang="de-CH" b="1" dirty="0" err="1"/>
              <a:t>parties</a:t>
            </a:r>
            <a:endParaRPr lang="de-CH" b="1" dirty="0"/>
          </a:p>
        </p:txBody>
      </p:sp>
      <p:sp>
        <p:nvSpPr>
          <p:cNvPr id="12" name="!!Rectangle 11">
            <a:extLst>
              <a:ext uri="{FF2B5EF4-FFF2-40B4-BE49-F238E27FC236}">
                <a16:creationId xmlns:a16="http://schemas.microsoft.com/office/drawing/2014/main" id="{FCF76594-3286-4D3A-846B-C453184B5DD8}"/>
              </a:ext>
            </a:extLst>
          </p:cNvPr>
          <p:cNvSpPr/>
          <p:nvPr/>
        </p:nvSpPr>
        <p:spPr>
          <a:xfrm>
            <a:off x="2692306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Signature</a:t>
            </a:r>
            <a:endParaRPr lang="de-CH" b="1" dirty="0"/>
          </a:p>
        </p:txBody>
      </p:sp>
      <p:sp>
        <p:nvSpPr>
          <p:cNvPr id="14" name="ectangle 13">
            <a:extLst>
              <a:ext uri="{FF2B5EF4-FFF2-40B4-BE49-F238E27FC236}">
                <a16:creationId xmlns:a16="http://schemas.microsoft.com/office/drawing/2014/main" id="{F3F96A65-5F21-4205-8DD7-0C8FAB636385}"/>
              </a:ext>
            </a:extLst>
          </p:cNvPr>
          <p:cNvSpPr/>
          <p:nvPr/>
        </p:nvSpPr>
        <p:spPr>
          <a:xfrm>
            <a:off x="4713701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Visualisation</a:t>
            </a:r>
            <a:endParaRPr lang="de-CH" b="1" dirty="0"/>
          </a:p>
        </p:txBody>
      </p:sp>
      <p:sp>
        <p:nvSpPr>
          <p:cNvPr id="16" name="!!ectangle 15">
            <a:extLst>
              <a:ext uri="{FF2B5EF4-FFF2-40B4-BE49-F238E27FC236}">
                <a16:creationId xmlns:a16="http://schemas.microsoft.com/office/drawing/2014/main" id="{05634094-F09D-4412-9532-072EA1172B68}"/>
              </a:ext>
            </a:extLst>
          </p:cNvPr>
          <p:cNvSpPr/>
          <p:nvPr/>
        </p:nvSpPr>
        <p:spPr>
          <a:xfrm>
            <a:off x="471370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Register</a:t>
            </a:r>
          </a:p>
        </p:txBody>
      </p:sp>
      <p:sp>
        <p:nvSpPr>
          <p:cNvPr id="17" name="!!Rectangle 16">
            <a:extLst>
              <a:ext uri="{FF2B5EF4-FFF2-40B4-BE49-F238E27FC236}">
                <a16:creationId xmlns:a16="http://schemas.microsoft.com/office/drawing/2014/main" id="{BD65BEF9-B0CD-4AA8-A10A-EF0D022ADC01}"/>
              </a:ext>
            </a:extLst>
          </p:cNvPr>
          <p:cNvSpPr/>
          <p:nvPr/>
        </p:nvSpPr>
        <p:spPr>
          <a:xfrm>
            <a:off x="6735097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Entry </a:t>
            </a:r>
            <a:r>
              <a:rPr lang="de-CH" b="1" dirty="0" err="1"/>
              <a:t>into</a:t>
            </a:r>
            <a:r>
              <a:rPr lang="de-CH" b="1" dirty="0"/>
              <a:t> Registry</a:t>
            </a:r>
          </a:p>
        </p:txBody>
      </p:sp>
      <p:sp>
        <p:nvSpPr>
          <p:cNvPr id="101" name="!!TextBox 100">
            <a:extLst>
              <a:ext uri="{FF2B5EF4-FFF2-40B4-BE49-F238E27FC236}">
                <a16:creationId xmlns:a16="http://schemas.microsoft.com/office/drawing/2014/main" id="{073CC0EB-501A-492F-8A40-3E5B95E61EB1}"/>
              </a:ext>
            </a:extLst>
          </p:cNvPr>
          <p:cNvSpPr txBox="1"/>
          <p:nvPr/>
        </p:nvSpPr>
        <p:spPr>
          <a:xfrm>
            <a:off x="7550945" y="1574570"/>
            <a:ext cx="110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1" dirty="0">
                <a:solidFill>
                  <a:schemeClr val="bg1">
                    <a:lumMod val="85000"/>
                  </a:schemeClr>
                </a:solidFill>
              </a:rPr>
              <a:t>Electronic</a:t>
            </a:r>
          </a:p>
        </p:txBody>
      </p:sp>
      <p:sp>
        <p:nvSpPr>
          <p:cNvPr id="109" name="!!Rectangle 46">
            <a:extLst>
              <a:ext uri="{FF2B5EF4-FFF2-40B4-BE49-F238E27FC236}">
                <a16:creationId xmlns:a16="http://schemas.microsoft.com/office/drawing/2014/main" id="{949C4F0A-547B-4FD8-AFED-E730663AB9C3}"/>
              </a:ext>
            </a:extLst>
          </p:cNvPr>
          <p:cNvSpPr/>
          <p:nvPr/>
        </p:nvSpPr>
        <p:spPr>
          <a:xfrm>
            <a:off x="670911" y="2137867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Draft</a:t>
            </a:r>
            <a:endParaRPr lang="de-CH" b="1" dirty="0"/>
          </a:p>
        </p:txBody>
      </p:sp>
      <p:sp>
        <p:nvSpPr>
          <p:cNvPr id="112" name="!!!Rectangle 111">
            <a:extLst>
              <a:ext uri="{FF2B5EF4-FFF2-40B4-BE49-F238E27FC236}">
                <a16:creationId xmlns:a16="http://schemas.microsoft.com/office/drawing/2014/main" id="{E3C06524-89EE-4C9A-B9E5-675B74323FAE}"/>
              </a:ext>
            </a:extLst>
          </p:cNvPr>
          <p:cNvSpPr/>
          <p:nvPr/>
        </p:nvSpPr>
        <p:spPr>
          <a:xfrm>
            <a:off x="557214" y="1969152"/>
            <a:ext cx="8036719" cy="252115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51" name="Straight Arrow Connector 44">
            <a:extLst>
              <a:ext uri="{FF2B5EF4-FFF2-40B4-BE49-F238E27FC236}">
                <a16:creationId xmlns:a16="http://schemas.microsoft.com/office/drawing/2014/main" id="{AC65D934-A6A6-43B9-A59C-58765070D1FA}"/>
              </a:ext>
            </a:extLst>
          </p:cNvPr>
          <p:cNvCxnSpPr>
            <a:cxnSpLocks/>
            <a:stCxn id="109" idx="3"/>
            <a:endCxn id="12" idx="1"/>
          </p:cNvCxnSpPr>
          <p:nvPr/>
        </p:nvCxnSpPr>
        <p:spPr>
          <a:xfrm>
            <a:off x="2282429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BBAF8265-1812-4126-BE4A-BC0CC4B9BEB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03824" y="2541488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4">
            <a:extLst>
              <a:ext uri="{FF2B5EF4-FFF2-40B4-BE49-F238E27FC236}">
                <a16:creationId xmlns:a16="http://schemas.microsoft.com/office/drawing/2014/main" id="{0D6CE8DC-3A84-4F6B-9B6B-AF04A46F933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25219" y="2541488"/>
            <a:ext cx="4098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0EFA12-D37A-4167-AE3A-BBF744F275CB}"/>
              </a:ext>
            </a:extLst>
          </p:cNvPr>
          <p:cNvSpPr txBox="1"/>
          <p:nvPr/>
        </p:nvSpPr>
        <p:spPr>
          <a:xfrm>
            <a:off x="557213" y="4772019"/>
            <a:ext cx="778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i="1" dirty="0" err="1">
                <a:solidFill>
                  <a:schemeClr val="bg1"/>
                </a:solidFill>
              </a:rPr>
              <a:t>Machine-readable</a:t>
            </a:r>
            <a:r>
              <a:rPr lang="de-CH" sz="2400" b="1" i="1" dirty="0">
                <a:solidFill>
                  <a:schemeClr val="bg1"/>
                </a:solidFill>
              </a:rPr>
              <a:t> and human-</a:t>
            </a:r>
            <a:r>
              <a:rPr lang="de-CH" sz="2400" b="1" i="1" dirty="0" err="1">
                <a:solidFill>
                  <a:schemeClr val="bg1"/>
                </a:solidFill>
              </a:rPr>
              <a:t>readable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document</a:t>
            </a:r>
            <a:endParaRPr lang="de-CH" sz="2400" b="1" i="1" dirty="0">
              <a:solidFill>
                <a:schemeClr val="bg1"/>
              </a:solidFill>
            </a:endParaRPr>
          </a:p>
          <a:p>
            <a:r>
              <a:rPr lang="de-CH" sz="2400" b="1" i="1" dirty="0" err="1">
                <a:solidFill>
                  <a:schemeClr val="bg1"/>
                </a:solidFill>
              </a:rPr>
              <a:t>Deed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needs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to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be</a:t>
            </a:r>
            <a:r>
              <a:rPr lang="de-CH" sz="2400" b="1" i="1" dirty="0">
                <a:solidFill>
                  <a:schemeClr val="bg1"/>
                </a:solidFill>
              </a:rPr>
              <a:t> </a:t>
            </a:r>
            <a:r>
              <a:rPr lang="de-CH" sz="2400" b="1" i="1" dirty="0" err="1">
                <a:solidFill>
                  <a:schemeClr val="bg1"/>
                </a:solidFill>
              </a:rPr>
              <a:t>archivable</a:t>
            </a:r>
            <a:r>
              <a:rPr lang="de-CH" sz="2400" b="1" i="1" dirty="0">
                <a:solidFill>
                  <a:schemeClr val="bg1"/>
                </a:solidFill>
              </a:rPr>
              <a:t> (50yrs +)</a:t>
            </a:r>
          </a:p>
          <a:p>
            <a:r>
              <a:rPr lang="de-CH" sz="2400" b="1" i="1" dirty="0" err="1">
                <a:solidFill>
                  <a:schemeClr val="bg1"/>
                </a:solidFill>
              </a:rPr>
              <a:t>Signature</a:t>
            </a:r>
            <a:r>
              <a:rPr lang="de-CH" sz="2400" b="1" i="1" dirty="0">
                <a:solidFill>
                  <a:schemeClr val="bg1"/>
                </a:solidFill>
              </a:rPr>
              <a:t> on </a:t>
            </a:r>
            <a:r>
              <a:rPr lang="de-CH" sz="2400" b="1" i="1" dirty="0" err="1">
                <a:solidFill>
                  <a:schemeClr val="bg1"/>
                </a:solidFill>
              </a:rPr>
              <a:t>file</a:t>
            </a:r>
            <a:endParaRPr lang="de-CH" sz="2400" b="1" i="1" dirty="0">
              <a:solidFill>
                <a:schemeClr val="bg1"/>
              </a:solidFill>
            </a:endParaRPr>
          </a:p>
        </p:txBody>
      </p:sp>
      <p:sp>
        <p:nvSpPr>
          <p:cNvPr id="64" name="!!Rectangle 4">
            <a:extLst>
              <a:ext uri="{FF2B5EF4-FFF2-40B4-BE49-F238E27FC236}">
                <a16:creationId xmlns:a16="http://schemas.microsoft.com/office/drawing/2014/main" id="{0683A44A-19F7-4404-9D01-826BEF9C77E9}"/>
              </a:ext>
            </a:extLst>
          </p:cNvPr>
          <p:cNvSpPr/>
          <p:nvPr/>
        </p:nvSpPr>
        <p:spPr>
          <a:xfrm>
            <a:off x="307181" y="422787"/>
            <a:ext cx="8501063" cy="600751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cxnSp>
        <p:nvCxnSpPr>
          <p:cNvPr id="65" name="!!Straight Connector 6">
            <a:extLst>
              <a:ext uri="{FF2B5EF4-FFF2-40B4-BE49-F238E27FC236}">
                <a16:creationId xmlns:a16="http://schemas.microsoft.com/office/drawing/2014/main" id="{FC2B3E89-972C-47DD-A418-4DF6DCC2F0D7}"/>
              </a:ext>
            </a:extLst>
          </p:cNvPr>
          <p:cNvCxnSpPr/>
          <p:nvPr/>
        </p:nvCxnSpPr>
        <p:spPr>
          <a:xfrm>
            <a:off x="707232" y="1375246"/>
            <a:ext cx="3150394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ctangle 13">
            <a:extLst>
              <a:ext uri="{FF2B5EF4-FFF2-40B4-BE49-F238E27FC236}">
                <a16:creationId xmlns:a16="http://schemas.microsoft.com/office/drawing/2014/main" id="{54B245CD-7E0D-4F08-ADF5-1FA083E05F8B}"/>
              </a:ext>
            </a:extLst>
          </p:cNvPr>
          <p:cNvSpPr/>
          <p:nvPr/>
        </p:nvSpPr>
        <p:spPr>
          <a:xfrm>
            <a:off x="2692306" y="3440112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Client</a:t>
            </a:r>
          </a:p>
        </p:txBody>
      </p:sp>
      <p:cxnSp>
        <p:nvCxnSpPr>
          <p:cNvPr id="128" name="Straight Arrow Connector 44">
            <a:extLst>
              <a:ext uri="{FF2B5EF4-FFF2-40B4-BE49-F238E27FC236}">
                <a16:creationId xmlns:a16="http://schemas.microsoft.com/office/drawing/2014/main" id="{A9D18C0D-1D80-47B6-AC63-05EDFCCDE5D4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6325219" y="3843733"/>
            <a:ext cx="4199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44">
            <a:extLst>
              <a:ext uri="{FF2B5EF4-FFF2-40B4-BE49-F238E27FC236}">
                <a16:creationId xmlns:a16="http://schemas.microsoft.com/office/drawing/2014/main" id="{D7F46CA5-658F-4456-82A6-19CDDA15DDAF}"/>
              </a:ext>
            </a:extLst>
          </p:cNvPr>
          <p:cNvCxnSpPr>
            <a:cxnSpLocks/>
            <a:stCxn id="14" idx="1"/>
            <a:endCxn id="127" idx="3"/>
          </p:cNvCxnSpPr>
          <p:nvPr/>
        </p:nvCxnSpPr>
        <p:spPr>
          <a:xfrm flipH="1">
            <a:off x="4303824" y="3843733"/>
            <a:ext cx="4098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21">
            <a:extLst>
              <a:ext uri="{FF2B5EF4-FFF2-40B4-BE49-F238E27FC236}">
                <a16:creationId xmlns:a16="http://schemas.microsoft.com/office/drawing/2014/main" id="{E33AD360-6494-421C-9EC4-EA092E25400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16200000" flipV="1">
            <a:off x="4261262" y="2181913"/>
            <a:ext cx="495003" cy="20213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ctangle 13">
            <a:extLst>
              <a:ext uri="{FF2B5EF4-FFF2-40B4-BE49-F238E27FC236}">
                <a16:creationId xmlns:a16="http://schemas.microsoft.com/office/drawing/2014/main" id="{2F13D604-1103-4D03-B517-826214913882}"/>
              </a:ext>
            </a:extLst>
          </p:cNvPr>
          <p:cNvSpPr/>
          <p:nvPr/>
        </p:nvSpPr>
        <p:spPr>
          <a:xfrm>
            <a:off x="670911" y="3420298"/>
            <a:ext cx="1611518" cy="8072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Form</a:t>
            </a:r>
          </a:p>
        </p:txBody>
      </p:sp>
      <p:cxnSp>
        <p:nvCxnSpPr>
          <p:cNvPr id="48" name="Straight Arrow Connector 44">
            <a:extLst>
              <a:ext uri="{FF2B5EF4-FFF2-40B4-BE49-F238E27FC236}">
                <a16:creationId xmlns:a16="http://schemas.microsoft.com/office/drawing/2014/main" id="{0BC46665-B8B3-4AE1-94E8-0541DBE57D4F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476670" y="2945109"/>
            <a:ext cx="0" cy="4751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!!TextBox 17">
            <a:extLst>
              <a:ext uri="{FF2B5EF4-FFF2-40B4-BE49-F238E27FC236}">
                <a16:creationId xmlns:a16="http://schemas.microsoft.com/office/drawing/2014/main" id="{1E0EAC41-B3F1-4544-8F2D-11E884297EF1}"/>
              </a:ext>
            </a:extLst>
          </p:cNvPr>
          <p:cNvSpPr txBox="1"/>
          <p:nvPr/>
        </p:nvSpPr>
        <p:spPr>
          <a:xfrm>
            <a:off x="623274" y="712671"/>
            <a:ext cx="52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/>
              <a:t>Journey </a:t>
            </a:r>
            <a:r>
              <a:rPr lang="de-CH" sz="3600" b="1" dirty="0" err="1"/>
              <a:t>of</a:t>
            </a:r>
            <a:r>
              <a:rPr lang="de-CH" sz="3600" b="1" dirty="0"/>
              <a:t> a Public </a:t>
            </a:r>
            <a:r>
              <a:rPr lang="de-CH" sz="3600" b="1" dirty="0" err="1"/>
              <a:t>Deed</a:t>
            </a:r>
            <a:endParaRPr lang="de-CH" sz="3600" b="1" dirty="0"/>
          </a:p>
        </p:txBody>
      </p:sp>
    </p:spTree>
    <p:extLst>
      <p:ext uri="{BB962C8B-B14F-4D97-AF65-F5344CB8AC3E}">
        <p14:creationId xmlns:p14="http://schemas.microsoft.com/office/powerpoint/2010/main" val="421107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On-screen Show (4:3)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Hofmann</dc:creator>
  <cp:lastModifiedBy>Manuel Hofmann</cp:lastModifiedBy>
  <cp:revision>3</cp:revision>
  <dcterms:created xsi:type="dcterms:W3CDTF">2022-03-28T07:19:24Z</dcterms:created>
  <dcterms:modified xsi:type="dcterms:W3CDTF">2022-03-28T12:50:09Z</dcterms:modified>
</cp:coreProperties>
</file>