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11963" cy="99425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72A09F"/>
    <a:srgbClr val="FFFFCC"/>
    <a:srgbClr val="006666"/>
    <a:srgbClr val="FFFF99"/>
    <a:srgbClr val="FFFF6D"/>
    <a:srgbClr val="69A99D"/>
    <a:srgbClr val="719BA1"/>
    <a:srgbClr val="009999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8566" autoAdjust="0"/>
  </p:normalViewPr>
  <p:slideViewPr>
    <p:cSldViewPr>
      <p:cViewPr>
        <p:scale>
          <a:sx n="96" d="100"/>
          <a:sy n="96" d="100"/>
        </p:scale>
        <p:origin x="21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AE84F-F63D-40B7-9375-9C85793553C2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45F58-FAF0-4506-99D6-F8D73A10358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8162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45F58-FAF0-4506-99D6-F8D73A103586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5730-14ED-4EAB-8327-307945616CB4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B261-986D-4408-9643-715A56BAD2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5730-14ED-4EAB-8327-307945616CB4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B261-986D-4408-9643-715A56BAD2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5730-14ED-4EAB-8327-307945616CB4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B261-986D-4408-9643-715A56BAD2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5730-14ED-4EAB-8327-307945616CB4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B261-986D-4408-9643-715A56BAD2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5730-14ED-4EAB-8327-307945616CB4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B261-986D-4408-9643-715A56BAD2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5730-14ED-4EAB-8327-307945616CB4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B261-986D-4408-9643-715A56BAD2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5730-14ED-4EAB-8327-307945616CB4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B261-986D-4408-9643-715A56BAD2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5730-14ED-4EAB-8327-307945616CB4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B261-986D-4408-9643-715A56BAD2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5730-14ED-4EAB-8327-307945616CB4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B261-986D-4408-9643-715A56BAD2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5730-14ED-4EAB-8327-307945616CB4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B261-986D-4408-9643-715A56BAD2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5730-14ED-4EAB-8327-307945616CB4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B261-986D-4408-9643-715A56BAD2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5730-14ED-4EAB-8327-307945616CB4}" type="datetimeFigureOut">
              <a:rPr lang="fr-FR" smtClean="0"/>
              <a:pPr/>
              <a:t>15/02/2017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B261-986D-4408-9643-715A56BAD2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7176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3203848" y="-23619"/>
            <a:ext cx="2736304" cy="691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rgbClr val="006666"/>
                </a:solidFill>
                <a:ea typeface="Calibri" pitchFamily="34" charset="0"/>
                <a:cs typeface="Times New Roman" pitchFamily="18" charset="0"/>
              </a:rPr>
              <a:t/>
            </a:r>
            <a:br>
              <a:rPr lang="fr-FR" sz="900" b="1" dirty="0" smtClean="0">
                <a:solidFill>
                  <a:srgbClr val="006666"/>
                </a:solidFill>
                <a:ea typeface="Calibri" pitchFamily="34" charset="0"/>
                <a:cs typeface="Times New Roman" pitchFamily="18" charset="0"/>
              </a:rPr>
            </a:br>
            <a:r>
              <a:rPr lang="fr-FR" sz="16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Outils et Thérapies proposées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/>
            </a:r>
            <a:br>
              <a:rPr lang="fr-FR" sz="10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</a:br>
            <a:r>
              <a:rPr lang="fr-FR" sz="14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La </a:t>
            </a:r>
            <a:r>
              <a:rPr lang="fr-FR" sz="14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Gestalt Thérapie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Cette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méthode d’accompagnement  se centre sur « </a:t>
            </a:r>
            <a:r>
              <a:rPr lang="fr-FR" sz="1100" b="1" dirty="0" smtClean="0">
                <a:ea typeface="Calibri" pitchFamily="34" charset="0"/>
                <a:cs typeface="Times New Roman" pitchFamily="18" charset="0"/>
              </a:rPr>
              <a:t>l’ici et maintenant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 » et l</a:t>
            </a:r>
            <a:r>
              <a:rPr lang="fr-FR" sz="1100" dirty="0" smtClean="0"/>
              <a:t>a manière dont chacun gère </a:t>
            </a:r>
            <a:r>
              <a:rPr lang="fr-FR" sz="1100" b="1" dirty="0" smtClean="0"/>
              <a:t>le contact </a:t>
            </a:r>
            <a:r>
              <a:rPr lang="fr-FR" sz="1100" dirty="0" smtClean="0"/>
              <a:t>avec son environnement et plus particulièrement le contact avec autru</a:t>
            </a:r>
            <a:r>
              <a:rPr lang="fr-FR" sz="1100" dirty="0" smtClean="0">
                <a:cs typeface="Times New Roman" pitchFamily="18" charset="0"/>
              </a:rPr>
              <a:t>i. . Le travail  d’ajustement  et de mobilisation de ressources a lieu dans </a:t>
            </a:r>
            <a:r>
              <a:rPr lang="fr-FR" sz="1100" b="1" dirty="0" smtClean="0">
                <a:cs typeface="Times New Roman" pitchFamily="18" charset="0"/>
              </a:rPr>
              <a:t>la rencontre </a:t>
            </a:r>
            <a:r>
              <a:rPr lang="fr-FR" sz="1100" dirty="0" smtClean="0">
                <a:cs typeface="Times New Roman" pitchFamily="18" charset="0"/>
              </a:rPr>
              <a:t>avec le thérapeute et dans ce qui se vit dans la séance.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 Chaque problème de la vie peut être abordé.</a:t>
            </a:r>
            <a:r>
              <a:rPr lang="fr-FR" sz="1100" b="1" dirty="0" smtClean="0">
                <a:solidFill>
                  <a:srgbClr val="006666"/>
                </a:solidFill>
                <a:ea typeface="Calibri" pitchFamily="34" charset="0"/>
                <a:cs typeface="Times New Roman" pitchFamily="18" charset="0"/>
              </a:rPr>
              <a:t> </a:t>
            </a:r>
            <a:endParaRPr lang="fr-FR" sz="1100" b="1" dirty="0" smtClean="0">
              <a:solidFill>
                <a:srgbClr val="006666"/>
              </a:solidFill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La Gestalt Thérapie appartient aux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psychothérapies comportementalistes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, elle est aussi appelée Thérapie de Contact.</a:t>
            </a:r>
            <a:endParaRPr lang="fr-FR" sz="11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0" dirty="0" smtClean="0"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Le </a:t>
            </a:r>
            <a:r>
              <a:rPr lang="fr-FR" sz="1200" b="1" dirty="0" err="1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Reiki</a:t>
            </a:r>
            <a:r>
              <a:rPr lang="fr-FR" sz="1200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fr-FR" sz="1600" dirty="0" smtClean="0">
                <a:solidFill>
                  <a:srgbClr val="006666"/>
                </a:solidFill>
                <a:ea typeface="Calibri" pitchFamily="34" charset="0"/>
                <a:cs typeface="Times New Roman" pitchFamily="18" charset="0"/>
              </a:rPr>
              <a:t/>
            </a:r>
            <a:br>
              <a:rPr lang="fr-FR" sz="1600" dirty="0" smtClean="0">
                <a:solidFill>
                  <a:srgbClr val="006666"/>
                </a:solidFill>
                <a:ea typeface="Calibri" pitchFamily="34" charset="0"/>
                <a:cs typeface="Times New Roman" pitchFamily="18" charset="0"/>
              </a:rPr>
            </a:b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Autre outil de soin que j’utilise en fonction de l’état émotionnel du patient. Il s’agit d’une </a:t>
            </a:r>
            <a:r>
              <a:rPr lang="fr-FR" sz="1100" b="1" dirty="0" smtClean="0">
                <a:ea typeface="Calibri" pitchFamily="34" charset="0"/>
                <a:cs typeface="Times New Roman" pitchFamily="18" charset="0"/>
              </a:rPr>
              <a:t>technique d’apposition des mains sur l’ensemble du </a:t>
            </a:r>
            <a:r>
              <a:rPr lang="fr-FR" sz="1100" b="1" dirty="0" smtClean="0">
                <a:ea typeface="Calibri" pitchFamily="34" charset="0"/>
                <a:cs typeface="Times New Roman" pitchFamily="18" charset="0"/>
              </a:rPr>
              <a:t>corps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 qui dissipe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les </a:t>
            </a:r>
            <a:r>
              <a:rPr lang="fr-FR" sz="1100" b="1" dirty="0" smtClean="0">
                <a:ea typeface="Calibri" pitchFamily="34" charset="0"/>
                <a:cs typeface="Times New Roman" pitchFamily="18" charset="0"/>
              </a:rPr>
              <a:t>nœuds énergétiques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à l’origine des blocages.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Le </a:t>
            </a:r>
            <a:r>
              <a:rPr lang="fr-FR" sz="1100" dirty="0" err="1" smtClean="0">
                <a:ea typeface="Calibri" pitchFamily="34" charset="0"/>
                <a:cs typeface="Times New Roman" pitchFamily="18" charset="0"/>
              </a:rPr>
              <a:t>Reïki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vise plus largement à relancer une dynamique de notre corps et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à accéder plus librement à la force de notre mental.</a:t>
            </a:r>
            <a:endParaRPr lang="fr-FR" sz="1100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ea typeface="Calibri" pitchFamily="34" charset="0"/>
                <a:cs typeface="Times New Roman" pitchFamily="18" charset="0"/>
              </a:rPr>
              <a:t/>
            </a:r>
            <a:br>
              <a:rPr lang="fr-FR" sz="10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2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La </a:t>
            </a:r>
            <a:r>
              <a:rPr lang="fr-FR" sz="1200" b="1" dirty="0" err="1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Walk</a:t>
            </a:r>
            <a:r>
              <a:rPr lang="fr-FR" sz="12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-Thérapie</a:t>
            </a:r>
            <a:r>
              <a:rPr lang="fr-FR" sz="1200" dirty="0" smtClean="0">
                <a:ea typeface="Calibri" pitchFamily="34" charset="0"/>
                <a:cs typeface="Times New Roman" pitchFamily="18" charset="0"/>
              </a:rPr>
              <a:t> </a:t>
            </a:r>
            <a:r>
              <a:rPr lang="fr-FR" sz="1400" dirty="0" smtClean="0">
                <a:ea typeface="Calibri" pitchFamily="34" charset="0"/>
                <a:cs typeface="Times New Roman" pitchFamily="18" charset="0"/>
              </a:rPr>
              <a:t/>
            </a:r>
            <a:br>
              <a:rPr lang="fr-FR" sz="14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Cette thérapie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prend la forme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de </a:t>
            </a:r>
            <a:r>
              <a:rPr lang="fr-FR" sz="1100" b="1" dirty="0" smtClean="0">
                <a:ea typeface="Calibri" pitchFamily="34" charset="0"/>
                <a:cs typeface="Times New Roman" pitchFamily="18" charset="0"/>
              </a:rPr>
              <a:t>promenades guidées </a:t>
            </a:r>
            <a:r>
              <a:rPr lang="fr-FR" sz="1100" b="1" dirty="0" smtClean="0">
                <a:ea typeface="Calibri" pitchFamily="34" charset="0"/>
                <a:cs typeface="Times New Roman" pitchFamily="18" charset="0"/>
              </a:rPr>
              <a:t>et </a:t>
            </a:r>
            <a:r>
              <a:rPr lang="fr-FR" sz="1100" b="1" dirty="0" smtClean="0">
                <a:ea typeface="Calibri" pitchFamily="34" charset="0"/>
                <a:cs typeface="Times New Roman" pitchFamily="18" charset="0"/>
              </a:rPr>
              <a:t>accompagnée</a:t>
            </a:r>
            <a:r>
              <a:rPr lang="fr-FR" sz="1100" b="1" dirty="0" smtClean="0">
                <a:ea typeface="Calibri" pitchFamily="34" charset="0"/>
                <a:cs typeface="Times New Roman" pitchFamily="18" charset="0"/>
              </a:rPr>
              <a:t>s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où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l’écoute est autre…</a:t>
            </a:r>
            <a:br>
              <a:rPr lang="fr-FR" sz="11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100" b="1" dirty="0" smtClean="0">
                <a:ea typeface="Calibri" pitchFamily="34" charset="0"/>
                <a:cs typeface="Times New Roman" pitchFamily="18" charset="0"/>
              </a:rPr>
              <a:t>Marcher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permet de ne plus être en état d’alerte, de contrôler son environnement et de se centrer sur soi. </a:t>
            </a:r>
            <a:endParaRPr lang="fr-FR" sz="1100" dirty="0" smtClean="0"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V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enue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des Etats Unis ,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cette méthode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appartient aux psychothérapies brèves. 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/>
            </a:r>
            <a:br>
              <a:rPr lang="fr-FR" sz="11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000" dirty="0" smtClean="0">
                <a:ea typeface="Calibri" pitchFamily="34" charset="0"/>
                <a:cs typeface="Times New Roman" pitchFamily="18" charset="0"/>
              </a:rPr>
              <a:t/>
            </a:r>
            <a:br>
              <a:rPr lang="fr-FR" sz="1000" dirty="0" smtClean="0">
                <a:ea typeface="Calibri" pitchFamily="34" charset="0"/>
                <a:cs typeface="Times New Roman" pitchFamily="18" charset="0"/>
              </a:rPr>
            </a:br>
            <a:endParaRPr lang="fr-FR" sz="1050" dirty="0" smtClean="0"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29878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08416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 txBox="1">
            <a:spLocks/>
          </p:cNvSpPr>
          <p:nvPr/>
        </p:nvSpPr>
        <p:spPr>
          <a:xfrm>
            <a:off x="6012160" y="337810"/>
            <a:ext cx="3096344" cy="642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Cabinet  </a:t>
            </a:r>
            <a:b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2A09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« Au fil de l’eau »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72A09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228184" y="4293096"/>
            <a:ext cx="2808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ea typeface="Calibri" pitchFamily="34" charset="0"/>
                <a:cs typeface="Times New Roman" pitchFamily="18" charset="0"/>
              </a:rPr>
              <a:t>Séance de 50 </a:t>
            </a:r>
            <a:r>
              <a:rPr lang="fr-FR" sz="1400" b="1" dirty="0" err="1" smtClean="0">
                <a:ea typeface="Calibri" pitchFamily="34" charset="0"/>
                <a:cs typeface="Times New Roman" pitchFamily="18" charset="0"/>
              </a:rPr>
              <a:t>mns</a:t>
            </a:r>
            <a:r>
              <a:rPr lang="fr-FR" sz="1400" b="1" dirty="0" smtClean="0">
                <a:ea typeface="Calibri" pitchFamily="34" charset="0"/>
                <a:cs typeface="Times New Roman" pitchFamily="18" charset="0"/>
              </a:rPr>
              <a:t> à 1h30 </a:t>
            </a:r>
            <a:r>
              <a:rPr lang="fr-FR" sz="1400" dirty="0" smtClean="0">
                <a:ea typeface="Calibri" pitchFamily="34" charset="0"/>
                <a:cs typeface="Times New Roman" pitchFamily="18" charset="0"/>
              </a:rPr>
              <a:t/>
            </a:r>
            <a:br>
              <a:rPr lang="fr-FR" sz="14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400" dirty="0" smtClean="0">
                <a:ea typeface="Calibri" pitchFamily="34" charset="0"/>
                <a:cs typeface="Times New Roman" pitchFamily="18" charset="0"/>
              </a:rPr>
              <a:t>en fonction de la thérapie </a:t>
            </a:r>
            <a:br>
              <a:rPr lang="fr-FR" sz="14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400" dirty="0" smtClean="0">
                <a:ea typeface="Calibri" pitchFamily="34" charset="0"/>
                <a:cs typeface="Times New Roman" pitchFamily="18" charset="0"/>
              </a:rPr>
              <a:t>mise en œuvre </a:t>
            </a:r>
          </a:p>
          <a:p>
            <a:pPr algn="ctr"/>
            <a:endParaRPr lang="fr-FR" sz="1400" b="1" dirty="0" smtClean="0">
              <a:solidFill>
                <a:srgbClr val="006666"/>
              </a:solidFill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fr-FR" sz="1400" b="1" dirty="0" smtClean="0">
                <a:ea typeface="Calibri" pitchFamily="34" charset="0"/>
                <a:cs typeface="Times New Roman" pitchFamily="18" charset="0"/>
              </a:rPr>
              <a:t>Tarif </a:t>
            </a:r>
            <a:r>
              <a:rPr lang="fr-FR" sz="1400" b="1" dirty="0" smtClean="0">
                <a:solidFill>
                  <a:srgbClr val="006666"/>
                </a:solidFill>
                <a:ea typeface="Calibri" pitchFamily="34" charset="0"/>
                <a:cs typeface="Times New Roman" pitchFamily="18" charset="0"/>
              </a:rPr>
              <a:t/>
            </a:r>
            <a:br>
              <a:rPr lang="fr-FR" sz="1400" b="1" dirty="0" smtClean="0">
                <a:solidFill>
                  <a:srgbClr val="006666"/>
                </a:solidFill>
                <a:ea typeface="Calibri" pitchFamily="34" charset="0"/>
                <a:cs typeface="Times New Roman" pitchFamily="18" charset="0"/>
              </a:rPr>
            </a:br>
            <a:r>
              <a:rPr lang="fr-FR" sz="1400" b="1" dirty="0" smtClean="0">
                <a:solidFill>
                  <a:srgbClr val="006666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fr-FR" sz="14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50 euros – 50 </a:t>
            </a:r>
            <a:r>
              <a:rPr lang="fr-FR" sz="1400" b="1" dirty="0" err="1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mns</a:t>
            </a:r>
            <a:r>
              <a:rPr lang="fr-FR" sz="14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 </a:t>
            </a:r>
            <a:br>
              <a:rPr lang="fr-FR" sz="14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</a:br>
            <a:r>
              <a:rPr lang="fr-FR" sz="1400" dirty="0" smtClean="0">
                <a:ea typeface="Calibri" pitchFamily="34" charset="0"/>
                <a:cs typeface="Times New Roman" pitchFamily="18" charset="0"/>
              </a:rPr>
              <a:t>et/ou</a:t>
            </a:r>
            <a:r>
              <a:rPr lang="fr-FR" sz="1400" b="1" dirty="0" smtClean="0">
                <a:solidFill>
                  <a:srgbClr val="006666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fr-FR" sz="14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70 euros – 1h30</a:t>
            </a:r>
            <a:r>
              <a:rPr lang="fr-FR" sz="1400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/>
            </a:r>
            <a:br>
              <a:rPr lang="fr-FR" sz="1400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</a:br>
            <a:endParaRPr lang="fr-FR" sz="1400" dirty="0">
              <a:solidFill>
                <a:srgbClr val="72A09F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156176" y="1374448"/>
            <a:ext cx="28083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Sophie </a:t>
            </a:r>
            <a:r>
              <a:rPr lang="fr-FR" sz="1600" b="1" dirty="0" err="1" smtClean="0"/>
              <a:t>Reboul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Gestalt-Thérapeute </a:t>
            </a:r>
            <a:br>
              <a:rPr lang="fr-FR" sz="1600" dirty="0" smtClean="0"/>
            </a:b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b="1" dirty="0" smtClean="0">
                <a:solidFill>
                  <a:srgbClr val="72A09F"/>
                </a:solidFill>
              </a:rPr>
              <a:t>06 42 70 39 67</a:t>
            </a:r>
            <a:endParaRPr lang="fr-FR" b="1" dirty="0">
              <a:solidFill>
                <a:srgbClr val="72A09F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56176" y="616530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 smtClean="0"/>
              <a:t>Sur rendez-vous uniquement</a:t>
            </a:r>
            <a:endParaRPr lang="fr-FR" sz="1400" u="sng" dirty="0"/>
          </a:p>
        </p:txBody>
      </p:sp>
      <p:sp>
        <p:nvSpPr>
          <p:cNvPr id="18" name="Ellipse 17"/>
          <p:cNvSpPr/>
          <p:nvPr/>
        </p:nvSpPr>
        <p:spPr>
          <a:xfrm>
            <a:off x="6084168" y="1628800"/>
            <a:ext cx="2664296" cy="23042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6084168" y="4221088"/>
            <a:ext cx="3024336" cy="2564904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107504" y="83522"/>
            <a:ext cx="2880318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2A09F"/>
                </a:solidFill>
              </a:rPr>
              <a:t>Ma proposition :</a:t>
            </a:r>
            <a:endParaRPr lang="fr-FR" sz="1600" dirty="0">
              <a:solidFill>
                <a:srgbClr val="72A09F"/>
              </a:solidFill>
            </a:endParaRPr>
          </a:p>
          <a:p>
            <a:pPr algn="ctr"/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600" dirty="0" smtClean="0"/>
              <a:t>Avec le</a:t>
            </a:r>
            <a:r>
              <a:rPr lang="fr-FR" sz="1500" dirty="0" smtClean="0"/>
              <a:t> </a:t>
            </a:r>
            <a:r>
              <a:rPr lang="fr-FR" sz="1500" b="1" dirty="0" smtClean="0"/>
              <a:t>Cabinet  </a:t>
            </a:r>
            <a:r>
              <a:rPr lang="fr-FR" sz="1400" b="1" dirty="0" smtClean="0"/>
              <a:t>« Au fil de l’eau »</a:t>
            </a:r>
            <a:r>
              <a:rPr lang="fr-FR" sz="1400" dirty="0" smtClean="0"/>
              <a:t>,</a:t>
            </a:r>
            <a:r>
              <a:rPr lang="fr-FR" sz="1400" b="1" dirty="0" smtClean="0"/>
              <a:t> </a:t>
            </a:r>
            <a:r>
              <a:rPr lang="fr-FR" sz="1600" dirty="0" smtClean="0"/>
              <a:t>lieu névralgique de mon activité de Thérapeute,  </a:t>
            </a:r>
            <a:br>
              <a:rPr lang="fr-FR" sz="1600" dirty="0" smtClean="0"/>
            </a:br>
            <a:r>
              <a:rPr lang="fr-FR" sz="1600" dirty="0" smtClean="0"/>
              <a:t>je vous propose un lieu permettant de vous </a:t>
            </a:r>
            <a:r>
              <a:rPr lang="fr-FR" sz="1600" b="1" dirty="0" smtClean="0">
                <a:solidFill>
                  <a:srgbClr val="72A09F"/>
                </a:solidFill>
              </a:rPr>
              <a:t>accompagner et vous soutenir</a:t>
            </a:r>
            <a:r>
              <a:rPr lang="fr-FR" sz="1600" b="1" dirty="0" smtClean="0">
                <a:solidFill>
                  <a:srgbClr val="006666"/>
                </a:solidFill>
              </a:rPr>
              <a:t> </a:t>
            </a:r>
            <a:r>
              <a:rPr lang="fr-FR" sz="1600" dirty="0" smtClean="0"/>
              <a:t>dans les périodes de turbulence.</a:t>
            </a:r>
            <a:endParaRPr lang="fr-FR" dirty="0"/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Situé à la croisée de la Loire et de la mer, il parle d’eau, de </a:t>
            </a:r>
            <a:r>
              <a:rPr lang="fr-FR" sz="1400" b="1" dirty="0" smtClean="0"/>
              <a:t>fluidité</a:t>
            </a:r>
            <a:r>
              <a:rPr lang="fr-FR" sz="1400" dirty="0" smtClean="0"/>
              <a:t> mais aussi de tumultes où forces contraires et courants peuvent s’opposer mais pour toujours s’ajuster ! </a:t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« Au fil de l’eau... » est aussi </a:t>
            </a:r>
            <a:r>
              <a:rPr lang="fr-FR" sz="1400" b="1" dirty="0" smtClean="0"/>
              <a:t>une histoire de fil(s</a:t>
            </a:r>
            <a:r>
              <a:rPr lang="fr-FR" sz="1400" dirty="0" smtClean="0"/>
              <a:t>),  lien ténu que nous suivons, que nous tenons, que nous dénouons, que nous tordons, que nous coupons en fonction de nos moments de vie. </a:t>
            </a:r>
            <a:br>
              <a:rPr lang="fr-FR" sz="1400" dirty="0" smtClean="0"/>
            </a:br>
            <a:r>
              <a:rPr lang="fr-FR" sz="1400" dirty="0" smtClean="0"/>
              <a:t>Mais le fil résiste et permet de retrouver sa route, il est celui que l’on peut dérouler et surtout </a:t>
            </a:r>
            <a:r>
              <a:rPr lang="fr-FR" sz="1400" dirty="0" err="1" smtClean="0"/>
              <a:t>re</a:t>
            </a:r>
            <a:r>
              <a:rPr lang="fr-FR" sz="1400" dirty="0" smtClean="0"/>
              <a:t>-tricoter… </a:t>
            </a:r>
          </a:p>
          <a:p>
            <a:r>
              <a:rPr lang="fr-FR" sz="1400" dirty="0" smtClean="0"/>
              <a:t> </a:t>
            </a:r>
          </a:p>
          <a:p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endParaRPr lang="fr-FR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40000" contrast="-10000"/>
          </a:blip>
          <a:srcRect/>
          <a:stretch>
            <a:fillRect/>
          </a:stretch>
        </p:blipFill>
        <p:spPr bwMode="auto">
          <a:xfrm rot="10800000">
            <a:off x="-36514" y="5157191"/>
            <a:ext cx="6120681" cy="1656184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9" name="ZoneTexte 8"/>
          <p:cNvSpPr txBox="1"/>
          <p:nvPr/>
        </p:nvSpPr>
        <p:spPr>
          <a:xfrm rot="10800000">
            <a:off x="1152128" y="5411831"/>
            <a:ext cx="35638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 smtClean="0">
                <a:ea typeface="Calibri" pitchFamily="34" charset="0"/>
                <a:cs typeface="Times New Roman" pitchFamily="18" charset="0"/>
              </a:rPr>
              <a:t>Thérapeute comportementaliste</a:t>
            </a:r>
            <a:r>
              <a:rPr lang="fr-FR" sz="1200" dirty="0" smtClean="0">
                <a:ea typeface="Calibri" pitchFamily="34" charset="0"/>
                <a:cs typeface="Times New Roman" pitchFamily="18" charset="0"/>
              </a:rPr>
              <a:t>, </a:t>
            </a:r>
            <a:br>
              <a:rPr lang="fr-FR" sz="12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200" dirty="0" smtClean="0">
                <a:ea typeface="Calibri" pitchFamily="34" charset="0"/>
                <a:cs typeface="Times New Roman" pitchFamily="18" charset="0"/>
              </a:rPr>
              <a:t>certifiée en </a:t>
            </a:r>
            <a:r>
              <a:rPr lang="fr-FR" sz="1200" b="1" dirty="0" smtClean="0">
                <a:ea typeface="Calibri" pitchFamily="34" charset="0"/>
                <a:cs typeface="Times New Roman" pitchFamily="18" charset="0"/>
              </a:rPr>
              <a:t>Gestalt Thérapie</a:t>
            </a:r>
            <a:r>
              <a:rPr lang="fr-FR" sz="1200" dirty="0" smtClean="0">
                <a:ea typeface="Calibri" pitchFamily="34" charset="0"/>
                <a:cs typeface="Times New Roman" pitchFamily="18" charset="0"/>
              </a:rPr>
              <a:t>, </a:t>
            </a:r>
            <a:br>
              <a:rPr lang="fr-FR" sz="12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praticienne en </a:t>
            </a:r>
            <a:r>
              <a:rPr lang="fr-FR" sz="1100" i="1" dirty="0" err="1" smtClean="0">
                <a:ea typeface="Calibri" pitchFamily="34" charset="0"/>
                <a:cs typeface="Times New Roman" pitchFamily="18" charset="0"/>
              </a:rPr>
              <a:t>Reïk</a:t>
            </a:r>
            <a:r>
              <a:rPr lang="fr-FR" sz="1100" dirty="0" err="1" smtClean="0">
                <a:ea typeface="Calibri" pitchFamily="34" charset="0"/>
                <a:cs typeface="Times New Roman" pitchFamily="18" charset="0"/>
              </a:rPr>
              <a:t>i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 , </a:t>
            </a:r>
            <a:br>
              <a:rPr lang="fr-FR" sz="11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spécialiste en Communication d’entreprise  </a:t>
            </a:r>
            <a:br>
              <a:rPr lang="fr-FR" sz="11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depuis 20 ans,</a:t>
            </a:r>
            <a:endParaRPr lang="fr-FR" sz="1100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608416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0800000">
            <a:off x="179512" y="6314473"/>
            <a:ext cx="5472608" cy="64291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Cabinet </a:t>
            </a:r>
            <a:r>
              <a:rPr lang="fr-FR" sz="2000" dirty="0" smtClean="0">
                <a:solidFill>
                  <a:srgbClr val="72A09F"/>
                </a:solidFill>
              </a:rPr>
              <a:t>« Au fil de l’eau »</a:t>
            </a:r>
            <a:endParaRPr lang="fr-FR" sz="2000" dirty="0">
              <a:solidFill>
                <a:srgbClr val="72A09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 rot="10800000">
            <a:off x="611561" y="620688"/>
            <a:ext cx="46805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ea typeface="Calibri" pitchFamily="34" charset="0"/>
                <a:cs typeface="Times New Roman" pitchFamily="18" charset="0"/>
              </a:rPr>
              <a:t>Gestalt-thérapeute par conviction, je vous propose de vous accueillir et de vous accompagner dans </a:t>
            </a:r>
            <a:r>
              <a:rPr lang="fr-FR" sz="1400" b="1" dirty="0" smtClean="0">
                <a:ea typeface="Calibri" pitchFamily="34" charset="0"/>
                <a:cs typeface="Times New Roman" pitchFamily="18" charset="0"/>
              </a:rPr>
              <a:t>un PAS à PAS THERAPEUTIQUE </a:t>
            </a:r>
            <a:r>
              <a:rPr lang="fr-FR" sz="1400" dirty="0" smtClean="0"/>
              <a:t>visant à trouver ensemble  les bonnes clés pour résoudre vos problématiques personnelles ou professionnelles…</a:t>
            </a:r>
            <a:endParaRPr lang="fr-FR" sz="1400" dirty="0" smtClean="0">
              <a:ea typeface="Calibri" pitchFamily="34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ea typeface="Calibri" pitchFamily="34" charset="0"/>
                <a:cs typeface="Times New Roman" pitchFamily="18" charset="0"/>
              </a:rPr>
              <a:t>Et si cela commençait par </a:t>
            </a:r>
            <a:r>
              <a:rPr lang="fr-FR" sz="14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p</a:t>
            </a:r>
            <a:r>
              <a:rPr lang="fr-FR" sz="1400" b="1" dirty="0" smtClean="0">
                <a:solidFill>
                  <a:srgbClr val="72A09F"/>
                </a:solidFill>
              </a:rPr>
              <a:t>rendre un temps pour vous  ? </a:t>
            </a:r>
            <a:br>
              <a:rPr lang="fr-FR" sz="1400" b="1" dirty="0" smtClean="0">
                <a:solidFill>
                  <a:srgbClr val="72A09F"/>
                </a:solidFill>
              </a:rPr>
            </a:br>
            <a:r>
              <a:rPr lang="fr-FR" sz="1400" dirty="0" smtClean="0"/>
              <a:t>(et que pour vous !  )</a:t>
            </a:r>
            <a:br>
              <a:rPr lang="fr-FR" sz="1400" dirty="0" smtClean="0"/>
            </a:br>
            <a:endParaRPr lang="fr-FR" sz="1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1400" dirty="0" smtClean="0"/>
              <a:t>  en posant les armes si nécessaire,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1400" dirty="0"/>
              <a:t> </a:t>
            </a:r>
            <a:r>
              <a:rPr lang="fr-FR" sz="1400" dirty="0" smtClean="0"/>
              <a:t> en </a:t>
            </a:r>
            <a:r>
              <a:rPr lang="fr-FR" sz="1400" dirty="0"/>
              <a:t>revisitant votre parcours en partant d’aujourd’hui,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1400" dirty="0" smtClean="0"/>
              <a:t>  en </a:t>
            </a:r>
            <a:r>
              <a:rPr lang="fr-FR" sz="1400" dirty="0"/>
              <a:t>vous </a:t>
            </a:r>
            <a:r>
              <a:rPr lang="fr-FR" sz="1400" dirty="0" smtClean="0"/>
              <a:t>permettant </a:t>
            </a:r>
            <a:r>
              <a:rPr lang="fr-FR" sz="1400" dirty="0"/>
              <a:t>d’appréhender différemment </a:t>
            </a:r>
            <a:r>
              <a:rPr lang="fr-FR" sz="1400" dirty="0" smtClean="0"/>
              <a:t>des</a:t>
            </a:r>
            <a:br>
              <a:rPr lang="fr-FR" sz="1400" dirty="0" smtClean="0"/>
            </a:br>
            <a:r>
              <a:rPr lang="fr-FR" sz="1400" dirty="0" smtClean="0"/>
              <a:t>    situations </a:t>
            </a:r>
            <a:r>
              <a:rPr lang="fr-FR" sz="1400" dirty="0"/>
              <a:t>et en finir avec les schémas </a:t>
            </a:r>
            <a:r>
              <a:rPr lang="fr-FR" sz="1400" dirty="0" smtClean="0"/>
              <a:t>répétitifs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1400" dirty="0" smtClean="0"/>
              <a:t>  en travaillant sur vos repères pour retrouver un  nouvel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/>
              <a:t> </a:t>
            </a:r>
            <a:r>
              <a:rPr lang="fr-FR" sz="1400" dirty="0" smtClean="0"/>
              <a:t>   appétit de Vie.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Les possibilités sont grandes </a:t>
            </a:r>
            <a:r>
              <a:rPr lang="fr-FR" sz="1400" dirty="0" smtClean="0"/>
              <a:t>et les résultats surprenants car pas toujours là où on les attend… et pourtant si ajustés 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b="1" dirty="0" smtClean="0"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0800000">
            <a:off x="6245627" y="564266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Sophie </a:t>
            </a:r>
            <a:r>
              <a:rPr lang="fr-FR" sz="1200" b="1" dirty="0" err="1" smtClean="0"/>
              <a:t>Reboul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>
                <a:solidFill>
                  <a:srgbClr val="008080"/>
                </a:solidFill>
              </a:rPr>
              <a:t>Gestalt-Thérapeute</a:t>
            </a:r>
            <a:r>
              <a:rPr lang="fr-FR" sz="1200" dirty="0" smtClean="0"/>
              <a:t> </a:t>
            </a:r>
            <a:r>
              <a:rPr lang="fr-FR" sz="1200" b="1" dirty="0" smtClean="0">
                <a:solidFill>
                  <a:srgbClr val="006666"/>
                </a:solidFill>
              </a:rPr>
              <a:t/>
            </a:r>
            <a:br>
              <a:rPr lang="fr-FR" sz="1200" b="1" dirty="0" smtClean="0">
                <a:solidFill>
                  <a:srgbClr val="006666"/>
                </a:solidFill>
              </a:rPr>
            </a:br>
            <a:r>
              <a:rPr lang="fr-FR" sz="1200" b="1" dirty="0" smtClean="0"/>
              <a:t>06 42 70 39 67</a:t>
            </a:r>
            <a:endParaRPr lang="fr-FR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67275" y="6309320"/>
            <a:ext cx="30972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ZoneTexte 13"/>
          <p:cNvSpPr txBox="1"/>
          <p:nvPr/>
        </p:nvSpPr>
        <p:spPr>
          <a:xfrm rot="10800000">
            <a:off x="7380312" y="530120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8080"/>
                </a:solidFill>
              </a:rPr>
              <a:t>Un constat :</a:t>
            </a:r>
            <a:endParaRPr lang="fr-FR" sz="1400" b="1" dirty="0">
              <a:solidFill>
                <a:srgbClr val="00808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10800000">
            <a:off x="6084168" y="256490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Y</a:t>
            </a:r>
            <a:r>
              <a:rPr lang="fr-FR" sz="1200" dirty="0" smtClean="0"/>
              <a:t> faire face alors que </a:t>
            </a:r>
            <a:r>
              <a:rPr lang="fr-FR" sz="1200" b="1" dirty="0" smtClean="0"/>
              <a:t>fragilisé(e) </a:t>
            </a:r>
            <a:r>
              <a:rPr lang="fr-FR" sz="1200" dirty="0" smtClean="0"/>
              <a:t>peut s’avérer compliqué et même parfois insurmontable…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6156176" y="3341890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Besoin de faire une pause et du tri </a:t>
            </a:r>
            <a:br>
              <a:rPr lang="fr-FR" sz="1200" i="1" dirty="0" smtClean="0"/>
            </a:br>
            <a:r>
              <a:rPr lang="fr-FR" sz="1200" i="1" dirty="0" smtClean="0"/>
              <a:t>dans sa vie,</a:t>
            </a:r>
            <a:br>
              <a:rPr lang="fr-FR" sz="1200" i="1" dirty="0" smtClean="0"/>
            </a:br>
            <a:r>
              <a:rPr lang="fr-FR" sz="1200" i="1" dirty="0" smtClean="0"/>
              <a:t>Impression d’être débordé(e) et de ne pas arriver à se poser,</a:t>
            </a:r>
          </a:p>
          <a:p>
            <a:pPr algn="ctr"/>
            <a:r>
              <a:rPr lang="fr-FR" sz="1200" i="1" dirty="0" smtClean="0"/>
              <a:t>Moment difficile à traverser </a:t>
            </a:r>
          </a:p>
          <a:p>
            <a:pPr algn="ctr"/>
            <a:r>
              <a:rPr lang="fr-FR" sz="1200" i="1" dirty="0" smtClean="0"/>
              <a:t>( deuil, séparation, maladie, changement de cap professionnel),</a:t>
            </a:r>
          </a:p>
          <a:p>
            <a:pPr algn="ctr"/>
            <a:r>
              <a:rPr lang="fr-FR" sz="1400" dirty="0" smtClean="0"/>
              <a:t>Chacun de nous se trouve confronté(e) à ces épreuves à un moment ou à un autre…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 rot="10800000">
            <a:off x="6070510" y="332656"/>
            <a:ext cx="29659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C’est là que l’</a:t>
            </a:r>
            <a:r>
              <a:rPr lang="fr-FR" sz="1200" b="1" dirty="0" smtClean="0"/>
              <a:t>ACCOMPAGNEMENT</a:t>
            </a:r>
            <a:r>
              <a:rPr lang="fr-FR" sz="1200" dirty="0" smtClean="0"/>
              <a:t> peut être un </a:t>
            </a:r>
            <a:r>
              <a:rPr lang="fr-FR" sz="1200" dirty="0" smtClean="0">
                <a:solidFill>
                  <a:srgbClr val="008080"/>
                </a:solidFill>
              </a:rPr>
              <a:t>élément </a:t>
            </a:r>
            <a:r>
              <a:rPr lang="fr-FR" sz="1200" b="1" dirty="0" smtClean="0">
                <a:solidFill>
                  <a:srgbClr val="008080"/>
                </a:solidFill>
              </a:rPr>
              <a:t>RESSOURCE</a:t>
            </a:r>
            <a:r>
              <a:rPr lang="fr-FR" sz="1200" dirty="0" smtClean="0"/>
              <a:t>. </a:t>
            </a:r>
            <a:br>
              <a:rPr lang="fr-FR" sz="1200" dirty="0" smtClean="0"/>
            </a:br>
            <a:endParaRPr lang="fr-FR" sz="1200" dirty="0" smtClean="0"/>
          </a:p>
          <a:p>
            <a:pPr algn="ctr"/>
            <a:r>
              <a:rPr lang="fr-FR" sz="1200" dirty="0" smtClean="0"/>
              <a:t>Il peut permettre de regarder </a:t>
            </a:r>
            <a:r>
              <a:rPr lang="fr-FR" sz="1200" b="1" dirty="0" smtClean="0"/>
              <a:t>autrement une situation</a:t>
            </a:r>
            <a:r>
              <a:rPr lang="fr-FR" sz="1200" dirty="0" smtClean="0"/>
              <a:t>, de la revisiter pour la mettre à sa juste place…</a:t>
            </a:r>
          </a:p>
          <a:p>
            <a:endParaRPr lang="fr-FR" sz="1200" dirty="0" smtClean="0"/>
          </a:p>
          <a:p>
            <a:pPr algn="ctr"/>
            <a:r>
              <a:rPr lang="fr-FR" sz="1200" dirty="0" smtClean="0"/>
              <a:t>L’ACCOMPAGNEMENT aide au repositionnement face à un contexte, à un environnement et cela, pour un mieux-être au monde et un mieux-vivre.</a:t>
            </a:r>
            <a:endParaRPr lang="fr-FR" sz="1200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6129012" y="5373216"/>
            <a:ext cx="1611340" cy="10778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40000" contrast="-10000"/>
          </a:blip>
          <a:srcRect/>
          <a:stretch>
            <a:fillRect/>
          </a:stretch>
        </p:blipFill>
        <p:spPr bwMode="auto">
          <a:xfrm>
            <a:off x="3059831" y="-27384"/>
            <a:ext cx="6120681" cy="1656184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9" name="ZoneTexte 8"/>
          <p:cNvSpPr txBox="1"/>
          <p:nvPr/>
        </p:nvSpPr>
        <p:spPr>
          <a:xfrm>
            <a:off x="4668348" y="548680"/>
            <a:ext cx="35638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 smtClean="0">
                <a:ea typeface="Calibri" pitchFamily="34" charset="0"/>
                <a:cs typeface="Times New Roman" pitchFamily="18" charset="0"/>
              </a:rPr>
              <a:t>Thérapeute comportementaliste</a:t>
            </a:r>
            <a:r>
              <a:rPr lang="fr-FR" sz="1200" dirty="0" smtClean="0">
                <a:ea typeface="Calibri" pitchFamily="34" charset="0"/>
                <a:cs typeface="Times New Roman" pitchFamily="18" charset="0"/>
              </a:rPr>
              <a:t>, </a:t>
            </a:r>
            <a:br>
              <a:rPr lang="fr-FR" sz="12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200" dirty="0" smtClean="0">
                <a:ea typeface="Calibri" pitchFamily="34" charset="0"/>
                <a:cs typeface="Times New Roman" pitchFamily="18" charset="0"/>
              </a:rPr>
              <a:t>certifiée en </a:t>
            </a:r>
            <a:r>
              <a:rPr lang="fr-FR" sz="1200" b="1" dirty="0" smtClean="0">
                <a:ea typeface="Calibri" pitchFamily="34" charset="0"/>
                <a:cs typeface="Times New Roman" pitchFamily="18" charset="0"/>
              </a:rPr>
              <a:t>Gestalt Thérapie</a:t>
            </a:r>
            <a:r>
              <a:rPr lang="fr-FR" sz="1200" dirty="0" smtClean="0">
                <a:ea typeface="Calibri" pitchFamily="34" charset="0"/>
                <a:cs typeface="Times New Roman" pitchFamily="18" charset="0"/>
              </a:rPr>
              <a:t>, </a:t>
            </a:r>
            <a:br>
              <a:rPr lang="fr-FR" sz="12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praticienne en </a:t>
            </a:r>
            <a:r>
              <a:rPr lang="fr-FR" sz="1100" i="1" dirty="0" err="1" smtClean="0">
                <a:ea typeface="Calibri" pitchFamily="34" charset="0"/>
                <a:cs typeface="Times New Roman" pitchFamily="18" charset="0"/>
              </a:rPr>
              <a:t>Reïk</a:t>
            </a:r>
            <a:r>
              <a:rPr lang="fr-FR" sz="1100" dirty="0" err="1" smtClean="0">
                <a:ea typeface="Calibri" pitchFamily="34" charset="0"/>
                <a:cs typeface="Times New Roman" pitchFamily="18" charset="0"/>
              </a:rPr>
              <a:t>i</a:t>
            </a: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 , </a:t>
            </a:r>
            <a:br>
              <a:rPr lang="fr-FR" sz="11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spécialiste en Communication d’entreprise  </a:t>
            </a:r>
            <a:br>
              <a:rPr lang="fr-FR" sz="1100" dirty="0" smtClean="0">
                <a:ea typeface="Calibri" pitchFamily="34" charset="0"/>
                <a:cs typeface="Times New Roman" pitchFamily="18" charset="0"/>
              </a:rPr>
            </a:br>
            <a:r>
              <a:rPr lang="fr-FR" sz="1100" dirty="0" smtClean="0">
                <a:ea typeface="Calibri" pitchFamily="34" charset="0"/>
                <a:cs typeface="Times New Roman" pitchFamily="18" charset="0"/>
              </a:rPr>
              <a:t>depuis 20 ans,</a:t>
            </a:r>
            <a:endParaRPr lang="fr-FR" sz="1100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305983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47864" y="-27384"/>
            <a:ext cx="5472608" cy="64291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Cabinet </a:t>
            </a:r>
            <a:r>
              <a:rPr lang="fr-FR" sz="2000" dirty="0" smtClean="0">
                <a:solidFill>
                  <a:srgbClr val="72A09F"/>
                </a:solidFill>
              </a:rPr>
              <a:t>« Au fil de l’eau »</a:t>
            </a:r>
            <a:endParaRPr lang="fr-FR" sz="2000" dirty="0">
              <a:solidFill>
                <a:srgbClr val="72A09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79912" y="2051551"/>
            <a:ext cx="46805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ea typeface="Calibri" pitchFamily="34" charset="0"/>
                <a:cs typeface="Times New Roman" pitchFamily="18" charset="0"/>
              </a:rPr>
              <a:t>Gestalt-thérapeute par conviction, je vous propose de vous accueillir et de vous accompagner dans </a:t>
            </a:r>
            <a:r>
              <a:rPr lang="fr-FR" sz="1400" b="1" dirty="0" smtClean="0">
                <a:ea typeface="Calibri" pitchFamily="34" charset="0"/>
                <a:cs typeface="Times New Roman" pitchFamily="18" charset="0"/>
              </a:rPr>
              <a:t>un PAS à PAS THERAPEUTIQUE </a:t>
            </a:r>
            <a:r>
              <a:rPr lang="fr-FR" sz="1400" dirty="0" smtClean="0"/>
              <a:t>visant à trouver ensemble  les bonnes clés pour résoudre vos problématiques personnelles ou professionnelles…</a:t>
            </a:r>
            <a:endParaRPr lang="fr-FR" sz="1400" dirty="0" smtClean="0">
              <a:ea typeface="Calibri" pitchFamily="34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ea typeface="Calibri" pitchFamily="34" charset="0"/>
                <a:cs typeface="Times New Roman" pitchFamily="18" charset="0"/>
              </a:rPr>
              <a:t>Et si cela commençait par </a:t>
            </a:r>
            <a:r>
              <a:rPr lang="fr-FR" sz="1400" b="1" dirty="0" smtClean="0">
                <a:solidFill>
                  <a:srgbClr val="72A09F"/>
                </a:solidFill>
                <a:ea typeface="Calibri" pitchFamily="34" charset="0"/>
                <a:cs typeface="Times New Roman" pitchFamily="18" charset="0"/>
              </a:rPr>
              <a:t>p</a:t>
            </a:r>
            <a:r>
              <a:rPr lang="fr-FR" sz="1400" b="1" dirty="0" smtClean="0">
                <a:solidFill>
                  <a:srgbClr val="72A09F"/>
                </a:solidFill>
              </a:rPr>
              <a:t>rendre un temps pour vous  ? </a:t>
            </a:r>
            <a:br>
              <a:rPr lang="fr-FR" sz="1400" b="1" dirty="0" smtClean="0">
                <a:solidFill>
                  <a:srgbClr val="72A09F"/>
                </a:solidFill>
              </a:rPr>
            </a:br>
            <a:r>
              <a:rPr lang="fr-FR" sz="1400" dirty="0" smtClean="0"/>
              <a:t>(et que pour vous !  )</a:t>
            </a:r>
            <a:br>
              <a:rPr lang="fr-FR" sz="1400" dirty="0" smtClean="0"/>
            </a:br>
            <a:endParaRPr lang="fr-FR" sz="1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1400" dirty="0" smtClean="0"/>
              <a:t>  en posant les armes si nécessaire,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1400" dirty="0"/>
              <a:t>  </a:t>
            </a:r>
            <a:r>
              <a:rPr lang="fr-FR" sz="1400" dirty="0" smtClean="0"/>
              <a:t>en </a:t>
            </a:r>
            <a:r>
              <a:rPr lang="fr-FR" sz="1400" dirty="0"/>
              <a:t>revisitant votre parcours en partant d’aujourd’hui,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1400" dirty="0" smtClean="0"/>
              <a:t>  en </a:t>
            </a:r>
            <a:r>
              <a:rPr lang="fr-FR" sz="1400" dirty="0"/>
              <a:t>vous permettant </a:t>
            </a:r>
            <a:r>
              <a:rPr lang="fr-FR" sz="1400" dirty="0" smtClean="0"/>
              <a:t>d’appréhender </a:t>
            </a:r>
            <a:r>
              <a:rPr lang="fr-FR" sz="1400" dirty="0"/>
              <a:t>différemment </a:t>
            </a:r>
            <a:r>
              <a:rPr lang="fr-FR" sz="1400" dirty="0" smtClean="0"/>
              <a:t>des</a:t>
            </a:r>
            <a:br>
              <a:rPr lang="fr-FR" sz="1400" dirty="0" smtClean="0"/>
            </a:br>
            <a:r>
              <a:rPr lang="fr-FR" sz="1400" dirty="0" smtClean="0"/>
              <a:t>    situations </a:t>
            </a:r>
            <a:r>
              <a:rPr lang="fr-FR" sz="1400" dirty="0"/>
              <a:t>et en finir avec les schémas </a:t>
            </a:r>
            <a:r>
              <a:rPr lang="fr-FR" sz="1400" dirty="0" smtClean="0"/>
              <a:t>répétitifs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1400" dirty="0" smtClean="0"/>
              <a:t>  en travaillant sur vos repères pour retrouver un  nouvel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/>
              <a:t> </a:t>
            </a:r>
            <a:r>
              <a:rPr lang="fr-FR" sz="1400" dirty="0" smtClean="0"/>
              <a:t>   appétit de Vie.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b="1" dirty="0" smtClean="0"/>
              <a:t>Les possibilités sont grandes </a:t>
            </a:r>
            <a:r>
              <a:rPr lang="fr-FR" sz="1400" dirty="0" smtClean="0"/>
              <a:t>et les résultats surprenants car pas toujours là où on les attend… et pourtant si ajustés 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b="1" dirty="0" smtClean="0"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079" y="47754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Sophie </a:t>
            </a:r>
            <a:r>
              <a:rPr lang="fr-FR" sz="1200" b="1" dirty="0" err="1" smtClean="0"/>
              <a:t>Reboul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>
                <a:solidFill>
                  <a:srgbClr val="008080"/>
                </a:solidFill>
              </a:rPr>
              <a:t>Gestalt-Thérapeute</a:t>
            </a:r>
            <a:r>
              <a:rPr lang="fr-FR" sz="1200" dirty="0" smtClean="0"/>
              <a:t> </a:t>
            </a:r>
            <a:r>
              <a:rPr lang="fr-FR" sz="1200" b="1" dirty="0" smtClean="0">
                <a:solidFill>
                  <a:srgbClr val="006666"/>
                </a:solidFill>
              </a:rPr>
              <a:t/>
            </a:r>
            <a:br>
              <a:rPr lang="fr-FR" sz="1200" b="1" dirty="0" smtClean="0">
                <a:solidFill>
                  <a:srgbClr val="006666"/>
                </a:solidFill>
              </a:rPr>
            </a:br>
            <a:r>
              <a:rPr lang="fr-FR" sz="1200" b="1" dirty="0" smtClean="0"/>
              <a:t>06 42 70 39 67</a:t>
            </a:r>
            <a:endParaRPr lang="fr-FR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3141" y="-25424"/>
            <a:ext cx="30972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1838" y="4545702"/>
            <a:ext cx="29659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C’est là que l’</a:t>
            </a:r>
            <a:r>
              <a:rPr lang="fr-FR" sz="1200" b="1" dirty="0" smtClean="0"/>
              <a:t>ACCOMPAGNEMENT</a:t>
            </a:r>
            <a:r>
              <a:rPr lang="fr-FR" sz="1200" dirty="0" smtClean="0"/>
              <a:t> peut être un </a:t>
            </a:r>
            <a:r>
              <a:rPr lang="fr-FR" sz="1200" dirty="0" smtClean="0">
                <a:solidFill>
                  <a:srgbClr val="008080"/>
                </a:solidFill>
              </a:rPr>
              <a:t>élément </a:t>
            </a:r>
            <a:r>
              <a:rPr lang="fr-FR" sz="1200" b="1" dirty="0" smtClean="0">
                <a:solidFill>
                  <a:srgbClr val="008080"/>
                </a:solidFill>
              </a:rPr>
              <a:t>RESSOURCE</a:t>
            </a:r>
            <a:r>
              <a:rPr lang="fr-FR" sz="1200" dirty="0" smtClean="0"/>
              <a:t>. </a:t>
            </a:r>
            <a:br>
              <a:rPr lang="fr-FR" sz="1200" dirty="0" smtClean="0"/>
            </a:br>
            <a:endParaRPr lang="fr-FR" sz="1200" dirty="0" smtClean="0"/>
          </a:p>
          <a:p>
            <a:pPr algn="ctr"/>
            <a:r>
              <a:rPr lang="fr-FR" sz="1200" dirty="0" smtClean="0"/>
              <a:t>Il peut permettre de regarder </a:t>
            </a:r>
            <a:r>
              <a:rPr lang="fr-FR" sz="1200" b="1" dirty="0" smtClean="0"/>
              <a:t>autrement une situation</a:t>
            </a:r>
            <a:r>
              <a:rPr lang="fr-FR" sz="1200" dirty="0" smtClean="0"/>
              <a:t>, de la revisiter pour la mettre à sa juste place…</a:t>
            </a:r>
          </a:p>
          <a:p>
            <a:endParaRPr lang="fr-FR" sz="1200" dirty="0" smtClean="0"/>
          </a:p>
          <a:p>
            <a:pPr algn="ctr"/>
            <a:r>
              <a:rPr lang="fr-FR" sz="1200" dirty="0" smtClean="0"/>
              <a:t>L’ACCOMPAGNEMENT aide au repositionnement face à un contexte, à un environnement et cela, pour un mieux-être au monde et un mieux-vivre.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5496" y="1628800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Besoin de faire une pause et du tri </a:t>
            </a:r>
            <a:br>
              <a:rPr lang="fr-FR" sz="1200" i="1" dirty="0" smtClean="0"/>
            </a:br>
            <a:r>
              <a:rPr lang="fr-FR" sz="1200" i="1" dirty="0" smtClean="0"/>
              <a:t>dans sa vie,</a:t>
            </a:r>
            <a:br>
              <a:rPr lang="fr-FR" sz="1200" i="1" dirty="0" smtClean="0"/>
            </a:br>
            <a:r>
              <a:rPr lang="fr-FR" sz="1200" i="1" dirty="0" smtClean="0"/>
              <a:t>Impression d’être débordé(e) et de ne pas arriver à se poser,</a:t>
            </a:r>
          </a:p>
          <a:p>
            <a:pPr algn="ctr"/>
            <a:r>
              <a:rPr lang="fr-FR" sz="1200" i="1" dirty="0" smtClean="0"/>
              <a:t>Moment difficile à traverser </a:t>
            </a:r>
          </a:p>
          <a:p>
            <a:pPr algn="ctr"/>
            <a:r>
              <a:rPr lang="fr-FR" sz="1200" i="1" dirty="0" smtClean="0"/>
              <a:t>( deuil, séparation, maladie, changement de cap professionnel),</a:t>
            </a:r>
          </a:p>
          <a:p>
            <a:pPr algn="ctr"/>
            <a:r>
              <a:rPr lang="fr-FR" sz="1400" dirty="0" smtClean="0"/>
              <a:t>Chacun de nous se trouve confronté(e) à ces épreuves à un moment ou à un autre…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5496" y="132102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8080"/>
                </a:solidFill>
              </a:rPr>
              <a:t>Un constat</a:t>
            </a:r>
            <a:endParaRPr lang="fr-FR" sz="1400" b="1" dirty="0">
              <a:solidFill>
                <a:srgbClr val="00808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7504" y="379078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Y</a:t>
            </a:r>
            <a:r>
              <a:rPr lang="fr-FR" sz="1200" dirty="0" smtClean="0"/>
              <a:t> faire face alors que </a:t>
            </a:r>
            <a:r>
              <a:rPr lang="fr-FR" sz="1200" b="1" dirty="0" smtClean="0"/>
              <a:t>fragilisé(e) </a:t>
            </a:r>
            <a:r>
              <a:rPr lang="fr-FR" sz="1200" dirty="0" smtClean="0"/>
              <a:t>peut s’avérer compliqué et même parfois insurmontable…</a:t>
            </a:r>
            <a:endParaRPr lang="fr-FR" sz="1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04664"/>
            <a:ext cx="1656184" cy="11078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14765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193</Words>
  <Application>Microsoft Office PowerPoint</Application>
  <PresentationFormat>Affichage à l'écran (4:3)</PresentationFormat>
  <Paragraphs>68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Cabinet « Au fil de l’eau »</vt:lpstr>
      <vt:lpstr>Cabinet « Au fil de l’eau 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Cabinet psy « Au fil de l’eau »</dc:title>
  <dc:creator>portable</dc:creator>
  <cp:lastModifiedBy>portable</cp:lastModifiedBy>
  <cp:revision>178</cp:revision>
  <cp:lastPrinted>2017-01-25T17:00:20Z</cp:lastPrinted>
  <dcterms:created xsi:type="dcterms:W3CDTF">2016-09-21T07:44:57Z</dcterms:created>
  <dcterms:modified xsi:type="dcterms:W3CDTF">2017-02-15T13:11:58Z</dcterms:modified>
</cp:coreProperties>
</file>