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3" r:id="rId1"/>
  </p:sldMasterIdLst>
  <p:notesMasterIdLst>
    <p:notesMasterId r:id="rId48"/>
  </p:notesMasterIdLst>
  <p:sldIdLst>
    <p:sldId id="256" r:id="rId2"/>
    <p:sldId id="257" r:id="rId3"/>
    <p:sldId id="260" r:id="rId4"/>
    <p:sldId id="261" r:id="rId5"/>
    <p:sldId id="262" r:id="rId6"/>
    <p:sldId id="263" r:id="rId7"/>
    <p:sldId id="282" r:id="rId8"/>
    <p:sldId id="283" r:id="rId9"/>
    <p:sldId id="279" r:id="rId10"/>
    <p:sldId id="264" r:id="rId11"/>
    <p:sldId id="284" r:id="rId12"/>
    <p:sldId id="280" r:id="rId13"/>
    <p:sldId id="285" r:id="rId14"/>
    <p:sldId id="265" r:id="rId15"/>
    <p:sldId id="286" r:id="rId16"/>
    <p:sldId id="298" r:id="rId17"/>
    <p:sldId id="299" r:id="rId18"/>
    <p:sldId id="300" r:id="rId19"/>
    <p:sldId id="287" r:id="rId20"/>
    <p:sldId id="281" r:id="rId21"/>
    <p:sldId id="288" r:id="rId22"/>
    <p:sldId id="266" r:id="rId23"/>
    <p:sldId id="301" r:id="rId24"/>
    <p:sldId id="290" r:id="rId25"/>
    <p:sldId id="289" r:id="rId26"/>
    <p:sldId id="267" r:id="rId27"/>
    <p:sldId id="302" r:id="rId28"/>
    <p:sldId id="303" r:id="rId29"/>
    <p:sldId id="304" r:id="rId30"/>
    <p:sldId id="269" r:id="rId31"/>
    <p:sldId id="270" r:id="rId32"/>
    <p:sldId id="291" r:id="rId33"/>
    <p:sldId id="271" r:id="rId34"/>
    <p:sldId id="272" r:id="rId35"/>
    <p:sldId id="273" r:id="rId36"/>
    <p:sldId id="293" r:id="rId37"/>
    <p:sldId id="295" r:id="rId38"/>
    <p:sldId id="292" r:id="rId39"/>
    <p:sldId id="274" r:id="rId40"/>
    <p:sldId id="296" r:id="rId41"/>
    <p:sldId id="297" r:id="rId42"/>
    <p:sldId id="305" r:id="rId43"/>
    <p:sldId id="275" r:id="rId44"/>
    <p:sldId id="276" r:id="rId45"/>
    <p:sldId id="277" r:id="rId46"/>
    <p:sldId id="27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328"/>
    <a:srgbClr val="2B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36"/>
    <p:restoredTop sz="66079"/>
  </p:normalViewPr>
  <p:slideViewPr>
    <p:cSldViewPr snapToGrid="0" snapToObjects="1">
      <p:cViewPr varScale="1">
        <p:scale>
          <a:sx n="77" d="100"/>
          <a:sy n="77" d="100"/>
        </p:scale>
        <p:origin x="11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60A97-005E-D140-BBF2-DC7CF3236C73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B298C-CC3A-4146-9D61-9F9F8ED3E6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6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、后面说例举出的例子不是为了否定大家工作</a:t>
            </a:r>
            <a:endParaRPr kumimoji="1" lang="en-US" altLang="zh-CN" sz="1200" dirty="0" smtClean="0"/>
          </a:p>
          <a:p>
            <a:pPr>
              <a:lnSpc>
                <a:spcPct val="150000"/>
              </a:lnSpc>
            </a:pP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、更多的提供代码整洁思想，先有思想改变才可能有行动上的改变</a:t>
            </a:r>
            <a:endParaRPr kumimoji="1" lang="en-US" altLang="zh-CN" sz="1200" dirty="0" smtClean="0"/>
          </a:p>
          <a:p>
            <a:pPr>
              <a:lnSpc>
                <a:spcPct val="150000"/>
              </a:lnSpc>
            </a:pPr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、欢迎提供个人更好的意见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47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7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命名谁不会呀，从我们入门的</a:t>
            </a:r>
            <a:r>
              <a:rPr kumimoji="1" lang="en-US" altLang="zh-CN" dirty="0" err="1" smtClean="0"/>
              <a:t>c,java</a:t>
            </a:r>
            <a:r>
              <a:rPr kumimoji="1" lang="zh-CN" altLang="en-US" dirty="0" smtClean="0"/>
              <a:t>语言的时候就接触了，尤其考计算机二级证书的题库。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我们给变量、函数、参数、类和封包命名。我们给源代码及源代码所在目录命名。我们给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文件、</a:t>
            </a:r>
            <a:r>
              <a:rPr kumimoji="1" lang="en-US" altLang="zh-CN" dirty="0" smtClean="0"/>
              <a:t>war</a:t>
            </a:r>
            <a:r>
              <a:rPr kumimoji="1" lang="zh-CN" altLang="en-US" dirty="0" smtClean="0"/>
              <a:t>文件和</a:t>
            </a:r>
            <a:r>
              <a:rPr kumimoji="1" lang="en-US" altLang="zh-CN" dirty="0" smtClean="0"/>
              <a:t>ear</a:t>
            </a:r>
            <a:r>
              <a:rPr kumimoji="1" lang="zh-CN" altLang="en-US" dirty="0" smtClean="0"/>
              <a:t>文件命名。我们命名、命名，不断命名。既然有这么多命名要做，不妨做好它。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名副其实： 命名很重要， 你愿意给你的孩子起名叫翠花，狗蛋，二愣子吗？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XYZControllerForEfficientHandlingOfStrings</a:t>
            </a:r>
            <a:r>
              <a:rPr kumimoji="1" lang="zh-CN" altLang="en-US" dirty="0" smtClean="0"/>
              <a:t>和另一处的</a:t>
            </a:r>
            <a:r>
              <a:rPr kumimoji="1" lang="en-US" altLang="zh-CN" dirty="0" err="1" smtClean="0"/>
              <a:t>XYZControllerForEfficientStorageOfStrings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1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命名谁不会呀，从我们入门的</a:t>
            </a:r>
            <a:r>
              <a:rPr kumimoji="1" lang="en-US" altLang="zh-CN" dirty="0" err="1" smtClean="0"/>
              <a:t>c,java</a:t>
            </a:r>
            <a:r>
              <a:rPr kumimoji="1" lang="zh-CN" altLang="en-US" dirty="0" smtClean="0"/>
              <a:t>语言的时候就接触了，尤其考计算机二级证书的题库。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我们给变量、函数、参数、类和封包命名。我们给源代码及源代码所在目录命名。我们给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文件、</a:t>
            </a:r>
            <a:r>
              <a:rPr kumimoji="1" lang="en-US" altLang="zh-CN" dirty="0" smtClean="0"/>
              <a:t>war</a:t>
            </a:r>
            <a:r>
              <a:rPr kumimoji="1" lang="zh-CN" altLang="en-US" dirty="0" smtClean="0"/>
              <a:t>文件和</a:t>
            </a:r>
            <a:r>
              <a:rPr kumimoji="1" lang="en-US" altLang="zh-CN" dirty="0" smtClean="0"/>
              <a:t>ear</a:t>
            </a:r>
            <a:r>
              <a:rPr kumimoji="1" lang="zh-CN" altLang="en-US" dirty="0" smtClean="0"/>
              <a:t>文件命名。我们命名、命名，不断命名。既然有这么多命名要做，不妨做好它。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名副其实： 命名很重要， 你愿意给你的孩子起名叫翠花，狗蛋，二愣子吗？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XYZControllerForEfficientHandlingOfStrings</a:t>
            </a:r>
            <a:r>
              <a:rPr kumimoji="1" lang="zh-CN" altLang="en-US" dirty="0" smtClean="0"/>
              <a:t>和另一处的</a:t>
            </a:r>
            <a:r>
              <a:rPr kumimoji="1" lang="en-US" altLang="zh-CN" dirty="0" err="1" smtClean="0"/>
              <a:t>XYZControllerForEfficientStorageOfStrings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93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097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27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87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46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298C-CC3A-4146-9D61-9F9F8ED3E64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95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5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7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0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47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10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9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6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6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8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2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0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91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wz.cn/6AYj9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1839" y="239843"/>
            <a:ext cx="7197726" cy="1027197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代码整洁之道 </a:t>
            </a:r>
            <a:r>
              <a:rPr kumimoji="1" lang="en-US" altLang="zh-CN" sz="5400" dirty="0" smtClean="0">
                <a:latin typeface="SimHei" charset="-122"/>
                <a:ea typeface="SimHei" charset="-122"/>
                <a:cs typeface="SimHei" charset="-122"/>
              </a:rPr>
              <a:t>&amp;</a:t>
            </a:r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 重构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41" y="1394859"/>
            <a:ext cx="4231547" cy="52982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7" y="1394859"/>
            <a:ext cx="4217888" cy="5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002461" y="2674969"/>
            <a:ext cx="9498104" cy="1753597"/>
          </a:xfrm>
        </p:spPr>
        <p:txBody>
          <a:bodyPr numCol="1" anchor="ctr">
            <a:noAutofit/>
          </a:bodyPr>
          <a:lstStyle/>
          <a:p>
            <a:pPr algn="ctr"/>
            <a:r>
              <a:rPr kumimoji="1" lang="zh-CN" altLang="en-US" sz="9600" b="1" dirty="0" smtClean="0">
                <a:solidFill>
                  <a:srgbClr val="FFFF00"/>
                </a:solidFill>
              </a:rPr>
              <a:t>做有意义的区分</a:t>
            </a:r>
            <a:endParaRPr kumimoji="1" lang="en-US" altLang="zh-CN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9333"/>
            <a:ext cx="10131425" cy="1659467"/>
          </a:xfrm>
        </p:spPr>
        <p:txBody>
          <a:bodyPr anchor="t">
            <a:normAutofit/>
          </a:bodyPr>
          <a:lstStyle/>
          <a:p>
            <a:endParaRPr kumimoji="1" lang="en-US" altLang="zh-CN" sz="2800" dirty="0" smtClean="0">
              <a:solidFill>
                <a:srgbClr val="FFFF00"/>
              </a:solidFill>
            </a:endParaRPr>
          </a:p>
          <a:p>
            <a:r>
              <a:rPr kumimoji="1" lang="zh-CN" altLang="en-US" sz="2800" dirty="0" smtClean="0">
                <a:solidFill>
                  <a:srgbClr val="FFFF00"/>
                </a:solidFill>
              </a:rPr>
              <a:t>非必要情况下尽量不要用数字下表来做区分</a:t>
            </a:r>
            <a:endParaRPr kumimoji="1" lang="en-US" altLang="zh-CN" sz="2800" dirty="0" smtClean="0">
              <a:solidFill>
                <a:srgbClr val="FFFF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6971" y="1453206"/>
            <a:ext cx="7364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400" b="1" dirty="0" err="1"/>
              <a:t>public</a:t>
            </a:r>
            <a:r>
              <a:rPr lang="mr-IN" altLang="zh-CN" sz="2400" b="1" dirty="0"/>
              <a:t> </a:t>
            </a:r>
            <a:r>
              <a:rPr lang="mr-IN" altLang="zh-CN" sz="2400" b="1" dirty="0" err="1"/>
              <a:t>static</a:t>
            </a:r>
            <a:r>
              <a:rPr lang="mr-IN" altLang="zh-CN" sz="2400" b="1" dirty="0"/>
              <a:t> </a:t>
            </a:r>
            <a:r>
              <a:rPr lang="mr-IN" altLang="zh-CN" sz="2400" b="1" dirty="0" err="1"/>
              <a:t>void</a:t>
            </a:r>
            <a:r>
              <a:rPr lang="mr-IN" altLang="zh-CN" sz="2400" b="1" dirty="0"/>
              <a:t> </a:t>
            </a:r>
            <a:r>
              <a:rPr lang="mr-IN" altLang="zh-CN" sz="2400" b="1" dirty="0" err="1"/>
              <a:t>copyChars</a:t>
            </a:r>
            <a:r>
              <a:rPr lang="mr-IN" altLang="zh-CN" sz="2400" b="1" dirty="0"/>
              <a:t>(</a:t>
            </a:r>
            <a:r>
              <a:rPr lang="mr-IN" altLang="zh-CN" sz="2400" b="1" dirty="0" err="1"/>
              <a:t>char</a:t>
            </a:r>
            <a:r>
              <a:rPr lang="mr-IN" altLang="zh-CN" sz="2400" b="1" dirty="0"/>
              <a:t> a1</a:t>
            </a:r>
            <a:r>
              <a:rPr lang="mr-IN" altLang="zh-CN" sz="2400" dirty="0"/>
              <a:t>[], </a:t>
            </a:r>
            <a:r>
              <a:rPr lang="mr-IN" altLang="zh-CN" sz="2400" b="1" dirty="0" err="1"/>
              <a:t>char</a:t>
            </a:r>
            <a:r>
              <a:rPr lang="mr-IN" altLang="zh-CN" sz="2400" b="1" dirty="0"/>
              <a:t> a2</a:t>
            </a:r>
            <a:r>
              <a:rPr lang="mr-IN" altLang="zh-CN" sz="2400" dirty="0"/>
              <a:t>[]</a:t>
            </a:r>
            <a:r>
              <a:rPr lang="mr-IN" altLang="zh-CN" sz="2400" b="1" dirty="0"/>
              <a:t>) </a:t>
            </a:r>
            <a:r>
              <a:rPr lang="mr-IN" altLang="zh-CN" sz="2400" dirty="0"/>
              <a:t>{</a:t>
            </a:r>
            <a:br>
              <a:rPr lang="mr-IN" altLang="zh-CN" sz="2400" dirty="0"/>
            </a:br>
            <a:r>
              <a:rPr lang="mr-IN" altLang="zh-CN" sz="2400" dirty="0"/>
              <a:t>     </a:t>
            </a:r>
            <a:r>
              <a:rPr lang="mr-IN" altLang="zh-CN" sz="2400" b="1" dirty="0" err="1"/>
              <a:t>for</a:t>
            </a:r>
            <a:r>
              <a:rPr lang="mr-IN" altLang="zh-CN" sz="2400" b="1" dirty="0"/>
              <a:t> (</a:t>
            </a:r>
            <a:r>
              <a:rPr lang="mr-IN" altLang="zh-CN" sz="2400" b="1" dirty="0" err="1"/>
              <a:t>int</a:t>
            </a:r>
            <a:r>
              <a:rPr lang="mr-IN" altLang="zh-CN" sz="2400" b="1" dirty="0"/>
              <a:t> </a:t>
            </a:r>
            <a:r>
              <a:rPr lang="mr-IN" altLang="zh-CN" sz="2400" b="1" dirty="0" err="1"/>
              <a:t>i</a:t>
            </a:r>
            <a:r>
              <a:rPr lang="mr-IN" altLang="zh-CN" sz="2400" b="1" dirty="0"/>
              <a:t> </a:t>
            </a:r>
            <a:r>
              <a:rPr lang="mr-IN" altLang="zh-CN" sz="2400" dirty="0"/>
              <a:t>= 0; </a:t>
            </a:r>
            <a:r>
              <a:rPr lang="mr-IN" altLang="zh-CN" sz="2400" b="1" dirty="0" err="1"/>
              <a:t>i</a:t>
            </a:r>
            <a:r>
              <a:rPr lang="mr-IN" altLang="zh-CN" sz="2400" b="1" dirty="0"/>
              <a:t> </a:t>
            </a:r>
            <a:r>
              <a:rPr lang="mr-IN" altLang="zh-CN" sz="2400" dirty="0"/>
              <a:t>&lt; </a:t>
            </a:r>
            <a:r>
              <a:rPr lang="mr-IN" altLang="zh-CN" sz="2400" b="1" dirty="0"/>
              <a:t>a1</a:t>
            </a:r>
            <a:r>
              <a:rPr lang="mr-IN" altLang="zh-CN" sz="2400" dirty="0"/>
              <a:t>.</a:t>
            </a:r>
            <a:r>
              <a:rPr lang="mr-IN" altLang="zh-CN" sz="2400" b="1" dirty="0"/>
              <a:t>length</a:t>
            </a:r>
            <a:r>
              <a:rPr lang="mr-IN" altLang="zh-CN" sz="2400" dirty="0"/>
              <a:t>; </a:t>
            </a:r>
            <a:r>
              <a:rPr lang="mr-IN" altLang="zh-CN" sz="2400" b="1" dirty="0" err="1"/>
              <a:t>i</a:t>
            </a:r>
            <a:r>
              <a:rPr lang="mr-IN" altLang="zh-CN" sz="2400" dirty="0"/>
              <a:t>++</a:t>
            </a:r>
            <a:r>
              <a:rPr lang="mr-IN" altLang="zh-CN" sz="2400" b="1" dirty="0"/>
              <a:t>) </a:t>
            </a:r>
            <a:r>
              <a:rPr lang="mr-IN" altLang="zh-CN" sz="2400" dirty="0"/>
              <a:t>{</a:t>
            </a:r>
            <a:br>
              <a:rPr lang="mr-IN" altLang="zh-CN" sz="2400" dirty="0"/>
            </a:br>
            <a:r>
              <a:rPr lang="mr-IN" altLang="zh-CN" sz="2400" dirty="0"/>
              <a:t>         </a:t>
            </a:r>
            <a:r>
              <a:rPr lang="mr-IN" altLang="zh-CN" sz="2400" b="1" dirty="0"/>
              <a:t>a2</a:t>
            </a:r>
            <a:r>
              <a:rPr lang="mr-IN" altLang="zh-CN" sz="2400" dirty="0"/>
              <a:t>[</a:t>
            </a:r>
            <a:r>
              <a:rPr lang="mr-IN" altLang="zh-CN" sz="2400" b="1" dirty="0" err="1"/>
              <a:t>i</a:t>
            </a:r>
            <a:r>
              <a:rPr lang="mr-IN" altLang="zh-CN" sz="2400" dirty="0"/>
              <a:t>] = </a:t>
            </a:r>
            <a:r>
              <a:rPr lang="mr-IN" altLang="zh-CN" sz="2400" b="1" dirty="0"/>
              <a:t>a1</a:t>
            </a:r>
            <a:r>
              <a:rPr lang="mr-IN" altLang="zh-CN" sz="2400" dirty="0"/>
              <a:t>[</a:t>
            </a:r>
            <a:r>
              <a:rPr lang="mr-IN" altLang="zh-CN" sz="2400" b="1" dirty="0" err="1"/>
              <a:t>i</a:t>
            </a:r>
            <a:r>
              <a:rPr lang="mr-IN" altLang="zh-CN" sz="2400" dirty="0"/>
              <a:t>];</a:t>
            </a:r>
            <a:br>
              <a:rPr lang="mr-IN" altLang="zh-CN" sz="2400" dirty="0"/>
            </a:br>
            <a:r>
              <a:rPr lang="mr-IN" altLang="zh-CN" sz="2400" dirty="0"/>
              <a:t>     }</a:t>
            </a:r>
            <a:br>
              <a:rPr lang="mr-IN" altLang="zh-CN" sz="2400" dirty="0"/>
            </a:br>
            <a:r>
              <a:rPr lang="mr-IN" altLang="zh-CN" sz="2400" dirty="0"/>
              <a:t> }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290919" y="4066468"/>
            <a:ext cx="69566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public static void </a:t>
            </a:r>
            <a:r>
              <a:rPr lang="en-US" altLang="zh-CN" sz="2400" b="1" dirty="0" err="1">
                <a:solidFill>
                  <a:srgbClr val="00B050"/>
                </a:solidFill>
              </a:rPr>
              <a:t>copyChars</a:t>
            </a:r>
            <a:r>
              <a:rPr lang="en-US" altLang="zh-CN" sz="2400" b="1" dirty="0">
                <a:solidFill>
                  <a:srgbClr val="00B050"/>
                </a:solidFill>
              </a:rPr>
              <a:t>(char source</a:t>
            </a:r>
            <a:r>
              <a:rPr lang="en-US" altLang="zh-CN" sz="2400" dirty="0">
                <a:solidFill>
                  <a:srgbClr val="00B050"/>
                </a:solidFill>
              </a:rPr>
              <a:t>[], </a:t>
            </a:r>
            <a:r>
              <a:rPr lang="en-US" altLang="zh-CN" sz="2400" b="1" dirty="0">
                <a:solidFill>
                  <a:srgbClr val="00B050"/>
                </a:solidFill>
              </a:rPr>
              <a:t>char result</a:t>
            </a:r>
            <a:r>
              <a:rPr lang="en-US" altLang="zh-CN" sz="2400" dirty="0">
                <a:solidFill>
                  <a:srgbClr val="00B050"/>
                </a:solidFill>
              </a:rPr>
              <a:t>[]</a:t>
            </a:r>
            <a:r>
              <a:rPr lang="en-US" altLang="zh-CN" sz="2400" b="1" dirty="0">
                <a:solidFill>
                  <a:srgbClr val="00B050"/>
                </a:solidFill>
              </a:rPr>
              <a:t>) 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50"/>
                </a:solidFill>
              </a:rPr>
              <a:t>     </a:t>
            </a:r>
            <a:r>
              <a:rPr lang="en-US" altLang="zh-CN" sz="2400" b="1" dirty="0">
                <a:solidFill>
                  <a:srgbClr val="00B050"/>
                </a:solidFill>
              </a:rPr>
              <a:t>for (</a:t>
            </a:r>
            <a:r>
              <a:rPr lang="en-US" altLang="zh-CN" sz="2400" b="1" dirty="0" err="1">
                <a:solidFill>
                  <a:srgbClr val="00B050"/>
                </a:solidFill>
              </a:rPr>
              <a:t>int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= 0; </a:t>
            </a:r>
            <a:r>
              <a:rPr lang="en-US" altLang="zh-CN" sz="2400" b="1" dirty="0" err="1">
                <a:solidFill>
                  <a:srgbClr val="00B050"/>
                </a:solidFill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&lt; </a:t>
            </a:r>
            <a:r>
              <a:rPr lang="en-US" altLang="zh-CN" sz="2400" b="1" dirty="0" err="1">
                <a:solidFill>
                  <a:srgbClr val="00B050"/>
                </a:solidFill>
              </a:rPr>
              <a:t>source</a:t>
            </a:r>
            <a:r>
              <a:rPr lang="en-US" altLang="zh-CN" sz="2400" dirty="0" err="1">
                <a:solidFill>
                  <a:srgbClr val="00B050"/>
                </a:solidFill>
              </a:rPr>
              <a:t>.</a:t>
            </a:r>
            <a:r>
              <a:rPr lang="en-US" altLang="zh-CN" sz="2400" b="1" dirty="0" err="1">
                <a:solidFill>
                  <a:srgbClr val="00B050"/>
                </a:solidFill>
              </a:rPr>
              <a:t>length</a:t>
            </a:r>
            <a:r>
              <a:rPr lang="en-US" altLang="zh-CN" sz="2400" dirty="0">
                <a:solidFill>
                  <a:srgbClr val="00B050"/>
                </a:solidFill>
              </a:rPr>
              <a:t>; </a:t>
            </a:r>
            <a:r>
              <a:rPr lang="en-US" altLang="zh-CN" sz="2400" b="1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++</a:t>
            </a:r>
            <a:r>
              <a:rPr lang="en-US" altLang="zh-CN" sz="2400" b="1" dirty="0">
                <a:solidFill>
                  <a:srgbClr val="00B050"/>
                </a:solidFill>
              </a:rPr>
              <a:t>) </a:t>
            </a:r>
            <a:r>
              <a:rPr lang="en-US" altLang="zh-CN" sz="2400" dirty="0">
                <a:solidFill>
                  <a:srgbClr val="00B050"/>
                </a:solidFill>
              </a:rPr>
              <a:t>{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50"/>
                </a:solidFill>
              </a:rPr>
              <a:t>         </a:t>
            </a:r>
            <a:r>
              <a:rPr lang="en-US" altLang="zh-CN" sz="2400" b="1" dirty="0">
                <a:solidFill>
                  <a:srgbClr val="00B050"/>
                </a:solidFill>
              </a:rPr>
              <a:t>result</a:t>
            </a:r>
            <a:r>
              <a:rPr lang="en-US" altLang="zh-CN" sz="2400" dirty="0">
                <a:solidFill>
                  <a:srgbClr val="00B050"/>
                </a:solidFill>
              </a:rPr>
              <a:t>[</a:t>
            </a:r>
            <a:r>
              <a:rPr lang="en-US" altLang="zh-CN" sz="2400" b="1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 = </a:t>
            </a:r>
            <a:r>
              <a:rPr lang="en-US" altLang="zh-CN" sz="2400" b="1" dirty="0">
                <a:solidFill>
                  <a:srgbClr val="00B050"/>
                </a:solidFill>
              </a:rPr>
              <a:t>source</a:t>
            </a:r>
            <a:r>
              <a:rPr lang="en-US" altLang="zh-CN" sz="2400" dirty="0">
                <a:solidFill>
                  <a:srgbClr val="00B050"/>
                </a:solidFill>
              </a:rPr>
              <a:t>[</a:t>
            </a:r>
            <a:r>
              <a:rPr lang="en-US" altLang="zh-CN" sz="2400" b="1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];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50"/>
                </a:solidFill>
              </a:rPr>
              <a:t>     }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50"/>
                </a:solidFill>
              </a:rPr>
              <a:t> }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4307" y="2510119"/>
            <a:ext cx="8648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 smtClean="0">
                <a:solidFill>
                  <a:srgbClr val="FFFF00"/>
                </a:solidFill>
              </a:rPr>
              <a:t>使用能读的出来的名称</a:t>
            </a:r>
            <a:endParaRPr kumimoji="1" lang="zh-CN" alt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8941" y="1737801"/>
            <a:ext cx="55043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class DtaRcrd102 {</a:t>
            </a:r>
            <a:br>
              <a:rPr lang="en-US" altLang="zh-CN" sz="2400" dirty="0"/>
            </a:br>
            <a:r>
              <a:rPr lang="en-US" altLang="zh-CN" sz="2400" dirty="0"/>
              <a:t>        private Date </a:t>
            </a:r>
            <a:r>
              <a:rPr lang="en-US" altLang="zh-CN" sz="2400" dirty="0" err="1"/>
              <a:t>genymdhms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   private Date </a:t>
            </a:r>
            <a:r>
              <a:rPr lang="en-US" altLang="zh-CN" sz="2400" dirty="0" err="1"/>
              <a:t>modymdhms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/>
              <a:t>        private final String </a:t>
            </a:r>
            <a:r>
              <a:rPr lang="en-US" altLang="zh-CN" sz="2400" dirty="0" err="1"/>
              <a:t>pszqint</a:t>
            </a:r>
            <a:r>
              <a:rPr lang="en-US" altLang="zh-CN" sz="2400" dirty="0"/>
              <a:t> = "102";</a:t>
            </a:r>
            <a:br>
              <a:rPr lang="en-US" altLang="zh-CN" sz="2400" dirty="0"/>
            </a:br>
            <a:r>
              <a:rPr lang="en-US" altLang="zh-CN" sz="2400" i="1" dirty="0"/>
              <a:t>/* ... */</a:t>
            </a:r>
            <a:br>
              <a:rPr lang="en-US" altLang="zh-CN" sz="2400" i="1" dirty="0"/>
            </a:br>
            <a:r>
              <a:rPr lang="en-US" altLang="zh-CN" sz="2400" i="1" dirty="0"/>
              <a:t>    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773270" y="698758"/>
            <a:ext cx="6418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 class Customer {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50"/>
                </a:solidFill>
              </a:rPr>
              <a:t>        private Date </a:t>
            </a:r>
            <a:r>
              <a:rPr lang="en-US" altLang="zh-CN" sz="2400" dirty="0" err="1">
                <a:solidFill>
                  <a:srgbClr val="00B050"/>
                </a:solidFill>
              </a:rPr>
              <a:t>generationTimestamp</a:t>
            </a:r>
            <a:r>
              <a:rPr lang="en-US" altLang="zh-CN" sz="2400" dirty="0">
                <a:solidFill>
                  <a:srgbClr val="00B050"/>
                </a:solidFill>
              </a:rPr>
              <a:t>;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50"/>
                </a:solidFill>
              </a:rPr>
              <a:t>        private Date </a:t>
            </a:r>
            <a:r>
              <a:rPr lang="en-US" altLang="zh-CN" sz="2400" dirty="0" err="1">
                <a:solidFill>
                  <a:srgbClr val="00B050"/>
                </a:solidFill>
              </a:rPr>
              <a:t>modificationTimestamp</a:t>
            </a:r>
            <a:r>
              <a:rPr lang="en-US" altLang="zh-CN" sz="2400" dirty="0">
                <a:solidFill>
                  <a:srgbClr val="00B050"/>
                </a:solidFill>
              </a:rPr>
              <a:t>;;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>
                <a:solidFill>
                  <a:srgbClr val="00B050"/>
                </a:solidFill>
              </a:rPr>
              <a:t>        private final String </a:t>
            </a:r>
            <a:r>
              <a:rPr lang="en-US" altLang="zh-CN" sz="2400" dirty="0" err="1">
                <a:solidFill>
                  <a:srgbClr val="00B050"/>
                </a:solidFill>
              </a:rPr>
              <a:t>recordId</a:t>
            </a:r>
            <a:r>
              <a:rPr lang="en-US" altLang="zh-CN" sz="2400" dirty="0">
                <a:solidFill>
                  <a:srgbClr val="00B050"/>
                </a:solidFill>
              </a:rPr>
              <a:t> = "102";</a:t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i="1" dirty="0">
                <a:solidFill>
                  <a:srgbClr val="00B050"/>
                </a:solidFill>
              </a:rPr>
              <a:t>/* ... */</a:t>
            </a:r>
            <a:br>
              <a:rPr lang="en-US" altLang="zh-CN" sz="2400" i="1" dirty="0">
                <a:solidFill>
                  <a:srgbClr val="00B050"/>
                </a:solidFill>
              </a:rPr>
            </a:br>
            <a:r>
              <a:rPr lang="en-US" altLang="zh-CN" sz="2400" i="1" dirty="0">
                <a:solidFill>
                  <a:srgbClr val="00B050"/>
                </a:solidFill>
              </a:rPr>
              <a:t>    </a:t>
            </a:r>
            <a:r>
              <a:rPr lang="en-US" altLang="zh-CN" sz="2400" dirty="0">
                <a:solidFill>
                  <a:srgbClr val="00B050"/>
                </a:solidFill>
              </a:rPr>
              <a:t>};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80847" y="3825601"/>
            <a:ext cx="64187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</a:rPr>
              <a:t> class Customer {</a:t>
            </a:r>
            <a:br>
              <a:rPr lang="en-US" altLang="zh-CN" sz="2400" dirty="0">
                <a:solidFill>
                  <a:srgbClr val="92D050"/>
                </a:solidFill>
              </a:rPr>
            </a:br>
            <a:r>
              <a:rPr lang="en-US" altLang="zh-CN" sz="2400" dirty="0">
                <a:solidFill>
                  <a:srgbClr val="92D050"/>
                </a:solidFill>
              </a:rPr>
              <a:t>        private Date </a:t>
            </a:r>
            <a:r>
              <a:rPr lang="en-US" altLang="zh-CN" sz="2400" dirty="0" err="1">
                <a:solidFill>
                  <a:srgbClr val="92D050"/>
                </a:solidFill>
              </a:rPr>
              <a:t>generationDate_ymdhms</a:t>
            </a:r>
            <a:r>
              <a:rPr lang="en-US" altLang="zh-CN" sz="2400" dirty="0">
                <a:solidFill>
                  <a:srgbClr val="92D050"/>
                </a:solidFill>
              </a:rPr>
              <a:t>;</a:t>
            </a:r>
            <a:br>
              <a:rPr lang="en-US" altLang="zh-CN" sz="2400" dirty="0">
                <a:solidFill>
                  <a:srgbClr val="92D050"/>
                </a:solidFill>
              </a:rPr>
            </a:br>
            <a:r>
              <a:rPr lang="en-US" altLang="zh-CN" sz="2400" dirty="0">
                <a:solidFill>
                  <a:srgbClr val="92D050"/>
                </a:solidFill>
              </a:rPr>
              <a:t>        private Date </a:t>
            </a:r>
            <a:r>
              <a:rPr lang="en-US" altLang="zh-CN" sz="2400" dirty="0" err="1">
                <a:solidFill>
                  <a:srgbClr val="92D050"/>
                </a:solidFill>
              </a:rPr>
              <a:t>modificationDate_ymdhms</a:t>
            </a:r>
            <a:r>
              <a:rPr lang="en-US" altLang="zh-CN" sz="2400" dirty="0">
                <a:solidFill>
                  <a:srgbClr val="92D050"/>
                </a:solidFill>
              </a:rPr>
              <a:t>;;</a:t>
            </a:r>
            <a:br>
              <a:rPr lang="en-US" altLang="zh-CN" sz="2400" dirty="0">
                <a:solidFill>
                  <a:srgbClr val="92D050"/>
                </a:solidFill>
              </a:rPr>
            </a:br>
            <a:r>
              <a:rPr lang="en-US" altLang="zh-CN" sz="2400" dirty="0">
                <a:solidFill>
                  <a:srgbClr val="92D050"/>
                </a:solidFill>
              </a:rPr>
              <a:t>        private final String </a:t>
            </a:r>
            <a:r>
              <a:rPr lang="en-US" altLang="zh-CN" sz="2400" dirty="0" err="1">
                <a:solidFill>
                  <a:srgbClr val="92D050"/>
                </a:solidFill>
              </a:rPr>
              <a:t>recordId</a:t>
            </a:r>
            <a:r>
              <a:rPr lang="en-US" altLang="zh-CN" sz="2400" dirty="0">
                <a:solidFill>
                  <a:srgbClr val="92D050"/>
                </a:solidFill>
              </a:rPr>
              <a:t> = "102";</a:t>
            </a:r>
            <a:br>
              <a:rPr lang="en-US" altLang="zh-CN" sz="2400" dirty="0">
                <a:solidFill>
                  <a:srgbClr val="92D050"/>
                </a:solidFill>
              </a:rPr>
            </a:br>
            <a:r>
              <a:rPr lang="en-US" altLang="zh-CN" sz="2400" i="1" dirty="0">
                <a:solidFill>
                  <a:srgbClr val="92D050"/>
                </a:solidFill>
              </a:rPr>
              <a:t>/* ... */</a:t>
            </a:r>
            <a:br>
              <a:rPr lang="en-US" altLang="zh-CN" sz="2400" i="1" dirty="0">
                <a:solidFill>
                  <a:srgbClr val="92D050"/>
                </a:solidFill>
              </a:rPr>
            </a:br>
            <a:r>
              <a:rPr lang="en-US" altLang="zh-CN" sz="2400" i="1" dirty="0">
                <a:solidFill>
                  <a:srgbClr val="92D050"/>
                </a:solidFill>
              </a:rPr>
              <a:t>    </a:t>
            </a:r>
            <a:r>
              <a:rPr lang="en-US" altLang="zh-CN" sz="2400" dirty="0">
                <a:solidFill>
                  <a:srgbClr val="92D050"/>
                </a:solidFill>
              </a:rPr>
              <a:t>};</a:t>
            </a:r>
            <a:br>
              <a:rPr lang="en-US" altLang="zh-CN" sz="2400" dirty="0">
                <a:solidFill>
                  <a:srgbClr val="92D050"/>
                </a:solidFill>
              </a:rPr>
            </a:b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0095" y="289196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或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707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9013" y="2581838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dirty="0">
                <a:solidFill>
                  <a:srgbClr val="FFFF00"/>
                </a:solidFill>
              </a:rPr>
              <a:t>避免使用编码</a:t>
            </a:r>
            <a:endParaRPr lang="zh-CN" alt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43467"/>
            <a:ext cx="10131425" cy="5147733"/>
          </a:xfrm>
        </p:spPr>
        <p:txBody>
          <a:bodyPr anchor="t">
            <a:normAutofit/>
          </a:bodyPr>
          <a:lstStyle/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尽量不要用匈牙利命名法</a:t>
            </a:r>
            <a:endParaRPr kumimoji="1" lang="en-US" altLang="zh-CN" sz="2400" dirty="0" smtClean="0"/>
          </a:p>
          <a:p>
            <a:pPr lvl="2"/>
            <a:r>
              <a:rPr lang="zh-CN" altLang="en-US" sz="2000" dirty="0"/>
              <a:t>匈牙利语标记法百度</a:t>
            </a:r>
            <a:r>
              <a:rPr lang="zh-CN" altLang="en-US" sz="2000" dirty="0" smtClean="0"/>
              <a:t>百科</a:t>
            </a:r>
            <a:r>
              <a:rPr lang="en-US" altLang="zh-CN" sz="2000" dirty="0"/>
              <a:t> </a:t>
            </a:r>
            <a:r>
              <a:rPr lang="en-US" altLang="zh-CN" sz="2000" dirty="0">
                <a:hlinkClick r:id="rId3"/>
              </a:rPr>
              <a:t>http</a:t>
            </a:r>
            <a:r>
              <a:rPr lang="en-US" altLang="zh-CN" sz="2000" dirty="0" smtClean="0">
                <a:hlinkClick r:id="rId3"/>
              </a:rPr>
              <a:t>://dwz.cn/6AYj9t</a:t>
            </a:r>
            <a:r>
              <a:rPr lang="zh-CN" altLang="en-US" sz="2000" dirty="0" smtClean="0"/>
              <a:t>  </a:t>
            </a:r>
            <a:endParaRPr lang="en-US" altLang="zh-CN" sz="2000" dirty="0" smtClean="0"/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600" dirty="0" smtClean="0"/>
              <a:t>变量和方法不要使用前缀，尤其</a:t>
            </a:r>
            <a:r>
              <a:rPr kumimoji="1" lang="en-US" altLang="zh-CN" sz="2600" dirty="0" smtClean="0"/>
              <a:t>m</a:t>
            </a:r>
            <a:r>
              <a:rPr kumimoji="1" lang="zh-CN" altLang="en-US" sz="2600" dirty="0" smtClean="0"/>
              <a:t>开头</a:t>
            </a:r>
            <a:endParaRPr kumimoji="1" lang="en-US" altLang="zh-CN" sz="2600" dirty="0" smtClean="0"/>
          </a:p>
          <a:p>
            <a:pPr lvl="2"/>
            <a:r>
              <a:rPr kumimoji="1" lang="zh-CN" altLang="en-US" sz="2200" dirty="0" smtClean="0"/>
              <a:t>在</a:t>
            </a:r>
            <a:r>
              <a:rPr kumimoji="1" lang="en-US" altLang="zh-CN" sz="2200" dirty="0" smtClean="0"/>
              <a:t>CC</a:t>
            </a:r>
            <a:r>
              <a:rPr kumimoji="1" lang="zh-CN" altLang="en-US" sz="2200" dirty="0" smtClean="0"/>
              <a:t>项目中</a:t>
            </a:r>
            <a:r>
              <a:rPr kumimoji="1" lang="zh-CN" altLang="en-US" sz="2200" dirty="0"/>
              <a:t>到处</a:t>
            </a:r>
            <a:r>
              <a:rPr kumimoji="1" lang="zh-CN" altLang="en-US" sz="2200" dirty="0" smtClean="0"/>
              <a:t>充斥这这样的命名格式</a:t>
            </a:r>
            <a:endParaRPr kumimoji="1" lang="en-US" altLang="zh-CN" sz="22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2606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9" y="732774"/>
            <a:ext cx="11019855" cy="47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78" y="560846"/>
            <a:ext cx="8271501" cy="52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4" y="563373"/>
            <a:ext cx="6939419" cy="5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018" y="2581838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dirty="0" smtClean="0">
                <a:solidFill>
                  <a:srgbClr val="FFFF00"/>
                </a:solidFill>
              </a:rPr>
              <a:t>类名和方法名</a:t>
            </a:r>
            <a:endParaRPr lang="zh-CN" alt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93204" y="308659"/>
            <a:ext cx="10131425" cy="1456267"/>
          </a:xfrm>
        </p:spPr>
        <p:txBody>
          <a:bodyPr>
            <a:normAutofit/>
          </a:bodyPr>
          <a:lstStyle/>
          <a:p>
            <a:r>
              <a:rPr kumimoji="1" lang="zh-CN" altLang="en-US" sz="5400" b="1" dirty="0" smtClean="0">
                <a:latin typeface="SimHei" charset="-122"/>
                <a:ea typeface="SimHei" charset="-122"/>
                <a:cs typeface="SimHei" charset="-122"/>
              </a:rPr>
              <a:t>为什么要分享代码整洁</a:t>
            </a:r>
            <a:endParaRPr kumimoji="1" lang="zh-CN" altLang="en-US" sz="54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9391" y="1873771"/>
            <a:ext cx="9668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3600" dirty="0" smtClean="0"/>
              <a:t>项目的代码量增多，需要有好的代码</a:t>
            </a:r>
            <a:endParaRPr kumimoji="1" lang="en-US" altLang="zh-CN" sz="36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3600" dirty="0" smtClean="0"/>
              <a:t>团队合作，需要彼此查看对方的代码</a:t>
            </a:r>
            <a:endParaRPr kumimoji="1" lang="en-US" altLang="zh-CN" sz="36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3600" dirty="0" smtClean="0"/>
              <a:t>平时更多的时间是在阅读代码，回顾代码</a:t>
            </a:r>
            <a:endParaRPr kumimoji="1" lang="en-US" altLang="zh-CN" sz="36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3600" dirty="0" smtClean="0"/>
              <a:t>企业人员的流动，我们会不得不常常看别人的代码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35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489099"/>
            <a:ext cx="10131425" cy="5302102"/>
          </a:xfrm>
        </p:spPr>
        <p:txBody>
          <a:bodyPr/>
          <a:lstStyle/>
          <a:p>
            <a:r>
              <a:rPr kumimoji="1" lang="zh-CN" altLang="en-US" sz="3600" dirty="0">
                <a:solidFill>
                  <a:srgbClr val="FFFF00"/>
                </a:solidFill>
              </a:rPr>
              <a:t>类名 尽量用名词或者名词短语</a:t>
            </a:r>
            <a:endParaRPr kumimoji="1" lang="en-US" altLang="zh-CN" sz="3600" dirty="0">
              <a:solidFill>
                <a:srgbClr val="FFFF00"/>
              </a:solidFill>
            </a:endParaRPr>
          </a:p>
          <a:p>
            <a:pPr lvl="1"/>
            <a:r>
              <a:rPr kumimoji="1" lang="zh-CN" altLang="en-US" sz="3200" dirty="0"/>
              <a:t>如：</a:t>
            </a:r>
            <a:r>
              <a:rPr kumimoji="1" lang="en-US" altLang="zh-CN" sz="3200" dirty="0"/>
              <a:t>Customer,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Student,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TimerTask</a:t>
            </a:r>
            <a:r>
              <a:rPr kumimoji="1" lang="mr-IN" altLang="zh-CN" sz="3200" dirty="0"/>
              <a:t>…</a:t>
            </a:r>
            <a:endParaRPr kumimoji="1" lang="en-US" altLang="zh-CN" sz="3200" dirty="0"/>
          </a:p>
          <a:p>
            <a:endParaRPr kumimoji="1" lang="en-US" altLang="zh-CN" sz="2400" dirty="0">
              <a:solidFill>
                <a:srgbClr val="FFFF00"/>
              </a:solidFill>
            </a:endParaRPr>
          </a:p>
          <a:p>
            <a:r>
              <a:rPr kumimoji="1" lang="zh-CN" altLang="en-US" sz="3600" dirty="0">
                <a:solidFill>
                  <a:srgbClr val="FFFF00"/>
                </a:solidFill>
              </a:rPr>
              <a:t>方法名用动词或动词短语</a:t>
            </a:r>
            <a:endParaRPr kumimoji="1" lang="en-US" altLang="zh-CN" sz="3600" dirty="0">
              <a:solidFill>
                <a:srgbClr val="FFFF00"/>
              </a:solidFill>
            </a:endParaRPr>
          </a:p>
          <a:p>
            <a:pPr lvl="1"/>
            <a:r>
              <a:rPr kumimoji="1" lang="en-US" altLang="zh-CN" sz="3200" dirty="0" err="1"/>
              <a:t>moveToTop</a:t>
            </a:r>
            <a:r>
              <a:rPr kumimoji="1" lang="en-US" altLang="zh-CN" sz="3200" dirty="0"/>
              <a:t>(),</a:t>
            </a:r>
            <a:r>
              <a:rPr kumimoji="1" lang="zh-CN" altLang="en-US" sz="3200" dirty="0"/>
              <a:t> </a:t>
            </a:r>
            <a:endParaRPr kumimoji="1" lang="en-US" altLang="zh-CN" sz="3200" dirty="0" smtClean="0"/>
          </a:p>
          <a:p>
            <a:pPr lvl="1"/>
            <a:r>
              <a:rPr kumimoji="1" lang="en-US" altLang="zh-CN" sz="3200" dirty="0" err="1" smtClean="0"/>
              <a:t>copyPhoneNumbers</a:t>
            </a:r>
            <a:r>
              <a:rPr kumimoji="1" lang="en-US" altLang="zh-CN" sz="3200" dirty="0" smtClean="0"/>
              <a:t>(),</a:t>
            </a:r>
          </a:p>
          <a:p>
            <a:pPr lvl="1"/>
            <a:r>
              <a:rPr kumimoji="1" lang="en-US" altLang="zh-CN" sz="3200" dirty="0" err="1" smtClean="0"/>
              <a:t>createBitmapFromPath</a:t>
            </a:r>
            <a:r>
              <a:rPr kumimoji="1" lang="en-US" altLang="zh-CN" sz="3200" dirty="0"/>
              <a:t>(),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2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013" y="2581838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FFFF00"/>
                </a:solidFill>
              </a:rPr>
              <a:t>有意义的语境</a:t>
            </a:r>
            <a:endParaRPr lang="en-US" altLang="zh-CN" sz="66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372533"/>
            <a:ext cx="10131425" cy="5418667"/>
          </a:xfrm>
        </p:spPr>
        <p:txBody>
          <a:bodyPr anchor="t">
            <a:normAutofit/>
          </a:bodyPr>
          <a:lstStyle/>
          <a:p>
            <a:r>
              <a:rPr kumimoji="1" lang="zh-CN" altLang="en-US" sz="3200" dirty="0" smtClean="0">
                <a:solidFill>
                  <a:srgbClr val="FFFF00"/>
                </a:solidFill>
              </a:rPr>
              <a:t>添加有意义的语境</a:t>
            </a:r>
            <a:endParaRPr kumimoji="1" lang="en-US" altLang="zh-CN" sz="3200" dirty="0" smtClean="0">
              <a:solidFill>
                <a:srgbClr val="FFFF00"/>
              </a:solidFill>
            </a:endParaRPr>
          </a:p>
          <a:p>
            <a:pPr lvl="1"/>
            <a:r>
              <a:rPr kumimoji="1" lang="zh-CN" altLang="en-US" sz="3000" dirty="0" smtClean="0">
                <a:hlinkClick r:id="" action="ppaction://hlinkshowjump?jump=nextslide"/>
              </a:rPr>
              <a:t>在</a:t>
            </a:r>
            <a:r>
              <a:rPr kumimoji="1" lang="en-US" altLang="zh-CN" sz="3000" dirty="0" smtClean="0">
                <a:hlinkClick r:id="" action="ppaction://hlinkshowjump?jump=nextslide"/>
              </a:rPr>
              <a:t>Android</a:t>
            </a:r>
            <a:r>
              <a:rPr kumimoji="1" lang="zh-CN" altLang="en-US" sz="3000" dirty="0" smtClean="0">
                <a:hlinkClick r:id="" action="ppaction://hlinkshowjump?jump=nextslide"/>
              </a:rPr>
              <a:t>中</a:t>
            </a:r>
            <a:r>
              <a:rPr kumimoji="1" lang="en-US" altLang="zh-CN" sz="3000" dirty="0" err="1" smtClean="0">
                <a:hlinkClick r:id="" action="ppaction://hlinkshowjump?jump=nextslide"/>
              </a:rPr>
              <a:t>drawable</a:t>
            </a:r>
            <a:r>
              <a:rPr kumimoji="1" lang="zh-CN" altLang="en-US" sz="3000" dirty="0" smtClean="0">
                <a:hlinkClick r:id="" action="ppaction://hlinkshowjump?jump=nextslide"/>
              </a:rPr>
              <a:t>重点的 </a:t>
            </a:r>
            <a:r>
              <a:rPr kumimoji="1" lang="en-US" altLang="zh-CN" sz="3000" dirty="0" smtClean="0">
                <a:hlinkClick r:id="" action="ppaction://hlinkshowjump?jump=nextslide"/>
              </a:rPr>
              <a:t>selector_,</a:t>
            </a:r>
            <a:r>
              <a:rPr kumimoji="1" lang="zh-CN" altLang="en-US" sz="3000" dirty="0" smtClean="0">
                <a:hlinkClick r:id="" action="ppaction://hlinkshowjump?jump=nextslide"/>
              </a:rPr>
              <a:t> </a:t>
            </a:r>
            <a:r>
              <a:rPr kumimoji="1" lang="en-US" altLang="zh-CN" sz="3000" dirty="0" smtClean="0">
                <a:hlinkClick r:id="" action="ppaction://hlinkshowjump?jump=nextslide"/>
              </a:rPr>
              <a:t>shape_,</a:t>
            </a:r>
            <a:r>
              <a:rPr kumimoji="1" lang="zh-CN" altLang="en-US" sz="3000" dirty="0" smtClean="0">
                <a:hlinkClick r:id="" action="ppaction://hlinkshowjump?jump=nextslide"/>
              </a:rPr>
              <a:t> </a:t>
            </a:r>
            <a:r>
              <a:rPr kumimoji="1" lang="en-US" altLang="zh-CN" sz="3000" dirty="0" err="1" smtClean="0">
                <a:hlinkClick r:id="" action="ppaction://hlinkshowjump?jump=nextslide"/>
              </a:rPr>
              <a:t>anim</a:t>
            </a:r>
            <a:r>
              <a:rPr kumimoji="1" lang="zh-CN" altLang="en-US" sz="3000" dirty="0" smtClean="0">
                <a:hlinkClick r:id="" action="ppaction://hlinkshowjump?jump=nextslide"/>
              </a:rPr>
              <a:t>文件建议加上这些类型的开头</a:t>
            </a:r>
            <a:endParaRPr kumimoji="1" lang="en-US" altLang="zh-CN" sz="3000" dirty="0" smtClean="0">
              <a:hlinkClick r:id="" action="ppaction://hlinkshowjump?jump=nextslide"/>
            </a:endParaRPr>
          </a:p>
          <a:p>
            <a:pPr lvl="1"/>
            <a:r>
              <a:rPr kumimoji="1" lang="zh-CN" altLang="en-US" sz="3000" dirty="0" smtClean="0">
                <a:hlinkClick r:id="" action="ppaction://hlinkshowjump?jump=nextslide"/>
              </a:rPr>
              <a:t>布局中如果是</a:t>
            </a:r>
            <a:r>
              <a:rPr kumimoji="1" lang="en-US" altLang="zh-CN" sz="3000" dirty="0" smtClean="0">
                <a:hlinkClick r:id="" action="ppaction://hlinkshowjump?jump=nextslide"/>
              </a:rPr>
              <a:t>activity</a:t>
            </a:r>
            <a:r>
              <a:rPr kumimoji="1" lang="zh-CN" altLang="en-US" sz="3000" dirty="0" smtClean="0">
                <a:hlinkClick r:id="" action="ppaction://hlinkshowjump?jump=nextslide"/>
              </a:rPr>
              <a:t>布局以</a:t>
            </a:r>
            <a:r>
              <a:rPr kumimoji="1" lang="en-US" altLang="zh-CN" sz="3000" dirty="0" smtClean="0">
                <a:hlinkClick r:id="" action="ppaction://hlinkshowjump?jump=nextslide"/>
              </a:rPr>
              <a:t>activity_</a:t>
            </a:r>
            <a:r>
              <a:rPr kumimoji="1" lang="zh-CN" altLang="en-US" sz="3000" dirty="0" smtClean="0">
                <a:hlinkClick r:id="" action="ppaction://hlinkshowjump?jump=nextslide"/>
              </a:rPr>
              <a:t>开头</a:t>
            </a:r>
            <a:endParaRPr kumimoji="1" lang="en-US" altLang="zh-CN" sz="3000" dirty="0" smtClean="0"/>
          </a:p>
          <a:p>
            <a:pPr lvl="1"/>
            <a:endParaRPr kumimoji="1" lang="en-US" altLang="zh-CN" sz="3000" dirty="0" smtClean="0"/>
          </a:p>
          <a:p>
            <a:pPr lvl="1"/>
            <a:endParaRPr kumimoji="1" lang="en-US" altLang="zh-CN" sz="3000" dirty="0"/>
          </a:p>
          <a:p>
            <a:r>
              <a:rPr kumimoji="1" lang="zh-CN" altLang="en-US" sz="3200" dirty="0" smtClean="0">
                <a:solidFill>
                  <a:srgbClr val="FFFF00"/>
                </a:solidFill>
              </a:rPr>
              <a:t>删除无意义的语境</a:t>
            </a:r>
            <a:endParaRPr kumimoji="1" lang="en-US" altLang="zh-CN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9" y="176739"/>
            <a:ext cx="2524125" cy="341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01" y="329139"/>
            <a:ext cx="2266950" cy="3267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12" y="381527"/>
            <a:ext cx="2562225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873" y="4044396"/>
            <a:ext cx="3248025" cy="2543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998" y="580507"/>
            <a:ext cx="2499229" cy="2261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1715" y="38111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anim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52694" y="3596214"/>
            <a:ext cx="100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71357" y="3599439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Layout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359252" y="6851573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Drawable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9792579" y="30472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anim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15751" y="5629498"/>
            <a:ext cx="10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Drawable</a:t>
            </a:r>
            <a:endParaRPr lang="en-US" altLang="zh-CN" dirty="0" smtClean="0"/>
          </a:p>
        </p:txBody>
      </p:sp>
      <p:sp>
        <p:nvSpPr>
          <p:cNvPr id="15" name="左箭头 14">
            <a:hlinkClick r:id="" action="ppaction://hlinkshowjump?jump=previousslide"/>
          </p:cNvPr>
          <p:cNvSpPr/>
          <p:nvPr/>
        </p:nvSpPr>
        <p:spPr>
          <a:xfrm>
            <a:off x="10257819" y="5814163"/>
            <a:ext cx="978408" cy="561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153633" y="2576231"/>
            <a:ext cx="10131425" cy="14428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8000" dirty="0" smtClean="0">
                <a:solidFill>
                  <a:srgbClr val="FFFF00"/>
                </a:solidFill>
              </a:rPr>
              <a:t>关于函数</a:t>
            </a:r>
            <a:endParaRPr kumimoji="1" lang="zh-CN" alt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685801" y="1100669"/>
            <a:ext cx="10131425" cy="4690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5100" dirty="0" smtClean="0">
                <a:solidFill>
                  <a:srgbClr val="FFFF00"/>
                </a:solidFill>
              </a:rPr>
              <a:t>要短小</a:t>
            </a:r>
            <a:r>
              <a:rPr kumimoji="1" lang="zh-CN" altLang="en-US" sz="5100" dirty="0">
                <a:solidFill>
                  <a:srgbClr val="FFFF00"/>
                </a:solidFill>
              </a:rPr>
              <a:t>、</a:t>
            </a:r>
            <a:r>
              <a:rPr kumimoji="1" lang="zh-CN" altLang="en-US" sz="5100" dirty="0" smtClean="0">
                <a:solidFill>
                  <a:srgbClr val="FFFF00"/>
                </a:solidFill>
              </a:rPr>
              <a:t>短小、再短小</a:t>
            </a:r>
            <a:endParaRPr kumimoji="1" lang="en-US" altLang="zh-CN" sz="5100" dirty="0" smtClean="0">
              <a:solidFill>
                <a:srgbClr val="FFFF00"/>
              </a:solidFill>
            </a:endParaRPr>
          </a:p>
          <a:p>
            <a:pPr lvl="1"/>
            <a:r>
              <a:rPr kumimoji="1" lang="zh-CN" altLang="en-US" sz="3200" dirty="0" smtClean="0"/>
              <a:t>控制在一屏幕内能看到</a:t>
            </a:r>
            <a:endParaRPr kumimoji="1" lang="en-US" altLang="zh-CN" sz="3200" dirty="0" smtClean="0"/>
          </a:p>
          <a:p>
            <a:pPr lvl="1"/>
            <a:r>
              <a:rPr kumimoji="1" lang="zh-CN" altLang="en-US" sz="3200" dirty="0" smtClean="0"/>
              <a:t>函数越短小，功能越集中，越便于取好名字</a:t>
            </a:r>
            <a:endParaRPr kumimoji="1" lang="en-US" altLang="zh-CN" sz="5100" dirty="0" smtClean="0"/>
          </a:p>
          <a:p>
            <a:endParaRPr kumimoji="1" lang="en-US" altLang="zh-CN" sz="3200" dirty="0" smtClean="0"/>
          </a:p>
          <a:p>
            <a:r>
              <a:rPr kumimoji="1" lang="zh-CN" altLang="en-US" sz="5700" dirty="0" smtClean="0">
                <a:solidFill>
                  <a:srgbClr val="FFFF00"/>
                </a:solidFill>
              </a:rPr>
              <a:t>只做一件事</a:t>
            </a:r>
            <a:endParaRPr kumimoji="1" lang="en-US" altLang="zh-CN" sz="5700" dirty="0" smtClean="0">
              <a:solidFill>
                <a:srgbClr val="FFFF00"/>
              </a:solidFill>
            </a:endParaRPr>
          </a:p>
          <a:p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506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100669"/>
            <a:ext cx="10131425" cy="4690532"/>
          </a:xfrm>
        </p:spPr>
        <p:txBody>
          <a:bodyPr anchor="t">
            <a:normAutofit/>
          </a:bodyPr>
          <a:lstStyle/>
          <a:p>
            <a:r>
              <a:rPr kumimoji="1" lang="en-US" altLang="zh-CN" sz="3600" dirty="0" smtClean="0">
                <a:solidFill>
                  <a:srgbClr val="FFFF00"/>
                </a:solidFill>
              </a:rPr>
              <a:t>If/else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  </a:t>
            </a:r>
            <a:r>
              <a:rPr kumimoji="1" lang="en-US" altLang="zh-CN" sz="3600" dirty="0" smtClean="0">
                <a:solidFill>
                  <a:srgbClr val="FFFF00"/>
                </a:solidFill>
              </a:rPr>
              <a:t>Switch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等判断性的语句</a:t>
            </a:r>
            <a:endParaRPr kumimoji="1" lang="en-US" altLang="zh-CN" sz="3600" dirty="0" smtClean="0">
              <a:solidFill>
                <a:srgbClr val="FFFF00"/>
              </a:solidFill>
            </a:endParaRPr>
          </a:p>
          <a:p>
            <a:pPr lvl="1"/>
            <a:r>
              <a:rPr kumimoji="1" lang="zh-CN" altLang="en-US" sz="3200" dirty="0" smtClean="0">
                <a:hlinkClick r:id="" action="ppaction://hlinkshowjump?jump=nextslide"/>
              </a:rPr>
              <a:t>内部的实现逻辑尽可能抽象出方法</a:t>
            </a:r>
            <a:endParaRPr kumimoji="1" lang="en-US" altLang="zh-CN" sz="3200" dirty="0" smtClean="0"/>
          </a:p>
          <a:p>
            <a:endParaRPr kumimoji="1" lang="en-US" altLang="zh-CN" sz="2600" dirty="0" smtClean="0"/>
          </a:p>
          <a:p>
            <a:endParaRPr kumimoji="1" lang="en-US" altLang="zh-CN" sz="2600" dirty="0"/>
          </a:p>
          <a:p>
            <a:r>
              <a:rPr kumimoji="1" lang="zh-CN" altLang="en-US" sz="3600" dirty="0" smtClean="0">
                <a:solidFill>
                  <a:srgbClr val="FFFF00"/>
                </a:solidFill>
              </a:rPr>
              <a:t>使用描述性的语言</a:t>
            </a:r>
            <a:endParaRPr kumimoji="1" lang="en-US" altLang="zh-CN" sz="3600" dirty="0" smtClean="0">
              <a:solidFill>
                <a:srgbClr val="FFFF00"/>
              </a:solidFill>
            </a:endParaRPr>
          </a:p>
          <a:p>
            <a:pPr lvl="1"/>
            <a:r>
              <a:rPr kumimoji="1" lang="zh-CN" altLang="en-US" sz="2800" dirty="0" smtClean="0"/>
              <a:t>别害怕长名称，长而具有描述性的名称，要比短而让人费解的名称好</a:t>
            </a:r>
            <a:endParaRPr kumimoji="1" lang="en-US" altLang="zh-CN" sz="2800" dirty="0" smtClean="0"/>
          </a:p>
          <a:p>
            <a:pPr lvl="1"/>
            <a:r>
              <a:rPr kumimoji="1" lang="zh-CN" altLang="en-US" sz="2800" dirty="0" smtClean="0"/>
              <a:t>不要害怕化时间取名字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815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30" y="0"/>
            <a:ext cx="8772395" cy="67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3" y="101195"/>
            <a:ext cx="10119370" cy="65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34" y="869580"/>
            <a:ext cx="8624201" cy="42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938" y="0"/>
            <a:ext cx="10131425" cy="1159239"/>
          </a:xfrm>
        </p:spPr>
        <p:txBody>
          <a:bodyPr>
            <a:normAutofit/>
          </a:bodyPr>
          <a:lstStyle/>
          <a:p>
            <a:r>
              <a:rPr kumimoji="1" lang="zh-CN" altLang="en-US" sz="5400" smtClean="0">
                <a:latin typeface="SimHei" charset="-122"/>
                <a:ea typeface="SimHei" charset="-122"/>
                <a:cs typeface="SimHei" charset="-122"/>
              </a:rPr>
              <a:t>先来</a:t>
            </a:r>
            <a:r>
              <a:rPr kumimoji="1" lang="zh-CN" altLang="en-US" sz="5400" smtClean="0"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个段子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159240"/>
            <a:ext cx="10131425" cy="5286530"/>
          </a:xfrm>
        </p:spPr>
        <p:txBody>
          <a:bodyPr numCol="2" spcCol="360000" anchor="t">
            <a:noAutofit/>
          </a:bodyPr>
          <a:lstStyle/>
          <a:p>
            <a:pPr marL="0" indent="0">
              <a:buNone/>
            </a:pPr>
            <a:r>
              <a:rPr lang="zh-CN" altLang="en-US" sz="2000" dirty="0"/>
              <a:t>一天我路过一座桥，碰巧看见一个人想跳河自杀。我跑过去对他大喊道：“别跳，别死啊。”</a:t>
            </a:r>
          </a:p>
          <a:p>
            <a:pPr marL="0" indent="0">
              <a:buNone/>
            </a:pPr>
            <a:r>
              <a:rPr lang="zh-CN" altLang="en-US" sz="2000" dirty="0"/>
              <a:t>“为什么不让我跳？”他说。</a:t>
            </a:r>
          </a:p>
          <a:p>
            <a:pPr marL="0" indent="0">
              <a:buNone/>
            </a:pPr>
            <a:r>
              <a:rPr lang="zh-CN" altLang="en-US" sz="2000" dirty="0"/>
              <a:t>“因为还有很多东西值得我们活下去啊。”</a:t>
            </a:r>
          </a:p>
          <a:p>
            <a:pPr marL="0" indent="0">
              <a:buNone/>
            </a:pPr>
            <a:r>
              <a:rPr lang="zh-CN" altLang="en-US" sz="2000" dirty="0"/>
              <a:t>“有吗？比如说？”</a:t>
            </a:r>
          </a:p>
          <a:p>
            <a:pPr marL="0" indent="0">
              <a:buNone/>
            </a:pPr>
            <a:r>
              <a:rPr lang="zh-CN" altLang="en-US" sz="2000" dirty="0"/>
              <a:t>“呃</a:t>
            </a:r>
            <a:r>
              <a:rPr lang="en-US" altLang="zh-CN" sz="2000" dirty="0"/>
              <a:t>……</a:t>
            </a:r>
            <a:r>
              <a:rPr lang="zh-CN" altLang="en-US" sz="2000" dirty="0"/>
              <a:t>你做什么工作？”</a:t>
            </a:r>
          </a:p>
          <a:p>
            <a:pPr marL="0" indent="0">
              <a:buNone/>
            </a:pPr>
            <a:r>
              <a:rPr lang="zh-CN" altLang="en-US" sz="2000" dirty="0"/>
              <a:t>“程序员。”</a:t>
            </a:r>
          </a:p>
          <a:p>
            <a:pPr marL="0" indent="0">
              <a:buNone/>
            </a:pPr>
            <a:r>
              <a:rPr lang="zh-CN" altLang="en-US" sz="2000" dirty="0"/>
              <a:t>我说：“我也是！瞧，有共同点了吧。你是软件还是硬件？”</a:t>
            </a:r>
          </a:p>
          <a:p>
            <a:pPr marL="0" indent="0">
              <a:buNone/>
            </a:pPr>
            <a:r>
              <a:rPr lang="zh-CN" altLang="en-US" sz="2000" dirty="0"/>
              <a:t>“软件。”</a:t>
            </a:r>
          </a:p>
          <a:p>
            <a:pPr marL="0" indent="0">
              <a:buNone/>
            </a:pPr>
            <a:r>
              <a:rPr lang="zh-CN" altLang="en-US" sz="2000" dirty="0"/>
              <a:t>“我也是！</a:t>
            </a:r>
            <a:r>
              <a:rPr lang="en-US" altLang="zh-CN" sz="2000" dirty="0"/>
              <a:t>PC 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Web</a:t>
            </a:r>
            <a:r>
              <a:rPr lang="zh-CN" altLang="en-US" sz="2000" dirty="0" smtClean="0"/>
              <a:t>，还是移动？</a:t>
            </a:r>
            <a:r>
              <a:rPr lang="zh-CN" altLang="en-US" sz="2000" dirty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“移动”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“我也是</a:t>
            </a:r>
            <a:r>
              <a:rPr lang="zh-CN" altLang="en-US" sz="2000" dirty="0" smtClean="0"/>
              <a:t>！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还是 </a:t>
            </a:r>
            <a:r>
              <a:rPr lang="en-US" altLang="zh-CN" sz="2000" dirty="0" smtClean="0"/>
              <a:t>iOS </a:t>
            </a:r>
            <a:r>
              <a:rPr lang="zh-CN" altLang="en-US" sz="2000" dirty="0" smtClean="0"/>
              <a:t>开发？</a:t>
            </a:r>
            <a:r>
              <a:rPr lang="zh-CN" altLang="en-US" sz="2000" dirty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”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“我也是！那你使用 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studio </a:t>
            </a:r>
            <a:r>
              <a:rPr lang="zh-CN" altLang="en-US" sz="2000" dirty="0"/>
              <a:t>还是 </a:t>
            </a:r>
            <a:r>
              <a:rPr lang="en-US" altLang="zh-CN" sz="2000" dirty="0" smtClean="0"/>
              <a:t>Eclipse</a:t>
            </a:r>
            <a:r>
              <a:rPr lang="zh-CN" altLang="en-US" sz="2000" dirty="0" smtClean="0"/>
              <a:t>？</a:t>
            </a:r>
            <a:r>
              <a:rPr lang="zh-CN" altLang="en-US" sz="2000" dirty="0"/>
              <a:t>”</a:t>
            </a:r>
          </a:p>
          <a:p>
            <a:pPr marL="0" indent="0">
              <a:buNone/>
            </a:pPr>
            <a:r>
              <a:rPr lang="zh-CN" altLang="en-US" sz="2000" dirty="0" smtClean="0"/>
              <a:t>“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studio</a:t>
            </a:r>
            <a:r>
              <a:rPr lang="zh-CN" altLang="en-US" sz="2000" dirty="0" smtClean="0"/>
              <a:t>”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“我也是</a:t>
            </a:r>
            <a:r>
              <a:rPr lang="zh-CN" altLang="en-US" sz="2000" dirty="0" smtClean="0"/>
              <a:t>。用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SDK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19</a:t>
            </a:r>
            <a:r>
              <a:rPr lang="zh-CN" altLang="en-US" sz="2000" dirty="0" smtClean="0"/>
              <a:t>开发还是</a:t>
            </a:r>
            <a:r>
              <a:rPr lang="en-US" altLang="zh-CN" sz="2000" dirty="0" smtClean="0"/>
              <a:t>SDK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23</a:t>
            </a:r>
            <a:r>
              <a:rPr lang="zh-CN" altLang="en-US" sz="2000" dirty="0" smtClean="0"/>
              <a:t>？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 smtClean="0"/>
              <a:t>“用</a:t>
            </a:r>
            <a:r>
              <a:rPr lang="en-US" altLang="zh-CN" sz="2000" dirty="0" smtClean="0"/>
              <a:t>SDK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23</a:t>
            </a:r>
            <a:r>
              <a:rPr lang="zh-CN" altLang="en-US" sz="2000" dirty="0" smtClean="0"/>
              <a:t>”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“我也是。大括号写在后面还是写在下一行？”</a:t>
            </a:r>
          </a:p>
          <a:p>
            <a:pPr marL="0" indent="0">
              <a:buNone/>
            </a:pPr>
            <a:r>
              <a:rPr lang="zh-CN" altLang="en-US" sz="2000" dirty="0"/>
              <a:t>“下一行。”</a:t>
            </a:r>
          </a:p>
          <a:p>
            <a:pPr marL="0" indent="0">
              <a:buNone/>
            </a:pPr>
            <a:r>
              <a:rPr lang="zh-CN" altLang="en-US" sz="2000" dirty="0"/>
              <a:t>“去死吧！你这个异教徒人渣！”我</a:t>
            </a:r>
            <a:r>
              <a:rPr lang="zh-CN" altLang="en-US" sz="2000" dirty="0" smtClean="0"/>
              <a:t>一脚将他踹下桥</a:t>
            </a:r>
            <a:r>
              <a:rPr lang="zh-CN" altLang="en-US" sz="2000" dirty="0"/>
              <a:t>去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99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620" y="167285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5400" dirty="0" smtClean="0">
                <a:solidFill>
                  <a:srgbClr val="FFFF00"/>
                </a:solidFill>
              </a:rPr>
              <a:t>关于注释</a:t>
            </a:r>
            <a:endParaRPr kumimoji="1"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3530010"/>
            <a:ext cx="10131425" cy="1786270"/>
          </a:xfrm>
        </p:spPr>
        <p:txBody>
          <a:bodyPr anchor="t">
            <a:normAutofit/>
          </a:bodyPr>
          <a:lstStyle/>
          <a:p>
            <a:r>
              <a:rPr kumimoji="1" lang="zh-CN" altLang="en-US" sz="2800" dirty="0" smtClean="0"/>
              <a:t>什么</a:t>
            </a:r>
            <a:r>
              <a:rPr kumimoji="1" lang="zh-CN" altLang="en-US" sz="2800" dirty="0"/>
              <a:t>也比不上放置良好的注释来得有用。什么也不会比乱七八糟的注释更有本事搞乱一个模块。什么也不会比陈旧、提供错误信息的注释更有破坏性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08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809" y="786809"/>
            <a:ext cx="10030417" cy="5004391"/>
          </a:xfrm>
        </p:spPr>
        <p:txBody>
          <a:bodyPr anchor="t">
            <a:normAutofit/>
          </a:bodyPr>
          <a:lstStyle/>
          <a:p>
            <a:r>
              <a:rPr kumimoji="1" lang="zh-CN" altLang="en-US" sz="3200" dirty="0">
                <a:solidFill>
                  <a:srgbClr val="FFFF00"/>
                </a:solidFill>
              </a:rPr>
              <a:t>注释不能美化糟糕的代码</a:t>
            </a:r>
            <a:endParaRPr kumimoji="1" lang="en-US" altLang="zh-CN" sz="3200" dirty="0">
              <a:solidFill>
                <a:srgbClr val="FFFF00"/>
              </a:solidFill>
            </a:endParaRPr>
          </a:p>
          <a:p>
            <a:endParaRPr kumimoji="1" lang="en-US" altLang="zh-CN" sz="3200" dirty="0" smtClean="0"/>
          </a:p>
          <a:p>
            <a:r>
              <a:rPr kumimoji="1" lang="zh-CN" altLang="en-US" sz="3200" dirty="0" smtClean="0">
                <a:solidFill>
                  <a:srgbClr val="FFFF00"/>
                </a:solidFill>
              </a:rPr>
              <a:t>用你的代码来阐述</a:t>
            </a:r>
            <a:endParaRPr kumimoji="1" lang="en-US" altLang="zh-CN" sz="3200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sz="1800" i="1" dirty="0">
                <a:latin typeface="Menlo" charset="0"/>
                <a:ea typeface="Menlo" charset="0"/>
                <a:cs typeface="Menlo" charset="0"/>
              </a:rPr>
              <a:t>// Check to see if the employee is eligible for full </a:t>
            </a:r>
            <a:r>
              <a:rPr lang="en-US" altLang="zh-CN" sz="1800" i="1" dirty="0" smtClean="0">
                <a:latin typeface="Menlo" charset="0"/>
                <a:ea typeface="Menlo" charset="0"/>
                <a:cs typeface="Menlo" charset="0"/>
              </a:rPr>
              <a:t>benefits</a:t>
            </a:r>
          </a:p>
          <a:p>
            <a:pPr marL="457200" lvl="1" indent="0">
              <a:buNone/>
            </a:pPr>
            <a:r>
              <a:rPr lang="en-US" altLang="zh-CN" sz="1800" i="1" dirty="0" smtClean="0">
                <a:latin typeface="Menlo" charset="0"/>
                <a:ea typeface="Menlo" charset="0"/>
                <a:cs typeface="Menlo" charset="0"/>
              </a:rPr>
              <a:t>if </a:t>
            </a:r>
            <a:r>
              <a:rPr lang="en-US" altLang="zh-CN" sz="1800" i="1" dirty="0">
                <a:latin typeface="Menlo" charset="0"/>
                <a:ea typeface="Menlo" charset="0"/>
                <a:cs typeface="Menlo" charset="0"/>
              </a:rPr>
              <a:t>((</a:t>
            </a:r>
            <a:r>
              <a:rPr lang="en-US" altLang="zh-CN" sz="1800" i="1" dirty="0" err="1">
                <a:latin typeface="Menlo" charset="0"/>
                <a:ea typeface="Menlo" charset="0"/>
                <a:cs typeface="Menlo" charset="0"/>
              </a:rPr>
              <a:t>employee.flags</a:t>
            </a:r>
            <a:r>
              <a:rPr lang="en-US" altLang="zh-CN" sz="1800" i="1" dirty="0">
                <a:latin typeface="Menlo" charset="0"/>
                <a:ea typeface="Menlo" charset="0"/>
                <a:cs typeface="Menlo" charset="0"/>
              </a:rPr>
              <a:t> &amp; HOURLY_FLAG) &amp;&amp; (</a:t>
            </a:r>
            <a:r>
              <a:rPr lang="en-US" altLang="zh-CN" sz="1800" i="1" dirty="0" err="1">
                <a:latin typeface="Menlo" charset="0"/>
                <a:ea typeface="Menlo" charset="0"/>
                <a:cs typeface="Menlo" charset="0"/>
              </a:rPr>
              <a:t>employee.age</a:t>
            </a:r>
            <a:r>
              <a:rPr lang="en-US" altLang="zh-CN" sz="1800" i="1" dirty="0">
                <a:latin typeface="Menlo" charset="0"/>
                <a:ea typeface="Menlo" charset="0"/>
                <a:cs typeface="Menlo" charset="0"/>
              </a:rPr>
              <a:t> &gt; 65))</a:t>
            </a:r>
            <a:endParaRPr kumimoji="1" lang="en-US" altLang="zh-CN" sz="1800" b="1" dirty="0">
              <a:latin typeface="Menlo" charset="0"/>
              <a:ea typeface="Menlo" charset="0"/>
              <a:cs typeface="Menlo" charset="0"/>
            </a:endParaRPr>
          </a:p>
          <a:p>
            <a:pPr marL="457200" lvl="1" indent="0">
              <a:buNone/>
            </a:pPr>
            <a:r>
              <a:rPr kumimoji="1" lang="zh-CN" altLang="en-US" sz="3000" dirty="0" smtClean="0"/>
              <a:t>和</a:t>
            </a:r>
            <a:endParaRPr kumimoji="1" lang="en-US" altLang="zh-CN" sz="3000" dirty="0" smtClean="0"/>
          </a:p>
          <a:p>
            <a:pPr marL="457200" lvl="1" indent="0">
              <a:buNone/>
            </a:pPr>
            <a:r>
              <a:rPr lang="en-US" altLang="zh-CN" sz="1400" i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1800" i="1" dirty="0">
                <a:latin typeface="Menlo" charset="0"/>
                <a:ea typeface="Menlo" charset="0"/>
                <a:cs typeface="Menlo" charset="0"/>
              </a:rPr>
              <a:t>if (</a:t>
            </a:r>
            <a:r>
              <a:rPr lang="en-US" altLang="zh-CN" sz="1800" i="1" dirty="0" err="1">
                <a:latin typeface="Menlo" charset="0"/>
                <a:ea typeface="Menlo" charset="0"/>
                <a:cs typeface="Menlo" charset="0"/>
              </a:rPr>
              <a:t>employee.isEligibleForFullBenefits</a:t>
            </a:r>
            <a:r>
              <a:rPr lang="en-US" altLang="zh-CN" sz="1800" i="1" dirty="0" smtClean="0">
                <a:latin typeface="Menlo" charset="0"/>
                <a:ea typeface="Menlo" charset="0"/>
                <a:cs typeface="Menlo" charset="0"/>
              </a:rPr>
              <a:t>())</a:t>
            </a:r>
          </a:p>
          <a:p>
            <a:pPr marL="457200" lvl="1" indent="0">
              <a:buNone/>
            </a:pPr>
            <a:r>
              <a:rPr lang="zh-CN" altLang="en-US" sz="1400" i="1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zh-CN" altLang="en-US" sz="2400" i="1" dirty="0" smtClean="0"/>
              <a:t>谁看起来更直观？</a:t>
            </a:r>
            <a:endParaRPr lang="en-US" altLang="zh-CN" sz="2400" i="1" dirty="0" smtClean="0"/>
          </a:p>
          <a:p>
            <a:pPr marL="457200" lvl="1" indent="0">
              <a:buNone/>
            </a:pP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14545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42137" y="2520310"/>
            <a:ext cx="10131425" cy="13286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6000" dirty="0" smtClean="0">
                <a:solidFill>
                  <a:srgbClr val="FFFF00"/>
                </a:solidFill>
              </a:rPr>
              <a:t>我们需要好的注释</a:t>
            </a:r>
            <a:endParaRPr kumimoji="1" lang="zh-CN" alt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329" y="514302"/>
            <a:ext cx="10131425" cy="5875866"/>
          </a:xfrm>
        </p:spPr>
        <p:txBody>
          <a:bodyPr anchor="t">
            <a:normAutofit/>
          </a:bodyPr>
          <a:lstStyle/>
          <a:p>
            <a:r>
              <a:rPr lang="zh-CN" altLang="en-US" sz="2800" i="1" dirty="0" smtClean="0">
                <a:solidFill>
                  <a:srgbClr val="FFFF00"/>
                </a:solidFill>
              </a:rPr>
              <a:t>法律信息</a:t>
            </a:r>
            <a:endParaRPr lang="en-US" altLang="zh-CN" sz="2800" i="1" dirty="0" smtClean="0">
              <a:solidFill>
                <a:srgbClr val="FFFF00"/>
              </a:solidFill>
            </a:endParaRPr>
          </a:p>
          <a:p>
            <a:endParaRPr lang="en-US" altLang="zh-CN" sz="2800" i="1" dirty="0">
              <a:solidFill>
                <a:srgbClr val="FFFF00"/>
              </a:solidFill>
            </a:endParaRPr>
          </a:p>
          <a:p>
            <a:r>
              <a:rPr kumimoji="1" lang="zh-CN" altLang="en-US" sz="2800" dirty="0">
                <a:solidFill>
                  <a:srgbClr val="FFFF00"/>
                </a:solidFill>
              </a:rPr>
              <a:t>警示作用</a:t>
            </a:r>
            <a:endParaRPr kumimoji="1" lang="en-US" altLang="zh-CN" sz="2800" dirty="0">
              <a:solidFill>
                <a:srgbClr val="FFFF00"/>
              </a:solidFill>
            </a:endParaRPr>
          </a:p>
          <a:p>
            <a:pPr lvl="1"/>
            <a:r>
              <a:rPr lang="en-US" altLang="zh-CN" sz="2800" i="1" dirty="0">
                <a:solidFill>
                  <a:srgbClr val="FFFF00"/>
                </a:solidFill>
              </a:rPr>
              <a:t>//</a:t>
            </a:r>
            <a:r>
              <a:rPr lang="zh-CN" altLang="en-US" sz="2800" i="1" dirty="0">
                <a:solidFill>
                  <a:srgbClr val="FFFF00"/>
                </a:solidFill>
              </a:rPr>
              <a:t>别删，这个有特殊作用</a:t>
            </a:r>
            <a:br>
              <a:rPr lang="zh-CN" altLang="en-US" sz="2800" i="1" dirty="0">
                <a:solidFill>
                  <a:srgbClr val="FFFF00"/>
                </a:solidFill>
              </a:rPr>
            </a:br>
            <a:r>
              <a:rPr lang="en-US" altLang="zh-CN" sz="2800" dirty="0" err="1">
                <a:solidFill>
                  <a:srgbClr val="FFFF00"/>
                </a:solidFill>
              </a:rPr>
              <a:t>AudioPlayerTool</a:t>
            </a:r>
            <a:r>
              <a:rPr lang="en-US" altLang="zh-CN" sz="2800" dirty="0">
                <a:solidFill>
                  <a:srgbClr val="FFFF00"/>
                </a:solidFill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</a:rPr>
              <a:t>audioPlayerTool</a:t>
            </a:r>
            <a:r>
              <a:rPr lang="en-US" altLang="zh-CN" sz="2800" b="1" dirty="0">
                <a:solidFill>
                  <a:srgbClr val="FFFF00"/>
                </a:solidFill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= </a:t>
            </a:r>
            <a:r>
              <a:rPr lang="en-US" altLang="zh-CN" sz="2800" b="1" dirty="0">
                <a:solidFill>
                  <a:srgbClr val="FFFF00"/>
                </a:solidFill>
              </a:rPr>
              <a:t>new </a:t>
            </a:r>
            <a:r>
              <a:rPr lang="en-US" altLang="zh-CN" sz="2800" dirty="0" err="1">
                <a:solidFill>
                  <a:srgbClr val="FFFF00"/>
                </a:solidFill>
              </a:rPr>
              <a:t>AudioPlayerTool</a:t>
            </a:r>
            <a:r>
              <a:rPr lang="en-US" altLang="zh-CN" sz="2800" b="1" dirty="0">
                <a:solidFill>
                  <a:srgbClr val="FFFF00"/>
                </a:solidFill>
              </a:rPr>
              <a:t>()</a:t>
            </a:r>
            <a:r>
              <a:rPr lang="en-US" altLang="zh-CN" sz="2800" dirty="0">
                <a:solidFill>
                  <a:srgbClr val="FFFF00"/>
                </a:solidFill>
              </a:rPr>
              <a:t>;</a:t>
            </a:r>
          </a:p>
          <a:p>
            <a:pPr lvl="1"/>
            <a:endParaRPr kumimoji="1" lang="en-US" altLang="zh-CN" sz="2800" dirty="0"/>
          </a:p>
          <a:p>
            <a:r>
              <a:rPr kumimoji="1" lang="en-US" altLang="zh-CN" sz="2800" dirty="0">
                <a:solidFill>
                  <a:srgbClr val="FFFF00"/>
                </a:solidFill>
              </a:rPr>
              <a:t>TODO</a:t>
            </a:r>
            <a:r>
              <a:rPr kumimoji="1" lang="zh-CN" altLang="en-US" sz="2800" dirty="0" smtClean="0">
                <a:solidFill>
                  <a:srgbClr val="FFFF00"/>
                </a:solidFill>
              </a:rPr>
              <a:t>注释</a:t>
            </a:r>
            <a:endParaRPr kumimoji="1" lang="en-US" altLang="zh-CN" sz="2800" dirty="0" smtClean="0">
              <a:solidFill>
                <a:srgbClr val="FFFF00"/>
              </a:solidFill>
            </a:endParaRPr>
          </a:p>
          <a:p>
            <a:pPr lvl="1"/>
            <a:r>
              <a:rPr kumimoji="1" lang="en-US" altLang="zh-CN" sz="2600" dirty="0" smtClean="0"/>
              <a:t>TODO</a:t>
            </a:r>
            <a:r>
              <a:rPr kumimoji="1" lang="zh-CN" altLang="en-US" sz="2600" dirty="0" smtClean="0"/>
              <a:t>注释是一种程序员认为应该做，但是由于某种原因还没有做的工作</a:t>
            </a:r>
            <a:endParaRPr kumimoji="1" lang="en-US" altLang="zh-CN" sz="2600" dirty="0"/>
          </a:p>
          <a:p>
            <a:endParaRPr lang="en-US" altLang="zh-CN" sz="2600" i="1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6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508001"/>
            <a:ext cx="10131425" cy="5723466"/>
          </a:xfrm>
        </p:spPr>
        <p:txBody>
          <a:bodyPr anchor="t">
            <a:normAutofit/>
          </a:bodyPr>
          <a:lstStyle/>
          <a:p>
            <a:r>
              <a:rPr lang="zh-CN" altLang="en-US" sz="2800" i="1" dirty="0" smtClean="0">
                <a:solidFill>
                  <a:srgbClr val="FFFF00"/>
                </a:solidFill>
              </a:rPr>
              <a:t>提供</a:t>
            </a:r>
            <a:r>
              <a:rPr lang="zh-CN" altLang="en-US" sz="2800" i="1" dirty="0">
                <a:solidFill>
                  <a:srgbClr val="FFFF00"/>
                </a:solidFill>
              </a:rPr>
              <a:t>的信息注释</a:t>
            </a:r>
            <a:endParaRPr lang="en-US" altLang="zh-CN" sz="2800" i="1" dirty="0">
              <a:solidFill>
                <a:srgbClr val="FFFF00"/>
              </a:solidFill>
            </a:endParaRPr>
          </a:p>
          <a:p>
            <a:pPr lvl="2"/>
            <a:r>
              <a:rPr lang="en-US" altLang="zh-CN" sz="2200" i="1" dirty="0"/>
              <a:t>// format matched </a:t>
            </a:r>
            <a:r>
              <a:rPr lang="en-US" altLang="zh-CN" sz="2200" i="1" dirty="0" err="1"/>
              <a:t>kk:mm:ss</a:t>
            </a:r>
            <a:r>
              <a:rPr lang="en-US" altLang="zh-CN" sz="2200" i="1" dirty="0"/>
              <a:t> EEE, MMM </a:t>
            </a:r>
            <a:r>
              <a:rPr lang="en-US" altLang="zh-CN" sz="2200" i="1" dirty="0" err="1"/>
              <a:t>dd</a:t>
            </a:r>
            <a:r>
              <a:rPr lang="en-US" altLang="zh-CN" sz="2200" i="1" dirty="0"/>
              <a:t>, </a:t>
            </a:r>
            <a:r>
              <a:rPr lang="en-US" altLang="zh-CN" sz="2200" i="1" dirty="0" err="1"/>
              <a:t>yyyyPattern</a:t>
            </a:r>
            <a:r>
              <a:rPr lang="en-US" altLang="zh-CN" sz="2200" i="1" dirty="0"/>
              <a:t> </a:t>
            </a:r>
            <a:r>
              <a:rPr lang="en-US" altLang="zh-CN" sz="2200" i="1" dirty="0" err="1"/>
              <a:t>timeMatcher</a:t>
            </a:r>
            <a:r>
              <a:rPr lang="en-US" altLang="zh-CN" sz="2200" i="1" dirty="0"/>
              <a:t> = </a:t>
            </a:r>
            <a:r>
              <a:rPr lang="en-US" altLang="zh-CN" sz="2200" i="1" dirty="0" err="1"/>
              <a:t>Pattern.compile</a:t>
            </a:r>
            <a:r>
              <a:rPr lang="en-US" altLang="zh-CN" sz="2200" i="1" dirty="0"/>
              <a:t>("\\d*:\\d*:\\d* \\w*, \\w* \\d*, \\d</a:t>
            </a:r>
            <a:r>
              <a:rPr lang="en-US" altLang="zh-CN" sz="2200" i="1" dirty="0" smtClean="0"/>
              <a:t>*");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zh-CN" altLang="en-US" sz="2800" i="1" dirty="0">
                <a:solidFill>
                  <a:srgbClr val="FFFF00"/>
                </a:solidFill>
              </a:rPr>
              <a:t>对意图的解释</a:t>
            </a:r>
            <a:endParaRPr lang="en-US" altLang="zh-CN" sz="2800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altLang="zh-CN" sz="2000" b="1" dirty="0"/>
              <a:t>public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compareTo</a:t>
            </a:r>
            <a:r>
              <a:rPr lang="en-US" altLang="zh-CN" sz="2000" b="1" dirty="0"/>
              <a:t>(Object </a:t>
            </a:r>
            <a:r>
              <a:rPr lang="en-US" altLang="zh-CN" sz="2000" dirty="0"/>
              <a:t>o</a:t>
            </a:r>
            <a:r>
              <a:rPr lang="en-US" altLang="zh-CN" sz="2000" b="1" dirty="0"/>
              <a:t>) </a:t>
            </a: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if(o </a:t>
            </a:r>
            <a:r>
              <a:rPr lang="en-US" altLang="zh-CN" sz="2000" b="1" dirty="0" err="1"/>
              <a:t>instanceof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WikiPagePath</a:t>
            </a:r>
            <a:r>
              <a:rPr lang="en-US" altLang="zh-CN" sz="2000" b="1" dirty="0"/>
              <a:t>) </a:t>
            </a: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dirty="0" err="1"/>
              <a:t>WikiPagePath</a:t>
            </a:r>
            <a:r>
              <a:rPr lang="en-US" altLang="zh-CN" sz="2000" dirty="0"/>
              <a:t> </a:t>
            </a:r>
            <a:r>
              <a:rPr lang="en-US" altLang="zh-CN" sz="2000" b="1" dirty="0"/>
              <a:t>p </a:t>
            </a:r>
            <a:r>
              <a:rPr lang="en-US" altLang="zh-CN" sz="2000" dirty="0"/>
              <a:t>= </a:t>
            </a:r>
            <a:r>
              <a:rPr lang="en-US" altLang="zh-CN" sz="2000" b="1" dirty="0"/>
              <a:t>(</a:t>
            </a:r>
            <a:r>
              <a:rPr lang="en-US" altLang="zh-CN" sz="2000" dirty="0" err="1"/>
              <a:t>WikiPagePath</a:t>
            </a:r>
            <a:r>
              <a:rPr lang="en-US" altLang="zh-CN" sz="2000" b="1" dirty="0"/>
              <a:t>) o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/>
              <a:t>String </a:t>
            </a:r>
            <a:r>
              <a:rPr lang="en-US" altLang="zh-CN" sz="2000" b="1" dirty="0" err="1"/>
              <a:t>compressedName</a:t>
            </a:r>
            <a:r>
              <a:rPr lang="en-US" altLang="zh-CN" sz="2000" b="1" dirty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StringUtil.join</a:t>
            </a:r>
            <a:r>
              <a:rPr lang="en-US" altLang="zh-CN" sz="2000" b="1" dirty="0"/>
              <a:t>(</a:t>
            </a:r>
            <a:r>
              <a:rPr lang="en-US" altLang="zh-CN" sz="2000" dirty="0"/>
              <a:t>names, </a:t>
            </a:r>
            <a:r>
              <a:rPr lang="en-US" altLang="zh-CN" sz="2000" b="1" dirty="0"/>
              <a:t>"")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/>
              <a:t>String </a:t>
            </a:r>
            <a:r>
              <a:rPr lang="en-US" altLang="zh-CN" sz="2000" b="1" dirty="0" err="1"/>
              <a:t>compressedArgumentName</a:t>
            </a:r>
            <a:r>
              <a:rPr lang="en-US" altLang="zh-CN" sz="2000" b="1" dirty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StringUtil.join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p</a:t>
            </a:r>
            <a:r>
              <a:rPr lang="en-US" altLang="zh-CN" sz="2000" dirty="0" err="1"/>
              <a:t>.names</a:t>
            </a:r>
            <a:r>
              <a:rPr lang="en-US" altLang="zh-CN" sz="2000" dirty="0"/>
              <a:t>, </a:t>
            </a:r>
            <a:r>
              <a:rPr lang="en-US" altLang="zh-CN" sz="2000" b="1" dirty="0"/>
              <a:t>"")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    </a:t>
            </a:r>
            <a:r>
              <a:rPr lang="en-US" altLang="zh-CN" sz="2000" b="1" dirty="0"/>
              <a:t>return </a:t>
            </a:r>
            <a:r>
              <a:rPr lang="en-US" altLang="zh-CN" sz="2000" b="1" dirty="0" err="1"/>
              <a:t>compressedName</a:t>
            </a:r>
            <a:r>
              <a:rPr lang="en-US" altLang="zh-CN" sz="2000" dirty="0" err="1"/>
              <a:t>.</a:t>
            </a:r>
            <a:r>
              <a:rPr lang="en-US" altLang="zh-CN" sz="2000" b="1" dirty="0" err="1"/>
              <a:t>compareTo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compressedArgumentName</a:t>
            </a:r>
            <a:r>
              <a:rPr lang="en-US" altLang="zh-CN" sz="2000" b="1" dirty="0"/>
              <a:t>)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b="1" dirty="0"/>
              <a:t>return </a:t>
            </a:r>
            <a:r>
              <a:rPr lang="en-US" altLang="zh-CN" sz="2000" dirty="0"/>
              <a:t>1; </a:t>
            </a:r>
            <a:r>
              <a:rPr lang="en-US" altLang="zh-CN" sz="2000" i="1" dirty="0"/>
              <a:t>// we are greater because we are the right type.</a:t>
            </a:r>
            <a:br>
              <a:rPr lang="en-US" altLang="zh-CN" sz="2000" i="1" dirty="0"/>
            </a:br>
            <a:r>
              <a:rPr lang="en-US" altLang="zh-CN" sz="2000" dirty="0"/>
              <a:t>}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019" y="2597496"/>
            <a:ext cx="9202480" cy="9652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FFFF00"/>
                </a:solidFill>
              </a:rPr>
              <a:t>坏的注释</a:t>
            </a:r>
            <a:endParaRPr kumimoji="1" lang="zh-CN" alt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8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5547" y="914400"/>
            <a:ext cx="9016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FF00"/>
                </a:solidFill>
              </a:rPr>
              <a:t>多余的注释</a:t>
            </a:r>
            <a:endParaRPr kumimoji="1" lang="zh-CN" altLang="en-US" sz="40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3976" y="2196444"/>
            <a:ext cx="83779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mr-IN" altLang="zh-CN" sz="3200" i="1" dirty="0"/>
              <a:t>//</a:t>
            </a:r>
            <a:r>
              <a:rPr lang="zh-CN" altLang="mr-IN" sz="3200" i="1" dirty="0"/>
              <a:t>这个方法是添加一条学生课程的记录</a:t>
            </a:r>
            <a:br>
              <a:rPr lang="zh-CN" altLang="mr-IN" sz="3200" i="1" dirty="0"/>
            </a:br>
            <a:r>
              <a:rPr lang="mr-IN" altLang="zh-CN" sz="3200" b="1" dirty="0" err="1"/>
              <a:t>public</a:t>
            </a:r>
            <a:r>
              <a:rPr lang="mr-IN" altLang="zh-CN" sz="3200" b="1" dirty="0"/>
              <a:t> </a:t>
            </a:r>
            <a:r>
              <a:rPr lang="mr-IN" altLang="zh-CN" sz="3200" b="1" dirty="0" err="1"/>
              <a:t>void</a:t>
            </a:r>
            <a:r>
              <a:rPr lang="mr-IN" altLang="zh-CN" sz="3200" b="1" dirty="0"/>
              <a:t> </a:t>
            </a:r>
            <a:r>
              <a:rPr lang="mr-IN" altLang="zh-CN" sz="3200" b="1" dirty="0" err="1"/>
              <a:t>addStudentCourseRecode</a:t>
            </a:r>
            <a:r>
              <a:rPr lang="mr-IN" altLang="zh-CN" sz="3200" b="1" dirty="0"/>
              <a:t>()</a:t>
            </a:r>
            <a:r>
              <a:rPr lang="mr-IN" altLang="zh-CN" sz="3200" dirty="0"/>
              <a:t>{</a:t>
            </a:r>
            <a:br>
              <a:rPr lang="mr-IN" altLang="zh-CN" sz="3200" dirty="0"/>
            </a:br>
            <a:r>
              <a:rPr lang="mr-IN" altLang="zh-CN" sz="3200" dirty="0"/>
              <a:t>    ...</a:t>
            </a:r>
            <a:br>
              <a:rPr lang="mr-IN" altLang="zh-CN" sz="3200" dirty="0"/>
            </a:br>
            <a:r>
              <a:rPr lang="mr-IN" altLang="zh-CN" sz="3200" dirty="0"/>
              <a:t>    ...</a:t>
            </a:r>
            <a:br>
              <a:rPr lang="mr-IN" altLang="zh-CN" sz="3200" dirty="0"/>
            </a:br>
            <a:r>
              <a:rPr lang="mr-IN" altLang="zh-CN" sz="3200" dirty="0"/>
              <a:t>}</a:t>
            </a:r>
            <a:endParaRPr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46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5547" y="914400"/>
            <a:ext cx="9016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FF00"/>
                </a:solidFill>
              </a:rPr>
              <a:t>误导的注释</a:t>
            </a:r>
            <a:endParaRPr kumimoji="1" lang="zh-CN" altLang="en-US" sz="40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2227" y="2153914"/>
            <a:ext cx="83779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mr-IN" altLang="zh-CN" sz="3200" i="1" dirty="0" smtClean="0"/>
              <a:t>//</a:t>
            </a:r>
            <a:r>
              <a:rPr lang="zh-CN" altLang="en-US" sz="3200" i="1" dirty="0" smtClean="0"/>
              <a:t>插入</a:t>
            </a:r>
            <a:r>
              <a:rPr lang="zh-CN" altLang="en-US" sz="3200" i="1" dirty="0"/>
              <a:t>所有的学生课程记录</a:t>
            </a:r>
            <a:r>
              <a:rPr lang="zh-CN" altLang="mr-IN" sz="3200" i="1" dirty="0"/>
              <a:t/>
            </a:r>
            <a:br>
              <a:rPr lang="zh-CN" altLang="mr-IN" sz="3200" i="1" dirty="0"/>
            </a:br>
            <a:r>
              <a:rPr lang="mr-IN" altLang="zh-CN" sz="3200" b="1" dirty="0" err="1"/>
              <a:t>public</a:t>
            </a:r>
            <a:r>
              <a:rPr lang="mr-IN" altLang="zh-CN" sz="3200" b="1" dirty="0"/>
              <a:t> </a:t>
            </a:r>
            <a:r>
              <a:rPr lang="mr-IN" altLang="zh-CN" sz="3200" b="1" dirty="0" err="1"/>
              <a:t>void</a:t>
            </a:r>
            <a:r>
              <a:rPr lang="mr-IN" altLang="zh-CN" sz="3200" b="1" dirty="0"/>
              <a:t> </a:t>
            </a:r>
            <a:r>
              <a:rPr lang="mr-IN" altLang="zh-CN" sz="3200" b="1" dirty="0" err="1"/>
              <a:t>addStudentCourseRecode</a:t>
            </a:r>
            <a:r>
              <a:rPr lang="mr-IN" altLang="zh-CN" sz="3200" b="1" dirty="0"/>
              <a:t>()</a:t>
            </a:r>
            <a:r>
              <a:rPr lang="mr-IN" altLang="zh-CN" sz="3200" dirty="0"/>
              <a:t>{</a:t>
            </a:r>
            <a:br>
              <a:rPr lang="mr-IN" altLang="zh-CN" sz="3200" dirty="0"/>
            </a:br>
            <a:r>
              <a:rPr lang="mr-IN" altLang="zh-CN" sz="3200" dirty="0"/>
              <a:t>    ...</a:t>
            </a:r>
            <a:br>
              <a:rPr lang="mr-IN" altLang="zh-CN" sz="3200" dirty="0"/>
            </a:br>
            <a:r>
              <a:rPr lang="mr-IN" altLang="zh-CN" sz="3200" dirty="0"/>
              <a:t>    ...</a:t>
            </a:r>
            <a:br>
              <a:rPr lang="mr-IN" altLang="zh-CN" sz="3200" dirty="0"/>
            </a:br>
            <a:r>
              <a:rPr lang="mr-IN" altLang="zh-CN" sz="3200" dirty="0"/>
              <a:t>}</a:t>
            </a:r>
            <a:endParaRPr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87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4140" y="978195"/>
            <a:ext cx="9016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rgbClr val="FFFF00"/>
                </a:solidFill>
              </a:rPr>
              <a:t>废话性的注释</a:t>
            </a:r>
          </a:p>
        </p:txBody>
      </p:sp>
      <p:sp>
        <p:nvSpPr>
          <p:cNvPr id="6" name="矩形 5"/>
          <p:cNvSpPr/>
          <p:nvPr/>
        </p:nvSpPr>
        <p:spPr>
          <a:xfrm>
            <a:off x="857693" y="2042027"/>
            <a:ext cx="896679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i="1" dirty="0"/>
              <a:t>/**</a:t>
            </a:r>
            <a:r>
              <a:rPr lang="zh-CN" altLang="en-US" sz="3200" i="1" dirty="0"/>
              <a:t>声明</a:t>
            </a:r>
            <a:r>
              <a:rPr lang="en-US" altLang="zh-CN" sz="3200" i="1" dirty="0"/>
              <a:t>name</a:t>
            </a:r>
            <a:r>
              <a:rPr lang="zh-CN" altLang="en-US" sz="3200" i="1" dirty="0"/>
              <a:t>变量，私有的*</a:t>
            </a:r>
            <a:r>
              <a:rPr lang="en-US" altLang="zh-CN" sz="3200" i="1" dirty="0"/>
              <a:t>/</a:t>
            </a:r>
            <a:br>
              <a:rPr lang="en-US" altLang="zh-CN" sz="3200" i="1" dirty="0"/>
            </a:br>
            <a:r>
              <a:rPr lang="en-US" altLang="zh-CN" sz="3200" b="1" dirty="0"/>
              <a:t>private String name</a:t>
            </a:r>
            <a:r>
              <a:rPr lang="en-US" altLang="zh-CN" sz="3200" dirty="0"/>
              <a:t>;</a:t>
            </a:r>
            <a:br>
              <a:rPr lang="en-US" altLang="zh-CN" sz="3200" dirty="0"/>
            </a:br>
            <a:r>
              <a:rPr lang="en-US" altLang="zh-CN" sz="3200" i="1" dirty="0"/>
              <a:t>/**</a:t>
            </a:r>
            <a:r>
              <a:rPr lang="zh-CN" altLang="en-US" sz="3200" i="1" dirty="0"/>
              <a:t>声明</a:t>
            </a:r>
            <a:r>
              <a:rPr lang="en-US" altLang="zh-CN" sz="3200" i="1" dirty="0"/>
              <a:t>index</a:t>
            </a:r>
            <a:r>
              <a:rPr lang="zh-CN" altLang="en-US" sz="3200" i="1" dirty="0"/>
              <a:t>变量，私有的*</a:t>
            </a:r>
            <a:r>
              <a:rPr lang="en-US" altLang="zh-CN" sz="3200" i="1" dirty="0"/>
              <a:t>/</a:t>
            </a:r>
            <a:br>
              <a:rPr lang="en-US" altLang="zh-CN" sz="3200" i="1" dirty="0"/>
            </a:br>
            <a:r>
              <a:rPr lang="en-US" altLang="zh-CN" sz="3200" b="1" dirty="0"/>
              <a:t>private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index</a:t>
            </a:r>
            <a:r>
              <a:rPr lang="en-US" altLang="zh-CN" sz="3200" dirty="0"/>
              <a:t>;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41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4213" y="3038581"/>
            <a:ext cx="74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zh-CN" altLang="en-US" sz="4000" dirty="0" smtClean="0"/>
              <a:t>注释掉</a:t>
            </a:r>
            <a:r>
              <a:rPr kumimoji="1" lang="zh-CN" altLang="en-US" sz="4000" dirty="0"/>
              <a:t>的代码记得在提交代码前删掉</a:t>
            </a:r>
            <a:endParaRPr kumimoji="1" lang="en-US" altLang="zh-CN" sz="4000" dirty="0"/>
          </a:p>
          <a:p>
            <a:endParaRPr kumimoji="1"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1128800" y="1142200"/>
            <a:ext cx="6262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600" dirty="0" smtClean="0">
                <a:solidFill>
                  <a:srgbClr val="FFFF00"/>
                </a:solidFill>
              </a:rPr>
              <a:t>注释掉的代码</a:t>
            </a:r>
            <a:endParaRPr kumimoji="1" lang="zh-CN" altLang="en-US" sz="6600" dirty="0">
              <a:solidFill>
                <a:srgbClr val="FF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4" y="162879"/>
            <a:ext cx="11304999" cy="63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559" y="0"/>
            <a:ext cx="10131425" cy="1456267"/>
          </a:xfrm>
        </p:spPr>
        <p:txBody>
          <a:bodyPr>
            <a:normAutofit/>
          </a:bodyPr>
          <a:lstStyle/>
          <a:p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衡量代码质量标准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5239"/>
            <a:ext cx="10131425" cy="2022260"/>
          </a:xfrm>
        </p:spPr>
      </p:pic>
      <p:sp>
        <p:nvSpPr>
          <p:cNvPr id="7" name="文本框 6"/>
          <p:cNvSpPr txBox="1"/>
          <p:nvPr/>
        </p:nvSpPr>
        <p:spPr>
          <a:xfrm>
            <a:off x="876194" y="1515226"/>
            <a:ext cx="88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衡量</a:t>
            </a:r>
            <a:r>
              <a:rPr kumimoji="1" lang="zh-CN" altLang="en-US" sz="3200" dirty="0"/>
              <a:t>代码质量的唯一有效标准：</a:t>
            </a:r>
            <a:r>
              <a:rPr kumimoji="1" lang="en-US" altLang="zh-CN" sz="3200" dirty="0" smtClean="0"/>
              <a:t>WTF/min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046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153633" y="2576231"/>
            <a:ext cx="10131425" cy="14428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zh-CN" altLang="en-US" sz="8000" dirty="0" smtClean="0">
                <a:solidFill>
                  <a:srgbClr val="FFFF00"/>
                </a:solidFill>
              </a:rPr>
              <a:t>关于类</a:t>
            </a:r>
            <a:endParaRPr kumimoji="1" lang="zh-CN" altLang="en-US" sz="8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520" y="50715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>
                <a:solidFill>
                  <a:srgbClr val="FFFF00"/>
                </a:solidFill>
              </a:rPr>
              <a:t>类要有组织</a:t>
            </a:r>
            <a:endParaRPr kumimoji="1"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1922" y="1644113"/>
            <a:ext cx="94306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>
                <a:hlinkClick r:id="" action="ppaction://hlinkshowjump?jump=nextslide"/>
              </a:rPr>
              <a:t>排版要有序，有规则</a:t>
            </a: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/>
              <a:t>代码的缩进有规范</a:t>
            </a: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/>
              <a:t>上下空行不要太多或太少</a:t>
            </a: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CN" altLang="en-US" sz="3600" dirty="0" smtClean="0"/>
              <a:t>不同操作类型的区域可以加个空行</a:t>
            </a:r>
            <a:endParaRPr kumimoji="1" lang="en-US" altLang="zh-CN" sz="3600" dirty="0" smtClean="0"/>
          </a:p>
          <a:p>
            <a:pPr marL="571500" indent="-571500">
              <a:buFont typeface="Arial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charset="0"/>
              <a:buChar char="•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757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98" y="182343"/>
            <a:ext cx="7569485" cy="65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596" y="2113404"/>
            <a:ext cx="10131425" cy="16596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zh-CN" altLang="en-US" sz="3600" dirty="0" smtClean="0">
                <a:solidFill>
                  <a:srgbClr val="FFFF00"/>
                </a:solidFill>
              </a:rPr>
              <a:t>类要具有单一职责</a:t>
            </a:r>
            <a:endParaRPr kumimoji="1"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kumimoji="1" lang="zh-CN" altLang="en-US" sz="2400" dirty="0" smtClean="0"/>
              <a:t>一个类就应该只做这个类应该做的事情。</a:t>
            </a:r>
            <a:endParaRPr kumimoji="1" lang="en-US" altLang="zh-CN" sz="2400" dirty="0" smtClean="0"/>
          </a:p>
          <a:p>
            <a:pPr lvl="2"/>
            <a:r>
              <a:rPr kumimoji="1" lang="zh-CN" altLang="en-US" sz="2000" dirty="0" smtClean="0"/>
              <a:t>例如：</a:t>
            </a:r>
            <a:r>
              <a:rPr kumimoji="1" lang="en-US" altLang="zh-CN" sz="2000" dirty="0" err="1" smtClean="0"/>
              <a:t>SqliteOperater</a:t>
            </a:r>
            <a:r>
              <a:rPr kumimoji="1" lang="zh-CN" altLang="en-US" sz="2000" dirty="0" smtClean="0"/>
              <a:t>就只做数据库相关的操作，</a:t>
            </a:r>
            <a:r>
              <a:rPr kumimoji="1" lang="en-US" altLang="zh-CN" sz="2000" dirty="0" err="1" smtClean="0"/>
              <a:t>StringUtil</a:t>
            </a:r>
            <a:r>
              <a:rPr kumimoji="1" lang="zh-CN" altLang="en-US" sz="2000" dirty="0" smtClean="0"/>
              <a:t>只做字符串处理的工</a:t>
            </a:r>
            <a:endParaRPr kumimoji="1" lang="en-US" altLang="zh-CN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147777" y="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49596" y="64103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>
                <a:solidFill>
                  <a:srgbClr val="FFFF00"/>
                </a:solidFill>
              </a:rPr>
              <a:t>类应该尽量短小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9596" y="4737227"/>
            <a:ext cx="659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FF00"/>
                </a:solidFill>
              </a:rPr>
              <a:t>类要有高内聚、低</a:t>
            </a:r>
            <a:r>
              <a:rPr kumimoji="1" lang="zh-CN" altLang="en-US" sz="3600" dirty="0" smtClean="0">
                <a:solidFill>
                  <a:srgbClr val="FFFF00"/>
                </a:solidFill>
              </a:rPr>
              <a:t>耦合</a:t>
            </a:r>
            <a:endParaRPr kumimoji="1" lang="en-US" altLang="zh-C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34140"/>
          </a:xfrm>
        </p:spPr>
        <p:txBody>
          <a:bodyPr/>
          <a:lstStyle/>
          <a:p>
            <a:pPr algn="ctr"/>
            <a:r>
              <a:rPr kumimoji="1" lang="zh-CN" altLang="en-US" sz="4800" b="1" dirty="0" smtClean="0">
                <a:solidFill>
                  <a:srgbClr val="FFFF00"/>
                </a:solidFill>
              </a:rPr>
              <a:t>小结</a:t>
            </a:r>
            <a:endParaRPr kumimoji="1"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43741"/>
            <a:ext cx="10818628" cy="4848445"/>
          </a:xfrm>
        </p:spPr>
        <p:txBody>
          <a:bodyPr anchor="t">
            <a:normAutofit/>
          </a:bodyPr>
          <a:lstStyle/>
          <a:p>
            <a:r>
              <a:rPr kumimoji="1" lang="zh-CN" altLang="en-US" sz="3200" dirty="0" smtClean="0">
                <a:solidFill>
                  <a:srgbClr val="FFFF00"/>
                </a:solidFill>
              </a:rPr>
              <a:t>命名是关键</a:t>
            </a:r>
            <a:endParaRPr kumimoji="1" lang="en-US" altLang="zh-CN" sz="3200" dirty="0" smtClean="0">
              <a:solidFill>
                <a:srgbClr val="FFFF00"/>
              </a:solidFill>
            </a:endParaRPr>
          </a:p>
          <a:p>
            <a:pPr lvl="2"/>
            <a:r>
              <a:rPr kumimoji="1" lang="zh-CN" altLang="en-US" sz="2800" dirty="0"/>
              <a:t>要尽可能的用好的命名代替</a:t>
            </a:r>
            <a:r>
              <a:rPr kumimoji="1" lang="zh-CN" altLang="en-US" sz="2800" dirty="0" smtClean="0"/>
              <a:t>注释</a:t>
            </a:r>
            <a:endParaRPr kumimoji="1" lang="en-US" altLang="zh-CN" sz="2800" dirty="0" smtClean="0"/>
          </a:p>
          <a:p>
            <a:pPr lvl="2"/>
            <a:r>
              <a:rPr kumimoji="1" lang="zh-CN" altLang="en-US" sz="2400" dirty="0" smtClean="0"/>
              <a:t>愿命名不好的程序员将来的孩子名字都叫狗蛋，二愣子，翠花</a:t>
            </a:r>
            <a:endParaRPr kumimoji="1" lang="en-US" altLang="zh-CN" sz="2400" dirty="0" smtClean="0"/>
          </a:p>
          <a:p>
            <a:endParaRPr lang="en-US" altLang="zh-CN" sz="3600" dirty="0" smtClean="0">
              <a:solidFill>
                <a:srgbClr val="FFFF00"/>
              </a:solidFill>
            </a:endParaRPr>
          </a:p>
          <a:p>
            <a:r>
              <a:rPr lang="zh-CN" altLang="en-US" sz="3600" dirty="0" smtClean="0">
                <a:solidFill>
                  <a:srgbClr val="FFFF00"/>
                </a:solidFill>
              </a:rPr>
              <a:t>让</a:t>
            </a:r>
            <a:r>
              <a:rPr lang="zh-CN" altLang="en-US" sz="3600" dirty="0">
                <a:solidFill>
                  <a:srgbClr val="FFFF00"/>
                </a:solidFill>
              </a:rPr>
              <a:t>你的函数、类要尽可能的</a:t>
            </a:r>
            <a:r>
              <a:rPr kumimoji="1" lang="zh-CN" altLang="en-US" sz="3800" b="1" dirty="0" smtClean="0">
                <a:solidFill>
                  <a:srgbClr val="FF1328"/>
                </a:solidFill>
              </a:rPr>
              <a:t>短小  短小  再短小</a:t>
            </a:r>
            <a:endParaRPr kumimoji="1" lang="en-US" altLang="zh-CN" sz="3800" b="1" dirty="0">
              <a:solidFill>
                <a:srgbClr val="FF1328"/>
              </a:solidFill>
            </a:endParaRPr>
          </a:p>
          <a:p>
            <a:endParaRPr kumimoji="1" lang="en-US" altLang="zh-CN" sz="3200" dirty="0" smtClean="0"/>
          </a:p>
          <a:p>
            <a:r>
              <a:rPr kumimoji="1" lang="zh-CN" altLang="en-US" sz="3200" dirty="0">
                <a:solidFill>
                  <a:srgbClr val="FFFF00"/>
                </a:solidFill>
              </a:rPr>
              <a:t>随时随地优化修改我们有“坏味道”</a:t>
            </a:r>
            <a:r>
              <a:rPr kumimoji="1" lang="zh-CN" altLang="en-US" sz="3200" dirty="0" smtClean="0">
                <a:solidFill>
                  <a:srgbClr val="FFFF00"/>
                </a:solidFill>
              </a:rPr>
              <a:t>代码</a:t>
            </a:r>
            <a:r>
              <a:rPr kumimoji="1" lang="en-US" altLang="zh-CN" sz="3200" dirty="0" smtClean="0">
                <a:solidFill>
                  <a:srgbClr val="FFFF00"/>
                </a:solidFill>
              </a:rPr>
              <a:t>(</a:t>
            </a:r>
            <a:r>
              <a:rPr kumimoji="1" lang="zh-CN" altLang="en-US" sz="2000" dirty="0" smtClean="0">
                <a:solidFill>
                  <a:srgbClr val="FFFF00"/>
                </a:solidFill>
              </a:rPr>
              <a:t>重构的思想，下期分享</a:t>
            </a:r>
            <a:r>
              <a:rPr kumimoji="1" lang="en-US" altLang="zh-CN" sz="3200" dirty="0" smtClean="0">
                <a:solidFill>
                  <a:srgbClr val="FFFF00"/>
                </a:solidFill>
              </a:rPr>
              <a:t>)</a:t>
            </a:r>
            <a:endParaRPr kumimoji="1" lang="en-US" altLang="zh-CN" sz="3200" dirty="0">
              <a:solidFill>
                <a:srgbClr val="FFFF00"/>
              </a:solidFill>
            </a:endParaRPr>
          </a:p>
          <a:p>
            <a:endParaRPr kumimoji="1" lang="zh-CN" altLang="en-US" sz="3200" dirty="0"/>
          </a:p>
          <a:p>
            <a:pPr lvl="2"/>
            <a:endParaRPr kumimoji="1" lang="zh-CN" altLang="en-US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269304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FF00"/>
                </a:solidFill>
              </a:rPr>
              <a:t>记住几点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sz="2800" dirty="0" smtClean="0"/>
              <a:t>你阅读旧代码的时间是</a:t>
            </a:r>
            <a:r>
              <a:rPr kumimoji="1" lang="zh-CN" altLang="en-US" sz="2800" dirty="0" smtClean="0">
                <a:solidFill>
                  <a:srgbClr val="FFFF00"/>
                </a:solidFill>
              </a:rPr>
              <a:t>远远多于</a:t>
            </a:r>
            <a:r>
              <a:rPr kumimoji="1" lang="zh-CN" altLang="en-US" sz="2800" dirty="0" smtClean="0"/>
              <a:t>你写代码的时间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代码不是给机器看的，是给你、同事、客户任何能够接触的人看，所以你的代码一定要写的易于理解、看懂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不要耍酷、写只有你自己懂的方法或类给自己和别人挖坑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594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020" y="290623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7200" dirty="0" smtClean="0">
                <a:solidFill>
                  <a:srgbClr val="FFFF00"/>
                </a:solidFill>
              </a:rPr>
              <a:t>谢谢！</a:t>
            </a:r>
            <a:endParaRPr kumimoji="1" lang="zh-CN" alt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94" y="67732"/>
            <a:ext cx="10027586" cy="67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169332"/>
            <a:ext cx="10131425" cy="1456267"/>
          </a:xfrm>
        </p:spPr>
        <p:txBody>
          <a:bodyPr>
            <a:normAutofit fontScale="90000"/>
          </a:bodyPr>
          <a:lstStyle/>
          <a:p>
            <a:r>
              <a:rPr kumimoji="1" lang="zh-CN" altLang="en-US" sz="5400" dirty="0" smtClean="0">
                <a:latin typeface="SimHei" charset="-122"/>
                <a:ea typeface="SimHei" charset="-122"/>
                <a:cs typeface="SimHei" charset="-122"/>
              </a:rPr>
              <a:t>一、从命名开始</a:t>
            </a:r>
            <a:r>
              <a:rPr kumimoji="1" lang="en-US" altLang="zh-CN" sz="5400" dirty="0" smtClean="0">
                <a:latin typeface="SimHei" charset="-122"/>
                <a:ea typeface="SimHei" charset="-122"/>
                <a:cs typeface="SimHei" charset="-122"/>
              </a:rPr>
              <a:t/>
            </a:r>
            <a:br>
              <a:rPr kumimoji="1" lang="en-US" altLang="zh-CN" sz="5400" dirty="0" smtClean="0">
                <a:latin typeface="SimHei" charset="-122"/>
                <a:ea typeface="SimHei" charset="-122"/>
                <a:cs typeface="SimHei" charset="-122"/>
              </a:rPr>
            </a:br>
            <a:r>
              <a:rPr kumimoji="1" lang="en-US" altLang="zh-CN" sz="5400" dirty="0" smtClean="0">
                <a:latin typeface="SimHei" charset="-122"/>
                <a:ea typeface="SimHei" charset="-122"/>
                <a:cs typeface="SimHei" charset="-122"/>
              </a:rPr>
              <a:t>	</a:t>
            </a:r>
            <a:r>
              <a:rPr kumimoji="1" lang="en-US" altLang="zh-CN" sz="5400" dirty="0">
                <a:latin typeface="SimHei" charset="-122"/>
                <a:ea typeface="SimHei" charset="-122"/>
                <a:cs typeface="SimHei" charset="-122"/>
              </a:rPr>
              <a:t>	</a:t>
            </a:r>
            <a:r>
              <a:rPr kumimoji="1" lang="en-US" altLang="zh-CN" sz="5400" dirty="0" smtClean="0">
                <a:latin typeface="SimHei" charset="-122"/>
                <a:ea typeface="SimHei" charset="-122"/>
                <a:cs typeface="SimHei" charset="-122"/>
              </a:rPr>
              <a:t>		——</a:t>
            </a:r>
            <a:r>
              <a:rPr kumimoji="1" lang="zh-CN" altLang="en-US" sz="4000" dirty="0" smtClean="0">
                <a:latin typeface="SimHei" charset="-122"/>
                <a:ea typeface="SimHei" charset="-122"/>
                <a:cs typeface="SimHei" charset="-122"/>
              </a:rPr>
              <a:t>有意义的命名</a:t>
            </a:r>
            <a:endParaRPr kumimoji="1" lang="zh-CN" altLang="en-US" sz="54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2461" y="2961838"/>
            <a:ext cx="9498104" cy="1753597"/>
          </a:xfrm>
        </p:spPr>
        <p:txBody>
          <a:bodyPr numCol="1" anchor="ctr">
            <a:noAutofit/>
          </a:bodyPr>
          <a:lstStyle/>
          <a:p>
            <a:pPr algn="ctr"/>
            <a:r>
              <a:rPr kumimoji="1" lang="zh-CN" altLang="en-US" sz="9600" b="1" dirty="0" smtClean="0">
                <a:solidFill>
                  <a:srgbClr val="FFFF00"/>
                </a:solidFill>
              </a:rPr>
              <a:t>名副其实</a:t>
            </a:r>
            <a:endParaRPr kumimoji="1" lang="en-US" altLang="zh-CN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6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32331" y="1237134"/>
            <a:ext cx="4177552" cy="138499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zh-CN" sz="2800" b="1" dirty="0" err="1"/>
              <a:t>int</a:t>
            </a:r>
            <a:r>
              <a:rPr lang="en-US" altLang="zh-CN" sz="2800" b="1" dirty="0"/>
              <a:t> d</a:t>
            </a:r>
            <a:r>
              <a:rPr lang="en-US" altLang="zh-CN" sz="2800" dirty="0"/>
              <a:t>; </a:t>
            </a:r>
            <a:r>
              <a:rPr lang="en-US" altLang="zh-CN" sz="2800" i="1" dirty="0"/>
              <a:t>//</a:t>
            </a:r>
            <a:r>
              <a:rPr lang="zh-CN" altLang="en-US" sz="2800" i="1" dirty="0"/>
              <a:t>日期</a:t>
            </a:r>
            <a:br>
              <a:rPr lang="zh-CN" altLang="en-US" sz="2800" i="1" dirty="0"/>
            </a:b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dirty="0"/>
              <a:t>; </a:t>
            </a:r>
            <a:r>
              <a:rPr lang="en-US" altLang="zh-CN" sz="2800" i="1" dirty="0"/>
              <a:t>//</a:t>
            </a:r>
            <a:r>
              <a:rPr lang="zh-CN" altLang="en-US" sz="2800" i="1" dirty="0"/>
              <a:t>索引</a:t>
            </a:r>
            <a:br>
              <a:rPr lang="zh-CN" altLang="en-US" sz="2800" i="1" dirty="0"/>
            </a:br>
            <a:r>
              <a:rPr lang="en-US" altLang="zh-CN" sz="2800" b="1" dirty="0" err="1"/>
              <a:t>ArrayList</a:t>
            </a:r>
            <a:r>
              <a:rPr lang="en-US" altLang="zh-CN" sz="2800" dirty="0"/>
              <a:t>&lt;</a:t>
            </a:r>
            <a:r>
              <a:rPr lang="en-US" altLang="zh-CN" sz="2800" b="1" dirty="0"/>
              <a:t>String</a:t>
            </a:r>
            <a:r>
              <a:rPr lang="en-US" altLang="zh-CN" sz="2800" dirty="0"/>
              <a:t>&gt; </a:t>
            </a:r>
            <a:r>
              <a:rPr lang="en-US" altLang="zh-CN" sz="2800" b="1" dirty="0"/>
              <a:t>list</a:t>
            </a:r>
            <a:r>
              <a:rPr lang="en-US" altLang="zh-CN" sz="2800" dirty="0" smtClean="0"/>
              <a:t>;</a:t>
            </a:r>
            <a:endParaRPr kumimoji="1" lang="en-US" altLang="zh-CN" sz="2800" dirty="0"/>
          </a:p>
        </p:txBody>
      </p:sp>
      <p:sp>
        <p:nvSpPr>
          <p:cNvPr id="9" name="矩形 8"/>
          <p:cNvSpPr/>
          <p:nvPr/>
        </p:nvSpPr>
        <p:spPr>
          <a:xfrm>
            <a:off x="7064188" y="1237134"/>
            <a:ext cx="437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0B050"/>
                </a:solidFill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</a:rPr>
              <a:t> </a:t>
            </a:r>
            <a:r>
              <a:rPr lang="en-US" altLang="zh-CN" sz="2800" b="1" dirty="0" err="1">
                <a:solidFill>
                  <a:srgbClr val="00B050"/>
                </a:solidFill>
              </a:rPr>
              <a:t>dayId</a:t>
            </a:r>
            <a:r>
              <a:rPr lang="en-US" altLang="zh-CN" sz="2800" dirty="0">
                <a:solidFill>
                  <a:srgbClr val="00B050"/>
                </a:solidFill>
              </a:rPr>
              <a:t>;</a:t>
            </a:r>
            <a:br>
              <a:rPr lang="en-US" altLang="zh-CN" sz="2800" dirty="0">
                <a:solidFill>
                  <a:srgbClr val="00B050"/>
                </a:solidFill>
              </a:rPr>
            </a:br>
            <a:r>
              <a:rPr lang="en-US" altLang="zh-CN" sz="2800" b="1" dirty="0" err="1">
                <a:solidFill>
                  <a:srgbClr val="00B050"/>
                </a:solidFill>
              </a:rPr>
              <a:t>int</a:t>
            </a:r>
            <a:r>
              <a:rPr lang="en-US" altLang="zh-CN" sz="2800" b="1" dirty="0">
                <a:solidFill>
                  <a:srgbClr val="00B05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index</a:t>
            </a:r>
            <a:r>
              <a:rPr lang="en-US" altLang="zh-CN" sz="2800" dirty="0">
                <a:solidFill>
                  <a:srgbClr val="00B050"/>
                </a:solidFill>
              </a:rPr>
              <a:t>; </a:t>
            </a:r>
            <a:r>
              <a:rPr lang="zh-CN" altLang="en-US" sz="2800" i="1" dirty="0">
                <a:solidFill>
                  <a:srgbClr val="00B050"/>
                </a:solidFill>
              </a:rPr>
              <a:t/>
            </a:r>
            <a:br>
              <a:rPr lang="zh-CN" altLang="en-US" sz="2800" i="1" dirty="0">
                <a:solidFill>
                  <a:srgbClr val="00B050"/>
                </a:solidFill>
              </a:rPr>
            </a:br>
            <a:r>
              <a:rPr lang="en-US" altLang="zh-CN" sz="2800" b="1" dirty="0" err="1">
                <a:solidFill>
                  <a:srgbClr val="00B050"/>
                </a:solidFill>
              </a:rPr>
              <a:t>ArrayList</a:t>
            </a:r>
            <a:r>
              <a:rPr lang="en-US" altLang="zh-CN" sz="2800" dirty="0">
                <a:solidFill>
                  <a:srgbClr val="00B050"/>
                </a:solidFill>
              </a:rPr>
              <a:t>&lt;</a:t>
            </a:r>
            <a:r>
              <a:rPr lang="en-US" altLang="zh-CN" sz="2800" b="1" dirty="0">
                <a:solidFill>
                  <a:srgbClr val="00B050"/>
                </a:solidFill>
              </a:rPr>
              <a:t>String</a:t>
            </a:r>
            <a:r>
              <a:rPr lang="en-US" altLang="zh-CN" sz="2800" dirty="0">
                <a:solidFill>
                  <a:srgbClr val="00B050"/>
                </a:solidFill>
              </a:rPr>
              <a:t>&gt; </a:t>
            </a:r>
            <a:r>
              <a:rPr lang="en-US" altLang="zh-CN" sz="2800" b="1" dirty="0" err="1">
                <a:solidFill>
                  <a:srgbClr val="00B050"/>
                </a:solidFill>
              </a:rPr>
              <a:t>dayIdlist</a:t>
            </a:r>
            <a:r>
              <a:rPr lang="en-US" altLang="zh-CN" sz="2800" dirty="0">
                <a:solidFill>
                  <a:srgbClr val="00B050"/>
                </a:solidFill>
              </a:rPr>
              <a:t>;</a:t>
            </a:r>
            <a:endParaRPr kumimoji="1" lang="en-US" altLang="zh-CN" sz="2800" dirty="0">
              <a:solidFill>
                <a:srgbClr val="00B05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302622" y="1564436"/>
            <a:ext cx="978408" cy="484632"/>
          </a:xfrm>
          <a:prstGeom prst="rightArrow">
            <a:avLst>
              <a:gd name="adj1" fmla="val 50000"/>
              <a:gd name="adj2" fmla="val 537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2367" y="3847693"/>
            <a:ext cx="53980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2000" b="1" dirty="0" err="1"/>
              <a:t>public</a:t>
            </a:r>
            <a:r>
              <a:rPr lang="mr-IN" altLang="zh-CN" sz="2000" b="1" dirty="0"/>
              <a:t> </a:t>
            </a:r>
            <a:r>
              <a:rPr lang="mr-IN" altLang="zh-CN" sz="2000" b="1" dirty="0" err="1"/>
              <a:t>List</a:t>
            </a:r>
            <a:r>
              <a:rPr lang="mr-IN" altLang="zh-CN" sz="2000" dirty="0"/>
              <a:t>&lt;</a:t>
            </a:r>
            <a:r>
              <a:rPr lang="mr-IN" altLang="zh-CN" sz="2000" b="1" dirty="0" err="1"/>
              <a:t>int</a:t>
            </a:r>
            <a:r>
              <a:rPr lang="mr-IN" altLang="zh-CN" sz="2000" dirty="0"/>
              <a:t>[]&gt; </a:t>
            </a:r>
            <a:r>
              <a:rPr lang="mr-IN" altLang="zh-CN" sz="2000" b="1" dirty="0" err="1"/>
              <a:t>getThem</a:t>
            </a:r>
            <a:r>
              <a:rPr lang="mr-IN" altLang="zh-CN" sz="2000" b="1" dirty="0"/>
              <a:t>() </a:t>
            </a:r>
            <a:r>
              <a:rPr lang="mr-IN" altLang="zh-CN" sz="2000" dirty="0"/>
              <a:t>{</a:t>
            </a:r>
            <a:br>
              <a:rPr lang="mr-IN" altLang="zh-CN" sz="2000" dirty="0"/>
            </a:br>
            <a:r>
              <a:rPr lang="mr-IN" altLang="zh-CN" sz="2000" dirty="0"/>
              <a:t>    </a:t>
            </a:r>
            <a:r>
              <a:rPr lang="mr-IN" altLang="zh-CN" sz="2000" b="1" dirty="0" err="1"/>
              <a:t>List</a:t>
            </a:r>
            <a:r>
              <a:rPr lang="mr-IN" altLang="zh-CN" sz="2000" dirty="0"/>
              <a:t>&lt;</a:t>
            </a:r>
            <a:r>
              <a:rPr lang="mr-IN" altLang="zh-CN" sz="2000" b="1" dirty="0" err="1"/>
              <a:t>int</a:t>
            </a:r>
            <a:r>
              <a:rPr lang="mr-IN" altLang="zh-CN" sz="2000" dirty="0"/>
              <a:t>[]&gt; </a:t>
            </a:r>
            <a:r>
              <a:rPr lang="mr-IN" altLang="zh-CN" sz="2000" b="1" dirty="0"/>
              <a:t>list1 </a:t>
            </a:r>
            <a:r>
              <a:rPr lang="mr-IN" altLang="zh-CN" sz="2000" dirty="0"/>
              <a:t>= </a:t>
            </a:r>
            <a:r>
              <a:rPr lang="mr-IN" altLang="zh-CN" sz="2000" b="1" dirty="0" err="1"/>
              <a:t>new</a:t>
            </a:r>
            <a:r>
              <a:rPr lang="mr-IN" altLang="zh-CN" sz="2000" b="1" dirty="0"/>
              <a:t> </a:t>
            </a:r>
            <a:r>
              <a:rPr lang="mr-IN" altLang="zh-CN" sz="2000" dirty="0" err="1"/>
              <a:t>ArrayList</a:t>
            </a:r>
            <a:r>
              <a:rPr lang="mr-IN" altLang="zh-CN" sz="2000" dirty="0"/>
              <a:t>&lt;</a:t>
            </a:r>
            <a:r>
              <a:rPr lang="mr-IN" altLang="zh-CN" sz="2000" b="1" dirty="0" err="1"/>
              <a:t>int</a:t>
            </a:r>
            <a:r>
              <a:rPr lang="mr-IN" altLang="zh-CN" sz="2000" dirty="0"/>
              <a:t>[]&gt;</a:t>
            </a:r>
            <a:r>
              <a:rPr lang="mr-IN" altLang="zh-CN" sz="2000" b="1" dirty="0"/>
              <a:t>()</a:t>
            </a:r>
            <a:r>
              <a:rPr lang="mr-IN" altLang="zh-CN" sz="2000" dirty="0"/>
              <a:t>;</a:t>
            </a:r>
            <a:br>
              <a:rPr lang="mr-IN" altLang="zh-CN" sz="2000" dirty="0"/>
            </a:br>
            <a:r>
              <a:rPr lang="mr-IN" altLang="zh-CN" sz="2000" dirty="0"/>
              <a:t>    </a:t>
            </a:r>
            <a:r>
              <a:rPr lang="mr-IN" altLang="zh-CN" sz="2000" b="1" dirty="0" err="1"/>
              <a:t>for</a:t>
            </a:r>
            <a:r>
              <a:rPr lang="mr-IN" altLang="zh-CN" sz="2000" b="1" dirty="0"/>
              <a:t> (</a:t>
            </a:r>
            <a:r>
              <a:rPr lang="mr-IN" altLang="zh-CN" sz="2000" b="1" dirty="0" err="1"/>
              <a:t>int</a:t>
            </a:r>
            <a:r>
              <a:rPr lang="mr-IN" altLang="zh-CN" sz="2000" dirty="0"/>
              <a:t>[] </a:t>
            </a:r>
            <a:r>
              <a:rPr lang="mr-IN" altLang="zh-CN" sz="2000" b="1" dirty="0" err="1"/>
              <a:t>x</a:t>
            </a:r>
            <a:r>
              <a:rPr lang="mr-IN" altLang="zh-CN" sz="2000" b="1" dirty="0"/>
              <a:t> </a:t>
            </a:r>
            <a:r>
              <a:rPr lang="mr-IN" altLang="zh-CN" sz="2000" dirty="0"/>
              <a:t>: </a:t>
            </a:r>
            <a:r>
              <a:rPr lang="mr-IN" altLang="zh-CN" sz="2000" dirty="0" err="1"/>
              <a:t>theList</a:t>
            </a:r>
            <a:r>
              <a:rPr lang="mr-IN" altLang="zh-CN" sz="2000" b="1" dirty="0"/>
              <a:t>)</a:t>
            </a:r>
            <a:br>
              <a:rPr lang="mr-IN" altLang="zh-CN" sz="2000" b="1" dirty="0"/>
            </a:br>
            <a:r>
              <a:rPr lang="mr-IN" altLang="zh-CN" sz="2000" b="1" dirty="0"/>
              <a:t>        </a:t>
            </a:r>
            <a:r>
              <a:rPr lang="mr-IN" altLang="zh-CN" sz="2000" b="1" dirty="0" err="1"/>
              <a:t>if</a:t>
            </a:r>
            <a:r>
              <a:rPr lang="mr-IN" altLang="zh-CN" sz="2000" b="1" dirty="0"/>
              <a:t> (</a:t>
            </a:r>
            <a:r>
              <a:rPr lang="mr-IN" altLang="zh-CN" sz="2000" b="1" dirty="0" err="1"/>
              <a:t>x</a:t>
            </a:r>
            <a:r>
              <a:rPr lang="mr-IN" altLang="zh-CN" sz="2000" dirty="0"/>
              <a:t>[0] == 4</a:t>
            </a:r>
            <a:r>
              <a:rPr lang="mr-IN" altLang="zh-CN" sz="2000" b="1" dirty="0"/>
              <a:t>)</a:t>
            </a:r>
            <a:br>
              <a:rPr lang="mr-IN" altLang="zh-CN" sz="2000" b="1" dirty="0"/>
            </a:br>
            <a:r>
              <a:rPr lang="mr-IN" altLang="zh-CN" sz="2000" b="1" dirty="0"/>
              <a:t>            list1</a:t>
            </a:r>
            <a:r>
              <a:rPr lang="mr-IN" altLang="zh-CN" sz="2000" dirty="0"/>
              <a:t>.</a:t>
            </a:r>
            <a:r>
              <a:rPr lang="mr-IN" altLang="zh-CN" sz="2000" b="1" dirty="0"/>
              <a:t>add(</a:t>
            </a:r>
            <a:r>
              <a:rPr lang="mr-IN" altLang="zh-CN" sz="2000" b="1" dirty="0" err="1"/>
              <a:t>x</a:t>
            </a:r>
            <a:r>
              <a:rPr lang="mr-IN" altLang="zh-CN" sz="2000" b="1" dirty="0"/>
              <a:t>)</a:t>
            </a:r>
            <a:r>
              <a:rPr lang="mr-IN" altLang="zh-CN" sz="2000" dirty="0"/>
              <a:t>;</a:t>
            </a:r>
            <a:br>
              <a:rPr lang="mr-IN" altLang="zh-CN" sz="2000" dirty="0"/>
            </a:br>
            <a:r>
              <a:rPr lang="mr-IN" altLang="zh-CN" sz="2000" dirty="0"/>
              <a:t>    </a:t>
            </a:r>
            <a:r>
              <a:rPr lang="mr-IN" altLang="zh-CN" sz="2000" b="1" dirty="0" err="1"/>
              <a:t>return</a:t>
            </a:r>
            <a:r>
              <a:rPr lang="mr-IN" altLang="zh-CN" sz="2000" b="1" dirty="0"/>
              <a:t> list1</a:t>
            </a:r>
            <a:r>
              <a:rPr lang="mr-IN" altLang="zh-CN" sz="2000" dirty="0"/>
              <a:t>;</a:t>
            </a:r>
            <a:br>
              <a:rPr lang="mr-IN" altLang="zh-CN" sz="2000" dirty="0"/>
            </a:br>
            <a:r>
              <a:rPr lang="mr-IN" altLang="zh-CN" sz="2000" dirty="0"/>
              <a:t>}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6472519" y="3847693"/>
            <a:ext cx="57194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public List</a:t>
            </a:r>
            <a:r>
              <a:rPr lang="en-US" altLang="zh-CN" sz="2000" dirty="0">
                <a:solidFill>
                  <a:srgbClr val="00B050"/>
                </a:solidFill>
              </a:rPr>
              <a:t>&lt;</a:t>
            </a:r>
            <a:r>
              <a:rPr lang="en-US" altLang="zh-CN" sz="2000" b="1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[]&gt; </a:t>
            </a:r>
            <a:r>
              <a:rPr lang="en-US" altLang="zh-CN" sz="2000" b="1" dirty="0" err="1">
                <a:solidFill>
                  <a:srgbClr val="00B050"/>
                </a:solidFill>
              </a:rPr>
              <a:t>getFlaggedCells</a:t>
            </a:r>
            <a:r>
              <a:rPr lang="en-US" altLang="zh-CN" sz="2000" b="1" dirty="0">
                <a:solidFill>
                  <a:srgbClr val="00B050"/>
                </a:solidFill>
              </a:rPr>
              <a:t>() </a:t>
            </a:r>
            <a:r>
              <a:rPr lang="en-US" altLang="zh-CN" sz="2000" dirty="0">
                <a:solidFill>
                  <a:srgbClr val="00B050"/>
                </a:solidFill>
              </a:rPr>
              <a:t>{</a:t>
            </a:r>
            <a:br>
              <a:rPr lang="en-US" altLang="zh-CN" sz="2000" dirty="0">
                <a:solidFill>
                  <a:srgbClr val="00B050"/>
                </a:solidFill>
              </a:rPr>
            </a:br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</a:rPr>
              <a:t>List</a:t>
            </a:r>
            <a:r>
              <a:rPr lang="en-US" altLang="zh-CN" sz="2000" dirty="0">
                <a:solidFill>
                  <a:srgbClr val="00B050"/>
                </a:solidFill>
              </a:rPr>
              <a:t>&lt;</a:t>
            </a:r>
            <a:r>
              <a:rPr lang="en-US" altLang="zh-CN" sz="2000" b="1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[]&gt; </a:t>
            </a:r>
            <a:r>
              <a:rPr lang="en-US" altLang="zh-CN" sz="2000" b="1" dirty="0" err="1">
                <a:solidFill>
                  <a:srgbClr val="00B050"/>
                </a:solidFill>
              </a:rPr>
              <a:t>flaggedCells</a:t>
            </a:r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= </a:t>
            </a:r>
            <a:r>
              <a:rPr lang="en-US" altLang="zh-CN" sz="2000" b="1" dirty="0">
                <a:solidFill>
                  <a:srgbClr val="00B050"/>
                </a:solidFill>
              </a:rPr>
              <a:t>new </a:t>
            </a:r>
            <a:r>
              <a:rPr lang="en-US" altLang="zh-CN" sz="2000" dirty="0" err="1">
                <a:solidFill>
                  <a:srgbClr val="00B050"/>
                </a:solidFill>
              </a:rPr>
              <a:t>ArrayList</a:t>
            </a:r>
            <a:r>
              <a:rPr lang="en-US" altLang="zh-CN" sz="2000" dirty="0">
                <a:solidFill>
                  <a:srgbClr val="00B050"/>
                </a:solidFill>
              </a:rPr>
              <a:t>&lt;</a:t>
            </a:r>
            <a:r>
              <a:rPr lang="en-US" altLang="zh-CN" sz="2000" b="1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[]&gt;</a:t>
            </a:r>
            <a:r>
              <a:rPr lang="en-US" altLang="zh-CN" sz="2000" b="1" dirty="0">
                <a:solidFill>
                  <a:srgbClr val="00B050"/>
                </a:solidFill>
              </a:rPr>
              <a:t>()</a:t>
            </a:r>
            <a:r>
              <a:rPr lang="en-US" altLang="zh-CN" sz="2000" dirty="0">
                <a:solidFill>
                  <a:srgbClr val="00B050"/>
                </a:solidFill>
              </a:rPr>
              <a:t>;</a:t>
            </a:r>
            <a:br>
              <a:rPr lang="en-US" altLang="zh-CN" sz="2000" dirty="0">
                <a:solidFill>
                  <a:srgbClr val="00B050"/>
                </a:solidFill>
              </a:rPr>
            </a:br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</a:rPr>
              <a:t>for (</a:t>
            </a:r>
            <a:r>
              <a:rPr lang="en-US" altLang="zh-CN" sz="2000" b="1" dirty="0" err="1">
                <a:solidFill>
                  <a:srgbClr val="00B050"/>
                </a:solidFill>
              </a:rPr>
              <a:t>int</a:t>
            </a:r>
            <a:r>
              <a:rPr lang="en-US" altLang="zh-CN" sz="2000" dirty="0">
                <a:solidFill>
                  <a:srgbClr val="00B050"/>
                </a:solidFill>
              </a:rPr>
              <a:t>[] </a:t>
            </a:r>
            <a:r>
              <a:rPr lang="en-US" altLang="zh-CN" sz="2000" b="1" dirty="0">
                <a:solidFill>
                  <a:srgbClr val="00B050"/>
                </a:solidFill>
              </a:rPr>
              <a:t>cell </a:t>
            </a:r>
            <a:r>
              <a:rPr lang="en-US" altLang="zh-CN" sz="2000" dirty="0">
                <a:solidFill>
                  <a:srgbClr val="00B050"/>
                </a:solidFill>
              </a:rPr>
              <a:t>: </a:t>
            </a:r>
            <a:r>
              <a:rPr lang="en-US" altLang="zh-CN" sz="2000" dirty="0" err="1">
                <a:solidFill>
                  <a:srgbClr val="00B050"/>
                </a:solidFill>
              </a:rPr>
              <a:t>gameBoard</a:t>
            </a:r>
            <a:r>
              <a:rPr lang="en-US" altLang="zh-CN" sz="2000" b="1" dirty="0">
                <a:solidFill>
                  <a:srgbClr val="00B050"/>
                </a:solidFill>
              </a:rPr>
              <a:t>)</a:t>
            </a:r>
            <a:br>
              <a:rPr lang="en-US" altLang="zh-CN" sz="2000" b="1" dirty="0">
                <a:solidFill>
                  <a:srgbClr val="00B050"/>
                </a:solidFill>
              </a:rPr>
            </a:br>
            <a:r>
              <a:rPr lang="en-US" altLang="zh-CN" sz="2000" b="1" dirty="0">
                <a:solidFill>
                  <a:srgbClr val="00B050"/>
                </a:solidFill>
              </a:rPr>
              <a:t>        if (cell</a:t>
            </a:r>
            <a:r>
              <a:rPr lang="en-US" altLang="zh-CN" sz="2000" dirty="0">
                <a:solidFill>
                  <a:srgbClr val="00B050"/>
                </a:solidFill>
              </a:rPr>
              <a:t>[STATUS_VALUE] == FLAGGED</a:t>
            </a:r>
            <a:r>
              <a:rPr lang="en-US" altLang="zh-CN" sz="2000" b="1" dirty="0">
                <a:solidFill>
                  <a:srgbClr val="00B050"/>
                </a:solidFill>
              </a:rPr>
              <a:t>)</a:t>
            </a:r>
            <a:br>
              <a:rPr lang="en-US" altLang="zh-CN" sz="2000" b="1" dirty="0">
                <a:solidFill>
                  <a:srgbClr val="00B050"/>
                </a:solidFill>
              </a:rPr>
            </a:br>
            <a:r>
              <a:rPr lang="en-US" altLang="zh-CN" sz="2000" b="1" dirty="0">
                <a:solidFill>
                  <a:srgbClr val="00B050"/>
                </a:solidFill>
              </a:rPr>
              <a:t>            </a:t>
            </a:r>
            <a:r>
              <a:rPr lang="en-US" altLang="zh-CN" sz="2000" b="1" dirty="0" err="1">
                <a:solidFill>
                  <a:srgbClr val="00B050"/>
                </a:solidFill>
              </a:rPr>
              <a:t>flaggedCells</a:t>
            </a:r>
            <a:r>
              <a:rPr lang="en-US" altLang="zh-CN" sz="2000" dirty="0" err="1">
                <a:solidFill>
                  <a:srgbClr val="00B050"/>
                </a:solidFill>
              </a:rPr>
              <a:t>.</a:t>
            </a:r>
            <a:r>
              <a:rPr lang="en-US" altLang="zh-CN" sz="2000" b="1" dirty="0" err="1">
                <a:solidFill>
                  <a:srgbClr val="00B050"/>
                </a:solidFill>
              </a:rPr>
              <a:t>add</a:t>
            </a:r>
            <a:r>
              <a:rPr lang="en-US" altLang="zh-CN" sz="2000" b="1" dirty="0">
                <a:solidFill>
                  <a:srgbClr val="00B050"/>
                </a:solidFill>
              </a:rPr>
              <a:t>(cell)</a:t>
            </a:r>
            <a:r>
              <a:rPr lang="en-US" altLang="zh-CN" sz="2000" dirty="0">
                <a:solidFill>
                  <a:srgbClr val="00B050"/>
                </a:solidFill>
              </a:rPr>
              <a:t>;</a:t>
            </a:r>
            <a:br>
              <a:rPr lang="en-US" altLang="zh-CN" sz="2000" dirty="0">
                <a:solidFill>
                  <a:srgbClr val="00B050"/>
                </a:solidFill>
              </a:rPr>
            </a:br>
            <a:r>
              <a:rPr lang="en-US" altLang="zh-CN" sz="2000" dirty="0">
                <a:solidFill>
                  <a:srgbClr val="00B050"/>
                </a:solidFill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</a:rPr>
              <a:t>return </a:t>
            </a:r>
            <a:r>
              <a:rPr lang="en-US" altLang="zh-CN" sz="2000" b="1" dirty="0" err="1">
                <a:solidFill>
                  <a:srgbClr val="00B050"/>
                </a:solidFill>
              </a:rPr>
              <a:t>flaggedCells</a:t>
            </a:r>
            <a:r>
              <a:rPr lang="en-US" altLang="zh-CN" sz="2000" dirty="0">
                <a:solidFill>
                  <a:srgbClr val="00B050"/>
                </a:solidFill>
              </a:rPr>
              <a:t>;</a:t>
            </a:r>
            <a:br>
              <a:rPr lang="en-US" altLang="zh-CN" sz="2000" dirty="0">
                <a:solidFill>
                  <a:srgbClr val="00B050"/>
                </a:solidFill>
              </a:rPr>
            </a:br>
            <a:r>
              <a:rPr lang="en-US" altLang="zh-CN" sz="2000" dirty="0">
                <a:solidFill>
                  <a:srgbClr val="00B050"/>
                </a:solidFill>
              </a:rPr>
              <a:t>}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302622" y="4659627"/>
            <a:ext cx="978408" cy="484632"/>
          </a:xfrm>
          <a:prstGeom prst="rightArrow">
            <a:avLst>
              <a:gd name="adj1" fmla="val 50000"/>
              <a:gd name="adj2" fmla="val 537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8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/>
      <p:bldP spid="12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02461" y="2674969"/>
            <a:ext cx="9498104" cy="1753597"/>
          </a:xfrm>
        </p:spPr>
        <p:txBody>
          <a:bodyPr numCol="1" anchor="ctr">
            <a:noAutofit/>
          </a:bodyPr>
          <a:lstStyle/>
          <a:p>
            <a:pPr algn="ctr"/>
            <a:r>
              <a:rPr kumimoji="1" lang="zh-CN" altLang="en-US" sz="9600" b="1" dirty="0" smtClean="0">
                <a:solidFill>
                  <a:srgbClr val="FFFF00"/>
                </a:solidFill>
              </a:rPr>
              <a:t>避免误导</a:t>
            </a:r>
            <a:endParaRPr kumimoji="1" lang="en-US" altLang="zh-CN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660" y="68131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FF00"/>
                </a:solidFill>
              </a:rPr>
              <a:t>避免类型误导</a:t>
            </a:r>
            <a:endParaRPr kumimoji="1"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771" y="1464876"/>
            <a:ext cx="4685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String[] </a:t>
            </a:r>
            <a:r>
              <a:rPr lang="en-US" altLang="zh-CN" sz="2400" dirty="0" err="1"/>
              <a:t>nameList</a:t>
            </a:r>
            <a:r>
              <a:rPr lang="en-US" altLang="zh-CN" sz="2400" dirty="0"/>
              <a:t> = new String[10</a:t>
            </a:r>
            <a:r>
              <a:rPr lang="en-US" altLang="zh-CN" sz="2400" dirty="0" smtClean="0"/>
              <a:t>];</a:t>
            </a:r>
          </a:p>
          <a:p>
            <a:r>
              <a:rPr lang="en-US" altLang="zh-CN" sz="2400" dirty="0" err="1"/>
              <a:t>LinearLayout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parentView</a:t>
            </a:r>
            <a:r>
              <a:rPr lang="en-US" altLang="zh-CN" sz="2400" dirty="0"/>
              <a:t>;</a:t>
            </a:r>
            <a:br>
              <a:rPr lang="en-US" altLang="zh-CN" sz="2400" dirty="0"/>
            </a:br>
            <a:r>
              <a:rPr lang="en-US" altLang="zh-CN" sz="2400" dirty="0" err="1"/>
              <a:t>TextView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okButton</a:t>
            </a:r>
            <a:r>
              <a:rPr lang="en-US" altLang="zh-CN" sz="2400" dirty="0" smtClean="0"/>
              <a:t>;</a:t>
            </a:r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6636787" y="1437983"/>
            <a:ext cx="47515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String[]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nameArray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= new String[10];</a:t>
            </a:r>
          </a:p>
          <a:p>
            <a:r>
              <a:rPr lang="en-US" altLang="zh-CN" sz="2400" dirty="0" err="1">
                <a:solidFill>
                  <a:srgbClr val="00B050"/>
                </a:solidFill>
              </a:rPr>
              <a:t>LinearLayout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parentLinearLayout</a:t>
            </a:r>
            <a:r>
              <a:rPr lang="en-US" altLang="zh-CN" sz="2400" dirty="0" smtClean="0">
                <a:solidFill>
                  <a:srgbClr val="00B050"/>
                </a:solidFill>
              </a:rPr>
              <a:t>;</a:t>
            </a:r>
            <a:r>
              <a:rPr lang="en-US" altLang="zh-CN" sz="2400" dirty="0">
                <a:solidFill>
                  <a:srgbClr val="00B050"/>
                </a:solidFill>
              </a:rPr>
              <a:t/>
            </a:r>
            <a:br>
              <a:rPr lang="en-US" altLang="zh-CN" sz="2400" dirty="0">
                <a:solidFill>
                  <a:srgbClr val="00B050"/>
                </a:solidFill>
              </a:rPr>
            </a:br>
            <a:r>
              <a:rPr lang="en-US" altLang="zh-CN" sz="2400" dirty="0" err="1">
                <a:solidFill>
                  <a:srgbClr val="00B050"/>
                </a:solidFill>
              </a:rPr>
              <a:t>TextView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okTextView</a:t>
            </a:r>
            <a:r>
              <a:rPr lang="en-US" altLang="zh-CN" sz="2400" dirty="0" smtClean="0">
                <a:solidFill>
                  <a:srgbClr val="00B050"/>
                </a:solidFill>
              </a:rPr>
              <a:t>;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1660" y="3181145"/>
            <a:ext cx="2877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kumimoji="1" lang="zh-CN" altLang="en-US" sz="3000" dirty="0">
                <a:solidFill>
                  <a:srgbClr val="FFFF00"/>
                </a:solidFill>
              </a:rPr>
              <a:t>避免过小的</a:t>
            </a:r>
            <a:r>
              <a:rPr kumimoji="1" lang="zh-CN" altLang="en-US" sz="3000" dirty="0" smtClean="0">
                <a:solidFill>
                  <a:srgbClr val="FFFF00"/>
                </a:solidFill>
              </a:rPr>
              <a:t>区分</a:t>
            </a:r>
            <a:endParaRPr kumimoji="1" lang="en-US" altLang="zh-CN" sz="3000" dirty="0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0771" y="3735143"/>
            <a:ext cx="1076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XYZControllerForEfficientHandlingOfStrings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XYZControllerForEfficientStorageOfStrings</a:t>
            </a:r>
            <a:endParaRPr lang="en-US" altLang="zh-CN" sz="2400" dirty="0" smtClean="0"/>
          </a:p>
          <a:p>
            <a:endParaRPr kumimoji="1"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400" dirty="0" smtClean="0"/>
              <a:t>CC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Android</a:t>
            </a:r>
            <a:r>
              <a:rPr kumimoji="1" lang="zh-CN" altLang="en-US" sz="2400" dirty="0" smtClean="0"/>
              <a:t> 项目总模块的命名很容易混淆</a:t>
            </a:r>
            <a:endParaRPr kumimoji="1" lang="en-US" altLang="zh-CN" sz="2400" dirty="0" smtClean="0"/>
          </a:p>
          <a:p>
            <a:pPr marL="342900" indent="-342900">
              <a:buFont typeface="Arial" charset="0"/>
              <a:buChar char="•"/>
            </a:pPr>
            <a:endParaRPr kumimoji="1" lang="en-US" altLang="zh-CN" sz="2400" dirty="0"/>
          </a:p>
          <a:p>
            <a:pPr marL="342900" lvl="2" indent="-342900">
              <a:buFont typeface="Arial" charset="0"/>
              <a:buChar char="•"/>
            </a:pPr>
            <a:r>
              <a:rPr kumimoji="1" lang="zh-CN" altLang="en-US" sz="2400" dirty="0" smtClean="0"/>
              <a:t>注意 </a:t>
            </a:r>
            <a:r>
              <a:rPr kumimoji="1" lang="en-US" altLang="zh-CN" sz="2400" dirty="0" smtClean="0"/>
              <a:t>O</a:t>
            </a:r>
            <a:r>
              <a:rPr kumimoji="1" lang="zh-CN" altLang="en-US" sz="2400" dirty="0" smtClean="0"/>
              <a:t> 和 </a:t>
            </a:r>
            <a:r>
              <a:rPr kumimoji="1" lang="en-US" altLang="zh-CN" sz="2400" dirty="0" smtClean="0"/>
              <a:t>0</a:t>
            </a:r>
            <a:r>
              <a:rPr kumimoji="1" lang="zh-CN" altLang="en-US" sz="2400" dirty="0" smtClean="0"/>
              <a:t>  ， 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 和 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 ，</a:t>
            </a:r>
            <a:r>
              <a:rPr kumimoji="1" lang="en-US" altLang="zh-CN" sz="2400" dirty="0" smtClean="0"/>
              <a:t>_</a:t>
            </a:r>
            <a:r>
              <a:rPr kumimoji="1" lang="zh-CN" altLang="en-US" sz="2400" dirty="0" smtClean="0"/>
              <a:t> 和 </a:t>
            </a:r>
            <a:r>
              <a:rPr kumimoji="1" lang="en-US" altLang="zh-CN" sz="2400" dirty="0" smtClean="0"/>
              <a:t>-</a:t>
            </a:r>
            <a:r>
              <a:rPr kumimoji="1" lang="zh-CN" altLang="en-US" sz="2400" dirty="0" smtClean="0"/>
              <a:t> 的</a:t>
            </a:r>
            <a:r>
              <a:rPr kumimoji="1" lang="zh-CN" altLang="en-US" sz="2400" dirty="0"/>
              <a:t>区分，尽量</a:t>
            </a:r>
            <a:r>
              <a:rPr kumimoji="1" lang="zh-CN" altLang="en-US" sz="2400" dirty="0" smtClean="0"/>
              <a:t>不要二者组合出现</a:t>
            </a:r>
            <a:endParaRPr kumimoji="1" lang="en-US" altLang="zh-CN" sz="2400" dirty="0" smtClean="0"/>
          </a:p>
        </p:txBody>
      </p:sp>
      <p:sp>
        <p:nvSpPr>
          <p:cNvPr id="3" name="右箭头 2"/>
          <p:cNvSpPr/>
          <p:nvPr/>
        </p:nvSpPr>
        <p:spPr>
          <a:xfrm>
            <a:off x="5486400" y="1849531"/>
            <a:ext cx="978408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17" y="520028"/>
            <a:ext cx="6237962" cy="61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6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4" grpId="0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979</TotalTime>
  <Words>1250</Words>
  <Application>Microsoft Office PowerPoint</Application>
  <PresentationFormat>宽屏</PresentationFormat>
  <Paragraphs>184</Paragraphs>
  <Slides>46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DengXian</vt:lpstr>
      <vt:lpstr>Mangal</vt:lpstr>
      <vt:lpstr>Menlo</vt:lpstr>
      <vt:lpstr>SimHei</vt:lpstr>
      <vt:lpstr>宋体</vt:lpstr>
      <vt:lpstr>Arial</vt:lpstr>
      <vt:lpstr>Calibri</vt:lpstr>
      <vt:lpstr>Calibri Light</vt:lpstr>
      <vt:lpstr>天体</vt:lpstr>
      <vt:lpstr>代码整洁之道 &amp; 重构</vt:lpstr>
      <vt:lpstr>为什么要分享代码整洁</vt:lpstr>
      <vt:lpstr>先来一个段子</vt:lpstr>
      <vt:lpstr>衡量代码质量标准</vt:lpstr>
      <vt:lpstr>PowerPoint 演示文稿</vt:lpstr>
      <vt:lpstr>一、从命名开始     ——有意义的命名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关于注释</vt:lpstr>
      <vt:lpstr>PowerPoint 演示文稿</vt:lpstr>
      <vt:lpstr>PowerPoint 演示文稿</vt:lpstr>
      <vt:lpstr>PowerPoint 演示文稿</vt:lpstr>
      <vt:lpstr>PowerPoint 演示文稿</vt:lpstr>
      <vt:lpstr>坏的注释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记住几点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代码整洁之道</dc:title>
  <dc:creator>Microsoft Office 用户</dc:creator>
  <cp:lastModifiedBy>王玉龙</cp:lastModifiedBy>
  <cp:revision>64</cp:revision>
  <cp:lastPrinted>2017-10-04T02:25:35Z</cp:lastPrinted>
  <dcterms:created xsi:type="dcterms:W3CDTF">2017-10-04T02:07:05Z</dcterms:created>
  <dcterms:modified xsi:type="dcterms:W3CDTF">2017-10-20T03:12:12Z</dcterms:modified>
</cp:coreProperties>
</file>