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6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7884-B7E2-4D61-A242-49EF0483E882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718E-146A-4D30-8CD4-B8E8913892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7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7884-B7E2-4D61-A242-49EF0483E882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718E-146A-4D30-8CD4-B8E8913892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51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7884-B7E2-4D61-A242-49EF0483E882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718E-146A-4D30-8CD4-B8E8913892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90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7884-B7E2-4D61-A242-49EF0483E882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718E-146A-4D30-8CD4-B8E8913892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9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7884-B7E2-4D61-A242-49EF0483E882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718E-146A-4D30-8CD4-B8E8913892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48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7884-B7E2-4D61-A242-49EF0483E882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718E-146A-4D30-8CD4-B8E8913892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94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7884-B7E2-4D61-A242-49EF0483E882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718E-146A-4D30-8CD4-B8E8913892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4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7884-B7E2-4D61-A242-49EF0483E882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718E-146A-4D30-8CD4-B8E8913892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85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7884-B7E2-4D61-A242-49EF0483E882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718E-146A-4D30-8CD4-B8E8913892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23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7884-B7E2-4D61-A242-49EF0483E882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718E-146A-4D30-8CD4-B8E8913892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1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7884-B7E2-4D61-A242-49EF0483E882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718E-146A-4D30-8CD4-B8E8913892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4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D7884-B7E2-4D61-A242-49EF0483E882}" type="datetimeFigureOut">
              <a:rPr lang="zh-CN" altLang="en-US" smtClean="0"/>
              <a:pPr/>
              <a:t>2017/11/10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F718E-146A-4D30-8CD4-B8E8913892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0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0" y="3708400"/>
            <a:ext cx="12192000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0" y="3859872"/>
            <a:ext cx="12192000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0" y="4038600"/>
            <a:ext cx="12192000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75901" y="3681144"/>
            <a:ext cx="819703" cy="614264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7180685" y="4677262"/>
            <a:ext cx="3262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汉仪雪君体简" pitchFamily="2" charset="-122"/>
                <a:ea typeface="汉仪雪君体简" pitchFamily="2" charset="-122"/>
              </a:rPr>
              <a:t>  雷小佩</a:t>
            </a:r>
            <a:endParaRPr lang="en-US" altLang="zh-CN" sz="4800" dirty="0" smtClean="0">
              <a:solidFill>
                <a:schemeClr val="bg1"/>
              </a:solidFill>
              <a:latin typeface="汉仪雪君体简" pitchFamily="2" charset="-122"/>
              <a:ea typeface="汉仪雪君体简" pitchFamily="2" charset="-122"/>
            </a:endParaRPr>
          </a:p>
          <a:p>
            <a:r>
              <a:rPr lang="en-US" altLang="zh-CN" sz="4800" dirty="0" smtClean="0">
                <a:solidFill>
                  <a:schemeClr val="bg1"/>
                </a:solidFill>
                <a:latin typeface="汉仪雪君体简" pitchFamily="2" charset="-122"/>
                <a:ea typeface="汉仪雪君体简" pitchFamily="2" charset="-122"/>
              </a:rPr>
              <a:t>2017.11.10</a:t>
            </a:r>
            <a:endParaRPr lang="zh-CN" altLang="en-US" sz="4800" dirty="0">
              <a:solidFill>
                <a:schemeClr val="bg1"/>
              </a:solidFill>
              <a:latin typeface="汉仪雪君体简" pitchFamily="2" charset="-122"/>
              <a:ea typeface="汉仪雪君体简" pitchFamily="2" charset="-122"/>
            </a:endParaRP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603112" y="1436659"/>
            <a:ext cx="443262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400" b="1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产  品 之 我 见</a:t>
            </a:r>
            <a:endParaRPr kumimoji="0" lang="zh-CN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00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-1" y="5759524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-1" y="5910996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0" y="6089724"/>
            <a:ext cx="12192000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92684">
            <a:off x="10744202" y="5617492"/>
            <a:ext cx="819703" cy="614264"/>
          </a:xfrm>
          <a:prstGeom prst="rect">
            <a:avLst/>
          </a:prstGeom>
        </p:spPr>
      </p:pic>
      <p:grpSp>
        <p:nvGrpSpPr>
          <p:cNvPr id="2" name="组合 14"/>
          <p:cNvGrpSpPr/>
          <p:nvPr/>
        </p:nvGrpSpPr>
        <p:grpSpPr>
          <a:xfrm>
            <a:off x="317500" y="279400"/>
            <a:ext cx="2235696" cy="641350"/>
            <a:chOff x="2648703" y="1718071"/>
            <a:chExt cx="2235695" cy="641350"/>
          </a:xfrm>
        </p:grpSpPr>
        <p:sp>
          <p:nvSpPr>
            <p:cNvPr id="16" name="矩形 15"/>
            <p:cNvSpPr/>
            <p:nvPr/>
          </p:nvSpPr>
          <p:spPr>
            <a:xfrm>
              <a:off x="3334504" y="1718071"/>
              <a:ext cx="1549894" cy="641350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20"/>
            <p:cNvSpPr txBox="1"/>
            <p:nvPr/>
          </p:nvSpPr>
          <p:spPr>
            <a:xfrm>
              <a:off x="3354516" y="1802748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方正兰亭特黑_GBK" panose="02000000000000000000" pitchFamily="2" charset="-122"/>
                  <a:ea typeface="方正兰亭特黑_GBK" panose="02000000000000000000" pitchFamily="2" charset="-122"/>
                </a:rPr>
                <a:t>用户关系</a:t>
              </a:r>
              <a:endParaRPr lang="zh-CN" altLang="en-US" sz="2400" b="1" dirty="0">
                <a:solidFill>
                  <a:schemeClr val="accent5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48703" y="1718071"/>
              <a:ext cx="685800" cy="6413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 smtClean="0"/>
                <a:t>2.1</a:t>
              </a:r>
              <a:endParaRPr lang="zh-CN" altLang="en-US" sz="2800" i="1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486888" y="2863678"/>
            <a:ext cx="1625197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用户关系角度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2112085" y="1072738"/>
            <a:ext cx="2578668" cy="4095265"/>
            <a:chOff x="2112085" y="1072738"/>
            <a:chExt cx="2863612" cy="4095265"/>
          </a:xfrm>
        </p:grpSpPr>
        <p:sp>
          <p:nvSpPr>
            <p:cNvPr id="12" name="矩形 11"/>
            <p:cNvSpPr/>
            <p:nvPr/>
          </p:nvSpPr>
          <p:spPr>
            <a:xfrm>
              <a:off x="3651215" y="1072738"/>
              <a:ext cx="1283109" cy="64892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单点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692588" y="4519074"/>
              <a:ext cx="1283109" cy="64892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多边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>
              <a:stCxn id="11" idx="3"/>
              <a:endCxn id="15" idx="1"/>
            </p:cNvCxnSpPr>
            <p:nvPr/>
          </p:nvCxnSpPr>
          <p:spPr>
            <a:xfrm flipV="1">
              <a:off x="2112085" y="3181185"/>
              <a:ext cx="1539131" cy="69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3651216" y="2856720"/>
              <a:ext cx="1283109" cy="64892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单边</a:t>
              </a:r>
              <a:endParaRPr lang="zh-CN" altLang="en-US" dirty="0"/>
            </a:p>
          </p:txBody>
        </p:sp>
        <p:cxnSp>
          <p:nvCxnSpPr>
            <p:cNvPr id="21" name="直接箭头连接符 20"/>
            <p:cNvCxnSpPr>
              <a:stCxn id="11" idx="3"/>
              <a:endCxn id="12" idx="1"/>
            </p:cNvCxnSpPr>
            <p:nvPr/>
          </p:nvCxnSpPr>
          <p:spPr>
            <a:xfrm flipV="1">
              <a:off x="2112085" y="1397203"/>
              <a:ext cx="1539130" cy="17909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1" idx="3"/>
              <a:endCxn id="13" idx="1"/>
            </p:cNvCxnSpPr>
            <p:nvPr/>
          </p:nvCxnSpPr>
          <p:spPr>
            <a:xfrm>
              <a:off x="2112085" y="3188143"/>
              <a:ext cx="1580503" cy="16553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4653497" y="856479"/>
            <a:ext cx="4395500" cy="4573846"/>
            <a:chOff x="4653497" y="856479"/>
            <a:chExt cx="4524150" cy="4573846"/>
          </a:xfrm>
        </p:grpSpPr>
        <p:sp>
          <p:nvSpPr>
            <p:cNvPr id="34" name="TextBox 33"/>
            <p:cNvSpPr txBox="1"/>
            <p:nvPr/>
          </p:nvSpPr>
          <p:spPr>
            <a:xfrm>
              <a:off x="5546085" y="856479"/>
              <a:ext cx="3562597" cy="132343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计算器是个典型的单点用户型产品，</a:t>
              </a:r>
              <a:r>
                <a:rPr lang="zh-CN" altLang="en-US" sz="1600" dirty="0">
                  <a:solidFill>
                    <a:srgbClr val="00B050"/>
                  </a:solidFill>
                </a:rPr>
                <a:t>只要有一个用户使用，就能产生完整的用户价值。虽然启动简单，但是没法形成有效网络效应，用户的转移成本很低。</a:t>
              </a:r>
              <a:endParaRPr lang="zh-CN" altLang="en-US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79425" y="2384961"/>
              <a:ext cx="3562597" cy="15696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电话是个典型的单边用户型产品，</a:t>
              </a:r>
              <a:endParaRPr lang="en-US" altLang="zh-CN" sz="1600" dirty="0" smtClean="0"/>
            </a:p>
            <a:p>
              <a:r>
                <a:rPr lang="zh-CN" altLang="en-US" sz="1600" dirty="0">
                  <a:solidFill>
                    <a:srgbClr val="00B050"/>
                  </a:solidFill>
                </a:rPr>
                <a:t>需要有一群人同时使用，只有一个人有电话没有意义的，使用这个产品的用户越多，每个用户的价值越大，产品也就有了网络效应，可以用户都吸引过来。</a:t>
              </a:r>
              <a:endParaRPr lang="zh-CN" altLang="en-US" sz="1600" dirty="0">
                <a:solidFill>
                  <a:srgbClr val="00B05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15050" y="4106886"/>
              <a:ext cx="3562597" cy="132343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多边用户型产品一般都是平台级产品，</a:t>
              </a:r>
              <a:r>
                <a:rPr lang="zh-CN" altLang="en-US" sz="1600" dirty="0">
                  <a:solidFill>
                    <a:srgbClr val="00B050"/>
                  </a:solidFill>
                </a:rPr>
                <a:t>需要几群不同的人一起使用才能产生价值。最典型的就是知乎这个问答网站，由提问者、回答者、围观者构成三边，沉淀了很多内容和关系。</a:t>
              </a:r>
              <a:endParaRPr lang="zh-CN" altLang="en-US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40" name="直接箭头连接符 39"/>
            <p:cNvCxnSpPr>
              <a:stCxn id="12" idx="3"/>
            </p:cNvCxnSpPr>
            <p:nvPr/>
          </p:nvCxnSpPr>
          <p:spPr>
            <a:xfrm flipV="1">
              <a:off x="4653497" y="1365663"/>
              <a:ext cx="916030" cy="315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5" idx="3"/>
              <a:endCxn id="36" idx="1"/>
            </p:cNvCxnSpPr>
            <p:nvPr/>
          </p:nvCxnSpPr>
          <p:spPr>
            <a:xfrm flipV="1">
              <a:off x="4653498" y="3169791"/>
              <a:ext cx="925927" cy="113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3" idx="3"/>
            </p:cNvCxnSpPr>
            <p:nvPr/>
          </p:nvCxnSpPr>
          <p:spPr>
            <a:xfrm flipV="1">
              <a:off x="4690753" y="4821383"/>
              <a:ext cx="926276" cy="22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9381505" y="1092530"/>
            <a:ext cx="2196935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越往下的用户关系种类，其产品越难启动，假想一个多边产品，比如</a:t>
            </a:r>
            <a:r>
              <a:rPr lang="en-US" altLang="zh-CN" sz="1600" dirty="0" smtClean="0"/>
              <a:t>O2O</a:t>
            </a:r>
            <a:r>
              <a:rPr lang="zh-CN" altLang="en-US" sz="1600" dirty="0" smtClean="0"/>
              <a:t>餐饮：一个使用社会化资源配送的订餐平台。一边是闲置大妈做饭，另一边是小白领买家点餐，还有一边是闲暇的大爷配送，少了任何一边都不行，可想而知有多难。但这样的产品一旦启动起来，惯性也更大，壁垒也更高。更难被干掉，而且市场也更倾向于集中，更容易出现垄断巨头。</a:t>
            </a:r>
            <a:endParaRPr lang="zh-CN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23110" y="1862453"/>
            <a:ext cx="2196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特点：启动最简单</a:t>
            </a:r>
            <a:endParaRPr lang="zh-CN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3146961" y="3584367"/>
            <a:ext cx="2349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特点：可能有网络效应</a:t>
            </a:r>
            <a:endParaRPr lang="zh-CN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028209" y="5223165"/>
            <a:ext cx="2420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特点：平台相、壁垒最高</a:t>
            </a:r>
            <a:endParaRPr lang="zh-CN" altLang="en-US" sz="1600" dirty="0"/>
          </a:p>
        </p:txBody>
      </p:sp>
      <p:cxnSp>
        <p:nvCxnSpPr>
          <p:cNvPr id="53" name="直接连接符 52"/>
          <p:cNvCxnSpPr>
            <a:stCxn id="34" idx="3"/>
            <a:endCxn id="45" idx="1"/>
          </p:cNvCxnSpPr>
          <p:nvPr/>
        </p:nvCxnSpPr>
        <p:spPr>
          <a:xfrm>
            <a:off x="8981993" y="1518199"/>
            <a:ext cx="399512" cy="1836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6" idx="3"/>
            <a:endCxn id="45" idx="1"/>
          </p:cNvCxnSpPr>
          <p:nvPr/>
        </p:nvCxnSpPr>
        <p:spPr>
          <a:xfrm>
            <a:off x="9014385" y="3169791"/>
            <a:ext cx="367120" cy="184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37" idx="3"/>
            <a:endCxn id="45" idx="1"/>
          </p:cNvCxnSpPr>
          <p:nvPr/>
        </p:nvCxnSpPr>
        <p:spPr>
          <a:xfrm flipV="1">
            <a:off x="9048997" y="3354688"/>
            <a:ext cx="332508" cy="1413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0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-1" y="5759524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-1" y="5910996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0" y="6089724"/>
            <a:ext cx="12192000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92684">
            <a:off x="10744202" y="5617492"/>
            <a:ext cx="819703" cy="614264"/>
          </a:xfrm>
          <a:prstGeom prst="rect">
            <a:avLst/>
          </a:prstGeom>
        </p:spPr>
      </p:pic>
      <p:grpSp>
        <p:nvGrpSpPr>
          <p:cNvPr id="2" name="组合 14"/>
          <p:cNvGrpSpPr/>
          <p:nvPr/>
        </p:nvGrpSpPr>
        <p:grpSpPr>
          <a:xfrm>
            <a:off x="317500" y="279400"/>
            <a:ext cx="2900713" cy="641350"/>
            <a:chOff x="2648703" y="1718071"/>
            <a:chExt cx="2900712" cy="641350"/>
          </a:xfrm>
        </p:grpSpPr>
        <p:sp>
          <p:nvSpPr>
            <p:cNvPr id="16" name="矩形 15"/>
            <p:cNvSpPr/>
            <p:nvPr/>
          </p:nvSpPr>
          <p:spPr>
            <a:xfrm>
              <a:off x="3334503" y="1718071"/>
              <a:ext cx="2214912" cy="641350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20"/>
            <p:cNvSpPr txBox="1"/>
            <p:nvPr/>
          </p:nvSpPr>
          <p:spPr>
            <a:xfrm>
              <a:off x="3354516" y="1802748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方正兰亭特黑_GBK" panose="02000000000000000000" pitchFamily="2" charset="-122"/>
                  <a:ea typeface="方正兰亭特黑_GBK" panose="02000000000000000000" pitchFamily="2" charset="-122"/>
                </a:rPr>
                <a:t>用户需求角度</a:t>
              </a:r>
              <a:endParaRPr lang="zh-CN" altLang="en-US" sz="2400" b="1" dirty="0">
                <a:solidFill>
                  <a:schemeClr val="accent5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48703" y="1718071"/>
              <a:ext cx="685800" cy="6413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 smtClean="0"/>
                <a:t>2.2</a:t>
              </a:r>
              <a:endParaRPr lang="zh-CN" altLang="en-US" sz="2800" i="1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201881" y="3065970"/>
            <a:ext cx="1596746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用户需求角度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34177" y="1400129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31567" y="2845296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社交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457670" y="4255665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 flipV="1">
            <a:off x="1798627" y="1638356"/>
            <a:ext cx="635550" cy="1752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3"/>
            <a:endCxn id="14" idx="1"/>
          </p:cNvCxnSpPr>
          <p:nvPr/>
        </p:nvCxnSpPr>
        <p:spPr>
          <a:xfrm flipV="1">
            <a:off x="1798627" y="3083523"/>
            <a:ext cx="632940" cy="30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3"/>
            <a:endCxn id="15" idx="1"/>
          </p:cNvCxnSpPr>
          <p:nvPr/>
        </p:nvCxnSpPr>
        <p:spPr>
          <a:xfrm>
            <a:off x="1798627" y="3390435"/>
            <a:ext cx="659043" cy="1103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400464" y="349463"/>
            <a:ext cx="6863938" cy="5355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/>
            <a:r>
              <a:rPr lang="zh-CN" altLang="en-US" sz="1600" b="1" dirty="0" smtClean="0"/>
              <a:t>工具</a:t>
            </a:r>
            <a:r>
              <a:rPr lang="en-US" altLang="zh-CN" sz="1600" b="1" dirty="0" smtClean="0"/>
              <a:t>—</a:t>
            </a:r>
            <a:r>
              <a:rPr lang="zh-CN" altLang="en-US" sz="1600" b="1" dirty="0" smtClean="0"/>
              <a:t>解决单点问题</a:t>
            </a:r>
            <a:endParaRPr lang="en-US" altLang="zh-CN" sz="1600" b="1" dirty="0" smtClean="0"/>
          </a:p>
          <a:p>
            <a:pPr marL="342900" indent="-342900"/>
            <a:r>
              <a:rPr lang="zh-CN" altLang="en-US" sz="1600" dirty="0" smtClean="0"/>
              <a:t>                 </a:t>
            </a:r>
            <a:endParaRPr lang="en-US" altLang="zh-CN" sz="1600" dirty="0" smtClean="0"/>
          </a:p>
          <a:p>
            <a:pPr marL="342900" indent="-342900"/>
            <a:r>
              <a:rPr lang="zh-CN" altLang="en-US" sz="1600" dirty="0" smtClean="0"/>
              <a:t>               大多数</a:t>
            </a:r>
            <a:r>
              <a:rPr lang="zh-CN" altLang="en-US" sz="1600" dirty="0"/>
              <a:t>工具是典型的单点产品，启动容易，可以快速解决流量问题，但弱点在于黏性。</a:t>
            </a:r>
            <a:endParaRPr lang="en-US" altLang="zh-CN" sz="1600" dirty="0"/>
          </a:p>
          <a:p>
            <a:pPr marL="342900" indent="-342900"/>
            <a:r>
              <a:rPr lang="zh-CN" altLang="en-US" sz="1600" dirty="0" smtClean="0"/>
              <a:t>              其</a:t>
            </a:r>
            <a:r>
              <a:rPr lang="zh-CN" altLang="en-US" sz="1600" dirty="0" smtClean="0"/>
              <a:t>基本的产品逻辑</a:t>
            </a:r>
            <a:r>
              <a:rPr lang="zh-CN" altLang="en-US" sz="1600" dirty="0" smtClean="0"/>
              <a:t>：</a:t>
            </a:r>
            <a:r>
              <a:rPr lang="zh-CN" altLang="en-US" sz="1600" dirty="0" smtClean="0"/>
              <a:t>用户</a:t>
            </a:r>
            <a:r>
              <a:rPr lang="zh-CN" altLang="en-US" sz="1600" dirty="0" smtClean="0"/>
              <a:t>要解决特定问题</a:t>
            </a:r>
            <a:r>
              <a:rPr lang="en-US" altLang="zh-CN" sz="1600" dirty="0" smtClean="0"/>
              <a:t>—</a:t>
            </a:r>
            <a:r>
              <a:rPr lang="zh-CN" altLang="en-US" sz="1600" dirty="0" smtClean="0"/>
              <a:t>需要做一个任务</a:t>
            </a:r>
            <a:r>
              <a:rPr lang="en-US" altLang="zh-CN" sz="1600" dirty="0" smtClean="0"/>
              <a:t>—</a:t>
            </a:r>
            <a:r>
              <a:rPr lang="zh-CN" altLang="en-US" sz="1600" dirty="0" smtClean="0"/>
              <a:t>使用工具</a:t>
            </a:r>
            <a:r>
              <a:rPr lang="en-US" altLang="zh-CN" sz="1600" dirty="0" smtClean="0"/>
              <a:t>—</a:t>
            </a:r>
            <a:r>
              <a:rPr lang="zh-CN" altLang="en-US" sz="1600" dirty="0" smtClean="0"/>
              <a:t>达成目标。</a:t>
            </a:r>
            <a:endParaRPr lang="en-US" altLang="zh-CN" sz="1600" dirty="0" smtClean="0"/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600" dirty="0" smtClean="0"/>
              <a:t>因为</a:t>
            </a:r>
            <a:r>
              <a:rPr lang="zh-CN" altLang="en-US" sz="1600" dirty="0" smtClean="0"/>
              <a:t>用户对工具的态度是“有事儿了才会想到你”，甚至希望用的时候最好不需要注册。</a:t>
            </a:r>
            <a:endParaRPr lang="en-US" altLang="zh-CN" sz="1600" dirty="0" smtClean="0"/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600" dirty="0" smtClean="0"/>
              <a:t>工具通常都想找理由让用户留下点东西，比如个人信息、用户关系等，以便生成用户的画像，然后针对性的提供个性化定制服务。这样用户就更有可能黏在这个产品上。通常，让用户留下信息不能采取强制措施，而应该鼓励和诱导，让用户为留信息的行为而明显受益。</a:t>
            </a:r>
            <a:r>
              <a:rPr lang="zh-CN" altLang="en-US" sz="1600" dirty="0">
                <a:solidFill>
                  <a:srgbClr val="00B050"/>
                </a:solidFill>
              </a:rPr>
              <a:t>比如高德地图会让你留下常去的地点，这样导航时就会更加方便；今日头条通过算法越来越熟悉你的阅读习惯，让你看到的新闻都是你想看的。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600" dirty="0" smtClean="0"/>
              <a:t>先把流量做起来，再解决“知道来的都是谁，抓住</a:t>
            </a:r>
            <a:r>
              <a:rPr lang="en-US" altLang="zh-CN" sz="1600" dirty="0" err="1" smtClean="0"/>
              <a:t>ta</a:t>
            </a:r>
            <a:r>
              <a:rPr lang="zh-CN" altLang="en-US" sz="1600" dirty="0" smtClean="0"/>
              <a:t>们”，这是工具“从流量到用户”的转化套路。</a:t>
            </a:r>
            <a:endParaRPr lang="en-US" altLang="zh-CN" sz="1600" dirty="0" smtClean="0"/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1600" dirty="0" smtClean="0"/>
              <a:t>盈利模式层面，好的工具可以直接卖钱，但很容易被别的产品用“工具免费，作为引流手段”的市场策略干掉。所有，工具通常是一种比较初级的产品形态。</a:t>
            </a:r>
          </a:p>
          <a:p>
            <a:pPr marL="342900" indent="-342900"/>
            <a:endParaRPr lang="en-US" altLang="zh-CN" sz="1600" dirty="0" smtClean="0"/>
          </a:p>
        </p:txBody>
      </p:sp>
      <p:sp>
        <p:nvSpPr>
          <p:cNvPr id="22" name="矩形 21"/>
          <p:cNvSpPr/>
          <p:nvPr/>
        </p:nvSpPr>
        <p:spPr>
          <a:xfrm>
            <a:off x="2417712" y="2118914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429589" y="3543960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455318" y="4923470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12" idx="3"/>
            <a:endCxn id="22" idx="1"/>
          </p:cNvCxnSpPr>
          <p:nvPr/>
        </p:nvCxnSpPr>
        <p:spPr>
          <a:xfrm flipV="1">
            <a:off x="1798627" y="2357141"/>
            <a:ext cx="619085" cy="103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2" idx="3"/>
            <a:endCxn id="24" idx="1"/>
          </p:cNvCxnSpPr>
          <p:nvPr/>
        </p:nvCxnSpPr>
        <p:spPr>
          <a:xfrm>
            <a:off x="1798627" y="3390435"/>
            <a:ext cx="630962" cy="39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2" idx="3"/>
            <a:endCxn id="29" idx="1"/>
          </p:cNvCxnSpPr>
          <p:nvPr/>
        </p:nvCxnSpPr>
        <p:spPr>
          <a:xfrm>
            <a:off x="1798627" y="3390435"/>
            <a:ext cx="656691" cy="1771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3" idx="3"/>
          </p:cNvCxnSpPr>
          <p:nvPr/>
        </p:nvCxnSpPr>
        <p:spPr>
          <a:xfrm flipV="1">
            <a:off x="3406750" y="1578785"/>
            <a:ext cx="970221" cy="59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0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-1" y="5759524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-1" y="5910996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0" y="6089724"/>
            <a:ext cx="12192000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92684">
            <a:off x="10744202" y="5617492"/>
            <a:ext cx="819703" cy="614264"/>
          </a:xfrm>
          <a:prstGeom prst="rect">
            <a:avLst/>
          </a:prstGeom>
        </p:spPr>
      </p:pic>
      <p:grpSp>
        <p:nvGrpSpPr>
          <p:cNvPr id="2" name="组合 14"/>
          <p:cNvGrpSpPr/>
          <p:nvPr/>
        </p:nvGrpSpPr>
        <p:grpSpPr>
          <a:xfrm>
            <a:off x="317500" y="279400"/>
            <a:ext cx="2900713" cy="641350"/>
            <a:chOff x="2648703" y="1718071"/>
            <a:chExt cx="2900712" cy="641350"/>
          </a:xfrm>
        </p:grpSpPr>
        <p:sp>
          <p:nvSpPr>
            <p:cNvPr id="16" name="矩形 15"/>
            <p:cNvSpPr/>
            <p:nvPr/>
          </p:nvSpPr>
          <p:spPr>
            <a:xfrm>
              <a:off x="3334503" y="1718071"/>
              <a:ext cx="2214912" cy="641350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20"/>
            <p:cNvSpPr txBox="1"/>
            <p:nvPr/>
          </p:nvSpPr>
          <p:spPr>
            <a:xfrm>
              <a:off x="3354516" y="1802748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方正兰亭特黑_GBK" panose="02000000000000000000" pitchFamily="2" charset="-122"/>
                  <a:ea typeface="方正兰亭特黑_GBK" panose="02000000000000000000" pitchFamily="2" charset="-122"/>
                </a:rPr>
                <a:t>用户需求角度</a:t>
              </a:r>
              <a:endParaRPr lang="zh-CN" altLang="en-US" sz="2400" b="1" dirty="0">
                <a:solidFill>
                  <a:schemeClr val="accent5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48703" y="1718071"/>
              <a:ext cx="685800" cy="6413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 smtClean="0"/>
                <a:t>2.2</a:t>
              </a:r>
              <a:endParaRPr lang="zh-CN" altLang="en-US" sz="2800" i="1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201881" y="3065970"/>
            <a:ext cx="1596746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用户需求角度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34177" y="1400129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31567" y="2845296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社交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457670" y="4255665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 flipV="1">
            <a:off x="1798627" y="1638356"/>
            <a:ext cx="635550" cy="1752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3"/>
            <a:endCxn id="14" idx="1"/>
          </p:cNvCxnSpPr>
          <p:nvPr/>
        </p:nvCxnSpPr>
        <p:spPr>
          <a:xfrm flipV="1">
            <a:off x="1798627" y="3083523"/>
            <a:ext cx="632940" cy="30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3"/>
            <a:endCxn id="15" idx="1"/>
          </p:cNvCxnSpPr>
          <p:nvPr/>
        </p:nvCxnSpPr>
        <p:spPr>
          <a:xfrm>
            <a:off x="1798627" y="3390435"/>
            <a:ext cx="659043" cy="1103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417712" y="2118914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429589" y="3543960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455318" y="4923470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12" idx="3"/>
            <a:endCxn id="22" idx="1"/>
          </p:cNvCxnSpPr>
          <p:nvPr/>
        </p:nvCxnSpPr>
        <p:spPr>
          <a:xfrm flipV="1">
            <a:off x="1798627" y="2357141"/>
            <a:ext cx="619085" cy="103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2" idx="3"/>
            <a:endCxn id="24" idx="1"/>
          </p:cNvCxnSpPr>
          <p:nvPr/>
        </p:nvCxnSpPr>
        <p:spPr>
          <a:xfrm>
            <a:off x="1798627" y="3390435"/>
            <a:ext cx="630962" cy="39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2" idx="3"/>
            <a:endCxn id="29" idx="1"/>
          </p:cNvCxnSpPr>
          <p:nvPr/>
        </p:nvCxnSpPr>
        <p:spPr>
          <a:xfrm>
            <a:off x="1798627" y="3390435"/>
            <a:ext cx="656691" cy="1771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71407" y="570016"/>
            <a:ext cx="42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内容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价值观过滤器</a:t>
            </a:r>
            <a:endParaRPr lang="en-US" altLang="zh-CN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032284" y="1089135"/>
            <a:ext cx="589346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主动（搜索、订阅等）或被动（推送、推荐等）接触内容 </a:t>
            </a:r>
            <a:r>
              <a:rPr lang="en-US" altLang="zh-CN" sz="1600" dirty="0" smtClean="0"/>
              <a:t>— </a:t>
            </a:r>
            <a:r>
              <a:rPr lang="zh-CN" altLang="en-US" sz="1600" dirty="0" smtClean="0"/>
              <a:t>消费内容 </a:t>
            </a:r>
            <a:r>
              <a:rPr lang="en-US" altLang="zh-CN" sz="1600" dirty="0" smtClean="0"/>
              <a:t>— </a:t>
            </a:r>
            <a:r>
              <a:rPr lang="zh-CN" altLang="en-US" sz="1600" dirty="0" smtClean="0"/>
              <a:t>消费后行为（评论、点赞、打赏等互动，以及分享、传播等扩散行为）</a:t>
            </a:r>
            <a:endParaRPr lang="zh-CN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032284" y="2042791"/>
            <a:ext cx="530827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单纯的内容，很难独立形成商业闭环，传统的变现模式是广告，相对低效，只是做了薄薄的一层“导流”工作，把用户转卖给别人，后面发生什么与你无关。</a:t>
            </a:r>
            <a:endParaRPr lang="zh-CN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095999" y="3415297"/>
            <a:ext cx="507829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内容是一种特殊的工具，使用这种工具的人有共性，通过筛选出一群三观接近的人之后，就更容易做出“用户画像”，更容易了解他们的深层需求，于是除了“卖用户”，还可以给用户“卖东西”</a:t>
            </a:r>
            <a:endParaRPr lang="en-US" altLang="zh-CN" sz="1600" dirty="0" smtClean="0"/>
          </a:p>
          <a:p>
            <a:r>
              <a:rPr lang="zh-CN" altLang="en-US" sz="1600" dirty="0" smtClean="0">
                <a:solidFill>
                  <a:srgbClr val="00B050"/>
                </a:solidFill>
              </a:rPr>
              <a:t>例如罗振宇的罗辑思维与得到</a:t>
            </a:r>
            <a:r>
              <a:rPr lang="en-US" altLang="zh-CN" sz="1600" dirty="0" smtClean="0">
                <a:solidFill>
                  <a:srgbClr val="00B050"/>
                </a:solidFill>
              </a:rPr>
              <a:t>App</a:t>
            </a:r>
            <a:r>
              <a:rPr lang="zh-CN" altLang="en-US" sz="1600" dirty="0" smtClean="0">
                <a:solidFill>
                  <a:srgbClr val="00B050"/>
                </a:solidFill>
              </a:rPr>
              <a:t>，逻辑思维想热爱知识的用户卖书；还有一些采用更直接的“供养”变现，用高级的内容筛选出“认可好内容本身就是值钱，并且有支付能力和意愿”的用户，直接卖内容本身，如：得到、喜马拉雅</a:t>
            </a:r>
            <a:r>
              <a:rPr lang="en-US" altLang="zh-CN" sz="1600" dirty="0" smtClean="0">
                <a:solidFill>
                  <a:srgbClr val="00B050"/>
                </a:solidFill>
              </a:rPr>
              <a:t>App</a:t>
            </a:r>
            <a:r>
              <a:rPr lang="zh-CN" altLang="en-US" sz="1600" dirty="0" smtClean="0">
                <a:solidFill>
                  <a:srgbClr val="00B050"/>
                </a:solidFill>
              </a:rPr>
              <a:t>里的专栏，甚至是微信公众号的赞赏。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cxnSp>
        <p:nvCxnSpPr>
          <p:cNvPr id="37" name="直接箭头连接符 36"/>
          <p:cNvCxnSpPr>
            <a:endCxn id="43" idx="1"/>
          </p:cNvCxnSpPr>
          <p:nvPr/>
        </p:nvCxnSpPr>
        <p:spPr>
          <a:xfrm flipV="1">
            <a:off x="3335808" y="1504633"/>
            <a:ext cx="993150" cy="852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2" idx="3"/>
          </p:cNvCxnSpPr>
          <p:nvPr/>
        </p:nvCxnSpPr>
        <p:spPr>
          <a:xfrm>
            <a:off x="3390285" y="2357141"/>
            <a:ext cx="994971" cy="27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2" idx="3"/>
          </p:cNvCxnSpPr>
          <p:nvPr/>
        </p:nvCxnSpPr>
        <p:spPr>
          <a:xfrm>
            <a:off x="3390285" y="2357141"/>
            <a:ext cx="1023544" cy="1757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328958" y="1266406"/>
            <a:ext cx="1225402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产品逻辑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291916" y="2139355"/>
            <a:ext cx="1279879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传统模式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421718" y="3853740"/>
            <a:ext cx="1225402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新型模式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3" idx="3"/>
          </p:cNvCxnSpPr>
          <p:nvPr/>
        </p:nvCxnSpPr>
        <p:spPr>
          <a:xfrm flipV="1">
            <a:off x="5554360" y="1464119"/>
            <a:ext cx="496575" cy="40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31" idx="1"/>
          </p:cNvCxnSpPr>
          <p:nvPr/>
        </p:nvCxnSpPr>
        <p:spPr>
          <a:xfrm>
            <a:off x="5571795" y="2405094"/>
            <a:ext cx="460489" cy="53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617436" y="4152233"/>
            <a:ext cx="478563" cy="15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0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-1" y="5759524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-1" y="5910996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0" y="6089724"/>
            <a:ext cx="12192000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92684">
            <a:off x="10744202" y="5617492"/>
            <a:ext cx="819703" cy="614264"/>
          </a:xfrm>
          <a:prstGeom prst="rect">
            <a:avLst/>
          </a:prstGeom>
        </p:spPr>
      </p:pic>
      <p:grpSp>
        <p:nvGrpSpPr>
          <p:cNvPr id="2" name="组合 14"/>
          <p:cNvGrpSpPr/>
          <p:nvPr/>
        </p:nvGrpSpPr>
        <p:grpSpPr>
          <a:xfrm>
            <a:off x="317500" y="279400"/>
            <a:ext cx="2900713" cy="641350"/>
            <a:chOff x="2648703" y="1718071"/>
            <a:chExt cx="2900712" cy="641350"/>
          </a:xfrm>
        </p:grpSpPr>
        <p:sp>
          <p:nvSpPr>
            <p:cNvPr id="16" name="矩形 15"/>
            <p:cNvSpPr/>
            <p:nvPr/>
          </p:nvSpPr>
          <p:spPr>
            <a:xfrm>
              <a:off x="3334503" y="1718071"/>
              <a:ext cx="2214912" cy="641350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20"/>
            <p:cNvSpPr txBox="1"/>
            <p:nvPr/>
          </p:nvSpPr>
          <p:spPr>
            <a:xfrm>
              <a:off x="3354516" y="1802748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方正兰亭特黑_GBK" panose="02000000000000000000" pitchFamily="2" charset="-122"/>
                  <a:ea typeface="方正兰亭特黑_GBK" panose="02000000000000000000" pitchFamily="2" charset="-122"/>
                </a:rPr>
                <a:t>用户需求角度</a:t>
              </a:r>
              <a:endParaRPr lang="zh-CN" altLang="en-US" sz="2400" b="1" dirty="0">
                <a:solidFill>
                  <a:schemeClr val="accent5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48703" y="1718071"/>
              <a:ext cx="685800" cy="6413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 smtClean="0"/>
                <a:t>2.2</a:t>
              </a:r>
              <a:endParaRPr lang="zh-CN" altLang="en-US" sz="2800" i="1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201881" y="3065970"/>
            <a:ext cx="1596746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用户需求角度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34177" y="1400129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31567" y="2845296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社交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457670" y="4255665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 flipV="1">
            <a:off x="1798627" y="1638356"/>
            <a:ext cx="635550" cy="1752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3"/>
            <a:endCxn id="14" idx="1"/>
          </p:cNvCxnSpPr>
          <p:nvPr/>
        </p:nvCxnSpPr>
        <p:spPr>
          <a:xfrm flipV="1">
            <a:off x="1798627" y="3083523"/>
            <a:ext cx="632940" cy="30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3"/>
            <a:endCxn id="15" idx="1"/>
          </p:cNvCxnSpPr>
          <p:nvPr/>
        </p:nvCxnSpPr>
        <p:spPr>
          <a:xfrm>
            <a:off x="1798627" y="3390435"/>
            <a:ext cx="659043" cy="1103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417712" y="2118914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429589" y="3543960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455318" y="4923470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12" idx="3"/>
            <a:endCxn id="22" idx="1"/>
          </p:cNvCxnSpPr>
          <p:nvPr/>
        </p:nvCxnSpPr>
        <p:spPr>
          <a:xfrm flipV="1">
            <a:off x="1798627" y="2357141"/>
            <a:ext cx="619085" cy="103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2" idx="3"/>
            <a:endCxn id="24" idx="1"/>
          </p:cNvCxnSpPr>
          <p:nvPr/>
        </p:nvCxnSpPr>
        <p:spPr>
          <a:xfrm>
            <a:off x="1798627" y="3390435"/>
            <a:ext cx="630962" cy="39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2" idx="3"/>
            <a:endCxn id="29" idx="1"/>
          </p:cNvCxnSpPr>
          <p:nvPr/>
        </p:nvCxnSpPr>
        <p:spPr>
          <a:xfrm>
            <a:off x="1798627" y="3390435"/>
            <a:ext cx="656691" cy="1771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71407" y="570016"/>
            <a:ext cx="42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社交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彼此互相吸引</a:t>
            </a:r>
            <a:endParaRPr lang="en-US" altLang="zh-CN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520720" y="1190229"/>
            <a:ext cx="5377343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用户与用户想玩，彼此吸引并建立关系，最终因此留下来；</a:t>
            </a:r>
            <a:endParaRPr lang="en-US" altLang="zh-CN" sz="1600" dirty="0" smtClean="0"/>
          </a:p>
          <a:p>
            <a:r>
              <a:rPr lang="zh-CN" altLang="en-US" sz="1600" dirty="0" smtClean="0"/>
              <a:t>社交的前提是有一大批用户，让用户彼此建立关系，早期的如论坛、聊天室，后来的社区、社群等。与工具和内容产品相比，社交产品更像是去中心化的产物。</a:t>
            </a:r>
            <a:endParaRPr lang="zh-CN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566043" y="2422560"/>
            <a:ext cx="530827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社交产品最大的优势就是用户黏性较高，最大的劣势是离钱比较远</a:t>
            </a:r>
            <a:endParaRPr lang="zh-CN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566043" y="3376213"/>
            <a:ext cx="5343896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社交产品也有很多维度的细分，比如从是否认识可分为熟人和陌生人；从社交介质可分为文字、语音、图片、视频等很多种社交；从用户共性在哪里又可分为地域、同学等不同社交。</a:t>
            </a:r>
            <a:endParaRPr lang="zh-CN" altLang="en-US" sz="1600" dirty="0"/>
          </a:p>
        </p:txBody>
      </p:sp>
      <p:cxnSp>
        <p:nvCxnSpPr>
          <p:cNvPr id="37" name="直接箭头连接符 36"/>
          <p:cNvCxnSpPr>
            <a:stCxn id="14" idx="3"/>
          </p:cNvCxnSpPr>
          <p:nvPr/>
        </p:nvCxnSpPr>
        <p:spPr>
          <a:xfrm flipV="1">
            <a:off x="3404140" y="1683598"/>
            <a:ext cx="446894" cy="139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44" idx="1"/>
          </p:cNvCxnSpPr>
          <p:nvPr/>
        </p:nvCxnSpPr>
        <p:spPr>
          <a:xfrm flipV="1">
            <a:off x="3358817" y="2714948"/>
            <a:ext cx="506072" cy="388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4" idx="3"/>
            <a:endCxn id="45" idx="1"/>
          </p:cNvCxnSpPr>
          <p:nvPr/>
        </p:nvCxnSpPr>
        <p:spPr>
          <a:xfrm>
            <a:off x="3404140" y="3083523"/>
            <a:ext cx="497724" cy="698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851034" y="1449982"/>
            <a:ext cx="1225402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864889" y="2476721"/>
            <a:ext cx="1225402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优劣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901864" y="3543960"/>
            <a:ext cx="1225402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0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-1" y="5759524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-1" y="5910996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0" y="6089724"/>
            <a:ext cx="12192000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92684">
            <a:off x="10744202" y="5617492"/>
            <a:ext cx="819703" cy="614264"/>
          </a:xfrm>
          <a:prstGeom prst="rect">
            <a:avLst/>
          </a:prstGeom>
        </p:spPr>
      </p:pic>
      <p:grpSp>
        <p:nvGrpSpPr>
          <p:cNvPr id="2" name="组合 14"/>
          <p:cNvGrpSpPr/>
          <p:nvPr/>
        </p:nvGrpSpPr>
        <p:grpSpPr>
          <a:xfrm>
            <a:off x="317500" y="279400"/>
            <a:ext cx="2900713" cy="641350"/>
            <a:chOff x="2648703" y="1718071"/>
            <a:chExt cx="2900712" cy="641350"/>
          </a:xfrm>
        </p:grpSpPr>
        <p:sp>
          <p:nvSpPr>
            <p:cNvPr id="16" name="矩形 15"/>
            <p:cNvSpPr/>
            <p:nvPr/>
          </p:nvSpPr>
          <p:spPr>
            <a:xfrm>
              <a:off x="3334503" y="1718071"/>
              <a:ext cx="2214912" cy="641350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20"/>
            <p:cNvSpPr txBox="1"/>
            <p:nvPr/>
          </p:nvSpPr>
          <p:spPr>
            <a:xfrm>
              <a:off x="3354516" y="1802748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方正兰亭特黑_GBK" panose="02000000000000000000" pitchFamily="2" charset="-122"/>
                  <a:ea typeface="方正兰亭特黑_GBK" panose="02000000000000000000" pitchFamily="2" charset="-122"/>
                </a:rPr>
                <a:t>用户需求角度</a:t>
              </a:r>
              <a:endParaRPr lang="zh-CN" altLang="en-US" sz="2400" b="1" dirty="0">
                <a:solidFill>
                  <a:schemeClr val="accent5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48703" y="1718071"/>
              <a:ext cx="685800" cy="6413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 smtClean="0"/>
                <a:t>2.2</a:t>
              </a:r>
              <a:endParaRPr lang="zh-CN" altLang="en-US" sz="2800" i="1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201881" y="3065970"/>
            <a:ext cx="1596746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用户需求角度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34177" y="1400129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31567" y="2845296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社交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457670" y="4255665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 flipV="1">
            <a:off x="1798627" y="1638356"/>
            <a:ext cx="635550" cy="1752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3"/>
            <a:endCxn id="14" idx="1"/>
          </p:cNvCxnSpPr>
          <p:nvPr/>
        </p:nvCxnSpPr>
        <p:spPr>
          <a:xfrm flipV="1">
            <a:off x="1798627" y="3083523"/>
            <a:ext cx="632940" cy="30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3"/>
            <a:endCxn id="15" idx="1"/>
          </p:cNvCxnSpPr>
          <p:nvPr/>
        </p:nvCxnSpPr>
        <p:spPr>
          <a:xfrm>
            <a:off x="1798627" y="3390435"/>
            <a:ext cx="659043" cy="1103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417712" y="2118914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429589" y="3543960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455318" y="4923470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12" idx="3"/>
            <a:endCxn id="22" idx="1"/>
          </p:cNvCxnSpPr>
          <p:nvPr/>
        </p:nvCxnSpPr>
        <p:spPr>
          <a:xfrm flipV="1">
            <a:off x="1798627" y="2357141"/>
            <a:ext cx="619085" cy="103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2" idx="3"/>
            <a:endCxn id="24" idx="1"/>
          </p:cNvCxnSpPr>
          <p:nvPr/>
        </p:nvCxnSpPr>
        <p:spPr>
          <a:xfrm>
            <a:off x="1798627" y="3390435"/>
            <a:ext cx="630962" cy="39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2" idx="3"/>
            <a:endCxn id="29" idx="1"/>
          </p:cNvCxnSpPr>
          <p:nvPr/>
        </p:nvCxnSpPr>
        <p:spPr>
          <a:xfrm>
            <a:off x="1798627" y="3390435"/>
            <a:ext cx="656691" cy="1771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71407" y="570016"/>
            <a:ext cx="42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交易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做生意卖东西</a:t>
            </a:r>
            <a:endParaRPr lang="en-US" altLang="zh-CN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384801" y="1162964"/>
            <a:ext cx="531576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zh-CN" sz="1600" dirty="0" smtClean="0"/>
          </a:p>
          <a:p>
            <a:r>
              <a:rPr lang="zh-CN" altLang="en-US" sz="1600" dirty="0" smtClean="0"/>
              <a:t>交易产品分两种：</a:t>
            </a:r>
            <a:endParaRPr lang="en-US" altLang="zh-CN" sz="1600" dirty="0" smtClean="0"/>
          </a:p>
          <a:p>
            <a:pPr>
              <a:buFont typeface="Wingdings" pitchFamily="2" charset="2"/>
              <a:buChar char="u"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即真正的“交易”，自己卖货，这种相对容易启动，属于</a:t>
            </a:r>
            <a:r>
              <a:rPr lang="en-US" altLang="zh-CN" sz="1600" dirty="0" smtClean="0"/>
              <a:t>B2C</a:t>
            </a:r>
            <a:r>
              <a:rPr lang="zh-CN" altLang="en-US" sz="1600" dirty="0" smtClean="0"/>
              <a:t>模式。</a:t>
            </a:r>
            <a:endParaRPr lang="en-US" altLang="zh-CN" sz="1600" dirty="0" smtClean="0"/>
          </a:p>
          <a:p>
            <a:pPr>
              <a:buFont typeface="Wingdings" pitchFamily="2" charset="2"/>
              <a:buChar char="u"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有些做“交易平台”，自己不买东西，通过服务卖家、买家让双方在平台上成交，是典型的双边启动，需要同时有足够多的买家和卖家，才能跑起来。</a:t>
            </a:r>
            <a:endParaRPr lang="zh-CN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449456" y="3693219"/>
            <a:ext cx="5343896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做交易产品，就不得不提到“供应链”这个词，你要卖的东西，如何获取，是自己生产还是去采购？如何做品控？如何管理库存和资金？这一系列问题都和供应链相关。另外一端，要考虑如何获取买家，如何做好购买转化。简单的说，就是一手抓需求，一手抓供给，两手都要硬。</a:t>
            </a:r>
            <a:endParaRPr lang="zh-CN" altLang="en-US" sz="1600" dirty="0"/>
          </a:p>
        </p:txBody>
      </p:sp>
      <p:cxnSp>
        <p:nvCxnSpPr>
          <p:cNvPr id="37" name="直接箭头连接符 36"/>
          <p:cNvCxnSpPr>
            <a:stCxn id="24" idx="3"/>
            <a:endCxn id="43" idx="1"/>
          </p:cNvCxnSpPr>
          <p:nvPr/>
        </p:nvCxnSpPr>
        <p:spPr>
          <a:xfrm flipV="1">
            <a:off x="3402162" y="2230464"/>
            <a:ext cx="607208" cy="1551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4" idx="3"/>
            <a:endCxn id="45" idx="1"/>
          </p:cNvCxnSpPr>
          <p:nvPr/>
        </p:nvCxnSpPr>
        <p:spPr>
          <a:xfrm>
            <a:off x="3402162" y="3782187"/>
            <a:ext cx="630962" cy="398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009370" y="1992237"/>
            <a:ext cx="1225402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033124" y="3942163"/>
            <a:ext cx="1225402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0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-1" y="5759524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-1" y="5910996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0" y="6089724"/>
            <a:ext cx="12192000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92684">
            <a:off x="10744202" y="5617492"/>
            <a:ext cx="819703" cy="614264"/>
          </a:xfrm>
          <a:prstGeom prst="rect">
            <a:avLst/>
          </a:prstGeom>
        </p:spPr>
      </p:pic>
      <p:grpSp>
        <p:nvGrpSpPr>
          <p:cNvPr id="2" name="组合 14"/>
          <p:cNvGrpSpPr/>
          <p:nvPr/>
        </p:nvGrpSpPr>
        <p:grpSpPr>
          <a:xfrm>
            <a:off x="317500" y="279400"/>
            <a:ext cx="2900713" cy="641350"/>
            <a:chOff x="2648703" y="1718071"/>
            <a:chExt cx="2900712" cy="641350"/>
          </a:xfrm>
        </p:grpSpPr>
        <p:sp>
          <p:nvSpPr>
            <p:cNvPr id="16" name="矩形 15"/>
            <p:cNvSpPr/>
            <p:nvPr/>
          </p:nvSpPr>
          <p:spPr>
            <a:xfrm>
              <a:off x="3334503" y="1718071"/>
              <a:ext cx="2214912" cy="641350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20"/>
            <p:cNvSpPr txBox="1"/>
            <p:nvPr/>
          </p:nvSpPr>
          <p:spPr>
            <a:xfrm>
              <a:off x="3354516" y="1802748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方正兰亭特黑_GBK" panose="02000000000000000000" pitchFamily="2" charset="-122"/>
                  <a:ea typeface="方正兰亭特黑_GBK" panose="02000000000000000000" pitchFamily="2" charset="-122"/>
                </a:rPr>
                <a:t>用户需求角度</a:t>
              </a:r>
              <a:endParaRPr lang="zh-CN" altLang="en-US" sz="2400" b="1" dirty="0">
                <a:solidFill>
                  <a:schemeClr val="accent5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48703" y="1718071"/>
              <a:ext cx="685800" cy="6413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 smtClean="0"/>
                <a:t>2.2</a:t>
              </a:r>
              <a:endParaRPr lang="zh-CN" altLang="en-US" sz="2800" i="1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201881" y="3065970"/>
            <a:ext cx="1596746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用户需求角度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34177" y="1400129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31567" y="2845296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社交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457670" y="4255665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 flipV="1">
            <a:off x="1798627" y="1638356"/>
            <a:ext cx="635550" cy="1752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3"/>
            <a:endCxn id="14" idx="1"/>
          </p:cNvCxnSpPr>
          <p:nvPr/>
        </p:nvCxnSpPr>
        <p:spPr>
          <a:xfrm flipV="1">
            <a:off x="1798627" y="3083523"/>
            <a:ext cx="632940" cy="30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3"/>
            <a:endCxn id="15" idx="1"/>
          </p:cNvCxnSpPr>
          <p:nvPr/>
        </p:nvCxnSpPr>
        <p:spPr>
          <a:xfrm>
            <a:off x="1798627" y="3390435"/>
            <a:ext cx="659043" cy="1103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417712" y="2118914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429589" y="3543960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455318" y="4923470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12" idx="3"/>
            <a:endCxn id="22" idx="1"/>
          </p:cNvCxnSpPr>
          <p:nvPr/>
        </p:nvCxnSpPr>
        <p:spPr>
          <a:xfrm flipV="1">
            <a:off x="1798627" y="2357141"/>
            <a:ext cx="619085" cy="103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2" idx="3"/>
            <a:endCxn id="24" idx="1"/>
          </p:cNvCxnSpPr>
          <p:nvPr/>
        </p:nvCxnSpPr>
        <p:spPr>
          <a:xfrm>
            <a:off x="1798627" y="3390435"/>
            <a:ext cx="630962" cy="39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2" idx="3"/>
            <a:endCxn id="29" idx="1"/>
          </p:cNvCxnSpPr>
          <p:nvPr/>
        </p:nvCxnSpPr>
        <p:spPr>
          <a:xfrm>
            <a:off x="1798627" y="3390435"/>
            <a:ext cx="656691" cy="1771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71407" y="570016"/>
            <a:ext cx="42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平台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复杂的综合体</a:t>
            </a:r>
            <a:endParaRPr lang="en-US" altLang="zh-CN" b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646686" y="2190771"/>
            <a:ext cx="5343896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如今很少有只单纯满足一种用户需求的产品了，而平台产品就是最典型的综合体，里面可能有工具、内容、社交、游戏等各种元素。</a:t>
            </a:r>
            <a:endParaRPr lang="en-US" altLang="zh-CN" sz="1600" dirty="0" smtClean="0"/>
          </a:p>
          <a:p>
            <a:pPr>
              <a:buFont typeface="Wingdings" pitchFamily="2" charset="2"/>
              <a:buChar char="u"/>
            </a:pPr>
            <a:r>
              <a:rPr lang="en-US" altLang="zh-CN" sz="1600" dirty="0" smtClean="0"/>
              <a:t>  </a:t>
            </a:r>
            <a:r>
              <a:rPr lang="zh-CN" altLang="en-US" sz="1600" dirty="0" smtClean="0"/>
              <a:t>如微信，它在满足一对一沟通或用来扫码时是工具，群、朋友圈是典型的社交场景，公众号、朋友圈里面有内容，微店开起来是交易，还有微信游戏，整体又是个综合平台。</a:t>
            </a:r>
            <a:endParaRPr lang="en-US" altLang="zh-CN" sz="1600" dirty="0" smtClean="0"/>
          </a:p>
          <a:p>
            <a:pPr>
              <a:buFont typeface="Wingdings" pitchFamily="2" charset="2"/>
              <a:buChar char="u"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如大众点评，如果你只是找个餐馆，它就是工具，上面的店铺信息又可以视为内容，买优惠券可以算交易，评论内容有点社交属性，整体也是个平台。</a:t>
            </a:r>
            <a:endParaRPr lang="en-US" altLang="zh-CN" sz="1600" dirty="0" smtClean="0"/>
          </a:p>
          <a:p>
            <a:pPr>
              <a:buFont typeface="Wingdings" pitchFamily="2" charset="2"/>
              <a:buChar char="u"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天猫，是个平台，很多商家在上面卖东西，交易属性很强，可以叫做交易平台。</a:t>
            </a:r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  <a:r>
              <a:rPr lang="zh-CN" altLang="en-US" sz="1600" dirty="0" smtClean="0"/>
              <a:t>平台的竞争优势，不在于</a:t>
            </a:r>
            <a:r>
              <a:rPr lang="en-US" altLang="zh-CN" sz="1600" dirty="0" smtClean="0"/>
              <a:t>IT</a:t>
            </a:r>
            <a:r>
              <a:rPr lang="zh-CN" altLang="en-US" sz="1600" dirty="0" smtClean="0"/>
              <a:t>系统本身，而在于平台的各种用户角色在平台上的内容、关系等沉淀。</a:t>
            </a:r>
            <a:endParaRPr lang="zh-CN" altLang="en-US" sz="1600" dirty="0"/>
          </a:p>
        </p:txBody>
      </p:sp>
      <p:cxnSp>
        <p:nvCxnSpPr>
          <p:cNvPr id="42" name="直接箭头连接符 41"/>
          <p:cNvCxnSpPr>
            <a:stCxn id="15" idx="3"/>
            <a:endCxn id="45" idx="1"/>
          </p:cNvCxnSpPr>
          <p:nvPr/>
        </p:nvCxnSpPr>
        <p:spPr>
          <a:xfrm>
            <a:off x="3430243" y="4493892"/>
            <a:ext cx="695321" cy="14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125564" y="4269874"/>
            <a:ext cx="1225402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0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/>
          <p:cNvSpPr/>
          <p:nvPr/>
        </p:nvSpPr>
        <p:spPr>
          <a:xfrm>
            <a:off x="5474525" y="2434442"/>
            <a:ext cx="4904509" cy="34794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-1" y="5759524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-1" y="5910996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0" y="6089724"/>
            <a:ext cx="12192000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92684">
            <a:off x="10744202" y="5617492"/>
            <a:ext cx="819703" cy="614264"/>
          </a:xfrm>
          <a:prstGeom prst="rect">
            <a:avLst/>
          </a:prstGeom>
        </p:spPr>
      </p:pic>
      <p:grpSp>
        <p:nvGrpSpPr>
          <p:cNvPr id="2" name="组合 14"/>
          <p:cNvGrpSpPr/>
          <p:nvPr/>
        </p:nvGrpSpPr>
        <p:grpSpPr>
          <a:xfrm>
            <a:off x="317500" y="279400"/>
            <a:ext cx="2900713" cy="641350"/>
            <a:chOff x="2648703" y="1718071"/>
            <a:chExt cx="2900712" cy="641350"/>
          </a:xfrm>
        </p:grpSpPr>
        <p:sp>
          <p:nvSpPr>
            <p:cNvPr id="16" name="矩形 15"/>
            <p:cNvSpPr/>
            <p:nvPr/>
          </p:nvSpPr>
          <p:spPr>
            <a:xfrm>
              <a:off x="3334503" y="1718071"/>
              <a:ext cx="2214912" cy="641350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20"/>
            <p:cNvSpPr txBox="1"/>
            <p:nvPr/>
          </p:nvSpPr>
          <p:spPr>
            <a:xfrm>
              <a:off x="3354516" y="1802748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方正兰亭特黑_GBK" panose="02000000000000000000" pitchFamily="2" charset="-122"/>
                  <a:ea typeface="方正兰亭特黑_GBK" panose="02000000000000000000" pitchFamily="2" charset="-122"/>
                </a:rPr>
                <a:t>用户需求角度</a:t>
              </a:r>
              <a:endParaRPr lang="zh-CN" altLang="en-US" sz="2400" b="1" dirty="0">
                <a:solidFill>
                  <a:schemeClr val="accent5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48703" y="1718071"/>
              <a:ext cx="685800" cy="6413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 smtClean="0"/>
                <a:t>2.2</a:t>
              </a:r>
              <a:endParaRPr lang="zh-CN" altLang="en-US" sz="2800" i="1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201881" y="3065970"/>
            <a:ext cx="1596746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用户需求角度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34177" y="1400129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31567" y="2845296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社交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457670" y="4255665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 flipV="1">
            <a:off x="1798627" y="1638356"/>
            <a:ext cx="635550" cy="1752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3"/>
            <a:endCxn id="14" idx="1"/>
          </p:cNvCxnSpPr>
          <p:nvPr/>
        </p:nvCxnSpPr>
        <p:spPr>
          <a:xfrm flipV="1">
            <a:off x="1798627" y="3083523"/>
            <a:ext cx="632940" cy="30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3"/>
            <a:endCxn id="15" idx="1"/>
          </p:cNvCxnSpPr>
          <p:nvPr/>
        </p:nvCxnSpPr>
        <p:spPr>
          <a:xfrm>
            <a:off x="1798627" y="3390435"/>
            <a:ext cx="659043" cy="1103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417712" y="2118914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429589" y="3543960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455318" y="4923470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12" idx="3"/>
            <a:endCxn id="22" idx="1"/>
          </p:cNvCxnSpPr>
          <p:nvPr/>
        </p:nvCxnSpPr>
        <p:spPr>
          <a:xfrm flipV="1">
            <a:off x="1798627" y="2357141"/>
            <a:ext cx="619085" cy="103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2" idx="3"/>
            <a:endCxn id="24" idx="1"/>
          </p:cNvCxnSpPr>
          <p:nvPr/>
        </p:nvCxnSpPr>
        <p:spPr>
          <a:xfrm>
            <a:off x="1798627" y="3390435"/>
            <a:ext cx="630962" cy="39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2" idx="3"/>
            <a:endCxn id="29" idx="1"/>
          </p:cNvCxnSpPr>
          <p:nvPr/>
        </p:nvCxnSpPr>
        <p:spPr>
          <a:xfrm>
            <a:off x="1798627" y="3390435"/>
            <a:ext cx="656691" cy="1771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71407" y="570016"/>
            <a:ext cx="42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游戏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打造平行世界</a:t>
            </a:r>
            <a:endParaRPr lang="en-US" altLang="zh-CN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4702629" y="1151906"/>
            <a:ext cx="5284519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千万不要小看游戏，它可不仅仅是一个手机上无聊时打发时间的小东西，游戏里面可以融合社交、交易等元素，往大的想，游戏甚至可以理解为在创造平行世界，释放人类富余的生产力。</a:t>
            </a:r>
            <a:endParaRPr lang="zh-CN" altLang="en-US" sz="1600" dirty="0"/>
          </a:p>
        </p:txBody>
      </p:sp>
      <p:cxnSp>
        <p:nvCxnSpPr>
          <p:cNvPr id="37" name="直接箭头连接符 36"/>
          <p:cNvCxnSpPr>
            <a:stCxn id="15" idx="3"/>
            <a:endCxn id="30" idx="1"/>
          </p:cNvCxnSpPr>
          <p:nvPr/>
        </p:nvCxnSpPr>
        <p:spPr>
          <a:xfrm flipV="1">
            <a:off x="3430243" y="1690515"/>
            <a:ext cx="1272386" cy="2803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840415" y="2763812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507774" y="2770077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861557" y="3805218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社交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8507775" y="3779488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193945" y="5084959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8794762" y="5028368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</a:t>
            </a:r>
            <a:endParaRPr lang="zh-CN" altLang="en-US" dirty="0"/>
          </a:p>
        </p:txBody>
      </p:sp>
      <p:sp>
        <p:nvSpPr>
          <p:cNvPr id="46" name="右箭头 45"/>
          <p:cNvSpPr/>
          <p:nvPr/>
        </p:nvSpPr>
        <p:spPr>
          <a:xfrm rot="5400000">
            <a:off x="6109855" y="3426034"/>
            <a:ext cx="415636" cy="213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>
            <a:off x="7065818" y="3942607"/>
            <a:ext cx="1187532" cy="225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 rot="5400000">
            <a:off x="8779824" y="3412181"/>
            <a:ext cx="415636" cy="213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 rot="9118302">
            <a:off x="7051965" y="3299362"/>
            <a:ext cx="1187532" cy="225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右大括号 54"/>
          <p:cNvSpPr/>
          <p:nvPr/>
        </p:nvSpPr>
        <p:spPr>
          <a:xfrm rot="5400000">
            <a:off x="7499266" y="3568536"/>
            <a:ext cx="391887" cy="1947554"/>
          </a:xfrm>
          <a:prstGeom prst="rightBrace">
            <a:avLst>
              <a:gd name="adj1" fmla="val 22126"/>
              <a:gd name="adj2" fmla="val 4928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9786747" y="2861953"/>
            <a:ext cx="461665" cy="27313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几种产品的演变路径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0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-1" y="5759524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-1" y="5910996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0" y="6089724"/>
            <a:ext cx="12192000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92684">
            <a:off x="10744202" y="5617492"/>
            <a:ext cx="819703" cy="614264"/>
          </a:xfrm>
          <a:prstGeom prst="rect">
            <a:avLst/>
          </a:prstGeom>
        </p:spPr>
      </p:pic>
      <p:grpSp>
        <p:nvGrpSpPr>
          <p:cNvPr id="2" name="组合 14"/>
          <p:cNvGrpSpPr/>
          <p:nvPr/>
        </p:nvGrpSpPr>
        <p:grpSpPr>
          <a:xfrm>
            <a:off x="317500" y="279400"/>
            <a:ext cx="2829461" cy="641350"/>
            <a:chOff x="2648703" y="1718071"/>
            <a:chExt cx="2829460" cy="641350"/>
          </a:xfrm>
        </p:grpSpPr>
        <p:sp>
          <p:nvSpPr>
            <p:cNvPr id="16" name="矩形 15"/>
            <p:cNvSpPr/>
            <p:nvPr/>
          </p:nvSpPr>
          <p:spPr>
            <a:xfrm>
              <a:off x="3334504" y="1718071"/>
              <a:ext cx="2143659" cy="641350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20"/>
            <p:cNvSpPr txBox="1"/>
            <p:nvPr/>
          </p:nvSpPr>
          <p:spPr>
            <a:xfrm>
              <a:off x="3354516" y="1802748"/>
              <a:ext cx="20409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方正兰亭特黑_GBK" panose="02000000000000000000" pitchFamily="2" charset="-122"/>
                  <a:ea typeface="方正兰亭特黑_GBK" panose="02000000000000000000" pitchFamily="2" charset="-122"/>
                </a:rPr>
                <a:t>用户类型角度</a:t>
              </a:r>
              <a:endParaRPr lang="zh-CN" altLang="en-US" sz="2400" b="1" dirty="0">
                <a:solidFill>
                  <a:schemeClr val="accent5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48703" y="1718071"/>
              <a:ext cx="685800" cy="6413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 smtClean="0"/>
                <a:t>2.3</a:t>
              </a:r>
              <a:endParaRPr lang="zh-CN" altLang="en-US" sz="2800" i="1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486888" y="2863678"/>
            <a:ext cx="1625197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用户类型角度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01340" y="1072738"/>
            <a:ext cx="1352157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2B</a:t>
            </a:r>
          </a:p>
          <a:p>
            <a:pPr algn="ctr"/>
            <a:r>
              <a:rPr lang="en-US" altLang="zh-CN" dirty="0" smtClean="0"/>
              <a:t>To business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336966" y="4519074"/>
            <a:ext cx="1353787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2C</a:t>
            </a:r>
          </a:p>
          <a:p>
            <a:pPr algn="ctr"/>
            <a:r>
              <a:rPr lang="en-US" altLang="zh-CN" dirty="0" smtClean="0"/>
              <a:t>To customer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1" idx="3"/>
            <a:endCxn id="12" idx="1"/>
          </p:cNvCxnSpPr>
          <p:nvPr/>
        </p:nvCxnSpPr>
        <p:spPr>
          <a:xfrm flipV="1">
            <a:off x="2112085" y="1397203"/>
            <a:ext cx="1189255" cy="1790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3"/>
            <a:endCxn id="13" idx="1"/>
          </p:cNvCxnSpPr>
          <p:nvPr/>
        </p:nvCxnSpPr>
        <p:spPr>
          <a:xfrm>
            <a:off x="2112085" y="3188143"/>
            <a:ext cx="1224881" cy="1655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右大括号 51"/>
          <p:cNvSpPr/>
          <p:nvPr/>
        </p:nvSpPr>
        <p:spPr>
          <a:xfrm>
            <a:off x="4702628" y="1294411"/>
            <a:ext cx="617517" cy="37169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056423" y="1638796"/>
            <a:ext cx="50470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目标用户不同，</a:t>
            </a:r>
            <a:r>
              <a:rPr lang="en-US" altLang="zh-CN" dirty="0" smtClean="0"/>
              <a:t>2C</a:t>
            </a:r>
            <a:r>
              <a:rPr lang="zh-CN" altLang="en-US" dirty="0" smtClean="0"/>
              <a:t>的产品是个人用，</a:t>
            </a:r>
            <a:r>
              <a:rPr lang="en-US" altLang="zh-CN" dirty="0" smtClean="0"/>
              <a:t>2B</a:t>
            </a:r>
            <a:r>
              <a:rPr lang="zh-CN" altLang="en-US" dirty="0" smtClean="0"/>
              <a:t>的产品是企业使用。但是企业使用的产品最终也是某个具体的个人使用，所以这里的</a:t>
            </a:r>
            <a:r>
              <a:rPr lang="en-US" altLang="zh-CN" dirty="0" smtClean="0"/>
              <a:t>2B</a:t>
            </a:r>
            <a:r>
              <a:rPr lang="zh-CN" altLang="en-US" dirty="0" smtClean="0"/>
              <a:t>的意思是产品至少同时面对企业代表和终端用户两种角色。当然这两种角色可以重叠，</a:t>
            </a:r>
            <a:r>
              <a:rPr lang="en-US" altLang="zh-CN" dirty="0" smtClean="0"/>
              <a:t>2B</a:t>
            </a:r>
            <a:r>
              <a:rPr lang="zh-CN" altLang="en-US" dirty="0" smtClean="0"/>
              <a:t>产品的购买和使用决策相对复杂，可能必须通过见面才能找到关键决策者。</a:t>
            </a:r>
            <a:endParaRPr lang="en-US" altLang="zh-CN" dirty="0" smtClean="0"/>
          </a:p>
          <a:p>
            <a:r>
              <a:rPr lang="zh-CN" altLang="en-US" dirty="0" smtClean="0"/>
              <a:t>而典型的</a:t>
            </a:r>
            <a:r>
              <a:rPr lang="en-US" altLang="zh-CN" dirty="0" smtClean="0"/>
              <a:t>2C</a:t>
            </a:r>
            <a:r>
              <a:rPr lang="zh-CN" altLang="en-US" dirty="0" smtClean="0"/>
              <a:t>产品，相对简单，自己买自己用。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一个典型的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系统，需要公司里面各种角色一起用，包括提交人、业务审批人、财务审批人等；一个</a:t>
            </a:r>
            <a:r>
              <a:rPr lang="en-US" altLang="zh-CN" dirty="0" smtClean="0"/>
              <a:t>B2B</a:t>
            </a:r>
            <a:r>
              <a:rPr lang="zh-CN" altLang="en-US" dirty="0" smtClean="0"/>
              <a:t>供应链的工具、平台，需要上下游一起用，才能产生效果。而</a:t>
            </a:r>
            <a:r>
              <a:rPr lang="en-US" altLang="zh-CN" dirty="0" smtClean="0"/>
              <a:t>2C</a:t>
            </a:r>
            <a:r>
              <a:rPr lang="zh-CN" altLang="en-US" dirty="0" smtClean="0"/>
              <a:t>的产品，经常是自己一个人用就可以了，比如播放器看电视、用浏览器上网等。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771401" y="3788226"/>
            <a:ext cx="346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第二个角度：群体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VS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个人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23902" y="724395"/>
            <a:ext cx="5248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从以下几个角度分析</a:t>
            </a:r>
            <a:r>
              <a:rPr lang="en-US" altLang="zh-CN" dirty="0" smtClean="0"/>
              <a:t>2B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第一个角度：企业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VS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个人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-1" y="5759524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-1" y="5910996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0" y="6089724"/>
            <a:ext cx="12192000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92684">
            <a:off x="10744202" y="5617492"/>
            <a:ext cx="819703" cy="614264"/>
          </a:xfrm>
          <a:prstGeom prst="rect">
            <a:avLst/>
          </a:prstGeom>
        </p:spPr>
      </p:pic>
      <p:grpSp>
        <p:nvGrpSpPr>
          <p:cNvPr id="2" name="组合 14"/>
          <p:cNvGrpSpPr/>
          <p:nvPr/>
        </p:nvGrpSpPr>
        <p:grpSpPr>
          <a:xfrm>
            <a:off x="317500" y="279400"/>
            <a:ext cx="2829461" cy="641350"/>
            <a:chOff x="2648703" y="1718071"/>
            <a:chExt cx="2829460" cy="641350"/>
          </a:xfrm>
        </p:grpSpPr>
        <p:sp>
          <p:nvSpPr>
            <p:cNvPr id="16" name="矩形 15"/>
            <p:cNvSpPr/>
            <p:nvPr/>
          </p:nvSpPr>
          <p:spPr>
            <a:xfrm>
              <a:off x="3334504" y="1718071"/>
              <a:ext cx="2143659" cy="641350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20"/>
            <p:cNvSpPr txBox="1"/>
            <p:nvPr/>
          </p:nvSpPr>
          <p:spPr>
            <a:xfrm>
              <a:off x="3354516" y="1802748"/>
              <a:ext cx="20409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方正兰亭特黑_GBK" panose="02000000000000000000" pitchFamily="2" charset="-122"/>
                  <a:ea typeface="方正兰亭特黑_GBK" panose="02000000000000000000" pitchFamily="2" charset="-122"/>
                </a:rPr>
                <a:t>用户类型角度</a:t>
              </a:r>
              <a:endParaRPr lang="zh-CN" altLang="en-US" sz="2400" b="1" dirty="0">
                <a:solidFill>
                  <a:schemeClr val="accent5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48703" y="1718071"/>
              <a:ext cx="685800" cy="6413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 smtClean="0"/>
                <a:t>2.3</a:t>
              </a:r>
              <a:endParaRPr lang="zh-CN" altLang="en-US" sz="2800" i="1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486888" y="2863678"/>
            <a:ext cx="1625197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用户类型角度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01340" y="1072738"/>
            <a:ext cx="1352157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2B</a:t>
            </a:r>
          </a:p>
          <a:p>
            <a:pPr algn="ctr"/>
            <a:r>
              <a:rPr lang="en-US" altLang="zh-CN" dirty="0" smtClean="0"/>
              <a:t>To business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336966" y="4519074"/>
            <a:ext cx="1353787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2C</a:t>
            </a:r>
          </a:p>
          <a:p>
            <a:pPr algn="ctr"/>
            <a:r>
              <a:rPr lang="en-US" altLang="zh-CN" dirty="0" smtClean="0"/>
              <a:t>To customer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1" idx="3"/>
            <a:endCxn id="12" idx="1"/>
          </p:cNvCxnSpPr>
          <p:nvPr/>
        </p:nvCxnSpPr>
        <p:spPr>
          <a:xfrm flipV="1">
            <a:off x="2112085" y="1397203"/>
            <a:ext cx="1189255" cy="1790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3"/>
            <a:endCxn id="13" idx="1"/>
          </p:cNvCxnSpPr>
          <p:nvPr/>
        </p:nvCxnSpPr>
        <p:spPr>
          <a:xfrm>
            <a:off x="2112085" y="3188143"/>
            <a:ext cx="1224881" cy="1655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右大括号 51"/>
          <p:cNvSpPr/>
          <p:nvPr/>
        </p:nvSpPr>
        <p:spPr>
          <a:xfrm>
            <a:off x="4702628" y="1294411"/>
            <a:ext cx="617517" cy="37169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056423" y="1638796"/>
            <a:ext cx="50470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2B</a:t>
            </a:r>
            <a:r>
              <a:rPr lang="zh-CN" altLang="en-US" dirty="0" smtClean="0"/>
              <a:t>的产品是生产资料，</a:t>
            </a:r>
            <a:r>
              <a:rPr lang="en-US" altLang="zh-CN" dirty="0" smtClean="0"/>
              <a:t>2C</a:t>
            </a:r>
            <a:r>
              <a:rPr lang="zh-CN" altLang="en-US" dirty="0" smtClean="0"/>
              <a:t>的产品是生活资料。</a:t>
            </a:r>
            <a:endParaRPr lang="en-US" altLang="zh-CN" dirty="0" smtClean="0"/>
          </a:p>
          <a:p>
            <a:r>
              <a:rPr lang="zh-CN" altLang="en-US" dirty="0" smtClean="0"/>
              <a:t>如：各种</a:t>
            </a:r>
            <a:r>
              <a:rPr lang="en-US" altLang="zh-CN" dirty="0" smtClean="0"/>
              <a:t>2D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to develop</a:t>
            </a:r>
            <a:r>
              <a:rPr lang="zh-CN" altLang="en-US" dirty="0" smtClean="0"/>
              <a:t>，也可视为</a:t>
            </a:r>
            <a:r>
              <a:rPr lang="en-US" altLang="zh-CN" dirty="0" smtClean="0"/>
              <a:t>2B</a:t>
            </a:r>
            <a:r>
              <a:rPr lang="zh-CN" altLang="en-US" dirty="0" smtClean="0"/>
              <a:t>的一种特例）的工具，包括这种后台系统，是工程师吃饭的家伙，是生产和效率的工具。这类产品的用户多为专家，对效率的需要超过了一众简单易用、轻松上手的产品。而后者就是典型的</a:t>
            </a:r>
            <a:r>
              <a:rPr lang="en-US" altLang="zh-CN" dirty="0" smtClean="0"/>
              <a:t>2C</a:t>
            </a:r>
            <a:r>
              <a:rPr lang="zh-CN" altLang="en-US" dirty="0" smtClean="0"/>
              <a:t>产品，如美颜、拍照、社区等。</a:t>
            </a:r>
            <a:endParaRPr lang="en-US" altLang="zh-CN" dirty="0" smtClean="0"/>
          </a:p>
          <a:p>
            <a:r>
              <a:rPr lang="zh-CN" altLang="en-US" dirty="0" smtClean="0"/>
              <a:t>基本上，后台产品偏</a:t>
            </a:r>
            <a:r>
              <a:rPr lang="en-US" altLang="zh-CN" dirty="0" smtClean="0"/>
              <a:t>2B</a:t>
            </a:r>
            <a:r>
              <a:rPr lang="zh-CN" altLang="en-US" dirty="0" smtClean="0"/>
              <a:t>，前台产品偏</a:t>
            </a:r>
            <a:r>
              <a:rPr lang="en-US" altLang="zh-CN" dirty="0" smtClean="0"/>
              <a:t>2C</a:t>
            </a:r>
            <a:r>
              <a:rPr lang="zh-CN" altLang="en-US" dirty="0" smtClean="0"/>
              <a:t>。于是便有推论：</a:t>
            </a:r>
            <a:r>
              <a:rPr lang="en-US" altLang="zh-CN" dirty="0" smtClean="0"/>
              <a:t>2B</a:t>
            </a:r>
            <a:r>
              <a:rPr lang="zh-CN" altLang="en-US" dirty="0" smtClean="0"/>
              <a:t>重商业价值，</a:t>
            </a:r>
            <a:r>
              <a:rPr lang="en-US" altLang="zh-CN" dirty="0" smtClean="0"/>
              <a:t>2C</a:t>
            </a:r>
            <a:r>
              <a:rPr lang="zh-CN" altLang="en-US" dirty="0" smtClean="0"/>
              <a:t>重用户体验。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类似地，</a:t>
            </a:r>
            <a:r>
              <a:rPr lang="en-US" altLang="zh-CN" dirty="0" smtClean="0"/>
              <a:t>2B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2C</a:t>
            </a:r>
            <a:r>
              <a:rPr lang="zh-CN" altLang="en-US" dirty="0" smtClean="0"/>
              <a:t>也没有完美的分类方法和清晰的分类界限，我们应该综合两者的优势来做产品，它不是一个非此即彼的概念，而是一条线的两端。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5723902" y="724395"/>
            <a:ext cx="5248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从以下几个角度分析</a:t>
            </a:r>
            <a:r>
              <a:rPr lang="en-US" altLang="zh-CN" dirty="0" smtClean="0"/>
              <a:t>2B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第三个角度：工作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VS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生活</a:t>
            </a:r>
            <a:endParaRPr lang="en-US" altLang="zh-CN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-1" y="5759524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-1" y="5910996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0" y="6089724"/>
            <a:ext cx="12192000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92684">
            <a:off x="10744202" y="5617492"/>
            <a:ext cx="819703" cy="614264"/>
          </a:xfrm>
          <a:prstGeom prst="rect">
            <a:avLst/>
          </a:prstGeom>
        </p:spPr>
      </p:pic>
      <p:grpSp>
        <p:nvGrpSpPr>
          <p:cNvPr id="2" name="组合 14"/>
          <p:cNvGrpSpPr/>
          <p:nvPr/>
        </p:nvGrpSpPr>
        <p:grpSpPr>
          <a:xfrm>
            <a:off x="317500" y="279400"/>
            <a:ext cx="2829461" cy="641350"/>
            <a:chOff x="2648703" y="1718071"/>
            <a:chExt cx="2829460" cy="641350"/>
          </a:xfrm>
        </p:grpSpPr>
        <p:sp>
          <p:nvSpPr>
            <p:cNvPr id="16" name="矩形 15"/>
            <p:cNvSpPr/>
            <p:nvPr/>
          </p:nvSpPr>
          <p:spPr>
            <a:xfrm>
              <a:off x="3334504" y="1718071"/>
              <a:ext cx="2143659" cy="641350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20"/>
            <p:cNvSpPr txBox="1"/>
            <p:nvPr/>
          </p:nvSpPr>
          <p:spPr>
            <a:xfrm>
              <a:off x="3354516" y="1802748"/>
              <a:ext cx="20409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方正兰亭特黑_GBK" panose="02000000000000000000" pitchFamily="2" charset="-122"/>
                  <a:ea typeface="方正兰亭特黑_GBK" panose="02000000000000000000" pitchFamily="2" charset="-122"/>
                </a:rPr>
                <a:t>产品形体角度</a:t>
              </a:r>
              <a:endParaRPr lang="zh-CN" altLang="en-US" sz="2400" b="1" dirty="0">
                <a:solidFill>
                  <a:schemeClr val="accent5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48703" y="1718071"/>
              <a:ext cx="685800" cy="6413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 smtClean="0"/>
                <a:t>2.4</a:t>
              </a:r>
              <a:endParaRPr lang="zh-CN" altLang="en-US" sz="2800" i="1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486888" y="2863678"/>
            <a:ext cx="1625197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产品形态角度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65714" y="1072738"/>
            <a:ext cx="1579418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BS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Brower-Server</a:t>
            </a:r>
          </a:p>
        </p:txBody>
      </p:sp>
      <p:sp>
        <p:nvSpPr>
          <p:cNvPr id="13" name="矩形 12"/>
          <p:cNvSpPr/>
          <p:nvPr/>
        </p:nvSpPr>
        <p:spPr>
          <a:xfrm>
            <a:off x="3336966" y="4519074"/>
            <a:ext cx="1353787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大实体</a:t>
            </a:r>
            <a:endParaRPr lang="en-US" altLang="zh-CN" dirty="0" smtClean="0"/>
          </a:p>
        </p:txBody>
      </p:sp>
      <p:cxnSp>
        <p:nvCxnSpPr>
          <p:cNvPr id="21" name="直接箭头连接符 20"/>
          <p:cNvCxnSpPr>
            <a:stCxn id="11" idx="3"/>
            <a:endCxn id="12" idx="1"/>
          </p:cNvCxnSpPr>
          <p:nvPr/>
        </p:nvCxnSpPr>
        <p:spPr>
          <a:xfrm flipV="1">
            <a:off x="2112085" y="1397203"/>
            <a:ext cx="1153629" cy="1790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3"/>
            <a:endCxn id="13" idx="1"/>
          </p:cNvCxnSpPr>
          <p:nvPr/>
        </p:nvCxnSpPr>
        <p:spPr>
          <a:xfrm>
            <a:off x="2112085" y="3188143"/>
            <a:ext cx="1224881" cy="1655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056423" y="1638796"/>
            <a:ext cx="504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5522024" y="807524"/>
            <a:ext cx="5248893" cy="11695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对研发团队来说，大部分工作在服务器端，或者说云端，客户端借助一个浏览器来做展示。各种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PC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网站，都是这个模式。用户端可以做到无知觉升级，所以这种产品特别敢于尝试新功能，有问题只需要在服务端修改即可，它的研发过程相对简单，最大的优势就是快，甚至可以做到每天发布升级。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3138" y="3598223"/>
            <a:ext cx="1876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互联网、</a:t>
            </a:r>
            <a:r>
              <a:rPr lang="en-US" altLang="zh-CN" sz="1000" dirty="0" smtClean="0"/>
              <a:t>IT</a:t>
            </a:r>
            <a:r>
              <a:rPr lang="zh-CN" altLang="en-US" sz="1000" dirty="0" smtClean="0"/>
              <a:t>行业，常见的产品形态有手机</a:t>
            </a:r>
            <a:r>
              <a:rPr lang="en-US" altLang="zh-CN" sz="1000" dirty="0" smtClean="0"/>
              <a:t>App</a:t>
            </a:r>
            <a:r>
              <a:rPr lang="zh-CN" altLang="en-US" sz="1000" dirty="0" smtClean="0"/>
              <a:t>、网站、智能硬件等，试着分为四种形式</a:t>
            </a:r>
            <a:endParaRPr lang="zh-CN" altLang="en-US" sz="1000" dirty="0"/>
          </a:p>
        </p:txBody>
      </p:sp>
      <p:sp>
        <p:nvSpPr>
          <p:cNvPr id="23" name="矩形 22"/>
          <p:cNvSpPr/>
          <p:nvPr/>
        </p:nvSpPr>
        <p:spPr>
          <a:xfrm>
            <a:off x="3251860" y="2210790"/>
            <a:ext cx="1579418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Client-Server</a:t>
            </a:r>
          </a:p>
        </p:txBody>
      </p:sp>
      <p:sp>
        <p:nvSpPr>
          <p:cNvPr id="25" name="矩形 24"/>
          <p:cNvSpPr/>
          <p:nvPr/>
        </p:nvSpPr>
        <p:spPr>
          <a:xfrm>
            <a:off x="3358737" y="3282060"/>
            <a:ext cx="1353787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软硬结合</a:t>
            </a:r>
            <a:endParaRPr lang="en-US" altLang="zh-CN" dirty="0" smtClean="0"/>
          </a:p>
        </p:txBody>
      </p:sp>
      <p:cxnSp>
        <p:nvCxnSpPr>
          <p:cNvPr id="27" name="直接箭头连接符 26"/>
          <p:cNvCxnSpPr>
            <a:stCxn id="11" idx="3"/>
            <a:endCxn id="23" idx="1"/>
          </p:cNvCxnSpPr>
          <p:nvPr/>
        </p:nvCxnSpPr>
        <p:spPr>
          <a:xfrm flipV="1">
            <a:off x="2112085" y="2535255"/>
            <a:ext cx="1139775" cy="652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3"/>
            <a:endCxn id="25" idx="1"/>
          </p:cNvCxnSpPr>
          <p:nvPr/>
        </p:nvCxnSpPr>
        <p:spPr>
          <a:xfrm>
            <a:off x="2112085" y="3188143"/>
            <a:ext cx="1246652" cy="418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55671" y="2159331"/>
            <a:ext cx="5248893" cy="73866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它有一个需要安装的客户端，还会有一个服务端，手机里的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App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、电脑里安装的软件就是这种。这种产品出了问题，经常需要改客户端，那就得重新通过渠道发安装包，用户还得升级后才能改正。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55668" y="3133109"/>
            <a:ext cx="5248893" cy="95410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这种形式更复杂，比如各种手环、智能家居的电器，可以想象，它对质量的要求更高，如果硬件出现问题，要么召回，要么智能变废品。所以有了硬件部分的产品，更新换代的速度会明显降下来。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89318" y="4259287"/>
            <a:ext cx="5248893" cy="11695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虽然上述几种形式或多或少都涉及服务部分，但这种产品形式的服务比重更大，以造汽车为例，要做出一个超级复杂的实体，会牵涉到很多的配件供应商，还有代码量极大的行车电脑系统和应用软件，更有复杂的服务体系，比如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4s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店，这样的一个产品，其实背后就是一个产业，只能以年为单位缓慢进化。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9" name="直接箭头连接符 38"/>
          <p:cNvCxnSpPr>
            <a:stCxn id="12" idx="3"/>
            <a:endCxn id="60" idx="1"/>
          </p:cNvCxnSpPr>
          <p:nvPr/>
        </p:nvCxnSpPr>
        <p:spPr>
          <a:xfrm flipV="1">
            <a:off x="4845132" y="1392300"/>
            <a:ext cx="676892" cy="4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3" idx="3"/>
            <a:endCxn id="31" idx="1"/>
          </p:cNvCxnSpPr>
          <p:nvPr/>
        </p:nvCxnSpPr>
        <p:spPr>
          <a:xfrm flipV="1">
            <a:off x="4831278" y="2528663"/>
            <a:ext cx="724393" cy="6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5" idx="3"/>
            <a:endCxn id="34" idx="1"/>
          </p:cNvCxnSpPr>
          <p:nvPr/>
        </p:nvCxnSpPr>
        <p:spPr>
          <a:xfrm>
            <a:off x="4712524" y="3606525"/>
            <a:ext cx="843144" cy="3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3" idx="3"/>
            <a:endCxn id="36" idx="1"/>
          </p:cNvCxnSpPr>
          <p:nvPr/>
        </p:nvCxnSpPr>
        <p:spPr>
          <a:xfrm>
            <a:off x="4690753" y="4843539"/>
            <a:ext cx="898565" cy="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0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istrator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532528"/>
            <a:ext cx="4716021" cy="5821078"/>
          </a:xfrm>
          <a:prstGeom prst="rect">
            <a:avLst/>
          </a:prstGeom>
          <a:noFill/>
        </p:spPr>
      </p:pic>
      <p:sp>
        <p:nvSpPr>
          <p:cNvPr id="15" name="椭圆 14"/>
          <p:cNvSpPr/>
          <p:nvPr/>
        </p:nvSpPr>
        <p:spPr>
          <a:xfrm>
            <a:off x="259080" y="259080"/>
            <a:ext cx="1401220" cy="130805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716004" y="-69059"/>
            <a:ext cx="7123193" cy="7123193"/>
            <a:chOff x="2483603" y="-5897643"/>
            <a:chExt cx="7123193" cy="7123193"/>
          </a:xfrm>
        </p:grpSpPr>
        <p:sp>
          <p:nvSpPr>
            <p:cNvPr id="23" name="椭圆 22"/>
            <p:cNvSpPr/>
            <p:nvPr/>
          </p:nvSpPr>
          <p:spPr>
            <a:xfrm>
              <a:off x="2483603" y="-5897643"/>
              <a:ext cx="7123193" cy="7123193"/>
            </a:xfrm>
            <a:prstGeom prst="ellipse">
              <a:avLst/>
            </a:prstGeom>
            <a:solidFill>
              <a:schemeClr val="accent5">
                <a:lumMod val="75000"/>
                <a:alpha val="16000"/>
              </a:schemeClr>
            </a:solidFill>
            <a:ln w="9525">
              <a:solidFill>
                <a:schemeClr val="bg1">
                  <a:alpha val="38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800" dirty="0">
                <a:solidFill>
                  <a:schemeClr val="accent5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570207" y="-3724436"/>
              <a:ext cx="4949986" cy="4949986"/>
            </a:xfrm>
            <a:prstGeom prst="ellipse">
              <a:avLst/>
            </a:prstGeom>
            <a:solidFill>
              <a:schemeClr val="accent5">
                <a:lumMod val="75000"/>
                <a:alpha val="37000"/>
              </a:schemeClr>
            </a:solidFill>
            <a:ln w="9525">
              <a:solidFill>
                <a:schemeClr val="bg1">
                  <a:alpha val="38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800" dirty="0">
                <a:solidFill>
                  <a:schemeClr val="accent5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400550" y="-2063750"/>
              <a:ext cx="3289300" cy="32893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800" dirty="0">
                <a:solidFill>
                  <a:schemeClr val="accent5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endParaRPr>
            </a:p>
          </p:txBody>
        </p:sp>
      </p:grpSp>
      <p:sp>
        <p:nvSpPr>
          <p:cNvPr id="13" name="文本框 1"/>
          <p:cNvSpPr txBox="1"/>
          <p:nvPr/>
        </p:nvSpPr>
        <p:spPr>
          <a:xfrm>
            <a:off x="317874" y="557285"/>
            <a:ext cx="1215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rPr>
              <a:t>目 录</a:t>
            </a:r>
            <a:endParaRPr lang="zh-CN" altLang="en-US" sz="3200" b="1" dirty="0">
              <a:solidFill>
                <a:schemeClr val="bg1"/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02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-1" y="5759524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-1" y="5910996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0" y="6089724"/>
            <a:ext cx="12192000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92684">
            <a:off x="10744202" y="5617492"/>
            <a:ext cx="819703" cy="614264"/>
          </a:xfrm>
          <a:prstGeom prst="rect">
            <a:avLst/>
          </a:prstGeom>
        </p:spPr>
      </p:pic>
      <p:grpSp>
        <p:nvGrpSpPr>
          <p:cNvPr id="2" name="组合 14"/>
          <p:cNvGrpSpPr/>
          <p:nvPr/>
        </p:nvGrpSpPr>
        <p:grpSpPr>
          <a:xfrm>
            <a:off x="317500" y="279400"/>
            <a:ext cx="2829461" cy="641350"/>
            <a:chOff x="2648703" y="1718071"/>
            <a:chExt cx="2829460" cy="641350"/>
          </a:xfrm>
        </p:grpSpPr>
        <p:sp>
          <p:nvSpPr>
            <p:cNvPr id="16" name="矩形 15"/>
            <p:cNvSpPr/>
            <p:nvPr/>
          </p:nvSpPr>
          <p:spPr>
            <a:xfrm>
              <a:off x="3334504" y="1718071"/>
              <a:ext cx="2143659" cy="641350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20"/>
            <p:cNvSpPr txBox="1"/>
            <p:nvPr/>
          </p:nvSpPr>
          <p:spPr>
            <a:xfrm>
              <a:off x="3354516" y="1802748"/>
              <a:ext cx="20409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方正兰亭特黑_GBK" panose="02000000000000000000" pitchFamily="2" charset="-122"/>
                  <a:ea typeface="方正兰亭特黑_GBK" panose="02000000000000000000" pitchFamily="2" charset="-122"/>
                </a:rPr>
                <a:t>产品形体角度</a:t>
              </a:r>
              <a:endParaRPr lang="zh-CN" altLang="en-US" sz="2400" b="1" dirty="0">
                <a:solidFill>
                  <a:schemeClr val="accent5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48703" y="1718071"/>
              <a:ext cx="685800" cy="6413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 smtClean="0"/>
                <a:t>2.4</a:t>
              </a:r>
              <a:endParaRPr lang="zh-CN" altLang="en-US" sz="2800" i="1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056423" y="1638796"/>
            <a:ext cx="504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448790" y="1068779"/>
            <a:ext cx="9389421" cy="147732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这四种形式的总体规律是：前面的轻，做起来快，迭代周期短，试错成本低，对质量的要求没那么高，有问题容易改正。当然，相应的壁垒也就比较低。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下面大家讨论一个移动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App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的有关实用话题：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一个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App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的某个功能，到底是用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Native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Client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模式）还是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Browser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模式）更好呢？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6811" y="2717470"/>
            <a:ext cx="9389421" cy="307776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偏交互的用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Native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，偏浏览的用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；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u"/>
            </a:pPr>
            <a:endParaRPr lang="en-US" altLang="zh-CN" sz="1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 已稳定的用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Native 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，试错中用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；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u"/>
            </a:pPr>
            <a:endParaRPr lang="en-US" altLang="zh-CN" sz="1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 访问硬件的用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Native 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，信息展示的用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；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u"/>
            </a:pPr>
            <a:endParaRPr lang="en-US" altLang="zh-CN" sz="1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核心功能用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Native 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，周边辅助用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；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u"/>
            </a:pPr>
            <a:endParaRPr lang="en-US" altLang="zh-CN" sz="1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 变化少的用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Native 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，经常变的用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；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u"/>
            </a:pPr>
            <a:endParaRPr lang="en-US" altLang="zh-CN" sz="1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各种模式，一定各有优劣，关键在于理解不同模式的优劣，才能做到扬长避短。如有些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App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采用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Hybrid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即混合模式，就是为了结合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Native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Web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两种模式的优点。</a:t>
            </a:r>
            <a:r>
              <a:rPr lang="en-US" altLang="zh-CN" dirty="0" smtClean="0">
                <a:solidFill>
                  <a:srgbClr val="00B050"/>
                </a:solidFill>
              </a:rPr>
              <a:t>2016</a:t>
            </a:r>
            <a:r>
              <a:rPr lang="zh-CN" altLang="en-US" dirty="0" smtClean="0">
                <a:solidFill>
                  <a:srgbClr val="00B050"/>
                </a:solidFill>
              </a:rPr>
              <a:t>年下半年微信推出的“小程序”，也在不少特点上做到了兼顾。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-1" y="5759524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-1" y="5910996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0" y="6089724"/>
            <a:ext cx="12192000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92684">
            <a:off x="10744202" y="5617492"/>
            <a:ext cx="819703" cy="614264"/>
          </a:xfrm>
          <a:prstGeom prst="rect">
            <a:avLst/>
          </a:prstGeom>
        </p:spPr>
      </p:pic>
      <p:grpSp>
        <p:nvGrpSpPr>
          <p:cNvPr id="2" name="组合 14"/>
          <p:cNvGrpSpPr/>
          <p:nvPr/>
        </p:nvGrpSpPr>
        <p:grpSpPr>
          <a:xfrm>
            <a:off x="317500" y="279400"/>
            <a:ext cx="2176318" cy="641350"/>
            <a:chOff x="2648703" y="1718071"/>
            <a:chExt cx="2176317" cy="641350"/>
          </a:xfrm>
        </p:grpSpPr>
        <p:sp>
          <p:nvSpPr>
            <p:cNvPr id="16" name="矩形 15"/>
            <p:cNvSpPr/>
            <p:nvPr/>
          </p:nvSpPr>
          <p:spPr>
            <a:xfrm>
              <a:off x="3334504" y="1718071"/>
              <a:ext cx="1490516" cy="641350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20"/>
            <p:cNvSpPr txBox="1"/>
            <p:nvPr/>
          </p:nvSpPr>
          <p:spPr>
            <a:xfrm>
              <a:off x="3354516" y="1802748"/>
              <a:ext cx="1422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方正兰亭特黑_GBK" panose="02000000000000000000" pitchFamily="2" charset="-122"/>
                  <a:ea typeface="方正兰亭特黑_GBK" panose="02000000000000000000" pitchFamily="2" charset="-122"/>
                </a:rPr>
                <a:t>其他角度</a:t>
              </a:r>
              <a:endParaRPr lang="zh-CN" altLang="en-US" sz="2400" b="1" dirty="0">
                <a:solidFill>
                  <a:schemeClr val="accent5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48703" y="1718071"/>
              <a:ext cx="685800" cy="6413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 smtClean="0"/>
                <a:t>2.5</a:t>
              </a:r>
              <a:endParaRPr lang="zh-CN" altLang="en-US" sz="2800" i="1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486888" y="2863678"/>
            <a:ext cx="1625197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其他角度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65714" y="1072738"/>
            <a:ext cx="1579418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行业分类角度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3277590" y="4519074"/>
            <a:ext cx="1579418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行业成熟角度</a:t>
            </a:r>
            <a:endParaRPr lang="en-US" altLang="zh-CN" dirty="0" smtClean="0"/>
          </a:p>
        </p:txBody>
      </p:sp>
      <p:cxnSp>
        <p:nvCxnSpPr>
          <p:cNvPr id="21" name="直接箭头连接符 20"/>
          <p:cNvCxnSpPr>
            <a:stCxn id="11" idx="3"/>
            <a:endCxn id="12" idx="1"/>
          </p:cNvCxnSpPr>
          <p:nvPr/>
        </p:nvCxnSpPr>
        <p:spPr>
          <a:xfrm flipV="1">
            <a:off x="2112085" y="1397203"/>
            <a:ext cx="1153629" cy="1790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3"/>
            <a:endCxn id="13" idx="1"/>
          </p:cNvCxnSpPr>
          <p:nvPr/>
        </p:nvCxnSpPr>
        <p:spPr>
          <a:xfrm>
            <a:off x="2112085" y="3188143"/>
            <a:ext cx="1165505" cy="1655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008922" y="1626921"/>
            <a:ext cx="504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5712029" y="522516"/>
            <a:ext cx="5427025" cy="267765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随着互联网深入到各行各业，与具体行业的结合越来越紧密，想要做出出彩的产品，对领域知识的了解越发重要。如今，金融、教育、医疗、娱乐等都是万亿级的大市场，但是要做好这些行业产品，没有多年的行业沉淀，恐怕不行。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下列结合用户需求角度的分类标准，对音乐行业进行分类：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工具 ：音频播放器、音乐制作软件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内容：歌曲库，以及早年的百度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MP3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社交：音乐讨论社区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交易：版权市场，以及供个人购买高品质音乐的产品，如</a:t>
            </a:r>
            <a:r>
              <a:rPr lang="en-US" altLang="zh-CN" sz="1400" dirty="0" err="1" smtClean="0">
                <a:solidFill>
                  <a:schemeClr val="accent1">
                    <a:lumMod val="50000"/>
                  </a:schemeClr>
                </a:solidFill>
              </a:rPr>
              <a:t>qq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音乐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平台：阿里音乐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游戏：节奏大师、太鼓达人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51860" y="2210790"/>
            <a:ext cx="1579418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盈利模式角度</a:t>
            </a:r>
            <a:endParaRPr lang="en-US" altLang="zh-CN" dirty="0" smtClean="0"/>
          </a:p>
        </p:txBody>
      </p:sp>
      <p:sp>
        <p:nvSpPr>
          <p:cNvPr id="25" name="矩形 24"/>
          <p:cNvSpPr/>
          <p:nvPr/>
        </p:nvSpPr>
        <p:spPr>
          <a:xfrm>
            <a:off x="3253839" y="3282060"/>
            <a:ext cx="1579418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关键资源角度</a:t>
            </a:r>
            <a:endParaRPr lang="en-US" altLang="zh-CN" dirty="0" smtClean="0"/>
          </a:p>
        </p:txBody>
      </p:sp>
      <p:cxnSp>
        <p:nvCxnSpPr>
          <p:cNvPr id="27" name="直接箭头连接符 26"/>
          <p:cNvCxnSpPr>
            <a:stCxn id="11" idx="3"/>
            <a:endCxn id="23" idx="1"/>
          </p:cNvCxnSpPr>
          <p:nvPr/>
        </p:nvCxnSpPr>
        <p:spPr>
          <a:xfrm flipV="1">
            <a:off x="2112085" y="2535255"/>
            <a:ext cx="1139775" cy="652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3"/>
            <a:endCxn id="25" idx="1"/>
          </p:cNvCxnSpPr>
          <p:nvPr/>
        </p:nvCxnSpPr>
        <p:spPr>
          <a:xfrm>
            <a:off x="2112085" y="3188143"/>
            <a:ext cx="1141754" cy="418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43697" y="3356765"/>
            <a:ext cx="5419108" cy="246221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盈利模式基本可以分为两大类：俗称卖货的行当与卖人的行当。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卖货采用前向收费，直接向用户要钱。如面向信息使用者或浏览者收费，包括用户包月费、点播费、电影院、公园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卖票，以及</a:t>
            </a:r>
            <a:r>
              <a:rPr lang="en-US" altLang="zh-CN" sz="1400" dirty="0" err="1" smtClean="0">
                <a:solidFill>
                  <a:schemeClr val="accent1">
                    <a:lumMod val="50000"/>
                  </a:schemeClr>
                </a:solidFill>
              </a:rPr>
              <a:t>qq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的一些付费功能等。作为个人用户，在互联网使用各种产品时直接付的钱，基本都属于这种。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u"/>
            </a:pP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卖人采用后向收费，即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2B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的抽水模式，主要向对企业单位或者信息提供者收取费用，包括广告发布、竞价排名、冠名赞助等。该收费是互联网网站采取最多的盈利方式之一。如搜索引擎、大多数视频类网站的广告等。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9" name="直接箭头连接符 38"/>
          <p:cNvCxnSpPr>
            <a:stCxn id="12" idx="3"/>
            <a:endCxn id="60" idx="1"/>
          </p:cNvCxnSpPr>
          <p:nvPr/>
        </p:nvCxnSpPr>
        <p:spPr>
          <a:xfrm>
            <a:off x="4845132" y="1397203"/>
            <a:ext cx="866897" cy="464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3" idx="3"/>
            <a:endCxn id="36" idx="1"/>
          </p:cNvCxnSpPr>
          <p:nvPr/>
        </p:nvCxnSpPr>
        <p:spPr>
          <a:xfrm>
            <a:off x="4831278" y="2535255"/>
            <a:ext cx="912419" cy="2052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0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-1" y="5759524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-1" y="5910996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0" y="6089724"/>
            <a:ext cx="12192000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92684">
            <a:off x="10744202" y="5617492"/>
            <a:ext cx="819703" cy="614264"/>
          </a:xfrm>
          <a:prstGeom prst="rect">
            <a:avLst/>
          </a:prstGeom>
        </p:spPr>
      </p:pic>
      <p:grpSp>
        <p:nvGrpSpPr>
          <p:cNvPr id="2" name="组合 14"/>
          <p:cNvGrpSpPr/>
          <p:nvPr/>
        </p:nvGrpSpPr>
        <p:grpSpPr>
          <a:xfrm>
            <a:off x="317500" y="279400"/>
            <a:ext cx="2176318" cy="641350"/>
            <a:chOff x="2648703" y="1718071"/>
            <a:chExt cx="2176317" cy="641350"/>
          </a:xfrm>
        </p:grpSpPr>
        <p:sp>
          <p:nvSpPr>
            <p:cNvPr id="16" name="矩形 15"/>
            <p:cNvSpPr/>
            <p:nvPr/>
          </p:nvSpPr>
          <p:spPr>
            <a:xfrm>
              <a:off x="3334504" y="1718071"/>
              <a:ext cx="1490516" cy="641350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20"/>
            <p:cNvSpPr txBox="1"/>
            <p:nvPr/>
          </p:nvSpPr>
          <p:spPr>
            <a:xfrm>
              <a:off x="3354516" y="1802748"/>
              <a:ext cx="1422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方正兰亭特黑_GBK" panose="02000000000000000000" pitchFamily="2" charset="-122"/>
                  <a:ea typeface="方正兰亭特黑_GBK" panose="02000000000000000000" pitchFamily="2" charset="-122"/>
                </a:rPr>
                <a:t>其他角度</a:t>
              </a:r>
              <a:endParaRPr lang="zh-CN" altLang="en-US" sz="2400" b="1" dirty="0">
                <a:solidFill>
                  <a:schemeClr val="accent5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48703" y="1718071"/>
              <a:ext cx="685800" cy="6413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 smtClean="0"/>
                <a:t>2.5</a:t>
              </a:r>
              <a:endParaRPr lang="zh-CN" altLang="en-US" sz="2800" i="1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486888" y="2863678"/>
            <a:ext cx="1625197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其他角度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65714" y="1072738"/>
            <a:ext cx="1579418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行业分类角度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3277590" y="4519074"/>
            <a:ext cx="1579418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行业成熟角度</a:t>
            </a:r>
            <a:endParaRPr lang="en-US" altLang="zh-CN" dirty="0" smtClean="0"/>
          </a:p>
        </p:txBody>
      </p:sp>
      <p:cxnSp>
        <p:nvCxnSpPr>
          <p:cNvPr id="21" name="直接箭头连接符 20"/>
          <p:cNvCxnSpPr>
            <a:stCxn id="11" idx="3"/>
            <a:endCxn id="12" idx="1"/>
          </p:cNvCxnSpPr>
          <p:nvPr/>
        </p:nvCxnSpPr>
        <p:spPr>
          <a:xfrm flipV="1">
            <a:off x="2112085" y="1397203"/>
            <a:ext cx="1153629" cy="1790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3"/>
            <a:endCxn id="13" idx="1"/>
          </p:cNvCxnSpPr>
          <p:nvPr/>
        </p:nvCxnSpPr>
        <p:spPr>
          <a:xfrm>
            <a:off x="2112085" y="3188143"/>
            <a:ext cx="1165505" cy="1655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008922" y="1626921"/>
            <a:ext cx="504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5712029" y="522516"/>
            <a:ext cx="5427025" cy="224676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不同产品能不能成功，需要的关键资源不同，主要有如下五种：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资本驱动：对应着需要大笔资金准入门槛的产品。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如金融行业、拼价格战、补贴大战等；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技术驱动：拥有核心技术能力，成为别人无法模拟的壁垒。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如：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Google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的搜索引擎算法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产品体验：产品本身要好，对互联网行业来说，就是用户体验好。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运营服务：对应着需要很多“人肉”参与的产品，强调运营效率、  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服务体验等。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垄断资料：取决于获取资源的能力。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如：只有在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12306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可以购买火车票。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51860" y="2210790"/>
            <a:ext cx="1579418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盈利模式角度</a:t>
            </a:r>
            <a:endParaRPr lang="en-US" altLang="zh-CN" dirty="0" smtClean="0"/>
          </a:p>
        </p:txBody>
      </p:sp>
      <p:sp>
        <p:nvSpPr>
          <p:cNvPr id="25" name="矩形 24"/>
          <p:cNvSpPr/>
          <p:nvPr/>
        </p:nvSpPr>
        <p:spPr>
          <a:xfrm>
            <a:off x="3253839" y="3282060"/>
            <a:ext cx="1579418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关键资源角度</a:t>
            </a:r>
            <a:endParaRPr lang="en-US" altLang="zh-CN" dirty="0" smtClean="0"/>
          </a:p>
        </p:txBody>
      </p:sp>
      <p:cxnSp>
        <p:nvCxnSpPr>
          <p:cNvPr id="27" name="直接箭头连接符 26"/>
          <p:cNvCxnSpPr>
            <a:stCxn id="11" idx="3"/>
            <a:endCxn id="23" idx="1"/>
          </p:cNvCxnSpPr>
          <p:nvPr/>
        </p:nvCxnSpPr>
        <p:spPr>
          <a:xfrm flipV="1">
            <a:off x="2112085" y="2535255"/>
            <a:ext cx="1139775" cy="652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3"/>
            <a:endCxn id="25" idx="1"/>
          </p:cNvCxnSpPr>
          <p:nvPr/>
        </p:nvCxnSpPr>
        <p:spPr>
          <a:xfrm>
            <a:off x="2112085" y="3188143"/>
            <a:ext cx="1141754" cy="418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43697" y="3356765"/>
            <a:ext cx="5419108" cy="11695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这个行业，属于新兴的还是成熟的，对应着产品生命周期中不同阶段：初创期、爆发期、平台期、衰退期。简单的说，就是“从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到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”，和“从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到</a:t>
            </a:r>
            <a:r>
              <a:rPr lang="en-US" altLang="zh-CN" sz="1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zh-CN" altLang="en-US" sz="1400" dirty="0" smtClean="0">
                <a:solidFill>
                  <a:schemeClr val="accent1">
                    <a:lumMod val="50000"/>
                  </a:schemeClr>
                </a:solidFill>
              </a:rPr>
              <a:t>”的区别。产品的侧重点也不同，相对而言，前者侧重研发，强调创新突破，后者重营销，强调复制扩展。比如电商行业，现在相对成熟，而只能硬件，还只能说在很早期阶段。</a:t>
            </a:r>
            <a:endParaRPr lang="en-US" altLang="zh-CN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9" name="直接箭头连接符 38"/>
          <p:cNvCxnSpPr>
            <a:stCxn id="25" idx="3"/>
            <a:endCxn id="60" idx="1"/>
          </p:cNvCxnSpPr>
          <p:nvPr/>
        </p:nvCxnSpPr>
        <p:spPr>
          <a:xfrm flipV="1">
            <a:off x="4833257" y="1645901"/>
            <a:ext cx="878772" cy="1960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3" idx="3"/>
            <a:endCxn id="36" idx="1"/>
          </p:cNvCxnSpPr>
          <p:nvPr/>
        </p:nvCxnSpPr>
        <p:spPr>
          <a:xfrm flipV="1">
            <a:off x="4857008" y="3941541"/>
            <a:ext cx="886689" cy="901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0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4836" y="2418722"/>
            <a:ext cx="89227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9600" dirty="0" smtClean="0">
                <a:latin typeface="楷体" pitchFamily="49" charset="-122"/>
                <a:ea typeface="楷体" pitchFamily="49" charset="-122"/>
              </a:rPr>
              <a:t>谢 谢 观 看 ！</a:t>
            </a:r>
            <a:endParaRPr lang="zh-CN" altLang="en-US" sz="96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-1" y="5759524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-1" y="5910996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0" y="6089724"/>
            <a:ext cx="12192000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92684">
            <a:off x="10744202" y="5617492"/>
            <a:ext cx="819703" cy="614264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52400" y="171450"/>
            <a:ext cx="5599471" cy="749300"/>
            <a:chOff x="2483603" y="1610121"/>
            <a:chExt cx="5599470" cy="749300"/>
          </a:xfrm>
        </p:grpSpPr>
        <p:sp>
          <p:nvSpPr>
            <p:cNvPr id="16" name="矩形 15"/>
            <p:cNvSpPr/>
            <p:nvPr/>
          </p:nvSpPr>
          <p:spPr>
            <a:xfrm>
              <a:off x="3200399" y="1610121"/>
              <a:ext cx="4882674" cy="749300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20"/>
            <p:cNvSpPr txBox="1"/>
            <p:nvPr/>
          </p:nvSpPr>
          <p:spPr>
            <a:xfrm>
              <a:off x="3354516" y="1726548"/>
              <a:ext cx="45127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方正兰亭特黑_GBK" panose="02000000000000000000" pitchFamily="2" charset="-122"/>
                  <a:ea typeface="方正兰亭特黑_GBK" panose="02000000000000000000" pitchFamily="2" charset="-122"/>
                </a:rPr>
                <a:t>产品：解决某个问题的东西</a:t>
              </a:r>
              <a:endParaRPr lang="zh-CN" altLang="en-US" sz="2800" b="1" dirty="0">
                <a:solidFill>
                  <a:schemeClr val="accent5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483603" y="1610121"/>
              <a:ext cx="716796" cy="7493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i="1" dirty="0" smtClean="0"/>
                <a:t>1</a:t>
              </a:r>
              <a:endParaRPr lang="zh-CN" altLang="en-US" sz="3600" i="1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353962" y="2934929"/>
            <a:ext cx="1283109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 品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202426" y="1523999"/>
            <a:ext cx="1283109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某个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231924" y="4340943"/>
            <a:ext cx="1283109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东西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581013" y="1512120"/>
            <a:ext cx="6277897" cy="6489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产品要有针对性地满足某些用户的某些需求，要有明确定位，任何一个产品都没有办法解决所有的问题。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943600" y="2717800"/>
            <a:ext cx="4857136" cy="1008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理想与现实有差距，人们想缩小甚至消除这个差距，就会产生各种问题，这就有了用户需求市场。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610100" y="4354461"/>
            <a:ext cx="6277897" cy="6489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指有形的实物或无形的服务，一般是一个有目标的解决方案，包括常说的产品、功能、特性、服务、流程等。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1854679" y="1863306"/>
            <a:ext cx="17253" cy="280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1" idx="3"/>
            <a:endCxn id="13" idx="1"/>
          </p:cNvCxnSpPr>
          <p:nvPr/>
        </p:nvCxnSpPr>
        <p:spPr>
          <a:xfrm>
            <a:off x="1637071" y="3259394"/>
            <a:ext cx="565356" cy="4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2" idx="1"/>
          </p:cNvCxnSpPr>
          <p:nvPr/>
        </p:nvCxnSpPr>
        <p:spPr>
          <a:xfrm>
            <a:off x="1854679" y="1846053"/>
            <a:ext cx="347747" cy="2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14" idx="1"/>
          </p:cNvCxnSpPr>
          <p:nvPr/>
        </p:nvCxnSpPr>
        <p:spPr>
          <a:xfrm flipV="1">
            <a:off x="1889185" y="4665408"/>
            <a:ext cx="342739" cy="1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2" idx="3"/>
            <a:endCxn id="20" idx="1"/>
          </p:cNvCxnSpPr>
          <p:nvPr/>
        </p:nvCxnSpPr>
        <p:spPr>
          <a:xfrm flipV="1">
            <a:off x="3485535" y="1836585"/>
            <a:ext cx="1095478" cy="11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202427" y="2431847"/>
            <a:ext cx="2864873" cy="1657554"/>
            <a:chOff x="2202427" y="2431847"/>
            <a:chExt cx="2864873" cy="1657554"/>
          </a:xfrm>
        </p:grpSpPr>
        <p:sp>
          <p:nvSpPr>
            <p:cNvPr id="13" name="矩形 12"/>
            <p:cNvSpPr/>
            <p:nvPr/>
          </p:nvSpPr>
          <p:spPr>
            <a:xfrm>
              <a:off x="2202427" y="2939846"/>
              <a:ext cx="1283109" cy="64892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问题</a:t>
              </a:r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094727" y="2431847"/>
              <a:ext cx="972573" cy="4764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用户</a:t>
              </a:r>
              <a:endParaRPr lang="zh-CN" altLang="en-US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4094727" y="3016047"/>
              <a:ext cx="972573" cy="4764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需求</a:t>
              </a:r>
              <a:endParaRPr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4082027" y="3612947"/>
              <a:ext cx="972573" cy="47645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市场</a:t>
              </a:r>
              <a:endParaRPr lang="zh-CN" altLang="en-US" dirty="0"/>
            </a:p>
          </p:txBody>
        </p:sp>
        <p:cxnSp>
          <p:nvCxnSpPr>
            <p:cNvPr id="52" name="直接箭头连接符 51"/>
            <p:cNvCxnSpPr>
              <a:stCxn id="13" idx="3"/>
              <a:endCxn id="47" idx="1"/>
            </p:cNvCxnSpPr>
            <p:nvPr/>
          </p:nvCxnSpPr>
          <p:spPr>
            <a:xfrm flipV="1">
              <a:off x="3485536" y="2670074"/>
              <a:ext cx="609191" cy="594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3" idx="3"/>
              <a:endCxn id="49" idx="1"/>
            </p:cNvCxnSpPr>
            <p:nvPr/>
          </p:nvCxnSpPr>
          <p:spPr>
            <a:xfrm flipV="1">
              <a:off x="3485536" y="3254274"/>
              <a:ext cx="609191" cy="100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3" idx="3"/>
              <a:endCxn id="50" idx="1"/>
            </p:cNvCxnSpPr>
            <p:nvPr/>
          </p:nvCxnSpPr>
          <p:spPr>
            <a:xfrm>
              <a:off x="3485536" y="3264311"/>
              <a:ext cx="596491" cy="5868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箭头连接符 57"/>
          <p:cNvCxnSpPr>
            <a:stCxn id="14" idx="3"/>
            <a:endCxn id="22" idx="1"/>
          </p:cNvCxnSpPr>
          <p:nvPr/>
        </p:nvCxnSpPr>
        <p:spPr>
          <a:xfrm>
            <a:off x="3515033" y="4665408"/>
            <a:ext cx="1095067" cy="13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7" idx="3"/>
            <a:endCxn id="21" idx="1"/>
          </p:cNvCxnSpPr>
          <p:nvPr/>
        </p:nvCxnSpPr>
        <p:spPr>
          <a:xfrm>
            <a:off x="5067300" y="2670074"/>
            <a:ext cx="876300" cy="552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9" idx="3"/>
            <a:endCxn id="21" idx="1"/>
          </p:cNvCxnSpPr>
          <p:nvPr/>
        </p:nvCxnSpPr>
        <p:spPr>
          <a:xfrm flipV="1">
            <a:off x="5067300" y="3222113"/>
            <a:ext cx="876300" cy="32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0" idx="3"/>
            <a:endCxn id="21" idx="1"/>
          </p:cNvCxnSpPr>
          <p:nvPr/>
        </p:nvCxnSpPr>
        <p:spPr>
          <a:xfrm flipV="1">
            <a:off x="5054600" y="3222113"/>
            <a:ext cx="889000" cy="62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0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-1" y="5759524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-1" y="5910996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0" y="6089724"/>
            <a:ext cx="12192000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92684">
            <a:off x="10744202" y="5617492"/>
            <a:ext cx="819703" cy="614264"/>
          </a:xfrm>
          <a:prstGeom prst="rect">
            <a:avLst/>
          </a:prstGeom>
        </p:spPr>
      </p:pic>
      <p:grpSp>
        <p:nvGrpSpPr>
          <p:cNvPr id="2" name="组合 14"/>
          <p:cNvGrpSpPr/>
          <p:nvPr/>
        </p:nvGrpSpPr>
        <p:grpSpPr>
          <a:xfrm>
            <a:off x="317500" y="279400"/>
            <a:ext cx="3289301" cy="641350"/>
            <a:chOff x="2648703" y="1718071"/>
            <a:chExt cx="3289300" cy="641350"/>
          </a:xfrm>
        </p:grpSpPr>
        <p:sp>
          <p:nvSpPr>
            <p:cNvPr id="16" name="矩形 15"/>
            <p:cNvSpPr/>
            <p:nvPr/>
          </p:nvSpPr>
          <p:spPr>
            <a:xfrm>
              <a:off x="3334504" y="1718071"/>
              <a:ext cx="2603499" cy="641350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20"/>
            <p:cNvSpPr txBox="1"/>
            <p:nvPr/>
          </p:nvSpPr>
          <p:spPr>
            <a:xfrm>
              <a:off x="3354516" y="1802748"/>
              <a:ext cx="2350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方正兰亭特黑_GBK" panose="02000000000000000000" pitchFamily="2" charset="-122"/>
                  <a:ea typeface="方正兰亭特黑_GBK" panose="02000000000000000000" pitchFamily="2" charset="-122"/>
                </a:rPr>
                <a:t>某个：明确定位</a:t>
              </a:r>
              <a:endParaRPr lang="zh-CN" altLang="en-US" sz="2400" b="1" dirty="0">
                <a:solidFill>
                  <a:schemeClr val="accent5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48703" y="1718071"/>
              <a:ext cx="685800" cy="6413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 smtClean="0"/>
                <a:t>1.1</a:t>
              </a:r>
              <a:endParaRPr lang="zh-CN" altLang="en-US" sz="2800" i="1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813955" y="2462067"/>
            <a:ext cx="4140200" cy="2022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某个说的是定位，定位用来限定“有所为有所不为”，但是有时想清楚自己要做什么很难，如果使用逆向思维，想清楚自己肯定不要做什么，就可以逐步找到自己的定位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6553200" y="1790700"/>
            <a:ext cx="5105400" cy="3365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对于传统行业，他们的产品目标用户一直都是全国所有家庭，并对这样的定位习以为常，所以当他们尝试做一些互联网产品时，也难免保持这样的惯性思维，要做就做大，满足所有人。他们有一个产品是做动漫社区，这个社区的首页，既有给几岁小孩看的喜羊羊与灰太狼，天线宝宝，又有给成人看的海贼王、火影忍者。任何一个用户来到这个页面，都会感觉很奇怪，感觉好像来错了地方。这就是典型的定位不清。</a:t>
            </a:r>
            <a:endParaRPr lang="zh-CN" altLang="en-US" sz="2000" dirty="0"/>
          </a:p>
        </p:txBody>
      </p:sp>
      <p:cxnSp>
        <p:nvCxnSpPr>
          <p:cNvPr id="48" name="直接箭头连接符 47"/>
          <p:cNvCxnSpPr>
            <a:stCxn id="21" idx="3"/>
            <a:endCxn id="39" idx="1"/>
          </p:cNvCxnSpPr>
          <p:nvPr/>
        </p:nvCxnSpPr>
        <p:spPr>
          <a:xfrm>
            <a:off x="4954155" y="3473450"/>
            <a:ext cx="1599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245100" y="2781300"/>
            <a:ext cx="1104900" cy="54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0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-1" y="5759524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-1" y="5910996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0" y="6089724"/>
            <a:ext cx="12192000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92684">
            <a:off x="10744202" y="5617492"/>
            <a:ext cx="819703" cy="614264"/>
          </a:xfrm>
          <a:prstGeom prst="rect">
            <a:avLst/>
          </a:prstGeom>
        </p:spPr>
      </p:pic>
      <p:grpSp>
        <p:nvGrpSpPr>
          <p:cNvPr id="2" name="组合 14"/>
          <p:cNvGrpSpPr/>
          <p:nvPr/>
        </p:nvGrpSpPr>
        <p:grpSpPr>
          <a:xfrm>
            <a:off x="317500" y="279400"/>
            <a:ext cx="4356099" cy="641350"/>
            <a:chOff x="2648703" y="1718071"/>
            <a:chExt cx="4356098" cy="641350"/>
          </a:xfrm>
        </p:grpSpPr>
        <p:sp>
          <p:nvSpPr>
            <p:cNvPr id="16" name="矩形 15"/>
            <p:cNvSpPr/>
            <p:nvPr/>
          </p:nvSpPr>
          <p:spPr>
            <a:xfrm>
              <a:off x="3334503" y="1718071"/>
              <a:ext cx="3670298" cy="641350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20"/>
            <p:cNvSpPr txBox="1"/>
            <p:nvPr/>
          </p:nvSpPr>
          <p:spPr>
            <a:xfrm>
              <a:off x="3354516" y="1802748"/>
              <a:ext cx="3587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方正兰亭特黑_GBK" panose="02000000000000000000" pitchFamily="2" charset="-122"/>
                  <a:ea typeface="方正兰亭特黑_GBK" panose="02000000000000000000" pitchFamily="2" charset="-122"/>
                </a:rPr>
                <a:t>问题：用户、需求、场景</a:t>
              </a:r>
              <a:endParaRPr lang="zh-CN" altLang="en-US" sz="2400" b="1" dirty="0">
                <a:solidFill>
                  <a:schemeClr val="accent5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48703" y="1718071"/>
              <a:ext cx="685800" cy="6413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 smtClean="0"/>
                <a:t>1.2</a:t>
              </a:r>
              <a:endParaRPr lang="zh-CN" altLang="en-US" sz="2800" i="1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515517" y="3065970"/>
            <a:ext cx="1283109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34177" y="1400129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07817" y="3142171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469545" y="4885040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场景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 flipV="1">
            <a:off x="1798626" y="1638356"/>
            <a:ext cx="635551" cy="1752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3"/>
            <a:endCxn id="14" idx="1"/>
          </p:cNvCxnSpPr>
          <p:nvPr/>
        </p:nvCxnSpPr>
        <p:spPr>
          <a:xfrm flipV="1">
            <a:off x="1798626" y="3380398"/>
            <a:ext cx="609191" cy="10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3"/>
            <a:endCxn id="15" idx="1"/>
          </p:cNvCxnSpPr>
          <p:nvPr/>
        </p:nvCxnSpPr>
        <p:spPr>
          <a:xfrm>
            <a:off x="1798626" y="3390435"/>
            <a:ext cx="670919" cy="1732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33625" y="2105025"/>
            <a:ext cx="2924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这个问题是谁的问题</a:t>
            </a:r>
            <a:endParaRPr lang="zh-CN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257425" y="3838575"/>
            <a:ext cx="2924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问题的核心是什么</a:t>
            </a:r>
            <a:endParaRPr lang="zh-CN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331275" y="5539096"/>
            <a:ext cx="2924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用户在什么情况，以及何时何地碰到这个问题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5126182" y="1206863"/>
            <a:ext cx="6840187" cy="365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这里提到的用户，都是指广义用户，即产品干系人，指与产品有关的所有人，也包括公司内部人员；</a:t>
            </a:r>
            <a:endParaRPr lang="en-US" altLang="zh-CN" sz="1600" dirty="0" smtClean="0"/>
          </a:p>
          <a:p>
            <a:pPr marL="342900" indent="-342900"/>
            <a:r>
              <a:rPr lang="zh-CN" altLang="en-US" sz="1600" dirty="0" smtClean="0"/>
              <a:t>       例如：技术、运营、产品、销售、用户等。</a:t>
            </a:r>
            <a:endParaRPr lang="en-US" altLang="zh-CN" sz="1600" dirty="0" smtClean="0"/>
          </a:p>
          <a:p>
            <a:pPr marL="342900" indent="-342900"/>
            <a:endParaRPr lang="en-US" altLang="zh-CN" sz="16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sz="1600" dirty="0" smtClean="0"/>
              <a:t>任何产品的用户都是多种多样的，但又有主次之分，因此，不要为了次要用户的需要干扰核心用户。当然，满足好核心用户之余去照顾次要用户则另当别论。</a:t>
            </a:r>
            <a:endParaRPr lang="en-US" altLang="zh-CN" sz="1600" dirty="0" smtClean="0"/>
          </a:p>
          <a:p>
            <a:pPr marL="342900" indent="-342900"/>
            <a:endParaRPr lang="en-US" altLang="zh-CN" sz="16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sz="1600" dirty="0" smtClean="0"/>
              <a:t>用户更多的是指“角色”，而不是“自然人”</a:t>
            </a:r>
            <a:endParaRPr lang="en-US" altLang="zh-CN" sz="1600" dirty="0" smtClean="0"/>
          </a:p>
          <a:p>
            <a:pPr marL="342900" indent="-342900"/>
            <a:r>
              <a:rPr lang="zh-CN" altLang="en-US" sz="1600" dirty="0" smtClean="0"/>
              <a:t>       例如：对玩具来说，当成年人购买智力玩具时，客户和终端用户是重叠的，而给小朋友买玩具时，角色就分离了，客户是成年人，终端用户是小朋友，所以在设计这类产品的功能卖点时，一般都有相应的明确目的。</a:t>
            </a:r>
            <a:endParaRPr lang="en-US" altLang="zh-CN" sz="1600" dirty="0" smtClean="0"/>
          </a:p>
          <a:p>
            <a:pPr marL="342900" indent="-342900"/>
            <a:endParaRPr lang="en-US" altLang="zh-CN" sz="1600" dirty="0" smtClean="0"/>
          </a:p>
          <a:p>
            <a:pPr marL="342900" indent="-342900"/>
            <a:r>
              <a:rPr lang="en-US" altLang="zh-CN" sz="1600" dirty="0" smtClean="0">
                <a:solidFill>
                  <a:srgbClr val="FF0000"/>
                </a:solidFill>
              </a:rPr>
              <a:t>  </a:t>
            </a:r>
            <a:endParaRPr lang="en-US" altLang="zh-CN" sz="1600" dirty="0" smtClean="0"/>
          </a:p>
        </p:txBody>
      </p:sp>
      <p:cxnSp>
        <p:nvCxnSpPr>
          <p:cNvPr id="31" name="直接箭头连接符 30"/>
          <p:cNvCxnSpPr>
            <a:stCxn id="13" idx="3"/>
          </p:cNvCxnSpPr>
          <p:nvPr/>
        </p:nvCxnSpPr>
        <p:spPr>
          <a:xfrm flipV="1">
            <a:off x="3406750" y="1625263"/>
            <a:ext cx="1737905" cy="13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0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-1" y="5759524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-1" y="5910996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0" y="6089724"/>
            <a:ext cx="12192000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92684">
            <a:off x="10744202" y="5617492"/>
            <a:ext cx="819703" cy="614264"/>
          </a:xfrm>
          <a:prstGeom prst="rect">
            <a:avLst/>
          </a:prstGeom>
        </p:spPr>
      </p:pic>
      <p:grpSp>
        <p:nvGrpSpPr>
          <p:cNvPr id="2" name="组合 14"/>
          <p:cNvGrpSpPr/>
          <p:nvPr/>
        </p:nvGrpSpPr>
        <p:grpSpPr>
          <a:xfrm>
            <a:off x="317500" y="279400"/>
            <a:ext cx="4356099" cy="641350"/>
            <a:chOff x="2648703" y="1718071"/>
            <a:chExt cx="4356098" cy="641350"/>
          </a:xfrm>
        </p:grpSpPr>
        <p:sp>
          <p:nvSpPr>
            <p:cNvPr id="16" name="矩形 15"/>
            <p:cNvSpPr/>
            <p:nvPr/>
          </p:nvSpPr>
          <p:spPr>
            <a:xfrm>
              <a:off x="3334503" y="1718071"/>
              <a:ext cx="3670298" cy="641350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20"/>
            <p:cNvSpPr txBox="1"/>
            <p:nvPr/>
          </p:nvSpPr>
          <p:spPr>
            <a:xfrm>
              <a:off x="3354516" y="1802748"/>
              <a:ext cx="3587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方正兰亭特黑_GBK" panose="02000000000000000000" pitchFamily="2" charset="-122"/>
                  <a:ea typeface="方正兰亭特黑_GBK" panose="02000000000000000000" pitchFamily="2" charset="-122"/>
                </a:rPr>
                <a:t>问题：用户、需求、场景</a:t>
              </a:r>
              <a:endParaRPr lang="zh-CN" altLang="en-US" sz="2400" b="1" dirty="0">
                <a:solidFill>
                  <a:schemeClr val="accent5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48703" y="1718071"/>
              <a:ext cx="685800" cy="6413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 smtClean="0"/>
                <a:t>1.2</a:t>
              </a:r>
              <a:endParaRPr lang="zh-CN" altLang="en-US" sz="2800" i="1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515517" y="3065970"/>
            <a:ext cx="1283109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34177" y="1400129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07817" y="3142171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469545" y="4885040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场景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 flipV="1">
            <a:off x="1798626" y="1638356"/>
            <a:ext cx="635551" cy="1752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3"/>
            <a:endCxn id="14" idx="1"/>
          </p:cNvCxnSpPr>
          <p:nvPr/>
        </p:nvCxnSpPr>
        <p:spPr>
          <a:xfrm flipV="1">
            <a:off x="1798626" y="3380398"/>
            <a:ext cx="609191" cy="10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3"/>
            <a:endCxn id="15" idx="1"/>
          </p:cNvCxnSpPr>
          <p:nvPr/>
        </p:nvCxnSpPr>
        <p:spPr>
          <a:xfrm>
            <a:off x="1798626" y="3390435"/>
            <a:ext cx="670919" cy="1732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33625" y="2105025"/>
            <a:ext cx="2924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这个问题是谁的问题</a:t>
            </a:r>
            <a:endParaRPr lang="zh-CN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257425" y="3838575"/>
            <a:ext cx="2924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问题的核心是什么</a:t>
            </a:r>
            <a:endParaRPr lang="zh-CN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331275" y="5539096"/>
            <a:ext cx="2924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用户在什么情况，以及何时何地碰到这个问题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5142016" y="1377538"/>
            <a:ext cx="6840187" cy="4013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需求即“问题”的核心，它是分深浅的。最浅的一层，是需求的表象，包含各种要求和欲望，就是经常听到用户的“我要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”“我想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”这样一些反映用户需求的观点和行为。第二层是观点和行为背后的目标、动机，对应用户达成的一个愿望，或完成的一件事</a:t>
            </a:r>
            <a:r>
              <a:rPr lang="zh-CN" altLang="en-US" sz="1600" dirty="0" smtClean="0"/>
              <a:t>。（</a:t>
            </a:r>
            <a:r>
              <a:rPr lang="zh-CN" altLang="en-US" sz="1600" dirty="0">
                <a:solidFill>
                  <a:srgbClr val="00B050"/>
                </a:solidFill>
              </a:rPr>
              <a:t>用心听，但不要照着做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342900" indent="-342900"/>
            <a:endParaRPr lang="en-US" altLang="zh-CN" sz="16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sz="1600" dirty="0"/>
              <a:t>每一个需求，挖到最后，都可以归结都人性层面。</a:t>
            </a:r>
            <a:endParaRPr lang="en-US" altLang="zh-CN" sz="1600" dirty="0"/>
          </a:p>
          <a:p>
            <a:pPr marL="342900" indent="-342900"/>
            <a:endParaRPr lang="en-US" altLang="zh-CN" sz="1600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sz="1600" dirty="0" smtClean="0"/>
              <a:t>满足需求其实有三种方法：提高现实、降低期望、转移需求。</a:t>
            </a:r>
            <a:endParaRPr lang="en-US" altLang="zh-CN" sz="1600" dirty="0" smtClean="0"/>
          </a:p>
          <a:p>
            <a:pPr marL="342900" indent="-342900"/>
            <a:r>
              <a:rPr lang="zh-CN" altLang="en-US" sz="1600" dirty="0" smtClean="0">
                <a:solidFill>
                  <a:srgbClr val="00B050"/>
                </a:solidFill>
              </a:rPr>
              <a:t>                 这三种方法都有效，可以灵活运用。降低期望的方法，虽然可以暂时解决需求，但对产品的美誉度有负面影响，要慎用。转移注意也可以暂时解决问题，但其实在把用户往外摊，用得太多用户就和我们没关系了，做产品大多情况下是在提高现实，是一种很累的方式，但这种累也是值得的，它最容易与用户建立长期的良性关系。</a:t>
            </a:r>
            <a:endParaRPr lang="en-US" altLang="zh-CN" sz="1600" dirty="0" smtClean="0">
              <a:solidFill>
                <a:srgbClr val="00B050"/>
              </a:solidFill>
            </a:endParaRPr>
          </a:p>
        </p:txBody>
      </p:sp>
      <p:cxnSp>
        <p:nvCxnSpPr>
          <p:cNvPr id="23" name="直接箭头连接符 22"/>
          <p:cNvCxnSpPr>
            <a:stCxn id="14" idx="3"/>
            <a:endCxn id="28" idx="1"/>
          </p:cNvCxnSpPr>
          <p:nvPr/>
        </p:nvCxnSpPr>
        <p:spPr>
          <a:xfrm>
            <a:off x="3380390" y="3380398"/>
            <a:ext cx="1761626" cy="4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0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-1" y="5759524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-1" y="5910996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0" y="6089724"/>
            <a:ext cx="12192000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92684">
            <a:off x="10744202" y="5617492"/>
            <a:ext cx="819703" cy="614264"/>
          </a:xfrm>
          <a:prstGeom prst="rect">
            <a:avLst/>
          </a:prstGeom>
        </p:spPr>
      </p:pic>
      <p:grpSp>
        <p:nvGrpSpPr>
          <p:cNvPr id="2" name="组合 14"/>
          <p:cNvGrpSpPr/>
          <p:nvPr/>
        </p:nvGrpSpPr>
        <p:grpSpPr>
          <a:xfrm>
            <a:off x="317500" y="279400"/>
            <a:ext cx="4356099" cy="641350"/>
            <a:chOff x="2648703" y="1718071"/>
            <a:chExt cx="4356098" cy="641350"/>
          </a:xfrm>
        </p:grpSpPr>
        <p:sp>
          <p:nvSpPr>
            <p:cNvPr id="16" name="矩形 15"/>
            <p:cNvSpPr/>
            <p:nvPr/>
          </p:nvSpPr>
          <p:spPr>
            <a:xfrm>
              <a:off x="3334503" y="1718071"/>
              <a:ext cx="3670298" cy="641350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20"/>
            <p:cNvSpPr txBox="1"/>
            <p:nvPr/>
          </p:nvSpPr>
          <p:spPr>
            <a:xfrm>
              <a:off x="3354516" y="1802748"/>
              <a:ext cx="3587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方正兰亭特黑_GBK" panose="02000000000000000000" pitchFamily="2" charset="-122"/>
                  <a:ea typeface="方正兰亭特黑_GBK" panose="02000000000000000000" pitchFamily="2" charset="-122"/>
                </a:rPr>
                <a:t>问题：用户、需求、场景</a:t>
              </a:r>
              <a:endParaRPr lang="zh-CN" altLang="en-US" sz="2400" b="1" dirty="0">
                <a:solidFill>
                  <a:schemeClr val="accent5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48703" y="1718071"/>
              <a:ext cx="685800" cy="6413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 smtClean="0"/>
                <a:t>1.2</a:t>
              </a:r>
              <a:endParaRPr lang="zh-CN" altLang="en-US" sz="2800" i="1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515517" y="3065970"/>
            <a:ext cx="1283109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34177" y="1400129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07817" y="3142171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469545" y="4885040"/>
            <a:ext cx="972573" cy="4764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场景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 flipV="1">
            <a:off x="1798626" y="1638356"/>
            <a:ext cx="635551" cy="1752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3"/>
            <a:endCxn id="14" idx="1"/>
          </p:cNvCxnSpPr>
          <p:nvPr/>
        </p:nvCxnSpPr>
        <p:spPr>
          <a:xfrm flipV="1">
            <a:off x="1798626" y="3380398"/>
            <a:ext cx="609191" cy="10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3"/>
            <a:endCxn id="15" idx="1"/>
          </p:cNvCxnSpPr>
          <p:nvPr/>
        </p:nvCxnSpPr>
        <p:spPr>
          <a:xfrm>
            <a:off x="1798626" y="3390435"/>
            <a:ext cx="670919" cy="1732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33625" y="2105025"/>
            <a:ext cx="2924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这个问题是谁的问题</a:t>
            </a:r>
            <a:endParaRPr lang="zh-CN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257425" y="3838575"/>
            <a:ext cx="2924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问题的核心是什么</a:t>
            </a:r>
            <a:endParaRPr lang="zh-CN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331275" y="5539096"/>
            <a:ext cx="2924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用户在什么情况，以及何时何地碰到这个问题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5130141" y="2443579"/>
            <a:ext cx="6840187" cy="3315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zh-CN" altLang="en-US" sz="1600" dirty="0" smtClean="0"/>
              <a:t>用户</a:t>
            </a:r>
            <a:r>
              <a:rPr lang="zh-CN" altLang="en-US" sz="1600" dirty="0" smtClean="0"/>
              <a:t>是带有场景的，需求更是和场景紧密关联。接下来一个案例</a:t>
            </a:r>
            <a:r>
              <a:rPr lang="zh-CN" altLang="en-US" sz="1600" dirty="0" smtClean="0"/>
              <a:t>可以看出</a:t>
            </a:r>
            <a:endParaRPr lang="en-US" altLang="zh-CN" sz="1600" dirty="0" smtClean="0"/>
          </a:p>
          <a:p>
            <a:pPr marL="342900" indent="-342900"/>
            <a:r>
              <a:rPr lang="zh-CN" altLang="en-US" sz="1600" dirty="0" smtClean="0"/>
              <a:t>即使给定用户、需求，不同的场景也会导致我们采取完全不同的解决方 案。</a:t>
            </a:r>
            <a:endParaRPr lang="en-US" altLang="zh-CN" sz="1600" dirty="0" smtClean="0"/>
          </a:p>
          <a:p>
            <a:pPr marL="342900" indent="-342900"/>
            <a:r>
              <a:rPr lang="zh-CN" altLang="en-US" sz="1600" dirty="0" smtClean="0"/>
              <a:t>    </a:t>
            </a:r>
            <a:r>
              <a:rPr lang="zh-CN" altLang="en-US" sz="1600" b="1" dirty="0" smtClean="0"/>
              <a:t>用户</a:t>
            </a:r>
            <a:r>
              <a:rPr lang="zh-CN" altLang="en-US" sz="1600" b="1" dirty="0" smtClean="0"/>
              <a:t>：</a:t>
            </a:r>
            <a:r>
              <a:rPr lang="en-US" altLang="zh-CN" sz="1600" dirty="0" smtClean="0"/>
              <a:t>IT</a:t>
            </a:r>
            <a:r>
              <a:rPr lang="zh-CN" altLang="en-US" sz="1600" dirty="0" smtClean="0"/>
              <a:t>白领人群，典型的是</a:t>
            </a:r>
            <a:r>
              <a:rPr lang="en-US" altLang="zh-CN" sz="1600" dirty="0" smtClean="0"/>
              <a:t>30</a:t>
            </a:r>
            <a:r>
              <a:rPr lang="zh-CN" altLang="en-US" sz="1600" dirty="0" smtClean="0"/>
              <a:t>岁左右的程序员。</a:t>
            </a:r>
            <a:endParaRPr lang="en-US" altLang="zh-CN" sz="1600" dirty="0" smtClean="0"/>
          </a:p>
          <a:p>
            <a:pPr marL="342900" indent="-342900"/>
            <a:r>
              <a:rPr lang="zh-CN" altLang="en-US" sz="1600" dirty="0" smtClean="0"/>
              <a:t>   </a:t>
            </a:r>
            <a:r>
              <a:rPr lang="zh-CN" altLang="en-US" sz="1600" dirty="0" smtClean="0"/>
              <a:t> </a:t>
            </a:r>
            <a:r>
              <a:rPr lang="zh-CN" altLang="en-US" sz="1600" b="1" dirty="0" smtClean="0"/>
              <a:t>需求</a:t>
            </a:r>
            <a:r>
              <a:rPr lang="zh-CN" altLang="en-US" sz="1600" b="1" dirty="0" smtClean="0"/>
              <a:t>：</a:t>
            </a:r>
            <a:r>
              <a:rPr lang="zh-CN" altLang="en-US" sz="1600" dirty="0" smtClean="0"/>
              <a:t>每天都希望了解时事新闻。</a:t>
            </a:r>
            <a:endParaRPr lang="en-US" altLang="zh-CN" sz="1600" dirty="0" smtClean="0"/>
          </a:p>
          <a:p>
            <a:pPr marL="342900" indent="-342900"/>
            <a:r>
              <a:rPr lang="zh-CN" altLang="en-US" sz="1600" b="1" dirty="0" smtClean="0"/>
              <a:t>    场景一：</a:t>
            </a:r>
            <a:r>
              <a:rPr lang="zh-CN" altLang="en-US" sz="1600" dirty="0" smtClean="0"/>
              <a:t>上班路上，如果坐地铁，对应的产品是手机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，比如今日头条</a:t>
            </a:r>
            <a:endParaRPr lang="en-US" altLang="zh-CN" sz="1600" dirty="0" smtClean="0"/>
          </a:p>
          <a:p>
            <a:pPr marL="342900" indent="-342900"/>
            <a:r>
              <a:rPr lang="zh-CN" altLang="en-US" sz="1600" b="1" dirty="0" smtClean="0"/>
              <a:t>    场景二：</a:t>
            </a:r>
            <a:r>
              <a:rPr lang="zh-CN" altLang="en-US" sz="1600" dirty="0" smtClean="0"/>
              <a:t>上班时坐在电脑前，闲暇时会看新闻网站，或者突发新闻时，看到电脑右下角浮出的新闻窗口。</a:t>
            </a:r>
            <a:endParaRPr lang="en-US" altLang="zh-CN" sz="1600" dirty="0" smtClean="0"/>
          </a:p>
          <a:p>
            <a:pPr marL="342900" indent="-342900"/>
            <a:r>
              <a:rPr lang="zh-CN" altLang="en-US" sz="1600" b="1" dirty="0" smtClean="0"/>
              <a:t>    场景三：</a:t>
            </a:r>
            <a:r>
              <a:rPr lang="zh-CN" altLang="en-US" sz="1600" dirty="0" smtClean="0"/>
              <a:t>下班开车回家，听新闻广播。</a:t>
            </a:r>
            <a:endParaRPr lang="en-US" altLang="zh-CN" sz="1600" dirty="0" smtClean="0"/>
          </a:p>
          <a:p>
            <a:pPr marL="342900" indent="-342900"/>
            <a:r>
              <a:rPr lang="zh-CN" altLang="en-US" sz="1600" b="1" dirty="0" smtClean="0"/>
              <a:t>    场景四：</a:t>
            </a:r>
            <a:r>
              <a:rPr lang="zh-CN" altLang="en-US" sz="1600" dirty="0" smtClean="0"/>
              <a:t>晚上和家人一起吃晚饭，也会看看电视新闻。</a:t>
            </a:r>
            <a:endParaRPr lang="en-US" altLang="zh-CN" sz="1600" dirty="0" smtClean="0"/>
          </a:p>
          <a:p>
            <a:pPr marL="342900" indent="-342900"/>
            <a:r>
              <a:rPr lang="zh-CN" altLang="en-US" sz="1600" b="1" dirty="0" smtClean="0"/>
              <a:t>    场景五：</a:t>
            </a:r>
            <a:r>
              <a:rPr lang="zh-CN" altLang="en-US" sz="1600" dirty="0" smtClean="0"/>
              <a:t>出差坐飞机，或许会在登机口拿一张报纸。</a:t>
            </a:r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   ……</a:t>
            </a:r>
          </a:p>
          <a:p>
            <a:pPr marL="342900" indent="-342900"/>
            <a:r>
              <a:rPr lang="zh-CN" altLang="en-US" sz="1600" dirty="0" smtClean="0"/>
              <a:t>       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>
            <a:stCxn id="15" idx="3"/>
          </p:cNvCxnSpPr>
          <p:nvPr/>
        </p:nvCxnSpPr>
        <p:spPr>
          <a:xfrm>
            <a:off x="3442118" y="5123267"/>
            <a:ext cx="16880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0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-1" y="5759524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-1" y="5910996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0" y="6089724"/>
            <a:ext cx="12192000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92684">
            <a:off x="10744202" y="5617492"/>
            <a:ext cx="819703" cy="614264"/>
          </a:xfrm>
          <a:prstGeom prst="rect">
            <a:avLst/>
          </a:prstGeom>
        </p:spPr>
      </p:pic>
      <p:grpSp>
        <p:nvGrpSpPr>
          <p:cNvPr id="2" name="组合 14"/>
          <p:cNvGrpSpPr/>
          <p:nvPr/>
        </p:nvGrpSpPr>
        <p:grpSpPr>
          <a:xfrm>
            <a:off x="317500" y="279400"/>
            <a:ext cx="3233223" cy="641350"/>
            <a:chOff x="2648703" y="1718071"/>
            <a:chExt cx="3233222" cy="641350"/>
          </a:xfrm>
        </p:grpSpPr>
        <p:sp>
          <p:nvSpPr>
            <p:cNvPr id="16" name="矩形 15"/>
            <p:cNvSpPr/>
            <p:nvPr/>
          </p:nvSpPr>
          <p:spPr>
            <a:xfrm>
              <a:off x="3334504" y="1718071"/>
              <a:ext cx="2547421" cy="641350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20"/>
            <p:cNvSpPr txBox="1"/>
            <p:nvPr/>
          </p:nvSpPr>
          <p:spPr>
            <a:xfrm>
              <a:off x="3354516" y="1802748"/>
              <a:ext cx="2350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5">
                      <a:lumMod val="75000"/>
                    </a:schemeClr>
                  </a:solidFill>
                  <a:latin typeface="方正兰亭特黑_GBK" panose="02000000000000000000" pitchFamily="2" charset="-122"/>
                  <a:ea typeface="方正兰亭特黑_GBK" panose="02000000000000000000" pitchFamily="2" charset="-122"/>
                </a:rPr>
                <a:t>东西：解决方案</a:t>
              </a:r>
              <a:endParaRPr lang="zh-CN" altLang="en-US" sz="2400" b="1" dirty="0">
                <a:solidFill>
                  <a:schemeClr val="accent5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648703" y="1718071"/>
              <a:ext cx="685800" cy="6413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i="1" dirty="0" smtClean="0"/>
                <a:t>1.3</a:t>
              </a:r>
              <a:endParaRPr lang="zh-CN" altLang="en-US" sz="2800" i="1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783772" y="1151906"/>
            <a:ext cx="10842171" cy="4275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zh-CN" altLang="en-US" sz="1600" dirty="0" smtClean="0"/>
              <a:t>              “东西”就是解决方案。产品、功能、特性、流程、服务等都可以算作东西。东西可以是一个有形的实物，也可以是一个无形的服务。</a:t>
            </a:r>
            <a:endParaRPr lang="en-US" altLang="zh-CN" sz="1600" dirty="0" smtClean="0"/>
          </a:p>
          <a:p>
            <a:pPr marL="342900" indent="-342900"/>
            <a:endParaRPr lang="en-US" altLang="zh-CN" sz="1600" dirty="0" smtClean="0"/>
          </a:p>
          <a:p>
            <a:pPr marL="342900" indent="-342900"/>
            <a:r>
              <a:rPr lang="en-US" altLang="zh-CN" sz="1600" dirty="0" smtClean="0"/>
              <a:t>                2015</a:t>
            </a:r>
            <a:r>
              <a:rPr lang="zh-CN" altLang="en-US" sz="1600" dirty="0" smtClean="0"/>
              <a:t>年，国内互联网有个很多的概念叫</a:t>
            </a:r>
            <a:r>
              <a:rPr lang="en-US" altLang="zh-CN" sz="1600" dirty="0" smtClean="0"/>
              <a:t>O2O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online to offline</a:t>
            </a:r>
            <a:r>
              <a:rPr lang="zh-CN" altLang="en-US" sz="1600" dirty="0" smtClean="0"/>
              <a:t>）。为了打开市场，培养用户习惯，</a:t>
            </a:r>
            <a:r>
              <a:rPr lang="en-US" altLang="zh-CN" sz="1600" dirty="0" smtClean="0"/>
              <a:t>O2O</a:t>
            </a:r>
            <a:r>
              <a:rPr lang="zh-CN" altLang="en-US" sz="1600" dirty="0" smtClean="0"/>
              <a:t>创业公司几乎在全国各大城市都展开了补贴大战。一元洗车、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元剪发；滴滴；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342900" indent="-342900"/>
            <a:endParaRPr lang="en-US" altLang="zh-CN" sz="1600" dirty="0" smtClean="0"/>
          </a:p>
          <a:p>
            <a:pPr marL="342900" indent="-342900"/>
            <a:r>
              <a:rPr lang="zh-CN" altLang="en-US" sz="1600" dirty="0" smtClean="0"/>
              <a:t>               因为不符合商业逻辑，这些疯狂补贴的公司，撑到</a:t>
            </a:r>
            <a:r>
              <a:rPr lang="en-US" altLang="zh-CN" sz="1600" dirty="0" smtClean="0"/>
              <a:t>2016</a:t>
            </a:r>
            <a:r>
              <a:rPr lang="zh-CN" altLang="en-US" sz="1600" dirty="0" smtClean="0"/>
              <a:t>年后大半都死掉了，但是服务越来越重要确是不争的事实。</a:t>
            </a:r>
            <a:endParaRPr lang="en-US" altLang="zh-CN" sz="1600" dirty="0" smtClean="0"/>
          </a:p>
          <a:p>
            <a:pPr marL="342900" indent="-342900"/>
            <a:endParaRPr lang="en-US" altLang="zh-CN" sz="1600" dirty="0" smtClean="0"/>
          </a:p>
          <a:p>
            <a:pPr marL="342900" indent="-342900"/>
            <a:r>
              <a:rPr lang="zh-CN" altLang="en-US" sz="1600" dirty="0" smtClean="0"/>
              <a:t>                时至今日，几个少年租个民房，然后写三五个月的代码，就写出一个伟大产品的互联网田园时代，已经一去不复返了。因为本世纪初期的互联网产品基本上都是纯线上的，而今天你要想做一个</a:t>
            </a:r>
            <a:r>
              <a:rPr lang="en-US" altLang="zh-CN" sz="1600" dirty="0" smtClean="0"/>
              <a:t>NB</a:t>
            </a:r>
            <a:r>
              <a:rPr lang="zh-CN" altLang="en-US" sz="1600" dirty="0" smtClean="0"/>
              <a:t>的互联网产品，必须得有很“重”的线下部分。不能再把产品简单理解成手机里的某个应用，而要去关注产品背后的隐性因素</a:t>
            </a:r>
            <a:r>
              <a:rPr lang="en-US" altLang="zh-CN" sz="1600" dirty="0" smtClean="0"/>
              <a:t>—</a:t>
            </a:r>
            <a:r>
              <a:rPr lang="zh-CN" altLang="en-US" sz="1600" dirty="0" smtClean="0"/>
              <a:t>需要哪些合作伙伴、供应链怎么优化、线下部分怎么设计等等。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6440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-1" y="5759524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-1" y="5910996"/>
            <a:ext cx="12192001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  <a:alpha val="17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0" y="6089724"/>
            <a:ext cx="12192000" cy="2972728"/>
          </a:xfrm>
          <a:custGeom>
            <a:avLst/>
            <a:gdLst>
              <a:gd name="connsiteX0" fmla="*/ 647700 w 12192000"/>
              <a:gd name="connsiteY0" fmla="*/ 0 h 2972728"/>
              <a:gd name="connsiteX1" fmla="*/ 697875 w 12192000"/>
              <a:gd name="connsiteY1" fmla="*/ 30482 h 2972728"/>
              <a:gd name="connsiteX2" fmla="*/ 1333500 w 12192000"/>
              <a:gd name="connsiteY2" fmla="*/ 191428 h 2972728"/>
              <a:gd name="connsiteX3" fmla="*/ 1969126 w 12192000"/>
              <a:gd name="connsiteY3" fmla="*/ 30482 h 2972728"/>
              <a:gd name="connsiteX4" fmla="*/ 2019300 w 12192000"/>
              <a:gd name="connsiteY4" fmla="*/ 0 h 2972728"/>
              <a:gd name="connsiteX5" fmla="*/ 2069475 w 12192000"/>
              <a:gd name="connsiteY5" fmla="*/ 30482 h 2972728"/>
              <a:gd name="connsiteX6" fmla="*/ 2705101 w 12192000"/>
              <a:gd name="connsiteY6" fmla="*/ 191428 h 2972728"/>
              <a:gd name="connsiteX7" fmla="*/ 3340726 w 12192000"/>
              <a:gd name="connsiteY7" fmla="*/ 30482 h 2972728"/>
              <a:gd name="connsiteX8" fmla="*/ 3390901 w 12192000"/>
              <a:gd name="connsiteY8" fmla="*/ 0 h 2972728"/>
              <a:gd name="connsiteX9" fmla="*/ 3441075 w 12192000"/>
              <a:gd name="connsiteY9" fmla="*/ 30482 h 2972728"/>
              <a:gd name="connsiteX10" fmla="*/ 4076700 w 12192000"/>
              <a:gd name="connsiteY10" fmla="*/ 191428 h 2972728"/>
              <a:gd name="connsiteX11" fmla="*/ 4712326 w 12192000"/>
              <a:gd name="connsiteY11" fmla="*/ 30482 h 2972728"/>
              <a:gd name="connsiteX12" fmla="*/ 4762500 w 12192000"/>
              <a:gd name="connsiteY12" fmla="*/ 0 h 2972728"/>
              <a:gd name="connsiteX13" fmla="*/ 4812675 w 12192000"/>
              <a:gd name="connsiteY13" fmla="*/ 30482 h 2972728"/>
              <a:gd name="connsiteX14" fmla="*/ 5448301 w 12192000"/>
              <a:gd name="connsiteY14" fmla="*/ 191428 h 2972728"/>
              <a:gd name="connsiteX15" fmla="*/ 6083925 w 12192000"/>
              <a:gd name="connsiteY15" fmla="*/ 30482 h 2972728"/>
              <a:gd name="connsiteX16" fmla="*/ 6134100 w 12192000"/>
              <a:gd name="connsiteY16" fmla="*/ 0 h 2972728"/>
              <a:gd name="connsiteX17" fmla="*/ 6184275 w 12192000"/>
              <a:gd name="connsiteY17" fmla="*/ 30482 h 2972728"/>
              <a:gd name="connsiteX18" fmla="*/ 6819900 w 12192000"/>
              <a:gd name="connsiteY18" fmla="*/ 191428 h 2972728"/>
              <a:gd name="connsiteX19" fmla="*/ 7455525 w 12192000"/>
              <a:gd name="connsiteY19" fmla="*/ 30482 h 2972728"/>
              <a:gd name="connsiteX20" fmla="*/ 7505700 w 12192000"/>
              <a:gd name="connsiteY20" fmla="*/ 0 h 2972728"/>
              <a:gd name="connsiteX21" fmla="*/ 7555874 w 12192000"/>
              <a:gd name="connsiteY21" fmla="*/ 30482 h 2972728"/>
              <a:gd name="connsiteX22" fmla="*/ 8191500 w 12192000"/>
              <a:gd name="connsiteY22" fmla="*/ 191428 h 2972728"/>
              <a:gd name="connsiteX23" fmla="*/ 8827125 w 12192000"/>
              <a:gd name="connsiteY23" fmla="*/ 30482 h 2972728"/>
              <a:gd name="connsiteX24" fmla="*/ 8877300 w 12192000"/>
              <a:gd name="connsiteY24" fmla="*/ 0 h 2972728"/>
              <a:gd name="connsiteX25" fmla="*/ 8927475 w 12192000"/>
              <a:gd name="connsiteY25" fmla="*/ 30482 h 2972728"/>
              <a:gd name="connsiteX26" fmla="*/ 9563100 w 12192000"/>
              <a:gd name="connsiteY26" fmla="*/ 191428 h 2972728"/>
              <a:gd name="connsiteX27" fmla="*/ 10198725 w 12192000"/>
              <a:gd name="connsiteY27" fmla="*/ 30482 h 2972728"/>
              <a:gd name="connsiteX28" fmla="*/ 10248900 w 12192000"/>
              <a:gd name="connsiteY28" fmla="*/ 0 h 2972728"/>
              <a:gd name="connsiteX29" fmla="*/ 10299075 w 12192000"/>
              <a:gd name="connsiteY29" fmla="*/ 30482 h 2972728"/>
              <a:gd name="connsiteX30" fmla="*/ 10934700 w 12192000"/>
              <a:gd name="connsiteY30" fmla="*/ 191428 h 2972728"/>
              <a:gd name="connsiteX31" fmla="*/ 11570325 w 12192000"/>
              <a:gd name="connsiteY31" fmla="*/ 30482 h 2972728"/>
              <a:gd name="connsiteX32" fmla="*/ 11620500 w 12192000"/>
              <a:gd name="connsiteY32" fmla="*/ 0 h 2972728"/>
              <a:gd name="connsiteX33" fmla="*/ 11670675 w 12192000"/>
              <a:gd name="connsiteY33" fmla="*/ 30482 h 2972728"/>
              <a:gd name="connsiteX34" fmla="*/ 12136461 w 12192000"/>
              <a:gd name="connsiteY34" fmla="*/ 180714 h 2972728"/>
              <a:gd name="connsiteX35" fmla="*/ 12192000 w 12192000"/>
              <a:gd name="connsiteY35" fmla="*/ 184218 h 2972728"/>
              <a:gd name="connsiteX36" fmla="*/ 12192000 w 12192000"/>
              <a:gd name="connsiteY36" fmla="*/ 2972728 h 2972728"/>
              <a:gd name="connsiteX37" fmla="*/ 0 w 12192000"/>
              <a:gd name="connsiteY37" fmla="*/ 2972728 h 2972728"/>
              <a:gd name="connsiteX38" fmla="*/ 0 w 12192000"/>
              <a:gd name="connsiteY38" fmla="*/ 189025 h 2972728"/>
              <a:gd name="connsiteX39" fmla="*/ 131739 w 12192000"/>
              <a:gd name="connsiteY39" fmla="*/ 180714 h 2972728"/>
              <a:gd name="connsiteX40" fmla="*/ 597526 w 12192000"/>
              <a:gd name="connsiteY40" fmla="*/ 30482 h 2972728"/>
              <a:gd name="connsiteX41" fmla="*/ 647700 w 12192000"/>
              <a:gd name="connsiteY41" fmla="*/ 0 h 297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2972728">
                <a:moveTo>
                  <a:pt x="647700" y="0"/>
                </a:moveTo>
                <a:lnTo>
                  <a:pt x="697875" y="30482"/>
                </a:lnTo>
                <a:cubicBezTo>
                  <a:pt x="886823" y="133125"/>
                  <a:pt x="1103353" y="191428"/>
                  <a:pt x="1333500" y="191428"/>
                </a:cubicBezTo>
                <a:cubicBezTo>
                  <a:pt x="1563648" y="191428"/>
                  <a:pt x="1780178" y="133125"/>
                  <a:pt x="1969126" y="30482"/>
                </a:cubicBezTo>
                <a:lnTo>
                  <a:pt x="2019300" y="0"/>
                </a:lnTo>
                <a:lnTo>
                  <a:pt x="2069475" y="30482"/>
                </a:lnTo>
                <a:cubicBezTo>
                  <a:pt x="2258423" y="133125"/>
                  <a:pt x="2474953" y="191428"/>
                  <a:pt x="2705101" y="191428"/>
                </a:cubicBezTo>
                <a:cubicBezTo>
                  <a:pt x="2935248" y="191428"/>
                  <a:pt x="3151778" y="133125"/>
                  <a:pt x="3340726" y="30482"/>
                </a:cubicBezTo>
                <a:lnTo>
                  <a:pt x="3390901" y="0"/>
                </a:lnTo>
                <a:lnTo>
                  <a:pt x="3441075" y="30482"/>
                </a:lnTo>
                <a:cubicBezTo>
                  <a:pt x="3630023" y="133125"/>
                  <a:pt x="3846553" y="191428"/>
                  <a:pt x="4076700" y="191428"/>
                </a:cubicBezTo>
                <a:cubicBezTo>
                  <a:pt x="4306848" y="191428"/>
                  <a:pt x="4523378" y="133125"/>
                  <a:pt x="4712326" y="30482"/>
                </a:cubicBezTo>
                <a:lnTo>
                  <a:pt x="4762500" y="0"/>
                </a:lnTo>
                <a:lnTo>
                  <a:pt x="4812675" y="30482"/>
                </a:lnTo>
                <a:cubicBezTo>
                  <a:pt x="5001623" y="133125"/>
                  <a:pt x="5218152" y="191428"/>
                  <a:pt x="5448301" y="191428"/>
                </a:cubicBezTo>
                <a:cubicBezTo>
                  <a:pt x="5678448" y="191428"/>
                  <a:pt x="5894977" y="133125"/>
                  <a:pt x="6083925" y="30482"/>
                </a:cubicBezTo>
                <a:lnTo>
                  <a:pt x="6134100" y="0"/>
                </a:lnTo>
                <a:lnTo>
                  <a:pt x="6184275" y="30482"/>
                </a:lnTo>
                <a:cubicBezTo>
                  <a:pt x="6373222" y="133125"/>
                  <a:pt x="6589753" y="191428"/>
                  <a:pt x="6819900" y="191428"/>
                </a:cubicBezTo>
                <a:cubicBezTo>
                  <a:pt x="7050047" y="191428"/>
                  <a:pt x="7266577" y="133125"/>
                  <a:pt x="7455525" y="30482"/>
                </a:cubicBezTo>
                <a:lnTo>
                  <a:pt x="7505700" y="0"/>
                </a:lnTo>
                <a:lnTo>
                  <a:pt x="7555874" y="30482"/>
                </a:lnTo>
                <a:cubicBezTo>
                  <a:pt x="7744822" y="133125"/>
                  <a:pt x="7961352" y="191428"/>
                  <a:pt x="8191500" y="191428"/>
                </a:cubicBezTo>
                <a:cubicBezTo>
                  <a:pt x="8421648" y="191428"/>
                  <a:pt x="8638177" y="133125"/>
                  <a:pt x="8827125" y="30482"/>
                </a:cubicBezTo>
                <a:lnTo>
                  <a:pt x="8877300" y="0"/>
                </a:lnTo>
                <a:lnTo>
                  <a:pt x="8927475" y="30482"/>
                </a:lnTo>
                <a:cubicBezTo>
                  <a:pt x="9116423" y="133125"/>
                  <a:pt x="9332953" y="191428"/>
                  <a:pt x="9563100" y="191428"/>
                </a:cubicBezTo>
                <a:cubicBezTo>
                  <a:pt x="9793248" y="191428"/>
                  <a:pt x="10009777" y="133125"/>
                  <a:pt x="10198725" y="30482"/>
                </a:cubicBezTo>
                <a:lnTo>
                  <a:pt x="10248900" y="0"/>
                </a:lnTo>
                <a:lnTo>
                  <a:pt x="10299075" y="30482"/>
                </a:lnTo>
                <a:cubicBezTo>
                  <a:pt x="10488023" y="133125"/>
                  <a:pt x="10704553" y="191428"/>
                  <a:pt x="10934700" y="191428"/>
                </a:cubicBezTo>
                <a:cubicBezTo>
                  <a:pt x="11164848" y="191428"/>
                  <a:pt x="11381377" y="133125"/>
                  <a:pt x="11570325" y="30482"/>
                </a:cubicBezTo>
                <a:lnTo>
                  <a:pt x="11620500" y="0"/>
                </a:lnTo>
                <a:lnTo>
                  <a:pt x="11670675" y="30482"/>
                </a:lnTo>
                <a:cubicBezTo>
                  <a:pt x="11812386" y="107464"/>
                  <a:pt x="11969612" y="159505"/>
                  <a:pt x="12136461" y="180714"/>
                </a:cubicBezTo>
                <a:lnTo>
                  <a:pt x="12192000" y="184218"/>
                </a:lnTo>
                <a:lnTo>
                  <a:pt x="12192000" y="2972728"/>
                </a:lnTo>
                <a:lnTo>
                  <a:pt x="0" y="2972728"/>
                </a:lnTo>
                <a:lnTo>
                  <a:pt x="0" y="189025"/>
                </a:lnTo>
                <a:lnTo>
                  <a:pt x="131739" y="180714"/>
                </a:lnTo>
                <a:cubicBezTo>
                  <a:pt x="298589" y="159505"/>
                  <a:pt x="455815" y="107464"/>
                  <a:pt x="597526" y="30482"/>
                </a:cubicBezTo>
                <a:lnTo>
                  <a:pt x="6477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762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800" dirty="0">
              <a:solidFill>
                <a:schemeClr val="accent5">
                  <a:lumMod val="75000"/>
                </a:schemeClr>
              </a:solidFill>
              <a:latin typeface="方正兰亭特黑_GBK" panose="02000000000000000000" pitchFamily="2" charset="-122"/>
              <a:ea typeface="方正兰亭特黑_GBK" panose="02000000000000000000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92684">
            <a:off x="10744202" y="5617492"/>
            <a:ext cx="819703" cy="614264"/>
          </a:xfrm>
          <a:prstGeom prst="rect">
            <a:avLst/>
          </a:prstGeom>
        </p:spPr>
      </p:pic>
      <p:grpSp>
        <p:nvGrpSpPr>
          <p:cNvPr id="2" name="组合 14"/>
          <p:cNvGrpSpPr/>
          <p:nvPr/>
        </p:nvGrpSpPr>
        <p:grpSpPr>
          <a:xfrm>
            <a:off x="152400" y="171450"/>
            <a:ext cx="4467101" cy="749300"/>
            <a:chOff x="2483603" y="1610121"/>
            <a:chExt cx="4467100" cy="749300"/>
          </a:xfrm>
        </p:grpSpPr>
        <p:sp>
          <p:nvSpPr>
            <p:cNvPr id="16" name="矩形 15"/>
            <p:cNvSpPr/>
            <p:nvPr/>
          </p:nvSpPr>
          <p:spPr>
            <a:xfrm>
              <a:off x="3200399" y="1610121"/>
              <a:ext cx="3750304" cy="749300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20"/>
            <p:cNvSpPr txBox="1"/>
            <p:nvPr/>
          </p:nvSpPr>
          <p:spPr>
            <a:xfrm>
              <a:off x="3354516" y="1726548"/>
              <a:ext cx="34307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方正兰亭特黑_GBK" panose="02000000000000000000" pitchFamily="2" charset="-122"/>
                  <a:ea typeface="方正兰亭特黑_GBK" panose="02000000000000000000" pitchFamily="2" charset="-122"/>
                </a:rPr>
                <a:t>常见的产品分类维度</a:t>
              </a:r>
              <a:endParaRPr lang="zh-CN" altLang="en-US" sz="2800" b="1" dirty="0">
                <a:solidFill>
                  <a:schemeClr val="accent5">
                    <a:lumMod val="75000"/>
                  </a:schemeClr>
                </a:solidFill>
                <a:latin typeface="方正兰亭特黑_GBK" panose="02000000000000000000" pitchFamily="2" charset="-122"/>
                <a:ea typeface="方正兰亭特黑_GBK" panose="02000000000000000000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483603" y="1610121"/>
              <a:ext cx="716796" cy="7493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i="1" dirty="0" smtClean="0"/>
                <a:t>2</a:t>
              </a:r>
              <a:endParaRPr lang="zh-CN" altLang="en-US" sz="3600" i="1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5082640" y="2816176"/>
            <a:ext cx="1447066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 品 分 类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068836" y="1025236"/>
            <a:ext cx="1283109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用户关系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110209" y="4471572"/>
            <a:ext cx="1283109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其他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11" idx="3"/>
            <a:endCxn id="13" idx="1"/>
          </p:cNvCxnSpPr>
          <p:nvPr/>
        </p:nvCxnSpPr>
        <p:spPr>
          <a:xfrm flipV="1">
            <a:off x="6529706" y="3133683"/>
            <a:ext cx="1539131" cy="6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068837" y="2809218"/>
            <a:ext cx="1283109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用户类型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023313" y="2288556"/>
            <a:ext cx="2681788" cy="167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通过</a:t>
            </a:r>
            <a:r>
              <a:rPr lang="zh-CN" altLang="en-US" dirty="0"/>
              <a:t>多维度的分类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了解</a:t>
            </a:r>
            <a:r>
              <a:rPr lang="zh-CN" altLang="en-US" dirty="0"/>
              <a:t>产品都有什么特点。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37" idx="3"/>
            <a:endCxn id="11" idx="1"/>
          </p:cNvCxnSpPr>
          <p:nvPr/>
        </p:nvCxnSpPr>
        <p:spPr>
          <a:xfrm>
            <a:off x="3705101" y="3125766"/>
            <a:ext cx="1377539" cy="14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8090608" y="1964091"/>
            <a:ext cx="1283109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用户需求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8102484" y="3638510"/>
            <a:ext cx="1283109" cy="6489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产品形态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11" idx="3"/>
            <a:endCxn id="12" idx="1"/>
          </p:cNvCxnSpPr>
          <p:nvPr/>
        </p:nvCxnSpPr>
        <p:spPr>
          <a:xfrm flipV="1">
            <a:off x="6529706" y="1349701"/>
            <a:ext cx="1539130" cy="1790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1" idx="3"/>
            <a:endCxn id="51" idx="1"/>
          </p:cNvCxnSpPr>
          <p:nvPr/>
        </p:nvCxnSpPr>
        <p:spPr>
          <a:xfrm flipV="1">
            <a:off x="6529706" y="2288556"/>
            <a:ext cx="1560902" cy="852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11" idx="3"/>
            <a:endCxn id="53" idx="1"/>
          </p:cNvCxnSpPr>
          <p:nvPr/>
        </p:nvCxnSpPr>
        <p:spPr>
          <a:xfrm>
            <a:off x="6529706" y="3140641"/>
            <a:ext cx="1572778" cy="822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1" idx="3"/>
            <a:endCxn id="14" idx="1"/>
          </p:cNvCxnSpPr>
          <p:nvPr/>
        </p:nvCxnSpPr>
        <p:spPr>
          <a:xfrm>
            <a:off x="6529706" y="3140641"/>
            <a:ext cx="1580503" cy="1655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0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4076</Words>
  <Application>Microsoft Office PowerPoint</Application>
  <PresentationFormat>宽屏</PresentationFormat>
  <Paragraphs>310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方正兰亭特黑_GBK</vt:lpstr>
      <vt:lpstr>汉仪雪君体简</vt:lpstr>
      <vt:lpstr>楷体</vt:lpstr>
      <vt:lpstr>楷体_GB2312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YANGS</dc:creator>
  <cp:lastModifiedBy>Rayza Lei</cp:lastModifiedBy>
  <cp:revision>121</cp:revision>
  <dcterms:created xsi:type="dcterms:W3CDTF">2016-11-27T12:45:45Z</dcterms:created>
  <dcterms:modified xsi:type="dcterms:W3CDTF">2017-11-10T05:58:15Z</dcterms:modified>
</cp:coreProperties>
</file>