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阚桂虎" initials="阚桂虎" lastIdx="1" clrIdx="0">
    <p:extLst>
      <p:ext uri="{19B8F6BF-5375-455C-9EA6-DF929625EA0E}">
        <p15:presenceInfo xmlns:p15="http://schemas.microsoft.com/office/powerpoint/2012/main" userId="S-1-5-21-55898244-591715416-219867594-3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D2"/>
    <a:srgbClr val="0257A8"/>
    <a:srgbClr val="0D2F55"/>
    <a:srgbClr val="0A294A"/>
    <a:srgbClr val="000000"/>
    <a:srgbClr val="00499F"/>
    <a:srgbClr val="E6E6E6"/>
    <a:srgbClr val="C2C2C2"/>
    <a:srgbClr val="FFFFFF"/>
    <a:srgbClr val="010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1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18:08:21.720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18:08:21.720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4FA82-7040-4483-9050-3E9869B07E23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9DAC-21EA-4DCC-9435-276A03A58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2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19DAC-21EA-4DCC-9435-276A03A586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4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3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2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releaselog/3_5_0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sqlite.org/releaselog/3_7_4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8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06388" y="188478"/>
            <a:ext cx="3063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 smtClean="0">
                <a:solidFill>
                  <a:srgbClr val="FFFFFF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2017</a:t>
            </a:r>
            <a:endParaRPr lang="zh-CN" altLang="en-US" sz="6600" dirty="0">
              <a:solidFill>
                <a:srgbClr val="FFFFFF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198915" y="2671925"/>
            <a:ext cx="8873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</a:rPr>
              <a:t>FTS (Full Text Search)</a:t>
            </a:r>
          </a:p>
          <a:p>
            <a:pPr algn="r"/>
            <a:r>
              <a:rPr lang="zh-CN" altLang="en-US" sz="3200" dirty="0" smtClean="0">
                <a:solidFill>
                  <a:srgbClr val="25A5DA"/>
                </a:solidFill>
                <a:latin typeface="+mj-ea"/>
                <a:ea typeface="+mj-ea"/>
              </a:rPr>
              <a:t>全文搜索</a:t>
            </a:r>
            <a:endParaRPr lang="zh-CN" altLang="en-US" sz="3200" dirty="0">
              <a:solidFill>
                <a:srgbClr val="25A5DA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30787" y="3989587"/>
            <a:ext cx="187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阚桂虎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279" y="-1188720"/>
            <a:ext cx="1316814" cy="517388"/>
          </a:xfrm>
          <a:prstGeom prst="rect">
            <a:avLst/>
          </a:prstGeom>
          <a:solidFill>
            <a:srgbClr val="0D2F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83509" y="-1188720"/>
            <a:ext cx="1316814" cy="517388"/>
          </a:xfrm>
          <a:prstGeom prst="rect">
            <a:avLst/>
          </a:prstGeom>
          <a:solidFill>
            <a:srgbClr val="025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Summary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14905" y="2156889"/>
            <a:ext cx="11248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endParaRPr lang="zh-CN" altLang="zh-CN" sz="2400" dirty="0">
              <a:solidFill>
                <a:schemeClr val="accent1">
                  <a:lumMod val="25000"/>
                  <a:lumOff val="7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473" y="2343034"/>
            <a:ext cx="11017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相同点：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从用户的角度看，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表和普通的</a:t>
            </a:r>
            <a:r>
              <a:rPr lang="en-US" altLang="zh-CN" dirty="0" smtClean="0">
                <a:solidFill>
                  <a:srgbClr val="0089D2"/>
                </a:solidFill>
              </a:rPr>
              <a:t>SQLite</a:t>
            </a:r>
            <a:r>
              <a:rPr lang="zh-CN" altLang="en-US" dirty="0" smtClean="0">
                <a:solidFill>
                  <a:srgbClr val="0089D2"/>
                </a:solidFill>
              </a:rPr>
              <a:t>表在很多方面有相似的地方，数据的操作命令</a:t>
            </a:r>
            <a:r>
              <a:rPr lang="en-US" altLang="zh-CN" dirty="0" smtClean="0">
                <a:solidFill>
                  <a:srgbClr val="0089D2"/>
                </a:solidFill>
              </a:rPr>
              <a:t>INSERT</a:t>
            </a:r>
            <a:r>
              <a:rPr lang="zh-CN" altLang="en-US" dirty="0" smtClean="0">
                <a:solidFill>
                  <a:srgbClr val="0089D2"/>
                </a:solidFill>
              </a:rPr>
              <a:t>、</a:t>
            </a:r>
            <a:r>
              <a:rPr lang="en-US" altLang="zh-CN" dirty="0" smtClean="0">
                <a:solidFill>
                  <a:srgbClr val="0089D2"/>
                </a:solidFill>
              </a:rPr>
              <a:t>UPDATE</a:t>
            </a:r>
            <a:r>
              <a:rPr lang="zh-CN" altLang="en-US" dirty="0" smtClean="0">
                <a:solidFill>
                  <a:srgbClr val="0089D2"/>
                </a:solidFill>
              </a:rPr>
              <a:t>、</a:t>
            </a:r>
            <a:r>
              <a:rPr lang="en-US" altLang="zh-CN" dirty="0" smtClean="0">
                <a:solidFill>
                  <a:srgbClr val="0089D2"/>
                </a:solidFill>
              </a:rPr>
              <a:t>DELETE</a:t>
            </a:r>
            <a:r>
              <a:rPr lang="zh-CN" altLang="en-US" dirty="0" smtClean="0">
                <a:solidFill>
                  <a:srgbClr val="0089D2"/>
                </a:solidFill>
              </a:rPr>
              <a:t>以及</a:t>
            </a:r>
            <a:r>
              <a:rPr lang="en-US" altLang="zh-CN" dirty="0" smtClean="0">
                <a:solidFill>
                  <a:srgbClr val="0089D2"/>
                </a:solidFill>
              </a:rPr>
              <a:t>SELECT</a:t>
            </a:r>
            <a:r>
              <a:rPr lang="zh-CN" altLang="en-US" dirty="0" smtClean="0">
                <a:solidFill>
                  <a:srgbClr val="0089D2"/>
                </a:solidFill>
              </a:rPr>
              <a:t>一样。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不同点：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跟所有的虚拟表一样，是不能为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表创建索引和触发器的，也不能在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表上使用</a:t>
            </a:r>
            <a:r>
              <a:rPr lang="en-US" altLang="zh-CN" dirty="0" smtClean="0">
                <a:solidFill>
                  <a:srgbClr val="0089D2"/>
                </a:solidFill>
              </a:rPr>
              <a:t>ALTER TABEL</a:t>
            </a:r>
            <a:r>
              <a:rPr lang="zh-CN" altLang="en-US" dirty="0" smtClean="0">
                <a:solidFill>
                  <a:srgbClr val="0089D2"/>
                </a:solidFill>
              </a:rPr>
              <a:t>命令，添加列，但是可以用</a:t>
            </a:r>
            <a:r>
              <a:rPr lang="en-US" altLang="zh-CN" dirty="0" smtClean="0">
                <a:solidFill>
                  <a:srgbClr val="0089D2"/>
                </a:solidFill>
              </a:rPr>
              <a:t>ALTER TABEL</a:t>
            </a:r>
            <a:r>
              <a:rPr lang="zh-CN" altLang="en-US" dirty="0" smtClean="0">
                <a:solidFill>
                  <a:srgbClr val="0089D2"/>
                </a:solidFill>
              </a:rPr>
              <a:t>命令重命名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在使用</a:t>
            </a:r>
            <a:r>
              <a:rPr lang="en-US" altLang="zh-CN" dirty="0" smtClean="0">
                <a:solidFill>
                  <a:srgbClr val="0089D2"/>
                </a:solidFill>
              </a:rPr>
              <a:t>CREATE VIRTUAL TABLE</a:t>
            </a:r>
            <a:r>
              <a:rPr lang="zh-CN" altLang="en-US" dirty="0" smtClean="0">
                <a:solidFill>
                  <a:srgbClr val="0089D2"/>
                </a:solidFill>
              </a:rPr>
              <a:t>命令创建表时，指定的数据类型会被完全忽略，取而代之的是数据在插入表之前，会被转换为</a:t>
            </a:r>
            <a:r>
              <a:rPr lang="en-US" altLang="zh-CN" dirty="0" smtClean="0">
                <a:solidFill>
                  <a:srgbClr val="0089D2"/>
                </a:solidFill>
              </a:rPr>
              <a:t>TEXT</a:t>
            </a:r>
            <a:r>
              <a:rPr lang="zh-CN" altLang="en-US" dirty="0" smtClean="0">
                <a:solidFill>
                  <a:srgbClr val="0089D2"/>
                </a:solidFill>
              </a:rPr>
              <a:t>类型。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表允许使用特殊的别名‘</a:t>
            </a:r>
            <a:r>
              <a:rPr lang="en-US" altLang="zh-CN" dirty="0" err="1" smtClean="0">
                <a:solidFill>
                  <a:srgbClr val="0089D2"/>
                </a:solidFill>
              </a:rPr>
              <a:t>docid</a:t>
            </a:r>
            <a:r>
              <a:rPr lang="zh-CN" altLang="en-US" dirty="0" smtClean="0">
                <a:solidFill>
                  <a:srgbClr val="0089D2"/>
                </a:solidFill>
              </a:rPr>
              <a:t>’引用</a:t>
            </a:r>
            <a:r>
              <a:rPr lang="en-US" altLang="zh-CN" dirty="0" err="1" smtClean="0">
                <a:solidFill>
                  <a:srgbClr val="0089D2"/>
                </a:solidFill>
              </a:rPr>
              <a:t>rowid</a:t>
            </a:r>
            <a:r>
              <a:rPr lang="zh-CN" altLang="en-US" dirty="0" smtClean="0">
                <a:solidFill>
                  <a:srgbClr val="0089D2"/>
                </a:solidFill>
              </a:rPr>
              <a:t>列。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>
                <a:solidFill>
                  <a:srgbClr val="0089D2"/>
                </a:solidFill>
              </a:rPr>
              <a:t> 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操作符的使用是基于内建的全文索引。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的辅助函数，</a:t>
            </a:r>
            <a:r>
              <a:rPr lang="en-US" altLang="zh-CN" dirty="0" smtClean="0">
                <a:solidFill>
                  <a:srgbClr val="0089D2"/>
                </a:solidFill>
              </a:rPr>
              <a:t>snippet(),offsets(),</a:t>
            </a:r>
            <a:r>
              <a:rPr lang="en-US" altLang="zh-CN" dirty="0" err="1" smtClean="0">
                <a:solidFill>
                  <a:srgbClr val="0089D2"/>
                </a:solidFill>
              </a:rPr>
              <a:t>matchinfo</a:t>
            </a:r>
            <a:r>
              <a:rPr lang="en-US" altLang="zh-CN" dirty="0" smtClean="0">
                <a:solidFill>
                  <a:srgbClr val="0089D2"/>
                </a:solidFill>
              </a:rPr>
              <a:t>()</a:t>
            </a:r>
            <a:r>
              <a:rPr lang="zh-CN" altLang="en-US" dirty="0" smtClean="0">
                <a:solidFill>
                  <a:srgbClr val="0089D2"/>
                </a:solidFill>
              </a:rPr>
              <a:t>全部支持全文搜索。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每个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表都有一个隐藏的和表同名的列，作为存储在数据行中的一个</a:t>
            </a:r>
            <a:r>
              <a:rPr lang="en-US" altLang="zh-CN" dirty="0" smtClean="0">
                <a:solidFill>
                  <a:srgbClr val="0089D2"/>
                </a:solidFill>
              </a:rPr>
              <a:t>blob,</a:t>
            </a:r>
            <a:r>
              <a:rPr lang="zh-CN" altLang="en-US" dirty="0" smtClean="0">
                <a:solidFill>
                  <a:srgbClr val="0089D2"/>
                </a:solidFill>
              </a:rPr>
              <a:t>其用处主要是配合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和作为辅助函数最左的一个参数使用。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8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15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8878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Full-text Index Queries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175260" y="2483538"/>
            <a:ext cx="11248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endParaRPr lang="zh-CN" altLang="zh-CN" sz="2400" dirty="0">
              <a:solidFill>
                <a:schemeClr val="accent1">
                  <a:lumMod val="25000"/>
                  <a:lumOff val="7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0718" y="2361460"/>
            <a:ext cx="11567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表最有用的地方应该就是可以使用内建的全文索引，一般情况下，我们是通过</a:t>
            </a:r>
            <a:r>
              <a:rPr lang="en-US" altLang="zh-CN" dirty="0" smtClean="0">
                <a:solidFill>
                  <a:srgbClr val="0089D2"/>
                </a:solidFill>
              </a:rPr>
              <a:t>SELECT</a:t>
            </a:r>
            <a:r>
              <a:rPr lang="zh-CN" altLang="en-US" dirty="0" smtClean="0">
                <a:solidFill>
                  <a:srgbClr val="0089D2"/>
                </a:solidFill>
              </a:rPr>
              <a:t>语句的</a:t>
            </a:r>
            <a:r>
              <a:rPr lang="en-US" altLang="zh-CN" dirty="0" smtClean="0">
                <a:solidFill>
                  <a:srgbClr val="0089D2"/>
                </a:solidFill>
              </a:rPr>
              <a:t>WHERE</a:t>
            </a:r>
            <a:r>
              <a:rPr lang="zh-CN" altLang="en-US" dirty="0" smtClean="0">
                <a:solidFill>
                  <a:srgbClr val="0089D2"/>
                </a:solidFill>
              </a:rPr>
              <a:t>条件 </a:t>
            </a:r>
            <a:r>
              <a:rPr lang="en-US" altLang="zh-CN" dirty="0" smtClean="0">
                <a:solidFill>
                  <a:srgbClr val="0089D2"/>
                </a:solidFill>
              </a:rPr>
              <a:t>“&lt;</a:t>
            </a:r>
            <a:r>
              <a:rPr lang="en-US" altLang="zh-CN" dirty="0">
                <a:solidFill>
                  <a:srgbClr val="0089D2"/>
                </a:solidFill>
              </a:rPr>
              <a:t>column&gt; MATCH &lt;full-text query expression</a:t>
            </a:r>
            <a:r>
              <a:rPr lang="en-US" altLang="zh-CN" dirty="0" smtClean="0">
                <a:solidFill>
                  <a:srgbClr val="0089D2"/>
                </a:solidFill>
              </a:rPr>
              <a:t>&gt;“ </a:t>
            </a:r>
            <a:r>
              <a:rPr lang="zh-CN" altLang="en-US" dirty="0" smtClean="0">
                <a:solidFill>
                  <a:srgbClr val="0089D2"/>
                </a:solidFill>
              </a:rPr>
              <a:t>，简单的查询会返回包括符合指定查询条件的所有文档，但是，我们还可以使用更复杂的查询表达式替换简单查询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右操作数。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表支持三种基本的查询：</a:t>
            </a:r>
            <a:endParaRPr lang="en-US" altLang="zh-CN" dirty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第一类</a:t>
            </a:r>
            <a:r>
              <a:rPr lang="en-US" altLang="zh-CN" dirty="0" smtClean="0">
                <a:solidFill>
                  <a:srgbClr val="0089D2"/>
                </a:solidFill>
              </a:rPr>
              <a:t>	Word</a:t>
            </a:r>
            <a:r>
              <a:rPr lang="zh-CN" altLang="en-US" dirty="0" smtClean="0">
                <a:solidFill>
                  <a:srgbClr val="0089D2"/>
                </a:solidFill>
              </a:rPr>
              <a:t>或前缀查询：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>
                <a:solidFill>
                  <a:srgbClr val="0089D2"/>
                </a:solidFill>
              </a:rPr>
              <a:t> </a:t>
            </a:r>
            <a:r>
              <a:rPr lang="en-US" altLang="zh-CN" dirty="0" smtClean="0">
                <a:solidFill>
                  <a:srgbClr val="0089D2"/>
                </a:solidFill>
              </a:rPr>
              <a:t>   SELECT * FROM docs WHERE docs MATCH ‘LIN*’;</a:t>
            </a:r>
            <a:endParaRPr lang="en-US" altLang="zh-CN" dirty="0">
              <a:solidFill>
                <a:srgbClr val="0089D2"/>
              </a:solidFill>
            </a:endParaRPr>
          </a:p>
          <a:p>
            <a:r>
              <a:rPr lang="en-US" altLang="zh-CN" dirty="0" smtClean="0">
                <a:solidFill>
                  <a:srgbClr val="0089D2"/>
                </a:solidFill>
              </a:rPr>
              <a:t>    </a:t>
            </a:r>
            <a:r>
              <a:rPr lang="zh-CN" altLang="en-US" dirty="0" smtClean="0">
                <a:solidFill>
                  <a:srgbClr val="0089D2"/>
                </a:solidFill>
              </a:rPr>
              <a:t>通常情况下，这类查询会与指定特定列的相匹配，但是如果你指定的列和表名同名，那么将匹配所有的列；但是这条规则可以被重写，例如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>
                <a:solidFill>
                  <a:srgbClr val="0089D2"/>
                </a:solidFill>
              </a:rPr>
              <a:t> </a:t>
            </a:r>
            <a:r>
              <a:rPr lang="en-US" altLang="zh-CN" dirty="0" smtClean="0">
                <a:solidFill>
                  <a:srgbClr val="0089D2"/>
                </a:solidFill>
              </a:rPr>
              <a:t>  SELECT * FROM docs WHERE docs MATCH ‘</a:t>
            </a:r>
            <a:r>
              <a:rPr lang="en-US" altLang="zh-CN" dirty="0" err="1" smtClean="0">
                <a:solidFill>
                  <a:srgbClr val="0089D2"/>
                </a:solidFill>
              </a:rPr>
              <a:t>title:linux</a:t>
            </a:r>
            <a:r>
              <a:rPr lang="en-US" altLang="zh-CN" dirty="0" smtClean="0">
                <a:solidFill>
                  <a:srgbClr val="0089D2"/>
                </a:solidFill>
              </a:rPr>
              <a:t> problem’</a:t>
            </a:r>
            <a:r>
              <a:rPr lang="zh-CN" altLang="en-US" dirty="0" smtClean="0">
                <a:solidFill>
                  <a:srgbClr val="0089D2"/>
                </a:solidFill>
              </a:rPr>
              <a:t>；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>
                <a:solidFill>
                  <a:srgbClr val="0089D2"/>
                </a:solidFill>
              </a:rPr>
              <a:t> </a:t>
            </a:r>
            <a:r>
              <a:rPr lang="en-US" altLang="zh-CN" dirty="0" smtClean="0">
                <a:solidFill>
                  <a:srgbClr val="0089D2"/>
                </a:solidFill>
              </a:rPr>
              <a:t>  SELECT * FROM docs WHERE docs MATCH ‘</a:t>
            </a:r>
            <a:r>
              <a:rPr lang="en-US" altLang="zh-CN" dirty="0" err="1" smtClean="0">
                <a:solidFill>
                  <a:srgbClr val="0089D2"/>
                </a:solidFill>
              </a:rPr>
              <a:t>title:linux</a:t>
            </a:r>
            <a:r>
              <a:rPr lang="en-US" altLang="zh-CN" dirty="0" smtClean="0">
                <a:solidFill>
                  <a:srgbClr val="0089D2"/>
                </a:solidFill>
              </a:rPr>
              <a:t> driver’;</a:t>
            </a:r>
          </a:p>
          <a:p>
            <a:r>
              <a:rPr lang="en-US" altLang="zh-CN" dirty="0">
                <a:solidFill>
                  <a:srgbClr val="0089D2"/>
                </a:solidFill>
              </a:rPr>
              <a:t> </a:t>
            </a:r>
            <a:r>
              <a:rPr lang="en-US" altLang="zh-CN" dirty="0" smtClean="0">
                <a:solidFill>
                  <a:srgbClr val="0089D2"/>
                </a:solidFill>
              </a:rPr>
              <a:t>  </a:t>
            </a:r>
            <a:r>
              <a:rPr lang="zh-CN" altLang="en-US" dirty="0" smtClean="0">
                <a:solidFill>
                  <a:srgbClr val="0089D2"/>
                </a:solidFill>
              </a:rPr>
              <a:t>假如你使用的</a:t>
            </a:r>
            <a:r>
              <a:rPr lang="en-US" altLang="zh-CN" dirty="0" smtClean="0">
                <a:solidFill>
                  <a:srgbClr val="0089D2"/>
                </a:solidFill>
              </a:rPr>
              <a:t>FTS4,</a:t>
            </a:r>
            <a:r>
              <a:rPr lang="zh-CN" altLang="en-US" dirty="0" smtClean="0">
                <a:solidFill>
                  <a:srgbClr val="0089D2"/>
                </a:solidFill>
              </a:rPr>
              <a:t>查询的关键在会出现‘</a:t>
            </a:r>
            <a:r>
              <a:rPr lang="en-US" altLang="zh-CN" dirty="0">
                <a:solidFill>
                  <a:srgbClr val="0089D2"/>
                </a:solidFill>
              </a:rPr>
              <a:t>^</a:t>
            </a:r>
            <a:r>
              <a:rPr lang="zh-CN" altLang="en-US" dirty="0" smtClean="0">
                <a:solidFill>
                  <a:srgbClr val="0089D2"/>
                </a:solidFill>
              </a:rPr>
              <a:t>’</a:t>
            </a:r>
            <a:r>
              <a:rPr lang="en-US" altLang="zh-CN" dirty="0" smtClean="0">
                <a:solidFill>
                  <a:srgbClr val="0089D2"/>
                </a:solidFill>
              </a:rPr>
              <a:t>,</a:t>
            </a:r>
            <a:r>
              <a:rPr lang="zh-CN" altLang="en-US" dirty="0" smtClean="0">
                <a:solidFill>
                  <a:srgbClr val="0089D2"/>
                </a:solidFill>
              </a:rPr>
              <a:t>具体意义可参考正则表达式。</a:t>
            </a:r>
            <a:endParaRPr lang="en-US" altLang="zh-CN" dirty="0">
              <a:solidFill>
                <a:srgbClr val="008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21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Continue……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381740" y="2128431"/>
            <a:ext cx="1124886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dirty="0">
                <a:solidFill>
                  <a:srgbClr val="0089D2"/>
                </a:solidFill>
              </a:rPr>
              <a:t>第二</a:t>
            </a:r>
            <a:r>
              <a:rPr lang="zh-CN" altLang="en-US" dirty="0" smtClean="0">
                <a:solidFill>
                  <a:srgbClr val="0089D2"/>
                </a:solidFill>
              </a:rPr>
              <a:t>类</a:t>
            </a:r>
            <a:r>
              <a:rPr lang="en-US" altLang="zh-CN" dirty="0">
                <a:solidFill>
                  <a:srgbClr val="0089D2"/>
                </a:solidFill>
              </a:rPr>
              <a:t> </a:t>
            </a:r>
            <a:r>
              <a:rPr lang="en-US" altLang="zh-CN" dirty="0" smtClean="0">
                <a:solidFill>
                  <a:srgbClr val="0089D2"/>
                </a:solidFill>
              </a:rPr>
              <a:t> </a:t>
            </a:r>
            <a:r>
              <a:rPr lang="zh-CN" altLang="en-US" dirty="0" smtClean="0">
                <a:solidFill>
                  <a:srgbClr val="0089D2"/>
                </a:solidFill>
              </a:rPr>
              <a:t>短语查询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indent="266700">
              <a:spcAft>
                <a:spcPts val="0"/>
              </a:spcAft>
            </a:pPr>
            <a:r>
              <a:rPr lang="zh-CN" altLang="en-US" dirty="0" smtClean="0">
                <a:solidFill>
                  <a:srgbClr val="0089D2"/>
                </a:solidFill>
              </a:rPr>
              <a:t>这类查询会以一定顺序返回所有包含该</a:t>
            </a:r>
            <a:r>
              <a:rPr lang="en-US" altLang="zh-CN" dirty="0" smtClean="0">
                <a:solidFill>
                  <a:srgbClr val="0089D2"/>
                </a:solidFill>
              </a:rPr>
              <a:t>world</a:t>
            </a:r>
            <a:r>
              <a:rPr lang="zh-CN" altLang="en-US" dirty="0" smtClean="0">
                <a:solidFill>
                  <a:srgbClr val="0089D2"/>
                </a:solidFill>
              </a:rPr>
              <a:t>或者前缀的文档，短语查询的查询以双引号括起来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indent="266700">
              <a:spcAft>
                <a:spcPts val="0"/>
              </a:spcAft>
            </a:pPr>
            <a:r>
              <a:rPr lang="en-US" altLang="zh-CN" dirty="0">
                <a:solidFill>
                  <a:srgbClr val="0089D2"/>
                </a:solidFill>
              </a:rPr>
              <a:t>SELECT * FROM docs WHERE docs MATCH </a:t>
            </a:r>
            <a:r>
              <a:rPr lang="en-US" altLang="zh-CN" dirty="0" smtClean="0">
                <a:solidFill>
                  <a:srgbClr val="0089D2"/>
                </a:solidFill>
              </a:rPr>
              <a:t>‘“</a:t>
            </a:r>
            <a:r>
              <a:rPr lang="en-US" altLang="zh-CN" dirty="0" err="1" smtClean="0">
                <a:solidFill>
                  <a:srgbClr val="0089D2"/>
                </a:solidFill>
              </a:rPr>
              <a:t>lin</a:t>
            </a:r>
            <a:r>
              <a:rPr lang="en-US" altLang="zh-CN" dirty="0">
                <a:solidFill>
                  <a:srgbClr val="0089D2"/>
                </a:solidFill>
              </a:rPr>
              <a:t>* app</a:t>
            </a:r>
            <a:r>
              <a:rPr lang="en-US" altLang="zh-CN" dirty="0" smtClean="0">
                <a:solidFill>
                  <a:srgbClr val="0089D2"/>
                </a:solidFill>
              </a:rPr>
              <a:t>*”’</a:t>
            </a:r>
            <a:r>
              <a:rPr lang="zh-CN" altLang="en-US" dirty="0" smtClean="0">
                <a:solidFill>
                  <a:srgbClr val="0089D2"/>
                </a:solidFill>
              </a:rPr>
              <a:t>  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indent="266700">
              <a:spcAft>
                <a:spcPts val="0"/>
              </a:spcAft>
            </a:pPr>
            <a:endParaRPr lang="en-US" altLang="zh-CN" dirty="0">
              <a:solidFill>
                <a:srgbClr val="0089D2"/>
              </a:solidFill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zh-CN" altLang="en-US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第三类 临近查询</a:t>
            </a:r>
            <a:endParaRPr lang="en-US" altLang="zh-CN" dirty="0" smtClean="0">
              <a:solidFill>
                <a:srgbClr val="0089D2"/>
              </a:solidFill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zh-CN" altLang="en-US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这类查询会返回包含两个或者多个指定术语或者短语的文档，这些文档或者短语在彼此指定的范围内，默认情况下是</a:t>
            </a: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个以内的介入其中的术语。</a:t>
            </a:r>
            <a:endParaRPr lang="en-US" altLang="zh-CN" dirty="0" smtClean="0">
              <a:solidFill>
                <a:srgbClr val="0089D2"/>
              </a:solidFill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CREATE </a:t>
            </a:r>
            <a:r>
              <a:rPr lang="en-US" altLang="zh-CN" dirty="0">
                <a:solidFill>
                  <a:srgbClr val="0089D2"/>
                </a:solidFill>
                <a:ea typeface="微软雅黑" panose="020B0503020204020204" pitchFamily="34" charset="-122"/>
              </a:rPr>
              <a:t>VIRTUAL TABLE docs USING </a:t>
            </a: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fts4</a:t>
            </a:r>
          </a:p>
          <a:p>
            <a:pPr indent="266700">
              <a:spcAft>
                <a:spcPts val="0"/>
              </a:spcAft>
            </a:pPr>
            <a:r>
              <a:rPr lang="en-US" altLang="zh-CN" dirty="0">
                <a:solidFill>
                  <a:srgbClr val="0089D2"/>
                </a:solidFill>
                <a:ea typeface="微软雅黑" panose="020B0503020204020204" pitchFamily="34" charset="-122"/>
              </a:rPr>
              <a:t>INSERT INTO docs VALUES('SQLite is an ACID compliant embedded relational database management system</a:t>
            </a: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')</a:t>
            </a:r>
          </a:p>
          <a:p>
            <a:pPr indent="266700">
              <a:spcAft>
                <a:spcPts val="0"/>
              </a:spcAft>
            </a:pPr>
            <a:r>
              <a:rPr lang="en-US" altLang="zh-CN" dirty="0">
                <a:solidFill>
                  <a:srgbClr val="0089D2"/>
                </a:solidFill>
                <a:ea typeface="微软雅黑" panose="020B0503020204020204" pitchFamily="34" charset="-122"/>
              </a:rPr>
              <a:t>SELECT * FROM docs WHERE docs MATCH '</a:t>
            </a:r>
            <a:r>
              <a:rPr lang="en-US" altLang="zh-CN" dirty="0" err="1">
                <a:solidFill>
                  <a:srgbClr val="0089D2"/>
                </a:solidFill>
                <a:ea typeface="微软雅黑" panose="020B0503020204020204" pitchFamily="34" charset="-122"/>
              </a:rPr>
              <a:t>sqlite</a:t>
            </a:r>
            <a:r>
              <a:rPr lang="en-US" altLang="zh-CN" dirty="0">
                <a:solidFill>
                  <a:srgbClr val="0089D2"/>
                </a:solidFill>
                <a:ea typeface="微软雅黑" panose="020B0503020204020204" pitchFamily="34" charset="-122"/>
              </a:rPr>
              <a:t> NEAR database</a:t>
            </a: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';</a:t>
            </a:r>
          </a:p>
          <a:p>
            <a:pPr indent="266700">
              <a:spcAft>
                <a:spcPts val="0"/>
              </a:spcAft>
            </a:pPr>
            <a:r>
              <a:rPr lang="en-US" altLang="zh-CN" dirty="0">
                <a:solidFill>
                  <a:srgbClr val="0089D2"/>
                </a:solidFill>
                <a:ea typeface="微软雅黑" panose="020B0503020204020204" pitchFamily="34" charset="-122"/>
              </a:rPr>
              <a:t>SELECT * FROM docs WHERE docs MATCH 'database NEAR/6 </a:t>
            </a:r>
            <a:r>
              <a:rPr lang="en-US" altLang="zh-CN" dirty="0" err="1">
                <a:solidFill>
                  <a:srgbClr val="0089D2"/>
                </a:solidFill>
                <a:ea typeface="微软雅黑" panose="020B0503020204020204" pitchFamily="34" charset="-122"/>
              </a:rPr>
              <a:t>sqlite</a:t>
            </a: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';</a:t>
            </a:r>
          </a:p>
          <a:p>
            <a:pPr indent="266700">
              <a:spcAft>
                <a:spcPts val="0"/>
              </a:spcAft>
            </a:pPr>
            <a:r>
              <a:rPr lang="zh-CN" altLang="en-US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临近查询 </a:t>
            </a: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NEAR</a:t>
            </a:r>
            <a:r>
              <a:rPr lang="zh-CN" altLang="en-US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关键字可能在一条查询语句中出现不止一个</a:t>
            </a:r>
            <a:endParaRPr lang="en-US" altLang="zh-CN" dirty="0" smtClean="0">
              <a:solidFill>
                <a:srgbClr val="0089D2"/>
              </a:solidFill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dirty="0">
                <a:solidFill>
                  <a:srgbClr val="0089D2"/>
                </a:solidFill>
                <a:ea typeface="微软雅黑" panose="020B0503020204020204" pitchFamily="34" charset="-122"/>
              </a:rPr>
              <a:t>SELECT * FROM docs WHERE docs MATCH '</a:t>
            </a:r>
            <a:r>
              <a:rPr lang="en-US" altLang="zh-CN" dirty="0" err="1">
                <a:solidFill>
                  <a:srgbClr val="0089D2"/>
                </a:solidFill>
                <a:ea typeface="微软雅黑" panose="020B0503020204020204" pitchFamily="34" charset="-122"/>
              </a:rPr>
              <a:t>sqlite</a:t>
            </a:r>
            <a:r>
              <a:rPr lang="en-US" altLang="zh-CN" dirty="0">
                <a:solidFill>
                  <a:srgbClr val="0089D2"/>
                </a:solidFill>
                <a:ea typeface="微软雅黑" panose="020B0503020204020204" pitchFamily="34" charset="-122"/>
              </a:rPr>
              <a:t> NEAR/2 acid NEAR/2 relational</a:t>
            </a: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';</a:t>
            </a:r>
          </a:p>
          <a:p>
            <a:pPr indent="266700">
              <a:spcAft>
                <a:spcPts val="0"/>
              </a:spcAft>
            </a:pPr>
            <a:endParaRPr lang="en-US" altLang="zh-CN" dirty="0">
              <a:solidFill>
                <a:srgbClr val="0089D2"/>
              </a:solidFill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zh-CN" altLang="en-US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以上三类查询可以结合</a:t>
            </a:r>
            <a:r>
              <a:rPr lang="en-US" altLang="zh-CN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AND OR NOT</a:t>
            </a:r>
            <a:r>
              <a:rPr lang="zh-CN" altLang="en-US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等查询语言，衍生出复杂的查询。</a:t>
            </a:r>
            <a:endParaRPr lang="zh-CN" altLang="zh-CN" dirty="0">
              <a:solidFill>
                <a:srgbClr val="0089D2"/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20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Auxiliary Functions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617" y="3195959"/>
            <a:ext cx="11452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9D2"/>
                </a:solidFill>
              </a:rPr>
              <a:t>FTS3</a:t>
            </a:r>
            <a:r>
              <a:rPr lang="zh-CN" altLang="en-US" dirty="0" smtClean="0">
                <a:solidFill>
                  <a:srgbClr val="0089D2"/>
                </a:solidFill>
              </a:rPr>
              <a:t>和</a:t>
            </a:r>
            <a:r>
              <a:rPr lang="en-US" altLang="zh-CN" dirty="0" smtClean="0">
                <a:solidFill>
                  <a:srgbClr val="0089D2"/>
                </a:solidFill>
              </a:rPr>
              <a:t>FTS4</a:t>
            </a:r>
            <a:r>
              <a:rPr lang="zh-CN" altLang="en-US" dirty="0" smtClean="0">
                <a:solidFill>
                  <a:srgbClr val="0089D2"/>
                </a:solidFill>
              </a:rPr>
              <a:t>模块提供了三个特殊的标量函数 多么</a:t>
            </a:r>
            <a:r>
              <a:rPr lang="en-US" altLang="zh-CN" dirty="0" smtClean="0">
                <a:solidFill>
                  <a:srgbClr val="0089D2"/>
                </a:solidFill>
              </a:rPr>
              <a:t>snippet offset </a:t>
            </a:r>
            <a:r>
              <a:rPr lang="en-US" altLang="zh-CN" dirty="0" err="1" smtClean="0">
                <a:solidFill>
                  <a:srgbClr val="0089D2"/>
                </a:solidFill>
              </a:rPr>
              <a:t>matchinfo</a:t>
            </a:r>
            <a:r>
              <a:rPr lang="zh-CN" altLang="en-US" dirty="0" smtClean="0">
                <a:solidFill>
                  <a:srgbClr val="0089D2"/>
                </a:solidFill>
              </a:rPr>
              <a:t>，前面两个主要是便于用户标识查询的文档位置，最后一个提供给用户用于过滤和排序方面。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三个标量函数的第一个参数是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表的隐藏列：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>
                <a:solidFill>
                  <a:srgbClr val="0089D2"/>
                </a:solidFill>
              </a:rPr>
              <a:t>SELECT offsets(mail) FROM mail WHERE mail MATCH &lt;full-text query expression</a:t>
            </a:r>
            <a:r>
              <a:rPr lang="en-US" altLang="zh-CN" dirty="0" smtClean="0">
                <a:solidFill>
                  <a:srgbClr val="0089D2"/>
                </a:solidFill>
              </a:rPr>
              <a:t>&gt;;</a:t>
            </a:r>
          </a:p>
          <a:p>
            <a:endParaRPr lang="en-US" altLang="zh-CN" dirty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三个标量函数只在</a:t>
            </a:r>
            <a:r>
              <a:rPr lang="en-US" altLang="zh-CN" dirty="0" smtClean="0">
                <a:solidFill>
                  <a:srgbClr val="0089D2"/>
                </a:solidFill>
              </a:rPr>
              <a:t>SELECT</a:t>
            </a:r>
            <a:r>
              <a:rPr lang="zh-CN" altLang="en-US" dirty="0" smtClean="0">
                <a:solidFill>
                  <a:srgbClr val="0089D2"/>
                </a:solidFill>
              </a:rPr>
              <a:t>语句用于全文搜索使用，但如果使用</a:t>
            </a:r>
            <a:r>
              <a:rPr lang="en-US" altLang="zh-CN" dirty="0" smtClean="0">
                <a:solidFill>
                  <a:srgbClr val="0089D2"/>
                </a:solidFill>
              </a:rPr>
              <a:t>query by </a:t>
            </a:r>
            <a:r>
              <a:rPr lang="en-US" altLang="zh-CN" dirty="0" err="1" smtClean="0">
                <a:solidFill>
                  <a:srgbClr val="0089D2"/>
                </a:solidFill>
              </a:rPr>
              <a:t>rowid</a:t>
            </a:r>
            <a:r>
              <a:rPr lang="zh-CN" altLang="en-US" dirty="0" smtClean="0">
                <a:solidFill>
                  <a:srgbClr val="0089D2"/>
                </a:solidFill>
              </a:rPr>
              <a:t>或者</a:t>
            </a:r>
            <a:r>
              <a:rPr lang="en-US" altLang="zh-CN" dirty="0" smtClean="0">
                <a:solidFill>
                  <a:srgbClr val="0089D2"/>
                </a:solidFill>
              </a:rPr>
              <a:t>linear scan</a:t>
            </a:r>
            <a:r>
              <a:rPr lang="zh-CN" altLang="en-US" dirty="0" smtClean="0">
                <a:solidFill>
                  <a:srgbClr val="0089D2"/>
                </a:solidFill>
              </a:rPr>
              <a:t>，前两个返回空字符串，而最后一个则返回大小为</a:t>
            </a:r>
            <a:r>
              <a:rPr lang="en-US" altLang="zh-CN" dirty="0" smtClean="0">
                <a:solidFill>
                  <a:srgbClr val="0089D2"/>
                </a:solidFill>
              </a:rPr>
              <a:t>0</a:t>
            </a:r>
            <a:r>
              <a:rPr lang="zh-CN" altLang="en-US" dirty="0" smtClean="0">
                <a:solidFill>
                  <a:srgbClr val="0089D2"/>
                </a:solidFill>
              </a:rPr>
              <a:t>字节的</a:t>
            </a:r>
            <a:r>
              <a:rPr lang="en-US" altLang="zh-CN" dirty="0" smtClean="0">
                <a:solidFill>
                  <a:srgbClr val="0089D2"/>
                </a:solidFill>
              </a:rPr>
              <a:t>blob</a:t>
            </a:r>
            <a:r>
              <a:rPr lang="zh-CN" altLang="en-US" dirty="0" smtClean="0">
                <a:solidFill>
                  <a:srgbClr val="0089D2"/>
                </a:solidFill>
              </a:rPr>
              <a:t>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12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About </a:t>
            </a:r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Function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617" y="1988595"/>
            <a:ext cx="114521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89D2"/>
                </a:solidFill>
              </a:rPr>
              <a:t>Matchinfo</a:t>
            </a:r>
            <a:r>
              <a:rPr lang="en-US" altLang="zh-CN" dirty="0" smtClean="0">
                <a:solidFill>
                  <a:srgbClr val="0089D2"/>
                </a:solidFill>
              </a:rPr>
              <a:t> function</a:t>
            </a:r>
          </a:p>
          <a:p>
            <a:endParaRPr lang="en-US" altLang="zh-CN" dirty="0">
              <a:solidFill>
                <a:srgbClr val="0089D2"/>
              </a:solidFill>
            </a:endParaRPr>
          </a:p>
          <a:p>
            <a:r>
              <a:rPr lang="en-US" altLang="zh-CN" dirty="0" err="1" smtClean="0">
                <a:solidFill>
                  <a:srgbClr val="0089D2"/>
                </a:solidFill>
              </a:rPr>
              <a:t>Matchinfo</a:t>
            </a:r>
            <a:r>
              <a:rPr lang="zh-CN" altLang="en-US" dirty="0" smtClean="0">
                <a:solidFill>
                  <a:srgbClr val="0089D2"/>
                </a:solidFill>
              </a:rPr>
              <a:t>返回以个数据块，如果不用全文搜索索引，那么数据块会是</a:t>
            </a:r>
            <a:r>
              <a:rPr lang="en-US" altLang="zh-CN" dirty="0" smtClean="0">
                <a:solidFill>
                  <a:srgbClr val="0089D2"/>
                </a:solidFill>
              </a:rPr>
              <a:t>0</a:t>
            </a:r>
            <a:r>
              <a:rPr lang="zh-CN" altLang="en-US" dirty="0" smtClean="0">
                <a:solidFill>
                  <a:srgbClr val="0089D2"/>
                </a:solidFill>
              </a:rPr>
              <a:t>字节大小的数据块，否则，数据块将有</a:t>
            </a:r>
            <a:r>
              <a:rPr lang="en-US" altLang="zh-CN" dirty="0" smtClean="0">
                <a:solidFill>
                  <a:srgbClr val="0089D2"/>
                </a:solidFill>
              </a:rPr>
              <a:t>0</a:t>
            </a:r>
            <a:r>
              <a:rPr lang="zh-CN" altLang="en-US" dirty="0" smtClean="0">
                <a:solidFill>
                  <a:srgbClr val="0089D2"/>
                </a:solidFill>
              </a:rPr>
              <a:t>或者更多</a:t>
            </a:r>
            <a:r>
              <a:rPr lang="en-US" altLang="zh-CN" dirty="0" smtClean="0">
                <a:solidFill>
                  <a:srgbClr val="0089D2"/>
                </a:solidFill>
              </a:rPr>
              <a:t>32</a:t>
            </a:r>
            <a:r>
              <a:rPr lang="zh-CN" altLang="en-US" dirty="0" smtClean="0">
                <a:solidFill>
                  <a:srgbClr val="0089D2"/>
                </a:solidFill>
              </a:rPr>
              <a:t>位无符号的整数组成，整数的个数取决于查询条件以及函数的第二个参数（如果有的话）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对于所有的辅助函数，第一个参数默认的为隐藏列，第二个参数如果指定的话，必须是</a:t>
            </a:r>
            <a:r>
              <a:rPr lang="en-US" altLang="zh-CN" dirty="0" smtClean="0">
                <a:solidFill>
                  <a:srgbClr val="0089D2"/>
                </a:solidFill>
              </a:rPr>
              <a:t>text</a:t>
            </a:r>
            <a:r>
              <a:rPr lang="zh-CN" altLang="en-US" dirty="0" smtClean="0">
                <a:solidFill>
                  <a:srgbClr val="0089D2"/>
                </a:solidFill>
              </a:rPr>
              <a:t>值，这些值只能由</a:t>
            </a:r>
            <a:r>
              <a:rPr lang="en-US" altLang="zh-CN" dirty="0" err="1" smtClean="0">
                <a:solidFill>
                  <a:srgbClr val="0089D2"/>
                </a:solidFill>
              </a:rPr>
              <a:t>pcnalsxyb</a:t>
            </a:r>
            <a:r>
              <a:rPr lang="zh-CN" altLang="en-US" dirty="0" smtClean="0">
                <a:solidFill>
                  <a:srgbClr val="0089D2"/>
                </a:solidFill>
              </a:rPr>
              <a:t>，如果不指定的话，默认为</a:t>
            </a:r>
            <a:r>
              <a:rPr lang="en-US" altLang="zh-CN" dirty="0" err="1" smtClean="0">
                <a:solidFill>
                  <a:srgbClr val="0089D2"/>
                </a:solidFill>
              </a:rPr>
              <a:t>pcx</a:t>
            </a:r>
            <a:r>
              <a:rPr lang="zh-CN" altLang="en-US" dirty="0" smtClean="0">
                <a:solidFill>
                  <a:srgbClr val="0089D2"/>
                </a:solidFill>
              </a:rPr>
              <a:t>，参数中的格式字符从左到右依次被处理，每一个字符会导致一个或者多个</a:t>
            </a:r>
            <a:r>
              <a:rPr lang="en-US" altLang="zh-CN" dirty="0" smtClean="0">
                <a:solidFill>
                  <a:srgbClr val="0089D2"/>
                </a:solidFill>
              </a:rPr>
              <a:t>32</a:t>
            </a:r>
            <a:r>
              <a:rPr lang="zh-CN" altLang="en-US" dirty="0" smtClean="0">
                <a:solidFill>
                  <a:srgbClr val="0089D2"/>
                </a:solidFill>
              </a:rPr>
              <a:t>位的整数被添加在返回的数组中： 以默认值为例：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1" y="4408071"/>
            <a:ext cx="10058400" cy="22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2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Data Structures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617" y="1988595"/>
            <a:ext cx="114521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这一部分，主要是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模块如何存储索引以及内容的，不理解并不妨碍使用，只是有助于分析和理解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性能特性。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solidFill>
                  <a:srgbClr val="0089D2"/>
                </a:solidFill>
              </a:rPr>
              <a:t>Shadow tables</a:t>
            </a:r>
          </a:p>
          <a:p>
            <a:r>
              <a:rPr lang="zh-CN" altLang="en-US" dirty="0" smtClean="0">
                <a:solidFill>
                  <a:srgbClr val="0089D2"/>
                </a:solidFill>
              </a:rPr>
              <a:t>对于每一个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虚拟表，会有三到五张非虚拟表存储</a:t>
            </a:r>
            <a:r>
              <a:rPr lang="en-US" altLang="zh-CN" dirty="0" smtClean="0">
                <a:solidFill>
                  <a:srgbClr val="0089D2"/>
                </a:solidFill>
              </a:rPr>
              <a:t>underlying</a:t>
            </a:r>
            <a:r>
              <a:rPr lang="zh-CN" altLang="en-US" dirty="0" smtClean="0">
                <a:solidFill>
                  <a:srgbClr val="0089D2"/>
                </a:solidFill>
              </a:rPr>
              <a:t>数据，这些真实存在的表被称为影子表 </a:t>
            </a:r>
            <a:r>
              <a:rPr lang="en-US" altLang="zh-CN" dirty="0" smtClean="0">
                <a:solidFill>
                  <a:srgbClr val="0089D2"/>
                </a:solidFill>
              </a:rPr>
              <a:t>shadow tables</a:t>
            </a:r>
            <a:r>
              <a:rPr lang="zh-CN" altLang="en-US" dirty="0" smtClean="0">
                <a:solidFill>
                  <a:srgbClr val="0089D2"/>
                </a:solidFill>
              </a:rPr>
              <a:t>，这些表的命名以 </a:t>
            </a:r>
            <a:r>
              <a:rPr lang="en-US" altLang="zh-CN" dirty="0" smtClean="0">
                <a:solidFill>
                  <a:srgbClr val="0089D2"/>
                </a:solidFill>
              </a:rPr>
              <a:t>%_content</a:t>
            </a:r>
            <a:r>
              <a:rPr lang="zh-CN" altLang="en-US" dirty="0" smtClean="0">
                <a:solidFill>
                  <a:srgbClr val="0089D2"/>
                </a:solidFill>
              </a:rPr>
              <a:t>，</a:t>
            </a:r>
            <a:r>
              <a:rPr lang="en-US" altLang="zh-CN" dirty="0" smtClean="0">
                <a:solidFill>
                  <a:srgbClr val="0089D2"/>
                </a:solidFill>
              </a:rPr>
              <a:t>%_</a:t>
            </a:r>
            <a:r>
              <a:rPr lang="en-US" altLang="zh-CN" dirty="0" err="1" smtClean="0">
                <a:solidFill>
                  <a:srgbClr val="0089D2"/>
                </a:solidFill>
              </a:rPr>
              <a:t>segdir</a:t>
            </a:r>
            <a:r>
              <a:rPr lang="en-US" altLang="zh-CN" dirty="0" smtClean="0">
                <a:solidFill>
                  <a:srgbClr val="0089D2"/>
                </a:solidFill>
              </a:rPr>
              <a:t>, %_segments, %_stat</a:t>
            </a:r>
            <a:r>
              <a:rPr lang="en-US" altLang="zh-CN" dirty="0">
                <a:solidFill>
                  <a:srgbClr val="0089D2"/>
                </a:solidFill>
              </a:rPr>
              <a:t> </a:t>
            </a:r>
            <a:r>
              <a:rPr lang="zh-CN" altLang="en-US" dirty="0" smtClean="0">
                <a:solidFill>
                  <a:srgbClr val="0089D2"/>
                </a:solidFill>
              </a:rPr>
              <a:t>和 </a:t>
            </a:r>
            <a:r>
              <a:rPr lang="en-US" altLang="zh-CN" dirty="0" smtClean="0">
                <a:solidFill>
                  <a:srgbClr val="0089D2"/>
                </a:solidFill>
              </a:rPr>
              <a:t>%_</a:t>
            </a:r>
            <a:r>
              <a:rPr lang="en-US" altLang="zh-CN" dirty="0" err="1" smtClean="0">
                <a:solidFill>
                  <a:srgbClr val="0089D2"/>
                </a:solidFill>
              </a:rPr>
              <a:t>docsize</a:t>
            </a:r>
            <a:r>
              <a:rPr lang="zh-CN" altLang="en-US" dirty="0" smtClean="0">
                <a:solidFill>
                  <a:srgbClr val="0089D2"/>
                </a:solidFill>
              </a:rPr>
              <a:t>，以上通配符有虚拟表的表名填充。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 smtClean="0">
                <a:solidFill>
                  <a:srgbClr val="0089D2"/>
                </a:solidFill>
              </a:rPr>
              <a:t>%_content</a:t>
            </a:r>
            <a:r>
              <a:rPr lang="zh-CN" altLang="en-US" dirty="0" smtClean="0">
                <a:solidFill>
                  <a:srgbClr val="0089D2"/>
                </a:solidFill>
              </a:rPr>
              <a:t>表最左边的列是以</a:t>
            </a:r>
            <a:r>
              <a:rPr lang="en-US" altLang="zh-CN" dirty="0" err="1" smtClean="0">
                <a:solidFill>
                  <a:srgbClr val="0089D2"/>
                </a:solidFill>
              </a:rPr>
              <a:t>docid</a:t>
            </a:r>
            <a:r>
              <a:rPr lang="zh-CN" altLang="en-US" dirty="0" smtClean="0">
                <a:solidFill>
                  <a:srgbClr val="0089D2"/>
                </a:solidFill>
              </a:rPr>
              <a:t>命名的</a:t>
            </a:r>
            <a:r>
              <a:rPr lang="en-US" altLang="zh-CN" dirty="0" smtClean="0">
                <a:solidFill>
                  <a:srgbClr val="0089D2"/>
                </a:solidFill>
              </a:rPr>
              <a:t>INTEGER_PRIMARY_KEY</a:t>
            </a:r>
            <a:r>
              <a:rPr lang="zh-CN" altLang="en-US" dirty="0" smtClean="0">
                <a:solidFill>
                  <a:srgbClr val="0089D2"/>
                </a:solidFill>
              </a:rPr>
              <a:t>，紧接着是一列关于虚拟表各个列的，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该列的命名以‘</a:t>
            </a:r>
            <a:r>
              <a:rPr lang="en-US" altLang="zh-CN" dirty="0" err="1" smtClean="0">
                <a:solidFill>
                  <a:srgbClr val="0089D2"/>
                </a:solidFill>
              </a:rPr>
              <a:t>cN</a:t>
            </a:r>
            <a:r>
              <a:rPr lang="zh-CN" altLang="en-US" dirty="0" smtClean="0">
                <a:solidFill>
                  <a:srgbClr val="0089D2"/>
                </a:solidFill>
              </a:rPr>
              <a:t>’开头，</a:t>
            </a:r>
            <a:r>
              <a:rPr lang="en-US" altLang="zh-CN" dirty="0" smtClean="0">
                <a:solidFill>
                  <a:srgbClr val="0089D2"/>
                </a:solidFill>
              </a:rPr>
              <a:t>N</a:t>
            </a:r>
            <a:r>
              <a:rPr lang="zh-CN" altLang="en-US" dirty="0" smtClean="0">
                <a:solidFill>
                  <a:srgbClr val="0089D2"/>
                </a:solidFill>
              </a:rPr>
              <a:t>实则为虚拟表各列的</a:t>
            </a:r>
            <a:r>
              <a:rPr lang="en-US" altLang="zh-CN" dirty="0" smtClean="0">
                <a:solidFill>
                  <a:srgbClr val="0089D2"/>
                </a:solidFill>
              </a:rPr>
              <a:t>index</a:t>
            </a:r>
          </a:p>
          <a:p>
            <a:endParaRPr lang="en-US" altLang="zh-CN" dirty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该表内的数完全是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虚拟表的数据，假如用户在插入数据时没有指定那个</a:t>
            </a:r>
            <a:r>
              <a:rPr lang="en-US" altLang="zh-CN" dirty="0" err="1" smtClean="0">
                <a:solidFill>
                  <a:srgbClr val="0089D2"/>
                </a:solidFill>
              </a:rPr>
              <a:t>docid</a:t>
            </a:r>
            <a:r>
              <a:rPr lang="en-US" altLang="zh-CN" dirty="0" smtClean="0">
                <a:solidFill>
                  <a:srgbClr val="0089D2"/>
                </a:solidFill>
              </a:rPr>
              <a:t>,</a:t>
            </a:r>
            <a:r>
              <a:rPr lang="zh-CN" altLang="en-US" dirty="0" smtClean="0">
                <a:solidFill>
                  <a:srgbClr val="0089D2"/>
                </a:solidFill>
              </a:rPr>
              <a:t>该值将会由系统填充。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后面两张表由</a:t>
            </a:r>
            <a:r>
              <a:rPr lang="en-US" altLang="zh-CN" dirty="0" smtClean="0">
                <a:solidFill>
                  <a:srgbClr val="0089D2"/>
                </a:solidFill>
              </a:rPr>
              <a:t>FTS4</a:t>
            </a:r>
            <a:r>
              <a:rPr lang="zh-CN" altLang="en-US" dirty="0" smtClean="0">
                <a:solidFill>
                  <a:srgbClr val="0089D2"/>
                </a:solidFill>
              </a:rPr>
              <a:t>支持，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剩下的两张表则是有关于全文搜索的，存储的每个</a:t>
            </a:r>
            <a:r>
              <a:rPr lang="en-US" altLang="zh-CN" dirty="0" err="1" smtClean="0">
                <a:solidFill>
                  <a:srgbClr val="0089D2"/>
                </a:solidFill>
              </a:rPr>
              <a:t>iterm</a:t>
            </a:r>
            <a:r>
              <a:rPr lang="zh-CN" altLang="en-US" dirty="0" smtClean="0">
                <a:solidFill>
                  <a:srgbClr val="0089D2"/>
                </a:solidFill>
              </a:rPr>
              <a:t>或者</a:t>
            </a:r>
            <a:r>
              <a:rPr lang="en-US" altLang="zh-CN" dirty="0" smtClean="0">
                <a:solidFill>
                  <a:srgbClr val="0089D2"/>
                </a:solidFill>
              </a:rPr>
              <a:t>word </a:t>
            </a:r>
            <a:r>
              <a:rPr lang="zh-CN" altLang="en-US" dirty="0" smtClean="0">
                <a:solidFill>
                  <a:srgbClr val="0089D2"/>
                </a:solidFill>
              </a:rPr>
              <a:t>到</a:t>
            </a:r>
            <a:r>
              <a:rPr lang="en-US" altLang="zh-CN" dirty="0" err="1" smtClean="0">
                <a:solidFill>
                  <a:srgbClr val="0089D2"/>
                </a:solidFill>
              </a:rPr>
              <a:t>docid</a:t>
            </a:r>
            <a:r>
              <a:rPr lang="zh-CN" altLang="en-US" dirty="0" smtClean="0">
                <a:solidFill>
                  <a:srgbClr val="0089D2"/>
                </a:solidFill>
              </a:rPr>
              <a:t>的映射，相应的数据存放在第一张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表内。</a:t>
            </a:r>
            <a:endParaRPr lang="en-US" altLang="zh-CN" dirty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4" y="4538502"/>
            <a:ext cx="432495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6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Data Structures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617" y="1988595"/>
            <a:ext cx="114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这两张表的创建如下：</a:t>
            </a:r>
            <a:endParaRPr lang="en-US" altLang="zh-CN" dirty="0">
              <a:solidFill>
                <a:srgbClr val="0089D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1" y="2375778"/>
            <a:ext cx="5106113" cy="22101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0617" y="4836208"/>
            <a:ext cx="11283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以上两张表并不直接存储全文搜索索引，而是用来存储一个或者多个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树的。</a:t>
            </a:r>
            <a:r>
              <a:rPr lang="en-US" altLang="zh-CN" dirty="0" smtClean="0">
                <a:solidFill>
                  <a:srgbClr val="0089D2"/>
                </a:solidFill>
              </a:rPr>
              <a:t>_</a:t>
            </a:r>
            <a:r>
              <a:rPr lang="en-US" altLang="zh-CN" dirty="0" err="1" smtClean="0">
                <a:solidFill>
                  <a:srgbClr val="0089D2"/>
                </a:solidFill>
              </a:rPr>
              <a:t>segidir</a:t>
            </a:r>
            <a:r>
              <a:rPr lang="zh-CN" altLang="en-US" dirty="0" smtClean="0">
                <a:solidFill>
                  <a:srgbClr val="0089D2"/>
                </a:solidFill>
              </a:rPr>
              <a:t>表的每一行存储了一个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树，</a:t>
            </a:r>
            <a:r>
              <a:rPr lang="en-US" altLang="zh-CN" dirty="0" smtClean="0">
                <a:solidFill>
                  <a:srgbClr val="0089D2"/>
                </a:solidFill>
              </a:rPr>
              <a:t>_</a:t>
            </a:r>
            <a:r>
              <a:rPr lang="en-US" altLang="zh-CN" dirty="0" err="1" smtClean="0">
                <a:solidFill>
                  <a:srgbClr val="0089D2"/>
                </a:solidFill>
              </a:rPr>
              <a:t>segdir</a:t>
            </a:r>
            <a:r>
              <a:rPr lang="zh-CN" altLang="en-US" dirty="0" smtClean="0">
                <a:solidFill>
                  <a:srgbClr val="0089D2"/>
                </a:solidFill>
              </a:rPr>
              <a:t>的每一行包含了一个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树的结构。</a:t>
            </a:r>
            <a:r>
              <a:rPr lang="en-US" altLang="zh-CN" dirty="0" smtClean="0">
                <a:solidFill>
                  <a:srgbClr val="0089D2"/>
                </a:solidFill>
              </a:rPr>
              <a:t>_segments</a:t>
            </a:r>
            <a:r>
              <a:rPr lang="zh-CN" altLang="en-US" dirty="0" smtClean="0">
                <a:solidFill>
                  <a:srgbClr val="0089D2"/>
                </a:solidFill>
              </a:rPr>
              <a:t>表包含了除了根以外的其他所有节点。 每一个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树被演化为一个</a:t>
            </a:r>
            <a:r>
              <a:rPr lang="en-US" altLang="zh-CN" dirty="0" smtClean="0">
                <a:solidFill>
                  <a:srgbClr val="0089D2"/>
                </a:solidFill>
              </a:rPr>
              <a:t>segment,</a:t>
            </a:r>
            <a:r>
              <a:rPr lang="zh-CN" altLang="en-US" dirty="0" smtClean="0">
                <a:solidFill>
                  <a:srgbClr val="0089D2"/>
                </a:solidFill>
              </a:rPr>
              <a:t>一旦建立，不再更新。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 smtClean="0">
                <a:solidFill>
                  <a:srgbClr val="0089D2"/>
                </a:solidFill>
              </a:rPr>
              <a:t>Segment</a:t>
            </a:r>
            <a:r>
              <a:rPr lang="zh-CN" altLang="en-US" dirty="0" smtClean="0">
                <a:solidFill>
                  <a:srgbClr val="0089D2"/>
                </a:solidFill>
              </a:rPr>
              <a:t>树的所有关键字是</a:t>
            </a:r>
            <a:r>
              <a:rPr lang="zh-CN" altLang="en-US" dirty="0">
                <a:solidFill>
                  <a:srgbClr val="0089D2"/>
                </a:solidFill>
              </a:rPr>
              <a:t>分词</a:t>
            </a:r>
            <a:r>
              <a:rPr lang="zh-CN" altLang="en-US" dirty="0" smtClean="0">
                <a:solidFill>
                  <a:srgbClr val="0089D2"/>
                </a:solidFill>
              </a:rPr>
              <a:t>器拆分的所有</a:t>
            </a:r>
            <a:r>
              <a:rPr lang="en-US" altLang="zh-CN" dirty="0" smtClean="0">
                <a:solidFill>
                  <a:srgbClr val="0089D2"/>
                </a:solidFill>
              </a:rPr>
              <a:t>word,</a:t>
            </a:r>
            <a:r>
              <a:rPr lang="zh-CN" altLang="en-US" dirty="0" smtClean="0">
                <a:solidFill>
                  <a:srgbClr val="0089D2"/>
                </a:solidFill>
              </a:rPr>
              <a:t>每个关键字，即树节点，和</a:t>
            </a:r>
            <a:r>
              <a:rPr lang="en-US" altLang="zh-CN" dirty="0" err="1" smtClean="0">
                <a:solidFill>
                  <a:srgbClr val="0089D2"/>
                </a:solidFill>
              </a:rPr>
              <a:t>doclist</a:t>
            </a:r>
            <a:r>
              <a:rPr lang="zh-CN" altLang="en-US" dirty="0" smtClean="0">
                <a:solidFill>
                  <a:srgbClr val="0089D2"/>
                </a:solidFill>
              </a:rPr>
              <a:t>关联，每个</a:t>
            </a:r>
            <a:r>
              <a:rPr lang="en-US" altLang="zh-CN" dirty="0" err="1" smtClean="0">
                <a:solidFill>
                  <a:srgbClr val="0089D2"/>
                </a:solidFill>
              </a:rPr>
              <a:t>doclist</a:t>
            </a:r>
            <a:r>
              <a:rPr lang="zh-CN" altLang="en-US" dirty="0" smtClean="0">
                <a:solidFill>
                  <a:srgbClr val="0089D2"/>
                </a:solidFill>
              </a:rPr>
              <a:t>有一个或者多个</a:t>
            </a:r>
            <a:r>
              <a:rPr lang="en-US" altLang="zh-CN" dirty="0" smtClean="0">
                <a:solidFill>
                  <a:srgbClr val="0089D2"/>
                </a:solidFill>
              </a:rPr>
              <a:t>entry.</a:t>
            </a:r>
            <a:r>
              <a:rPr lang="zh-CN" altLang="en-US" dirty="0" smtClean="0">
                <a:solidFill>
                  <a:srgbClr val="0089D2"/>
                </a:solidFill>
              </a:rPr>
              <a:t>每个</a:t>
            </a:r>
            <a:r>
              <a:rPr lang="en-US" altLang="zh-CN" dirty="0" smtClean="0">
                <a:solidFill>
                  <a:srgbClr val="0089D2"/>
                </a:solidFill>
              </a:rPr>
              <a:t>entry</a:t>
            </a:r>
            <a:r>
              <a:rPr lang="zh-CN" altLang="en-US" dirty="0" smtClean="0">
                <a:solidFill>
                  <a:srgbClr val="0089D2"/>
                </a:solidFill>
              </a:rPr>
              <a:t>是通向最终查询记录集合的。每个</a:t>
            </a:r>
            <a:r>
              <a:rPr lang="en-US" altLang="zh-CN" dirty="0" smtClean="0">
                <a:solidFill>
                  <a:srgbClr val="0089D2"/>
                </a:solidFill>
              </a:rPr>
              <a:t>entry</a:t>
            </a:r>
            <a:r>
              <a:rPr lang="zh-CN" altLang="en-US" dirty="0" smtClean="0">
                <a:solidFill>
                  <a:srgbClr val="0089D2"/>
                </a:solidFill>
              </a:rPr>
              <a:t>按照</a:t>
            </a:r>
            <a:r>
              <a:rPr lang="en-US" altLang="zh-CN" dirty="0" err="1" smtClean="0">
                <a:solidFill>
                  <a:srgbClr val="0089D2"/>
                </a:solidFill>
              </a:rPr>
              <a:t>docid</a:t>
            </a:r>
            <a:r>
              <a:rPr lang="zh-CN" altLang="en-US" dirty="0" smtClean="0">
                <a:solidFill>
                  <a:srgbClr val="0089D2"/>
                </a:solidFill>
              </a:rPr>
              <a:t>升序排列。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  <a:p>
            <a:endParaRPr lang="zh-CN" altLang="en-US" dirty="0">
              <a:solidFill>
                <a:srgbClr val="008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3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Data Structures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617" y="3373512"/>
            <a:ext cx="11452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逻辑上全文搜索索引的建立是通过</a:t>
            </a:r>
            <a:r>
              <a:rPr lang="en-US" altLang="zh-CN" dirty="0" smtClean="0">
                <a:solidFill>
                  <a:srgbClr val="0089D2"/>
                </a:solidFill>
              </a:rPr>
              <a:t>segment B</a:t>
            </a:r>
            <a:r>
              <a:rPr lang="zh-CN" altLang="en-US" dirty="0" smtClean="0">
                <a:solidFill>
                  <a:srgbClr val="0089D2"/>
                </a:solidFill>
              </a:rPr>
              <a:t>树的合并形成的。其中有一条需要注意的是同一</a:t>
            </a:r>
            <a:r>
              <a:rPr lang="en-US" altLang="zh-CN" dirty="0" err="1" smtClean="0">
                <a:solidFill>
                  <a:srgbClr val="0089D2"/>
                </a:solidFill>
              </a:rPr>
              <a:t>docid</a:t>
            </a:r>
            <a:r>
              <a:rPr lang="zh-CN" altLang="en-US" dirty="0" smtClean="0">
                <a:solidFill>
                  <a:srgbClr val="0089D2"/>
                </a:solidFill>
              </a:rPr>
              <a:t>出现在多个</a:t>
            </a:r>
            <a:r>
              <a:rPr lang="en-US" altLang="zh-CN" dirty="0" err="1" smtClean="0">
                <a:solidFill>
                  <a:srgbClr val="0089D2"/>
                </a:solidFill>
              </a:rPr>
              <a:t>doclist</a:t>
            </a:r>
            <a:r>
              <a:rPr lang="zh-CN" altLang="en-US" dirty="0" smtClean="0">
                <a:solidFill>
                  <a:srgbClr val="0089D2"/>
                </a:solidFill>
              </a:rPr>
              <a:t>中，最新创建的部分会被认为是合法的。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为了减少插入的代价，会选择多个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树而非单一的，主要还是单一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树在插入数据是，大体量的</a:t>
            </a:r>
            <a:r>
              <a:rPr lang="en-US" altLang="zh-CN" dirty="0" err="1" smtClean="0">
                <a:solidFill>
                  <a:srgbClr val="0089D2"/>
                </a:solidFill>
              </a:rPr>
              <a:t>doclist</a:t>
            </a:r>
            <a:r>
              <a:rPr lang="zh-CN" altLang="en-US" dirty="0" smtClean="0">
                <a:solidFill>
                  <a:srgbClr val="0089D2"/>
                </a:solidFill>
              </a:rPr>
              <a:t>会从数据库导入，插入，最后回写，用多个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树之所以能够避免是因为你完全可以插入到新的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数内。之后再和已有的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树合并，合并任务在后台进行。</a:t>
            </a:r>
            <a:endParaRPr lang="en-US" altLang="zh-CN" dirty="0">
              <a:solidFill>
                <a:srgbClr val="008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23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Data Structures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571" y="2175026"/>
            <a:ext cx="114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叶子节点</a:t>
            </a:r>
            <a:endParaRPr lang="en-US" altLang="zh-CN" dirty="0">
              <a:solidFill>
                <a:srgbClr val="0089D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3081588"/>
            <a:ext cx="64112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6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Data Structures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571" y="2175026"/>
            <a:ext cx="114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非叶节点</a:t>
            </a:r>
            <a:endParaRPr lang="en-US" altLang="zh-CN" dirty="0">
              <a:solidFill>
                <a:srgbClr val="0089D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26" y="3110815"/>
            <a:ext cx="632548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Concept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14905" y="3080160"/>
            <a:ext cx="112488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chemeClr val="accent1">
                    <a:lumMod val="25000"/>
                    <a:lumOff val="75000"/>
                  </a:schemeClr>
                </a:solidFill>
              </a:rPr>
              <a:t>全文检索</a:t>
            </a:r>
            <a:r>
              <a:rPr lang="zh-CN" altLang="en-US" sz="2400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是从文本或数据库中，不限定数据字段，自由地搜索出消息的技术。 </a:t>
            </a:r>
            <a:r>
              <a:rPr lang="zh-CN" altLang="en-US" sz="2400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/>
            </a:r>
            <a:br>
              <a:rPr lang="zh-CN" altLang="en-US" sz="2400" dirty="0">
                <a:solidFill>
                  <a:schemeClr val="accent1">
                    <a:lumMod val="25000"/>
                    <a:lumOff val="75000"/>
                  </a:schemeClr>
                </a:solidFill>
              </a:rPr>
            </a:br>
            <a:r>
              <a:rPr lang="zh-CN" altLang="en-US" sz="2400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运行全文检索任务的程序，一般称作搜索引擎，它可以将用户随意输入的文字从数据库中找到匹配的内容。</a:t>
            </a:r>
            <a:endParaRPr lang="zh-CN" altLang="zh-CN" sz="2400" dirty="0">
              <a:solidFill>
                <a:schemeClr val="accent1">
                  <a:lumMod val="25000"/>
                  <a:lumOff val="7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95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Data Structures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571" y="2175026"/>
            <a:ext cx="114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89D2"/>
                </a:solidFill>
              </a:rPr>
              <a:t>Doclist</a:t>
            </a:r>
            <a:endParaRPr lang="en-US" altLang="zh-CN" dirty="0">
              <a:solidFill>
                <a:srgbClr val="0089D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6" y="2205214"/>
            <a:ext cx="732574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00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Application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571" y="2175026"/>
            <a:ext cx="1145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关于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的应用，微信在搜索上就更实用一些，以上例子都是建立在单索引上，每一列对应一个业务属性，当业务发生改变的时候，需要修改索引的表结构，所以，微信为了提高可扩展性，将搜索表结构和业务解耦，表字段不再具有真实的业务属性：索引表负责索引建立，数据表负责业务逻辑的过滤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>
              <a:solidFill>
                <a:srgbClr val="0089D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1" y="3198044"/>
            <a:ext cx="7151656" cy="34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33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FTS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783" y="2725445"/>
            <a:ext cx="923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89D2"/>
                </a:solidFill>
              </a:rPr>
              <a:t>CREATE VIRTUAL TABLE enrondata1 USING fts3(content TEXT); /* FTS3 table */ CREATE TABLE enrondata2(content TEXT); /* Ordinary table */</a:t>
            </a:r>
            <a:endParaRPr lang="zh-CN" altLang="en-US" dirty="0">
              <a:solidFill>
                <a:srgbClr val="0089D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在相同的设备环境下，包含 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517430条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 记录的SQLite数据库中，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使用全文检索FTS3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创建的数据库 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ea typeface="microsoft yahei" panose="020B0503020204020204" pitchFamily="34" charset="-122"/>
              </a:rPr>
              <a:t>查询耗时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0.03秒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，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没有使用全文检索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的数据库，使用 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 Unicode MS" panose="020B0604020202020204" pitchFamily="34" charset="-122"/>
                <a:ea typeface="Source Code Pro"/>
              </a:rPr>
              <a:t>LIKE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ea typeface="microsoft yahei" panose="020B0503020204020204" pitchFamily="34" charset="-122"/>
              </a:rPr>
              <a:t> 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查询耗时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22.5秒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。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3204839" y="3577701"/>
            <a:ext cx="399495" cy="22194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164" y="4083726"/>
            <a:ext cx="947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89D2"/>
                </a:solidFill>
              </a:rPr>
              <a:t>SELECT count(*) FROM enrondata1 WHERE content MATCH '</a:t>
            </a:r>
            <a:r>
              <a:rPr lang="en-US" altLang="zh-CN" dirty="0" err="1">
                <a:solidFill>
                  <a:srgbClr val="0089D2"/>
                </a:solidFill>
              </a:rPr>
              <a:t>linux</a:t>
            </a:r>
            <a:r>
              <a:rPr lang="en-US" altLang="zh-CN" dirty="0">
                <a:solidFill>
                  <a:srgbClr val="0089D2"/>
                </a:solidFill>
              </a:rPr>
              <a:t>'; /* 0.03 seconds */ SELECT count(*) FROM enrondata2 WHERE content LIKE '%</a:t>
            </a:r>
            <a:r>
              <a:rPr lang="en-US" altLang="zh-CN" dirty="0" err="1">
                <a:solidFill>
                  <a:srgbClr val="0089D2"/>
                </a:solidFill>
              </a:rPr>
              <a:t>linux</a:t>
            </a:r>
            <a:r>
              <a:rPr lang="en-US" altLang="zh-CN" dirty="0">
                <a:solidFill>
                  <a:srgbClr val="0089D2"/>
                </a:solidFill>
              </a:rPr>
              <a:t>%'; /* 22.5 seconds */</a:t>
            </a:r>
            <a:endParaRPr lang="zh-CN" altLang="en-US" dirty="0">
              <a:solidFill>
                <a:srgbClr val="0089D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925" y="5637322"/>
            <a:ext cx="8886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zh-CN" sz="1400" dirty="0">
                <a:solidFill>
                  <a:schemeClr val="bg1"/>
                </a:solidFill>
              </a:rPr>
              <a:t>Using one desktop PC hardware configuration, the query on the FTS3 table returns in approximately 0.03 seconds, versus 22.5 for querying the ordinary table.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sz="1400" dirty="0">
                <a:solidFill>
                  <a:schemeClr val="bg1"/>
                </a:solidFill>
              </a:rPr>
              <a:t>The FTS3 table consumes around 2006 MB on disk compared to just 1453 MB for the ordinary table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04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FTS &amp; SQLite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14905" y="3080160"/>
            <a:ext cx="112488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sz="2400" dirty="0">
                <a:solidFill>
                  <a:srgbClr val="0089D2"/>
                </a:solidFill>
              </a:rPr>
              <a:t> </a:t>
            </a:r>
            <a:r>
              <a:rPr lang="zh-CN" altLang="en-US" sz="2400" dirty="0" smtClean="0">
                <a:solidFill>
                  <a:srgbClr val="0089D2"/>
                </a:solidFill>
              </a:rPr>
              <a:t>   </a:t>
            </a:r>
            <a:r>
              <a:rPr lang="en-US" altLang="zh-CN" sz="2400" dirty="0" smtClean="0">
                <a:solidFill>
                  <a:srgbClr val="0089D2"/>
                </a:solidFill>
              </a:rPr>
              <a:t>SQLite</a:t>
            </a:r>
            <a:r>
              <a:rPr lang="zh-CN" altLang="en-US" sz="2400" dirty="0">
                <a:solidFill>
                  <a:srgbClr val="0089D2"/>
                </a:solidFill>
              </a:rPr>
              <a:t>提供的</a:t>
            </a:r>
            <a:r>
              <a:rPr lang="en-US" altLang="zh-CN" sz="2400" dirty="0">
                <a:solidFill>
                  <a:srgbClr val="0089D2"/>
                </a:solidFill>
              </a:rPr>
              <a:t>FTS</a:t>
            </a:r>
            <a:r>
              <a:rPr lang="zh-CN" altLang="en-US" sz="2400" dirty="0">
                <a:solidFill>
                  <a:srgbClr val="0089D2"/>
                </a:solidFill>
              </a:rPr>
              <a:t>（</a:t>
            </a:r>
            <a:r>
              <a:rPr lang="en-US" altLang="zh-CN" sz="2400" dirty="0">
                <a:solidFill>
                  <a:srgbClr val="0089D2"/>
                </a:solidFill>
              </a:rPr>
              <a:t>Full Text Search</a:t>
            </a:r>
            <a:r>
              <a:rPr lang="zh-CN" altLang="en-US" sz="2400" dirty="0">
                <a:solidFill>
                  <a:srgbClr val="0089D2"/>
                </a:solidFill>
              </a:rPr>
              <a:t>）模块，就是用来支持全文检索的</a:t>
            </a:r>
            <a:r>
              <a:rPr lang="zh-CN" altLang="en-US" sz="2400" dirty="0" smtClean="0">
                <a:solidFill>
                  <a:srgbClr val="0089D2"/>
                </a:solidFill>
              </a:rPr>
              <a:t>。</a:t>
            </a:r>
            <a:endParaRPr lang="en-US" altLang="zh-CN" sz="2400" dirty="0" smtClean="0">
              <a:solidFill>
                <a:srgbClr val="0089D2"/>
              </a:solidFill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89D2"/>
                </a:solidFill>
              </a:rPr>
              <a:t>FTS3</a:t>
            </a:r>
            <a:r>
              <a:rPr lang="zh-CN" altLang="en-US" sz="2400" dirty="0" smtClean="0">
                <a:solidFill>
                  <a:srgbClr val="0089D2"/>
                </a:solidFill>
              </a:rPr>
              <a:t>和</a:t>
            </a:r>
            <a:r>
              <a:rPr lang="en-US" altLang="zh-CN" sz="2400" dirty="0">
                <a:solidFill>
                  <a:srgbClr val="0089D2"/>
                </a:solidFill>
              </a:rPr>
              <a:t>FTS4 </a:t>
            </a:r>
            <a:r>
              <a:rPr lang="zh-CN" altLang="en-US" sz="2400" dirty="0">
                <a:solidFill>
                  <a:srgbClr val="0089D2"/>
                </a:solidFill>
              </a:rPr>
              <a:t>是一个</a:t>
            </a:r>
            <a:r>
              <a:rPr lang="en-US" altLang="zh-CN" sz="2400" dirty="0">
                <a:solidFill>
                  <a:srgbClr val="0089D2"/>
                </a:solidFill>
              </a:rPr>
              <a:t>SQLite </a:t>
            </a:r>
            <a:r>
              <a:rPr lang="zh-CN" altLang="en-US" sz="2400" dirty="0">
                <a:solidFill>
                  <a:srgbClr val="0089D2"/>
                </a:solidFill>
              </a:rPr>
              <a:t>虚拟表的模块</a:t>
            </a:r>
            <a:r>
              <a:rPr lang="en-US" altLang="zh-CN" sz="2400" dirty="0">
                <a:solidFill>
                  <a:srgbClr val="0089D2"/>
                </a:solidFill>
              </a:rPr>
              <a:t>, </a:t>
            </a:r>
            <a:r>
              <a:rPr lang="zh-CN" altLang="en-US" sz="2400" dirty="0">
                <a:solidFill>
                  <a:srgbClr val="0089D2"/>
                </a:solidFill>
              </a:rPr>
              <a:t>允许用户执行全文搜索一组</a:t>
            </a:r>
            <a:r>
              <a:rPr lang="zh-CN" altLang="en-US" sz="2400" dirty="0" smtClean="0">
                <a:solidFill>
                  <a:srgbClr val="0089D2"/>
                </a:solidFill>
              </a:rPr>
              <a:t>文档。</a:t>
            </a:r>
            <a:endParaRPr lang="en-US" altLang="zh-CN" sz="2400" dirty="0" smtClean="0">
              <a:solidFill>
                <a:srgbClr val="0089D2"/>
              </a:solidFill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89D2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   FTS1</a:t>
            </a:r>
            <a:r>
              <a:rPr lang="zh-CN" altLang="en-US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FTS2</a:t>
            </a:r>
            <a:r>
              <a:rPr lang="zh-CN" altLang="en-US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已经被</a:t>
            </a:r>
            <a:r>
              <a:rPr lang="en-US" altLang="zh-CN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SQLite</a:t>
            </a:r>
            <a:r>
              <a:rPr lang="zh-CN" altLang="en-US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的全文搜索遗弃掉</a:t>
            </a:r>
            <a:r>
              <a:rPr lang="zh-CN" altLang="en-US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FTS3</a:t>
            </a:r>
            <a:r>
              <a:rPr lang="zh-CN" altLang="en-US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的部分代码</a:t>
            </a:r>
            <a:r>
              <a:rPr lang="zh-CN" altLang="en-US" sz="2400" dirty="0">
                <a:solidFill>
                  <a:srgbClr val="0089D2"/>
                </a:solidFill>
                <a:ea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Google Scott Hess</a:t>
            </a:r>
            <a:r>
              <a:rPr lang="zh-CN" altLang="en-US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贡献，现在已经成为</a:t>
            </a:r>
            <a:r>
              <a:rPr lang="en-US" altLang="zh-CN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SQLite</a:t>
            </a:r>
            <a:r>
              <a:rPr lang="zh-CN" altLang="en-US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的一部分</a:t>
            </a:r>
            <a:endParaRPr lang="en-US" altLang="zh-CN" sz="2400" dirty="0" smtClean="0">
              <a:solidFill>
                <a:srgbClr val="0089D2"/>
              </a:solidFill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 smtClean="0">
                <a:solidFill>
                  <a:srgbClr val="0089D2"/>
                </a:solidFill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89D2"/>
                </a:solidFill>
              </a:rPr>
              <a:t>FTS3 </a:t>
            </a:r>
            <a:r>
              <a:rPr lang="zh-CN" altLang="en-US" sz="2400" dirty="0" smtClean="0">
                <a:solidFill>
                  <a:srgbClr val="0089D2"/>
                </a:solidFill>
              </a:rPr>
              <a:t>：</a:t>
            </a:r>
            <a:r>
              <a:rPr lang="en-US" altLang="zh-CN" sz="2400" dirty="0" smtClean="0">
                <a:solidFill>
                  <a:srgbClr val="0089D2"/>
                </a:solidFill>
              </a:rPr>
              <a:t>SQLite</a:t>
            </a:r>
            <a:r>
              <a:rPr lang="en-US" altLang="zh-CN" sz="2400" dirty="0">
                <a:solidFill>
                  <a:srgbClr val="0089D2"/>
                </a:solidFill>
              </a:rPr>
              <a:t> </a:t>
            </a:r>
            <a:r>
              <a:rPr lang="en-US" altLang="zh-CN" sz="2400" dirty="0">
                <a:solidFill>
                  <a:srgbClr val="0089D2"/>
                </a:solidFill>
                <a:hlinkClick r:id="rId3"/>
              </a:rPr>
              <a:t>version 3.5.0</a:t>
            </a:r>
            <a:r>
              <a:rPr lang="en-US" altLang="zh-CN" sz="2400" dirty="0">
                <a:solidFill>
                  <a:srgbClr val="0089D2"/>
                </a:solidFill>
              </a:rPr>
              <a:t> (2007-09-04) </a:t>
            </a:r>
            <a:endParaRPr lang="en-US" altLang="zh-CN" sz="2400" dirty="0" smtClean="0">
              <a:solidFill>
                <a:srgbClr val="0089D2"/>
              </a:solidFill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 smtClean="0">
                <a:solidFill>
                  <a:srgbClr val="0089D2"/>
                </a:solidFill>
              </a:rPr>
              <a:t>    FTS4 </a:t>
            </a:r>
            <a:r>
              <a:rPr lang="zh-CN" altLang="en-US" sz="2400" dirty="0" smtClean="0">
                <a:solidFill>
                  <a:srgbClr val="0089D2"/>
                </a:solidFill>
              </a:rPr>
              <a:t>：</a:t>
            </a:r>
            <a:r>
              <a:rPr lang="en-US" altLang="zh-CN" sz="2400" dirty="0" smtClean="0">
                <a:solidFill>
                  <a:srgbClr val="0089D2"/>
                </a:solidFill>
              </a:rPr>
              <a:t>SQLite</a:t>
            </a:r>
            <a:r>
              <a:rPr lang="en-US" altLang="zh-CN" sz="2400" dirty="0">
                <a:solidFill>
                  <a:srgbClr val="0089D2"/>
                </a:solidFill>
              </a:rPr>
              <a:t> </a:t>
            </a:r>
            <a:r>
              <a:rPr lang="en-US" altLang="zh-CN" sz="2400" dirty="0">
                <a:solidFill>
                  <a:srgbClr val="0089D2"/>
                </a:solidFill>
                <a:hlinkClick r:id="rId4"/>
              </a:rPr>
              <a:t>version 3.7.4</a:t>
            </a:r>
            <a:r>
              <a:rPr lang="en-US" altLang="zh-CN" sz="2400" dirty="0">
                <a:solidFill>
                  <a:srgbClr val="0089D2"/>
                </a:solidFill>
              </a:rPr>
              <a:t> (2010-12-07).</a:t>
            </a:r>
            <a:endParaRPr lang="en-US" altLang="zh-CN" sz="2400" dirty="0">
              <a:solidFill>
                <a:srgbClr val="0089D2"/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7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FTS3 </a:t>
            </a:r>
            <a:r>
              <a:rPr lang="en-US" altLang="zh-CN" sz="6000" dirty="0" err="1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Vesus</a:t>
            </a:r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FTS4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272" y="2831977"/>
            <a:ext cx="8398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引用官方文档的话就是：</a:t>
            </a:r>
            <a:r>
              <a:rPr lang="en-US" altLang="zh-CN" dirty="0" smtClean="0">
                <a:solidFill>
                  <a:srgbClr val="0089D2"/>
                </a:solidFill>
              </a:rPr>
              <a:t>Nearly Identical --- </a:t>
            </a:r>
            <a:r>
              <a:rPr lang="zh-CN" altLang="en-US" dirty="0" smtClean="0">
                <a:solidFill>
                  <a:srgbClr val="0089D2"/>
                </a:solidFill>
              </a:rPr>
              <a:t>共享大部分的代码和相同的接口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不同点如下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常见词的查询，存在于数据库表的很大部分的数据目录里面，全文搜索的查询性能</a:t>
            </a:r>
            <a:r>
              <a:rPr lang="en-US" altLang="zh-CN" dirty="0" smtClean="0">
                <a:solidFill>
                  <a:srgbClr val="0089D2"/>
                </a:solidFill>
              </a:rPr>
              <a:t>Maybe</a:t>
            </a:r>
            <a:r>
              <a:rPr lang="zh-CN" altLang="en-US" dirty="0" smtClean="0">
                <a:solidFill>
                  <a:srgbClr val="0089D2"/>
                </a:solidFill>
              </a:rPr>
              <a:t>有很大的提升。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支持</a:t>
            </a:r>
            <a:r>
              <a:rPr lang="en-US" altLang="zh-CN" dirty="0" err="1">
                <a:solidFill>
                  <a:srgbClr val="0089D2"/>
                </a:solidFill>
              </a:rPr>
              <a:t>m</a:t>
            </a:r>
            <a:r>
              <a:rPr lang="en-US" altLang="zh-CN" dirty="0" err="1" smtClean="0">
                <a:solidFill>
                  <a:srgbClr val="0089D2"/>
                </a:solidFill>
              </a:rPr>
              <a:t>atchInfo</a:t>
            </a:r>
            <a:r>
              <a:rPr lang="zh-CN" altLang="en-US" dirty="0" smtClean="0">
                <a:solidFill>
                  <a:srgbClr val="0089D2"/>
                </a:solidFill>
              </a:rPr>
              <a:t>（）函数。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鉴于</a:t>
            </a:r>
            <a:r>
              <a:rPr lang="en-US" altLang="zh-CN" dirty="0" smtClean="0">
                <a:solidFill>
                  <a:srgbClr val="0089D2"/>
                </a:solidFill>
              </a:rPr>
              <a:t>FTS4</a:t>
            </a:r>
            <a:r>
              <a:rPr lang="zh-CN" altLang="en-US" dirty="0" smtClean="0">
                <a:solidFill>
                  <a:srgbClr val="0089D2"/>
                </a:solidFill>
              </a:rPr>
              <a:t>有两个新的影子表（</a:t>
            </a:r>
            <a:r>
              <a:rPr lang="en-US" altLang="zh-CN" dirty="0" err="1" smtClean="0">
                <a:solidFill>
                  <a:srgbClr val="0089D2"/>
                </a:solidFill>
              </a:rPr>
              <a:t>shadow_tables</a:t>
            </a:r>
            <a:r>
              <a:rPr lang="zh-CN" altLang="en-US" dirty="0" smtClean="0">
                <a:solidFill>
                  <a:srgbClr val="0089D2"/>
                </a:solidFill>
              </a:rPr>
              <a:t>，用于支持性能优化）和额外的</a:t>
            </a:r>
            <a:r>
              <a:rPr lang="en-US" altLang="zh-CN" dirty="0" err="1" smtClean="0">
                <a:solidFill>
                  <a:srgbClr val="0089D2"/>
                </a:solidFill>
              </a:rPr>
              <a:t>matchinfo</a:t>
            </a:r>
            <a:r>
              <a:rPr lang="zh-CN" altLang="en-US" dirty="0" smtClean="0">
                <a:solidFill>
                  <a:srgbClr val="0089D2"/>
                </a:solidFill>
              </a:rPr>
              <a:t>（）选项，</a:t>
            </a:r>
            <a:r>
              <a:rPr lang="en-US" altLang="zh-CN" dirty="0" smtClean="0">
                <a:solidFill>
                  <a:srgbClr val="0089D2"/>
                </a:solidFill>
              </a:rPr>
              <a:t>FTS4</a:t>
            </a:r>
            <a:r>
              <a:rPr lang="zh-CN" altLang="en-US" dirty="0" smtClean="0">
                <a:solidFill>
                  <a:srgbClr val="0089D2"/>
                </a:solidFill>
              </a:rPr>
              <a:t>相比较</a:t>
            </a:r>
            <a:r>
              <a:rPr lang="en-US" altLang="zh-CN" dirty="0" smtClean="0">
                <a:solidFill>
                  <a:srgbClr val="0089D2"/>
                </a:solidFill>
              </a:rPr>
              <a:t>FTS3</a:t>
            </a:r>
            <a:r>
              <a:rPr lang="zh-CN" altLang="en-US" dirty="0" smtClean="0">
                <a:solidFill>
                  <a:srgbClr val="0089D2"/>
                </a:solidFill>
              </a:rPr>
              <a:t>可能会消耗掉更多的磁盘空间，主要取决于</a:t>
            </a:r>
            <a:r>
              <a:rPr lang="en-US" altLang="zh-CN" dirty="0" smtClean="0">
                <a:solidFill>
                  <a:srgbClr val="0089D2"/>
                </a:solidFill>
              </a:rPr>
              <a:t>FTS table</a:t>
            </a:r>
            <a:r>
              <a:rPr lang="zh-CN" altLang="en-US" dirty="0" smtClean="0">
                <a:solidFill>
                  <a:srgbClr val="0089D2"/>
                </a:solidFill>
              </a:rPr>
              <a:t>的大小，两者可能会相差</a:t>
            </a:r>
            <a:r>
              <a:rPr lang="en-US" altLang="zh-CN" dirty="0" smtClean="0">
                <a:solidFill>
                  <a:srgbClr val="0089D2"/>
                </a:solidFill>
              </a:rPr>
              <a:t>1%-2% </a:t>
            </a:r>
            <a:r>
              <a:rPr lang="zh-CN" altLang="en-US" dirty="0" smtClean="0">
                <a:solidFill>
                  <a:srgbClr val="0089D2"/>
                </a:solidFill>
              </a:rPr>
              <a:t>或者</a:t>
            </a:r>
            <a:r>
              <a:rPr lang="en-US" altLang="zh-CN" dirty="0" smtClean="0">
                <a:solidFill>
                  <a:srgbClr val="0089D2"/>
                </a:solidFill>
              </a:rPr>
              <a:t>10%</a:t>
            </a:r>
            <a:r>
              <a:rPr lang="zh-CN" altLang="en-US" dirty="0" smtClean="0">
                <a:solidFill>
                  <a:srgbClr val="0089D2"/>
                </a:solidFill>
              </a:rPr>
              <a:t>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89D2"/>
                </a:solidFill>
              </a:rPr>
              <a:t>FTS4 </a:t>
            </a:r>
            <a:r>
              <a:rPr lang="zh-CN" altLang="en-US" dirty="0" smtClean="0">
                <a:solidFill>
                  <a:srgbClr val="0089D2"/>
                </a:solidFill>
              </a:rPr>
              <a:t>提供了压缩和解压缩的选项，以减少磁盘空间和</a:t>
            </a:r>
            <a:r>
              <a:rPr lang="en-US" altLang="zh-CN" dirty="0" smtClean="0">
                <a:solidFill>
                  <a:srgbClr val="0089D2"/>
                </a:solidFill>
              </a:rPr>
              <a:t>IO</a:t>
            </a:r>
            <a:r>
              <a:rPr lang="zh-CN" altLang="en-US" dirty="0" smtClean="0">
                <a:solidFill>
                  <a:srgbClr val="0089D2"/>
                </a:solidFill>
              </a:rPr>
              <a:t>次数。</a:t>
            </a:r>
            <a:endParaRPr lang="zh-CN" altLang="en-US" dirty="0">
              <a:solidFill>
                <a:srgbClr val="008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3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-7266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8542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Populating FTS Table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400" y="2326640"/>
            <a:ext cx="11064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89D2"/>
                </a:solidFill>
              </a:rPr>
              <a:t> FTS </a:t>
            </a:r>
            <a:r>
              <a:rPr lang="zh-CN" altLang="en-US" dirty="0" smtClean="0">
                <a:solidFill>
                  <a:srgbClr val="0089D2"/>
                </a:solidFill>
              </a:rPr>
              <a:t>表数据的填充，跟普通的</a:t>
            </a:r>
            <a:r>
              <a:rPr lang="en-US" altLang="zh-CN" dirty="0" smtClean="0">
                <a:solidFill>
                  <a:srgbClr val="0089D2"/>
                </a:solidFill>
              </a:rPr>
              <a:t>SQLite</a:t>
            </a:r>
            <a:r>
              <a:rPr lang="zh-CN" altLang="en-US" dirty="0" smtClean="0">
                <a:solidFill>
                  <a:srgbClr val="0089D2"/>
                </a:solidFill>
              </a:rPr>
              <a:t>表一样都是通过</a:t>
            </a:r>
            <a:r>
              <a:rPr lang="en-US" altLang="zh-CN" dirty="0" smtClean="0">
                <a:solidFill>
                  <a:srgbClr val="0089D2"/>
                </a:solidFill>
              </a:rPr>
              <a:t>INSERT, UPDATE,</a:t>
            </a:r>
            <a:r>
              <a:rPr lang="zh-CN" altLang="en-US" dirty="0" smtClean="0">
                <a:solidFill>
                  <a:srgbClr val="0089D2"/>
                </a:solidFill>
              </a:rPr>
              <a:t>和</a:t>
            </a:r>
            <a:r>
              <a:rPr lang="en-US" altLang="zh-CN" dirty="0" smtClean="0">
                <a:solidFill>
                  <a:srgbClr val="0089D2"/>
                </a:solidFill>
              </a:rPr>
              <a:t>DELETE</a:t>
            </a:r>
            <a:r>
              <a:rPr lang="zh-CN" altLang="en-US" dirty="0" smtClean="0">
                <a:solidFill>
                  <a:srgbClr val="0089D2"/>
                </a:solidFill>
              </a:rPr>
              <a:t>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89D2"/>
                </a:solidFill>
              </a:rPr>
              <a:t>每一个</a:t>
            </a:r>
            <a:r>
              <a:rPr lang="en-US" altLang="zh-CN" dirty="0">
                <a:solidFill>
                  <a:srgbClr val="0089D2"/>
                </a:solidFill>
              </a:rPr>
              <a:t>FTS</a:t>
            </a:r>
            <a:r>
              <a:rPr lang="zh-CN" altLang="en-US" dirty="0">
                <a:solidFill>
                  <a:srgbClr val="0089D2"/>
                </a:solidFill>
              </a:rPr>
              <a:t>表结构都有一个“</a:t>
            </a:r>
            <a:r>
              <a:rPr lang="en-US" altLang="zh-CN" dirty="0" err="1">
                <a:solidFill>
                  <a:srgbClr val="0089D2"/>
                </a:solidFill>
              </a:rPr>
              <a:t>rowid</a:t>
            </a:r>
            <a:r>
              <a:rPr lang="zh-CN" altLang="en-US" dirty="0">
                <a:solidFill>
                  <a:srgbClr val="0089D2"/>
                </a:solidFill>
              </a:rPr>
              <a:t>”</a:t>
            </a:r>
            <a:r>
              <a:rPr lang="en-US" altLang="zh-CN" dirty="0">
                <a:solidFill>
                  <a:srgbClr val="0089D2"/>
                </a:solidFill>
              </a:rPr>
              <a:t>, </a:t>
            </a:r>
            <a:r>
              <a:rPr lang="zh-CN" altLang="en-US" dirty="0">
                <a:solidFill>
                  <a:srgbClr val="0089D2"/>
                </a:solidFill>
              </a:rPr>
              <a:t>其作用跟普通的</a:t>
            </a:r>
            <a:r>
              <a:rPr lang="en-US" altLang="zh-CN" dirty="0">
                <a:solidFill>
                  <a:srgbClr val="0089D2"/>
                </a:solidFill>
              </a:rPr>
              <a:t>SQLite</a:t>
            </a:r>
            <a:r>
              <a:rPr lang="zh-CN" altLang="en-US" dirty="0">
                <a:solidFill>
                  <a:srgbClr val="0089D2"/>
                </a:solidFill>
              </a:rPr>
              <a:t>表的</a:t>
            </a:r>
            <a:r>
              <a:rPr lang="en-US" altLang="zh-CN" dirty="0" err="1">
                <a:solidFill>
                  <a:srgbClr val="0089D2"/>
                </a:solidFill>
              </a:rPr>
              <a:t>rowid</a:t>
            </a:r>
            <a:r>
              <a:rPr lang="zh-CN" altLang="en-US" dirty="0">
                <a:solidFill>
                  <a:srgbClr val="0089D2"/>
                </a:solidFill>
              </a:rPr>
              <a:t>一样，但是，如果你用</a:t>
            </a:r>
            <a:r>
              <a:rPr lang="en-US" altLang="zh-CN" dirty="0">
                <a:solidFill>
                  <a:srgbClr val="0089D2"/>
                </a:solidFill>
              </a:rPr>
              <a:t>VACUUM</a:t>
            </a:r>
            <a:r>
              <a:rPr lang="zh-CN" altLang="en-US" dirty="0">
                <a:solidFill>
                  <a:srgbClr val="0089D2"/>
                </a:solidFill>
              </a:rPr>
              <a:t>清空命令重建该数据库的时候，这个</a:t>
            </a:r>
            <a:r>
              <a:rPr lang="en-US" altLang="zh-CN" dirty="0" err="1">
                <a:solidFill>
                  <a:srgbClr val="0089D2"/>
                </a:solidFill>
              </a:rPr>
              <a:t>rowid</a:t>
            </a:r>
            <a:r>
              <a:rPr lang="zh-CN" altLang="en-US" dirty="0">
                <a:solidFill>
                  <a:srgbClr val="0089D2"/>
                </a:solidFill>
              </a:rPr>
              <a:t>不会发生</a:t>
            </a:r>
            <a:r>
              <a:rPr lang="zh-CN" altLang="en-US" dirty="0" smtClean="0">
                <a:solidFill>
                  <a:srgbClr val="0089D2"/>
                </a:solidFill>
              </a:rPr>
              <a:t>改变。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对于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表而言，</a:t>
            </a:r>
            <a:r>
              <a:rPr lang="en-US" altLang="zh-CN" dirty="0" err="1" smtClean="0">
                <a:solidFill>
                  <a:srgbClr val="0089D2"/>
                </a:solidFill>
              </a:rPr>
              <a:t>docid</a:t>
            </a:r>
            <a:r>
              <a:rPr lang="zh-CN" altLang="en-US" dirty="0" smtClean="0">
                <a:solidFill>
                  <a:srgbClr val="0089D2"/>
                </a:solidFill>
              </a:rPr>
              <a:t>允许作为</a:t>
            </a:r>
            <a:r>
              <a:rPr lang="en-US" altLang="zh-CN" dirty="0" err="1" smtClean="0">
                <a:solidFill>
                  <a:srgbClr val="0089D2"/>
                </a:solidFill>
              </a:rPr>
              <a:t>rowid</a:t>
            </a:r>
            <a:r>
              <a:rPr lang="zh-CN" altLang="en-US" dirty="0" smtClean="0">
                <a:solidFill>
                  <a:srgbClr val="0089D2"/>
                </a:solidFill>
              </a:rPr>
              <a:t>的别名存在，并且和普通的</a:t>
            </a:r>
            <a:r>
              <a:rPr lang="en-US" altLang="zh-CN" dirty="0" smtClean="0">
                <a:solidFill>
                  <a:srgbClr val="0089D2"/>
                </a:solidFill>
              </a:rPr>
              <a:t>SQLite</a:t>
            </a:r>
            <a:r>
              <a:rPr lang="zh-CN" altLang="en-US" dirty="0" smtClean="0">
                <a:solidFill>
                  <a:srgbClr val="0089D2"/>
                </a:solidFill>
              </a:rPr>
              <a:t>表一样，插入已存在的</a:t>
            </a:r>
            <a:r>
              <a:rPr lang="en-US" altLang="zh-CN" dirty="0" err="1" smtClean="0">
                <a:solidFill>
                  <a:srgbClr val="0089D2"/>
                </a:solidFill>
              </a:rPr>
              <a:t>docid</a:t>
            </a:r>
            <a:r>
              <a:rPr lang="zh-CN" altLang="en-US" dirty="0" smtClean="0">
                <a:solidFill>
                  <a:srgbClr val="0089D2"/>
                </a:solidFill>
              </a:rPr>
              <a:t>会出现错误。但是，有一点小小的区别：在给普通表同一</a:t>
            </a:r>
            <a:r>
              <a:rPr lang="en-US" altLang="zh-CN" dirty="0" err="1" smtClean="0">
                <a:solidFill>
                  <a:srgbClr val="0089D2"/>
                </a:solidFill>
              </a:rPr>
              <a:t>rowid</a:t>
            </a:r>
            <a:r>
              <a:rPr lang="zh-CN" altLang="en-US" dirty="0" smtClean="0">
                <a:solidFill>
                  <a:srgbClr val="0089D2"/>
                </a:solidFill>
              </a:rPr>
              <a:t>的不同</a:t>
            </a:r>
            <a:r>
              <a:rPr lang="zh-CN" altLang="en-US" dirty="0">
                <a:solidFill>
                  <a:srgbClr val="0089D2"/>
                </a:solidFill>
              </a:rPr>
              <a:t>的</a:t>
            </a:r>
            <a:r>
              <a:rPr lang="zh-CN" altLang="en-US" dirty="0" smtClean="0">
                <a:solidFill>
                  <a:srgbClr val="0089D2"/>
                </a:solidFill>
              </a:rPr>
              <a:t>别名</a:t>
            </a:r>
            <a:r>
              <a:rPr lang="en-US" altLang="zh-CN" dirty="0" smtClean="0">
                <a:solidFill>
                  <a:srgbClr val="0089D2"/>
                </a:solidFill>
              </a:rPr>
              <a:t>INSERT</a:t>
            </a:r>
            <a:r>
              <a:rPr lang="zh-CN" altLang="en-US" dirty="0" smtClean="0">
                <a:solidFill>
                  <a:srgbClr val="0089D2"/>
                </a:solidFill>
              </a:rPr>
              <a:t>或者</a:t>
            </a:r>
            <a:r>
              <a:rPr lang="en-US" altLang="zh-CN" dirty="0" smtClean="0">
                <a:solidFill>
                  <a:srgbClr val="0089D2"/>
                </a:solidFill>
              </a:rPr>
              <a:t>UPDATE</a:t>
            </a:r>
            <a:r>
              <a:rPr lang="zh-CN" altLang="en-US" dirty="0" smtClean="0">
                <a:solidFill>
                  <a:srgbClr val="0089D2"/>
                </a:solidFill>
              </a:rPr>
              <a:t>数据时，</a:t>
            </a:r>
            <a:r>
              <a:rPr lang="en-US" altLang="zh-CN" dirty="0" smtClean="0">
                <a:solidFill>
                  <a:srgbClr val="0089D2"/>
                </a:solidFill>
              </a:rPr>
              <a:t>SQLite</a:t>
            </a:r>
            <a:r>
              <a:rPr lang="zh-CN" altLang="en-US" dirty="0" smtClean="0">
                <a:solidFill>
                  <a:srgbClr val="0089D2"/>
                </a:solidFill>
              </a:rPr>
              <a:t>会填充最有边的数据，在给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</a:t>
            </a:r>
            <a:r>
              <a:rPr lang="en-US" altLang="zh-CN" dirty="0" err="1" smtClean="0">
                <a:solidFill>
                  <a:srgbClr val="0089D2"/>
                </a:solidFill>
              </a:rPr>
              <a:t>rowid</a:t>
            </a:r>
            <a:r>
              <a:rPr lang="zh-CN" altLang="en-US" dirty="0" smtClean="0">
                <a:solidFill>
                  <a:srgbClr val="0089D2"/>
                </a:solidFill>
              </a:rPr>
              <a:t>和它的别名插入，则会报错。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>
                <a:solidFill>
                  <a:srgbClr val="0089D2"/>
                </a:solidFill>
              </a:rPr>
              <a:t> </a:t>
            </a:r>
            <a:r>
              <a:rPr lang="en-US" altLang="zh-CN" dirty="0" smtClean="0">
                <a:solidFill>
                  <a:srgbClr val="0089D2"/>
                </a:solidFill>
              </a:rPr>
              <a:t>    </a:t>
            </a:r>
            <a:r>
              <a:rPr lang="en-US" altLang="zh-CN" dirty="0" err="1" smtClean="0">
                <a:solidFill>
                  <a:srgbClr val="0089D2"/>
                </a:solidFill>
              </a:rPr>
              <a:t>eg</a:t>
            </a:r>
            <a:r>
              <a:rPr lang="en-US" altLang="zh-CN" dirty="0" err="1">
                <a:solidFill>
                  <a:srgbClr val="0089D2"/>
                </a:solidFill>
              </a:rPr>
              <a:t>:</a:t>
            </a:r>
            <a:r>
              <a:rPr lang="en-US" altLang="zh-CN" dirty="0" err="1" smtClean="0">
                <a:solidFill>
                  <a:srgbClr val="0089D2"/>
                </a:solidFill>
              </a:rPr>
              <a:t>insert</a:t>
            </a:r>
            <a:r>
              <a:rPr lang="en-US" altLang="zh-CN" dirty="0" smtClean="0">
                <a:solidFill>
                  <a:srgbClr val="0089D2"/>
                </a:solidFill>
              </a:rPr>
              <a:t> into page(</a:t>
            </a:r>
            <a:r>
              <a:rPr lang="en-US" altLang="zh-CN" dirty="0" err="1" smtClean="0">
                <a:solidFill>
                  <a:srgbClr val="0089D2"/>
                </a:solidFill>
              </a:rPr>
              <a:t>rowid</a:t>
            </a:r>
            <a:r>
              <a:rPr lang="zh-CN" altLang="en-US" dirty="0" smtClean="0">
                <a:solidFill>
                  <a:srgbClr val="0089D2"/>
                </a:solidFill>
              </a:rPr>
              <a:t>，</a:t>
            </a:r>
            <a:r>
              <a:rPr lang="en-US" altLang="zh-CN" dirty="0" err="1" smtClean="0">
                <a:solidFill>
                  <a:srgbClr val="0089D2"/>
                </a:solidFill>
              </a:rPr>
              <a:t>docid,title</a:t>
            </a:r>
            <a:r>
              <a:rPr lang="zh-CN" altLang="en-US" dirty="0" smtClean="0">
                <a:solidFill>
                  <a:srgbClr val="0089D2"/>
                </a:solidFill>
              </a:rPr>
              <a:t>，</a:t>
            </a:r>
            <a:r>
              <a:rPr lang="en-US" altLang="zh-CN" dirty="0" smtClean="0">
                <a:solidFill>
                  <a:srgbClr val="0089D2"/>
                </a:solidFill>
              </a:rPr>
              <a:t>body) values(1,2,</a:t>
            </a:r>
            <a:r>
              <a:rPr lang="zh-CN" altLang="en-US" dirty="0" smtClean="0">
                <a:solidFill>
                  <a:srgbClr val="0089D2"/>
                </a:solidFill>
              </a:rPr>
              <a:t>‘</a:t>
            </a:r>
            <a:r>
              <a:rPr lang="en-US" altLang="zh-CN" dirty="0" smtClean="0">
                <a:solidFill>
                  <a:srgbClr val="0089D2"/>
                </a:solidFill>
              </a:rPr>
              <a:t>A title</a:t>
            </a:r>
            <a:r>
              <a:rPr lang="zh-CN" altLang="en-US" dirty="0" smtClean="0">
                <a:solidFill>
                  <a:srgbClr val="0089D2"/>
                </a:solidFill>
              </a:rPr>
              <a:t>’</a:t>
            </a:r>
            <a:r>
              <a:rPr lang="en-US" altLang="zh-CN" dirty="0" smtClean="0">
                <a:solidFill>
                  <a:srgbClr val="0089D2"/>
                </a:solidFill>
              </a:rPr>
              <a:t>, ‘A document body’);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为了支持全文搜索，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维护了倒排索引（映射某唯一值到在数据集的位置），这个数据集合有一个特点，就是这个数据库可能不包含任何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树，但插入、删除、以及更新数据记录时，会增量合并几个不同的</a:t>
            </a:r>
            <a:r>
              <a:rPr lang="en-US" altLang="zh-CN" dirty="0" smtClean="0">
                <a:solidFill>
                  <a:srgbClr val="0089D2"/>
                </a:solidFill>
              </a:rPr>
              <a:t>B</a:t>
            </a:r>
            <a:r>
              <a:rPr lang="zh-CN" altLang="en-US" dirty="0" smtClean="0">
                <a:solidFill>
                  <a:srgbClr val="0089D2"/>
                </a:solidFill>
              </a:rPr>
              <a:t>树，这是一个成本很高的操作，但是，能够提高你后续的查询操作：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>
                <a:solidFill>
                  <a:srgbClr val="0089D2"/>
                </a:solidFill>
              </a:rPr>
              <a:t> </a:t>
            </a:r>
            <a:r>
              <a:rPr lang="en-US" altLang="zh-CN" dirty="0" smtClean="0">
                <a:solidFill>
                  <a:srgbClr val="0089D2"/>
                </a:solidFill>
              </a:rPr>
              <a:t>   </a:t>
            </a:r>
            <a:r>
              <a:rPr lang="en-US" altLang="zh-CN" dirty="0" err="1" smtClean="0">
                <a:solidFill>
                  <a:srgbClr val="0089D2"/>
                </a:solidFill>
              </a:rPr>
              <a:t>eg:insert</a:t>
            </a:r>
            <a:r>
              <a:rPr lang="en-US" altLang="zh-CN" dirty="0" smtClean="0">
                <a:solidFill>
                  <a:srgbClr val="0089D2"/>
                </a:solidFill>
              </a:rPr>
              <a:t> into docs(docs)values(</a:t>
            </a:r>
            <a:r>
              <a:rPr lang="zh-CN" altLang="en-US" dirty="0" smtClean="0">
                <a:solidFill>
                  <a:srgbClr val="0089D2"/>
                </a:solidFill>
              </a:rPr>
              <a:t>‘</a:t>
            </a:r>
            <a:r>
              <a:rPr lang="en-US" altLang="zh-CN" dirty="0" err="1" smtClean="0">
                <a:solidFill>
                  <a:srgbClr val="0089D2"/>
                </a:solidFill>
              </a:rPr>
              <a:t>optmize</a:t>
            </a:r>
            <a:r>
              <a:rPr lang="zh-CN" altLang="en-US" dirty="0" smtClean="0">
                <a:solidFill>
                  <a:srgbClr val="0089D2"/>
                </a:solidFill>
              </a:rPr>
              <a:t>’</a:t>
            </a:r>
            <a:r>
              <a:rPr lang="en-US" altLang="zh-CN" dirty="0" smtClean="0">
                <a:solidFill>
                  <a:srgbClr val="0089D2"/>
                </a:solidFill>
              </a:rPr>
              <a:t>)</a:t>
            </a:r>
            <a:r>
              <a:rPr lang="zh-CN" altLang="en-US" dirty="0" smtClean="0">
                <a:solidFill>
                  <a:srgbClr val="0089D2"/>
                </a:solidFill>
              </a:rPr>
              <a:t>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54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8878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FTS Queries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14905" y="3080160"/>
            <a:ext cx="11248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sz="2400" dirty="0" smtClean="0"/>
              <a:t>    </a:t>
            </a:r>
            <a:endParaRPr lang="zh-CN" altLang="zh-CN" sz="2400" dirty="0">
              <a:solidFill>
                <a:schemeClr val="accent1">
                  <a:lumMod val="25000"/>
                  <a:lumOff val="7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0718" y="2246050"/>
            <a:ext cx="112036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9D2"/>
                </a:solidFill>
              </a:rPr>
              <a:t>SQLite </a:t>
            </a:r>
            <a:r>
              <a:rPr lang="zh-CN" altLang="en-US" dirty="0" smtClean="0">
                <a:solidFill>
                  <a:srgbClr val="0089D2"/>
                </a:solidFill>
              </a:rPr>
              <a:t>所有表数据的获取都是通过</a:t>
            </a:r>
            <a:r>
              <a:rPr lang="en-US" altLang="zh-CN" dirty="0" smtClean="0">
                <a:solidFill>
                  <a:srgbClr val="0089D2"/>
                </a:solidFill>
              </a:rPr>
              <a:t>SELECT</a:t>
            </a:r>
            <a:r>
              <a:rPr lang="zh-CN" altLang="en-US" dirty="0" smtClean="0">
                <a:solidFill>
                  <a:srgbClr val="0089D2"/>
                </a:solidFill>
              </a:rPr>
              <a:t>语句</a:t>
            </a:r>
            <a:r>
              <a:rPr lang="en-US" altLang="zh-CN" dirty="0" smtClean="0">
                <a:solidFill>
                  <a:srgbClr val="0089D2"/>
                </a:solidFill>
              </a:rPr>
              <a:t>,</a:t>
            </a:r>
            <a:r>
              <a:rPr lang="zh-CN" altLang="en-US" dirty="0" smtClean="0">
                <a:solidFill>
                  <a:srgbClr val="0089D2"/>
                </a:solidFill>
              </a:rPr>
              <a:t>包括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虚拟表。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表有两种高效的查询方式：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通过</a:t>
            </a:r>
            <a:r>
              <a:rPr lang="en-US" altLang="zh-CN" dirty="0" err="1" smtClean="0">
                <a:solidFill>
                  <a:srgbClr val="0089D2"/>
                </a:solidFill>
              </a:rPr>
              <a:t>rowid</a:t>
            </a:r>
            <a:r>
              <a:rPr lang="zh-CN" altLang="en-US" dirty="0" smtClean="0">
                <a:solidFill>
                  <a:srgbClr val="0089D2"/>
                </a:solidFill>
              </a:rPr>
              <a:t>，如果在</a:t>
            </a:r>
            <a:r>
              <a:rPr lang="en-US" altLang="zh-CN" dirty="0" smtClean="0">
                <a:solidFill>
                  <a:srgbClr val="0089D2"/>
                </a:solidFill>
              </a:rPr>
              <a:t>WHERE</a:t>
            </a:r>
            <a:r>
              <a:rPr lang="zh-CN" altLang="en-US" dirty="0" smtClean="0">
                <a:solidFill>
                  <a:srgbClr val="0089D2"/>
                </a:solidFill>
              </a:rPr>
              <a:t>查询条件中包括</a:t>
            </a:r>
            <a:r>
              <a:rPr lang="en-US" altLang="zh-CN" dirty="0" err="1" smtClean="0">
                <a:solidFill>
                  <a:srgbClr val="0089D2"/>
                </a:solidFill>
              </a:rPr>
              <a:t>rowid</a:t>
            </a:r>
            <a:r>
              <a:rPr lang="en-US" altLang="zh-CN" dirty="0" smtClean="0">
                <a:solidFill>
                  <a:srgbClr val="0089D2"/>
                </a:solidFill>
              </a:rPr>
              <a:t>=?,</a:t>
            </a:r>
            <a:r>
              <a:rPr lang="zh-CN" altLang="en-US" dirty="0" smtClean="0">
                <a:solidFill>
                  <a:srgbClr val="0089D2"/>
                </a:solidFill>
              </a:rPr>
              <a:t>其数据的获取相当于</a:t>
            </a:r>
            <a:r>
              <a:rPr lang="en-US" altLang="zh-CN" dirty="0" smtClean="0">
                <a:solidFill>
                  <a:srgbClr val="0089D2"/>
                </a:solidFill>
              </a:rPr>
              <a:t>SQLite</a:t>
            </a:r>
            <a:r>
              <a:rPr lang="zh-CN" altLang="en-US" dirty="0" smtClean="0">
                <a:solidFill>
                  <a:srgbClr val="0089D2"/>
                </a:solidFill>
              </a:rPr>
              <a:t>表查询通过</a:t>
            </a:r>
            <a:r>
              <a:rPr lang="en-US" altLang="zh-CN" dirty="0" smtClean="0">
                <a:solidFill>
                  <a:srgbClr val="0089D2"/>
                </a:solidFill>
              </a:rPr>
              <a:t>INTEGER PRIMARY KEY</a:t>
            </a:r>
            <a:r>
              <a:rPr lang="zh-CN" altLang="en-US" dirty="0" smtClean="0">
                <a:solidFill>
                  <a:srgbClr val="0089D2"/>
                </a:solidFill>
              </a:rPr>
              <a:t>索引。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全文搜索，如果在</a:t>
            </a:r>
            <a:r>
              <a:rPr lang="en-US" altLang="zh-CN" dirty="0" smtClean="0">
                <a:solidFill>
                  <a:srgbClr val="0089D2"/>
                </a:solidFill>
              </a:rPr>
              <a:t>WHERE</a:t>
            </a:r>
            <a:r>
              <a:rPr lang="zh-CN" altLang="en-US" dirty="0" smtClean="0">
                <a:solidFill>
                  <a:srgbClr val="0089D2"/>
                </a:solidFill>
              </a:rPr>
              <a:t>查询条件中包括</a:t>
            </a:r>
            <a:r>
              <a:rPr lang="en-US" altLang="zh-CN" dirty="0" smtClean="0">
                <a:solidFill>
                  <a:srgbClr val="0089D2"/>
                </a:solidFill>
              </a:rPr>
              <a:t>,&lt;</a:t>
            </a:r>
            <a:r>
              <a:rPr lang="en-US" altLang="zh-CN" dirty="0" err="1" smtClean="0">
                <a:solidFill>
                  <a:srgbClr val="0089D2"/>
                </a:solidFill>
              </a:rPr>
              <a:t>coloumn</a:t>
            </a:r>
            <a:r>
              <a:rPr lang="en-US" altLang="zh-CN" dirty="0" smtClean="0">
                <a:solidFill>
                  <a:srgbClr val="0089D2"/>
                </a:solidFill>
              </a:rPr>
              <a:t>&gt; MATCH</a:t>
            </a:r>
            <a:r>
              <a:rPr lang="zh-CN" altLang="en-US" dirty="0" smtClean="0">
                <a:solidFill>
                  <a:srgbClr val="0089D2"/>
                </a:solidFill>
              </a:rPr>
              <a:t>，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能够用内建的全文索引将查询限制在那些匹配全文搜索的文档中。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en-US" altLang="zh-CN" dirty="0" smtClean="0">
              <a:solidFill>
                <a:srgbClr val="0089D2"/>
              </a:solidFill>
            </a:endParaRPr>
          </a:p>
          <a:p>
            <a:r>
              <a:rPr lang="zh-CN" altLang="en-US" dirty="0" smtClean="0">
                <a:solidFill>
                  <a:srgbClr val="0089D2"/>
                </a:solidFill>
              </a:rPr>
              <a:t>假如这两种类型的搜索都不能使用的话，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表的全部查询将以线性的方式扫描全表，如果表中包含大量数据，这样的查询将是不切实际的。</a:t>
            </a:r>
            <a:endParaRPr lang="en-US" altLang="zh-CN" dirty="0">
              <a:solidFill>
                <a:srgbClr val="008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88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4439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Continue……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14905" y="2156889"/>
            <a:ext cx="11248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endParaRPr lang="zh-CN" altLang="zh-CN" sz="2400" dirty="0">
              <a:solidFill>
                <a:schemeClr val="accent1">
                  <a:lumMod val="25000"/>
                  <a:lumOff val="7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08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4" y="2092661"/>
            <a:ext cx="4982270" cy="1505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0718" y="3719739"/>
            <a:ext cx="11017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上面的所有查询语句中</a:t>
            </a:r>
            <a:r>
              <a:rPr lang="en-US" altLang="zh-CN" dirty="0" smtClean="0">
                <a:solidFill>
                  <a:srgbClr val="0089D2"/>
                </a:solidFill>
              </a:rPr>
              <a:t>MATCH </a:t>
            </a:r>
            <a:r>
              <a:rPr lang="zh-CN" altLang="en-US" dirty="0" smtClean="0">
                <a:solidFill>
                  <a:srgbClr val="0089D2"/>
                </a:solidFill>
              </a:rPr>
              <a:t>右边的操作数只是一个包含一个</a:t>
            </a:r>
            <a:r>
              <a:rPr lang="en-US" altLang="zh-CN" dirty="0" smtClean="0">
                <a:solidFill>
                  <a:srgbClr val="0089D2"/>
                </a:solidFill>
              </a:rPr>
              <a:t>word</a:t>
            </a:r>
            <a:r>
              <a:rPr lang="zh-CN" altLang="en-US" dirty="0" smtClean="0">
                <a:solidFill>
                  <a:srgbClr val="0089D2"/>
                </a:solidFill>
              </a:rPr>
              <a:t>的字符串，当然，更复杂的操作也是可以的，比如</a:t>
            </a:r>
            <a:r>
              <a:rPr lang="en-US" altLang="zh-CN" dirty="0" smtClean="0">
                <a:solidFill>
                  <a:srgbClr val="0089D2"/>
                </a:solidFill>
              </a:rPr>
              <a:t>MATCH </a:t>
            </a:r>
            <a:r>
              <a:rPr lang="zh-CN" altLang="en-US" dirty="0" smtClean="0">
                <a:solidFill>
                  <a:srgbClr val="0089D2"/>
                </a:solidFill>
              </a:rPr>
              <a:t>表达式右边的操作符是一个短语、术语前缀等。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通常情况下，全文搜索是大小写敏感的，但是，其实主要是依赖你查询的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表使用的分词器。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89D2"/>
                </a:solidFill>
              </a:rPr>
              <a:t>上述查询中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表达式右边的操作数，对于所有包含上述操作数的文档全部有效，在这种情况下，文档的定义可能是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表中某一列存储的数据，或者某一行的所有列种的数据，这取决于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表达式左边操作数标记，如果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表达式左边的操作数是某一列，那么，搜索的内容必须限定在某一列，但是如果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左边的操作数是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表本身，那么，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对所有包含该查询内容的行全部有效。</a:t>
            </a:r>
            <a:endParaRPr lang="en-US" altLang="zh-CN" dirty="0" smtClean="0">
              <a:solidFill>
                <a:srgbClr val="0089D2"/>
              </a:solidFill>
            </a:endParaRPr>
          </a:p>
          <a:p>
            <a:endParaRPr lang="zh-CN" altLang="en-US" dirty="0">
              <a:solidFill>
                <a:srgbClr val="008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0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4439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5260" y="295501"/>
            <a:ext cx="11806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Continue……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14905" y="2156889"/>
            <a:ext cx="11248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endParaRPr lang="zh-CN" altLang="zh-CN" sz="2400" dirty="0">
              <a:solidFill>
                <a:schemeClr val="accent1">
                  <a:lumMod val="25000"/>
                  <a:lumOff val="7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718" y="4971496"/>
            <a:ext cx="1101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9D2"/>
                </a:solidFill>
              </a:rPr>
              <a:t>上面的几个查询语句中，请注意后两个，语法上似乎是错误的，其实是可以接受的，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表实际上有一个隐藏的列和表名一样，这一列所存储的数据并没有实际意义，但是依然能最为</a:t>
            </a:r>
            <a:r>
              <a:rPr lang="en-US" altLang="zh-CN" dirty="0" smtClean="0">
                <a:solidFill>
                  <a:srgbClr val="0089D2"/>
                </a:solidFill>
              </a:rPr>
              <a:t>MATCH</a:t>
            </a:r>
            <a:r>
              <a:rPr lang="zh-CN" altLang="en-US" dirty="0" smtClean="0">
                <a:solidFill>
                  <a:srgbClr val="0089D2"/>
                </a:solidFill>
              </a:rPr>
              <a:t>的左操作数；当然这一列也可以作为</a:t>
            </a:r>
            <a:r>
              <a:rPr lang="en-US" altLang="zh-CN" dirty="0" smtClean="0">
                <a:solidFill>
                  <a:srgbClr val="0089D2"/>
                </a:solidFill>
              </a:rPr>
              <a:t>FTS</a:t>
            </a:r>
            <a:r>
              <a:rPr lang="zh-CN" altLang="en-US" dirty="0" smtClean="0">
                <a:solidFill>
                  <a:srgbClr val="0089D2"/>
                </a:solidFill>
              </a:rPr>
              <a:t>辅助函数的参数传递进去。</a:t>
            </a:r>
            <a:endParaRPr lang="zh-CN" altLang="en-US" dirty="0">
              <a:solidFill>
                <a:srgbClr val="0089D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4" y="2639207"/>
            <a:ext cx="615400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0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D2F55"/>
      </a:accent1>
      <a:accent2>
        <a:srgbClr val="0257A8"/>
      </a:accent2>
      <a:accent3>
        <a:srgbClr val="0D2F55"/>
      </a:accent3>
      <a:accent4>
        <a:srgbClr val="0257A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D2F55"/>
    </a:accent1>
    <a:accent2>
      <a:srgbClr val="0257A8"/>
    </a:accent2>
    <a:accent3>
      <a:srgbClr val="0D2F55"/>
    </a:accent3>
    <a:accent4>
      <a:srgbClr val="0257A8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D2F55"/>
    </a:accent1>
    <a:accent2>
      <a:srgbClr val="0257A8"/>
    </a:accent2>
    <a:accent3>
      <a:srgbClr val="0D2F55"/>
    </a:accent3>
    <a:accent4>
      <a:srgbClr val="0257A8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2309</Words>
  <Application>Microsoft Office PowerPoint</Application>
  <PresentationFormat>宽屏</PresentationFormat>
  <Paragraphs>153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 Unicode MS</vt:lpstr>
      <vt:lpstr>microsoft yahei</vt:lpstr>
      <vt:lpstr>Source Code Pro</vt:lpstr>
      <vt:lpstr>宋体</vt:lpstr>
      <vt:lpstr>微软雅黑</vt:lpstr>
      <vt:lpstr>微软雅黑 Light</vt:lpstr>
      <vt:lpstr>张海山锐谐体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魏吉鸿</dc:creator>
  <cp:lastModifiedBy>阚桂虎</cp:lastModifiedBy>
  <cp:revision>237</cp:revision>
  <dcterms:created xsi:type="dcterms:W3CDTF">2016-04-15T12:42:35Z</dcterms:created>
  <dcterms:modified xsi:type="dcterms:W3CDTF">2017-11-24T06:01:05Z</dcterms:modified>
</cp:coreProperties>
</file>