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256" r:id="rId2"/>
    <p:sldId id="257" r:id="rId3"/>
    <p:sldId id="292" r:id="rId4"/>
    <p:sldId id="293" r:id="rId5"/>
    <p:sldId id="294" r:id="rId6"/>
    <p:sldId id="295" r:id="rId7"/>
    <p:sldId id="302" r:id="rId8"/>
    <p:sldId id="303" r:id="rId9"/>
    <p:sldId id="297" r:id="rId10"/>
    <p:sldId id="298" r:id="rId11"/>
    <p:sldId id="301" r:id="rId12"/>
    <p:sldId id="299" r:id="rId13"/>
    <p:sldId id="304" r:id="rId14"/>
    <p:sldId id="305" r:id="rId15"/>
    <p:sldId id="267" r:id="rId16"/>
    <p:sldId id="272" r:id="rId17"/>
    <p:sldId id="274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20" r:id="rId30"/>
    <p:sldId id="317" r:id="rId31"/>
    <p:sldId id="321" r:id="rId32"/>
    <p:sldId id="319" r:id="rId33"/>
    <p:sldId id="322" r:id="rId34"/>
    <p:sldId id="323" r:id="rId35"/>
    <p:sldId id="324" r:id="rId36"/>
    <p:sldId id="325" r:id="rId37"/>
    <p:sldId id="291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80738" autoAdjust="0"/>
  </p:normalViewPr>
  <p:slideViewPr>
    <p:cSldViewPr snapToGrid="0">
      <p:cViewPr varScale="1">
        <p:scale>
          <a:sx n="94" d="100"/>
          <a:sy n="94" d="100"/>
        </p:scale>
        <p:origin x="21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DF012-471B-407A-88F4-BB61D48639E6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90EA5-A11B-46D3-A7A8-1D526398B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31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961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579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167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471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425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372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44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lazylist</a:t>
            </a:r>
            <a:r>
              <a:rPr lang="zh-CN" altLang="en-US" dirty="0" smtClean="0"/>
              <a:t>一定要记得</a:t>
            </a:r>
            <a:r>
              <a:rPr lang="en-US" altLang="zh-CN" dirty="0" smtClean="0"/>
              <a:t>close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80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lazylist</a:t>
            </a:r>
            <a:r>
              <a:rPr lang="zh-CN" altLang="en-US" dirty="0" smtClean="0"/>
              <a:t>一定要记得</a:t>
            </a:r>
            <a:r>
              <a:rPr lang="en-US" altLang="zh-CN" dirty="0" smtClean="0"/>
              <a:t>close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557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lazylist</a:t>
            </a:r>
            <a:r>
              <a:rPr lang="zh-CN" altLang="en-US" dirty="0" smtClean="0"/>
              <a:t>一定要记得</a:t>
            </a:r>
            <a:r>
              <a:rPr lang="en-US" altLang="zh-CN" dirty="0" smtClean="0"/>
              <a:t>close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136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88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409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63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204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DaoMaster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这个类是使用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greenDao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的入口，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DaoMaster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持有着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SQLite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数据库对象并管理着所有一个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中的所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类。它有一些静态方法用来创建表和删除表，它的内部类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OpenHelper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DevOpenHelper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继承自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SQLiteOpenHlper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用来在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SQLite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中创建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DaoSession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管理了一个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中的所有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对象，可以通过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方法获取这些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对象。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DaoSession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一些持久化方法如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refresh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，这些方法都是由插件自动生成的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access objects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简称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，用来对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的存取访问。针对每一个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greendao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都会生成一个对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类，这些类提供了比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DaoSession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更多的持久化方法，如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loadAll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持久化类，通常情况下一个持久化类对应着数据库中的一张表，每条数据对应着普通的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pojo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类或者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1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CC</a:t>
            </a:r>
            <a:r>
              <a:rPr lang="zh-CN" altLang="en-US" dirty="0" smtClean="0"/>
              <a:t>项目里面有两个数据库，我们粗略统计了下，大致有</a:t>
            </a:r>
            <a:r>
              <a:rPr lang="en-US" altLang="zh-CN" dirty="0" smtClean="0"/>
              <a:t>2300</a:t>
            </a:r>
            <a:r>
              <a:rPr lang="zh-CN" altLang="en-US" dirty="0" smtClean="0"/>
              <a:t>多条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975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734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代码流程分析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8561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601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829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这样我们就可以安全的设置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参数，因为其他线程无法影响到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827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是通过将线程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对象存储在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集合中建立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的映射关系，不同线程只会取出属于自己的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而不会调用其他线程的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0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表示匹配任意长度的数字、*表示匹配任意长度的任意字符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8433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5387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9525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126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885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960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注意：需要</a:t>
            </a:r>
            <a:r>
              <a:rPr lang="en-US" altLang="zh-CN" dirty="0" smtClean="0"/>
              <a:t>unregister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695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执行异步载入的任务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为了确保在一个独立线程中执行载入操作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,Loader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的子类必须继承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AsyncTaskLoader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&lt;D&gt;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AsyncTaskLoader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是一个抽象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它提供了一个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来做它的执行操作，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当定义子类时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通过实现抽象方法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loadInBackground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方法来实现异步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该方法将在一个工作线程中执行数据加载操作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Cursorloader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就是继承这个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AsyncTaskLoader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563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执行异步载入的任务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为了确保在一个独立线程中执行载入操作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,Loader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的子类必须继承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AsyncTaskLoader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&lt;D&gt;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AsyncTaskLoader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是一个抽象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它提供了一个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来做它的执行操作，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当定义子类时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通过实现抽象方法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loadInBackground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方法来实现异步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该方法将在一个工作线程中执行数据加载操作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Cursorloader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就是继承这个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AsyncTaskLoader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351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执行异步载入的任务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为了确保在一个独立线程中执行载入操作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,Loader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的子类必须继承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AsyncTaskLoader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&lt;D&gt;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AsyncTaskLoader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是一个抽象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它提供了一个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来做它的执行操作，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当定义子类时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通过实现抽象方法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loadInBackground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方法来实现异步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该方法将在一个工作线程中执行数据加载操作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Cursorloader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就是继承这个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AsyncTaskLoader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该方法是在一个独立于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线线程的工作线程中执行的。在这个方法中，完成了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的获取过程，然后将这个结果返回。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307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执行异步载入的任务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为了确保在一个独立线程中执行载入操作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,Loader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的子类必须继承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AsyncTaskLoader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&lt;D&gt;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AsyncTaskLoader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是一个抽象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它提供了一个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来做它的执行操作，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当定义子类时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通过实现抽象方法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loadInBackground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方法来实现异步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该方法将在一个工作线程中执行数据加载操作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Cursorloader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就是继承这个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AsyncTaskLoader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初始化并启动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createLoader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方法中回调我们的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onCreateLoader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，我们在这里生成一个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CursorLoader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对象，其中设置了要查询的条件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CursorLoader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onForceLoad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实现中有一个异步任务，这个异步任务的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loadInBackground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方法中根据我们设置的查询条件查询数据库，最终会调用到我们的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ContentProvider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方法进行查询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查询完成会得到一个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对象，我们调用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cursor.setNotificationUri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getContext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getContentResolver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设置要监听的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，同时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CursorLoader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会为这个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对象注册一个内容观察者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ForceLoadContentObserver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异步任务执行完成后会回调我们的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onLoadFinished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方法，当我们用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ContentProvider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增删改数据时，只需在最后调用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getContext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getContentResolver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notifyChange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null)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，就会通知到上面的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对象（因为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相同），再由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触发内容观察者的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onChange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方法，最终又会调用到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onForceLoad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，重复上述过程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650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0EA5-A11B-46D3-A7A8-1D526398BF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04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A200-45FA-42F6-B0AC-BE0A1A00550E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3BB7-F6A2-4110-82F1-C80ECB78E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4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A200-45FA-42F6-B0AC-BE0A1A00550E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3BB7-F6A2-4110-82F1-C80ECB78E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49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A200-45FA-42F6-B0AC-BE0A1A00550E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3BB7-F6A2-4110-82F1-C80ECB78E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246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A200-45FA-42F6-B0AC-BE0A1A00550E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3BB7-F6A2-4110-82F1-C80ECB78E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466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A200-45FA-42F6-B0AC-BE0A1A00550E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3BB7-F6A2-4110-82F1-C80ECB78E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80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A200-45FA-42F6-B0AC-BE0A1A00550E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3BB7-F6A2-4110-82F1-C80ECB78E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79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A200-45FA-42F6-B0AC-BE0A1A00550E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3BB7-F6A2-4110-82F1-C80ECB78E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3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A200-45FA-42F6-B0AC-BE0A1A00550E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3BB7-F6A2-4110-82F1-C80ECB78E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50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A200-45FA-42F6-B0AC-BE0A1A00550E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3BB7-F6A2-4110-82F1-C80ECB78E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79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A200-45FA-42F6-B0AC-BE0A1A00550E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3BB7-F6A2-4110-82F1-C80ECB78E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35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A200-45FA-42F6-B0AC-BE0A1A00550E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3BB7-F6A2-4110-82F1-C80ECB78E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3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A200-45FA-42F6-B0AC-BE0A1A00550E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3BB7-F6A2-4110-82F1-C80ECB78E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6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A200-45FA-42F6-B0AC-BE0A1A00550E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3BB7-F6A2-4110-82F1-C80ECB78E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41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F92A200-45FA-42F6-B0AC-BE0A1A00550E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416C3BB7-F6A2-4110-82F1-C80ECB78E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92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F92A200-45FA-42F6-B0AC-BE0A1A00550E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16C3BB7-F6A2-4110-82F1-C80ECB78E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151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Greendao</a:t>
            </a:r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你准备好了吗？</a:t>
            </a:r>
            <a:endParaRPr lang="zh-CN" altLang="en-US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8831" y="5212607"/>
            <a:ext cx="7526338" cy="710521"/>
          </a:xfrm>
        </p:spPr>
        <p:txBody>
          <a:bodyPr>
            <a:noAutofit/>
          </a:bodyPr>
          <a:lstStyle/>
          <a:p>
            <a:r>
              <a:rPr lang="en-US" altLang="zh-CN" sz="4400" dirty="0" smtClean="0">
                <a:latin typeface="方正清刻本悦宋简体" panose="02000000000000000000" pitchFamily="2" charset="-122"/>
                <a:ea typeface="方正清刻本悦宋简体" panose="02000000000000000000"/>
              </a:rPr>
              <a:t>CC</a:t>
            </a:r>
            <a:r>
              <a:rPr lang="zh-CN" altLang="en-US" sz="4400" dirty="0" smtClean="0">
                <a:latin typeface="方正清刻本悦宋简体" panose="02000000000000000000" pitchFamily="2" charset="-122"/>
                <a:ea typeface="方正清刻本悦宋简体" panose="02000000000000000000"/>
              </a:rPr>
              <a:t>项目</a:t>
            </a:r>
            <a:r>
              <a:rPr lang="en-US" altLang="zh-CN" sz="4400" dirty="0" err="1" smtClean="0">
                <a:latin typeface="方正清刻本悦宋简体" panose="02000000000000000000" pitchFamily="2" charset="-122"/>
                <a:ea typeface="方正清刻本悦宋简体" panose="02000000000000000000"/>
              </a:rPr>
              <a:t>greendao</a:t>
            </a:r>
            <a:r>
              <a:rPr lang="zh-CN" altLang="en-US" sz="4400" dirty="0" smtClean="0">
                <a:latin typeface="方正清刻本悦宋简体" panose="02000000000000000000" pitchFamily="2" charset="-122"/>
                <a:ea typeface="方正清刻本悦宋简体" panose="02000000000000000000"/>
              </a:rPr>
              <a:t>集成</a:t>
            </a:r>
            <a:endParaRPr lang="zh-CN" altLang="en-US" sz="4400" baseline="-25000" dirty="0">
              <a:latin typeface="方正清刻本悦宋简体" panose="02000000000000000000" pitchFamily="2" charset="-122"/>
              <a:ea typeface="方正清刻本悦宋简体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0958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3</a:t>
            </a:r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.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原生</a:t>
            </a:r>
            <a:r>
              <a:rPr lang="en-US" altLang="zh-CN" dirty="0" err="1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sqlite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数据变化通知界面</a:t>
            </a:r>
            <a:endParaRPr lang="zh-CN" altLang="en-US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lvl="1"/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7132" y="132871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方正清刻本悦宋简体" panose="02000000000000000000"/>
              </a:rPr>
              <a:t>到底是怎样的通知的？通知哪些？</a:t>
            </a:r>
            <a:endParaRPr lang="en-US" altLang="zh-CN" dirty="0" smtClean="0">
              <a:ea typeface="方正清刻本悦宋简体" panose="0200000000000000000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98" y="2299160"/>
            <a:ext cx="8310800" cy="284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3</a:t>
            </a:r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.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原生</a:t>
            </a:r>
            <a:r>
              <a:rPr lang="en-US" altLang="zh-CN" dirty="0" err="1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sqlite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数据变化通知界面</a:t>
            </a:r>
            <a:endParaRPr lang="zh-CN" altLang="en-US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lvl="1"/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7132" y="132871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方正清刻本悦宋简体" panose="02000000000000000000"/>
              </a:rPr>
              <a:t>到底是怎样的通知的？通知哪些？</a:t>
            </a:r>
            <a:endParaRPr lang="en-US" altLang="zh-CN" dirty="0" smtClean="0">
              <a:ea typeface="方正清刻本悦宋简体" panose="0200000000000000000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0" y="2268242"/>
            <a:ext cx="7915442" cy="417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7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3</a:t>
            </a:r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.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原生</a:t>
            </a:r>
            <a:r>
              <a:rPr lang="en-US" altLang="zh-CN" dirty="0" err="1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sqlite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数据变化通知界面</a:t>
            </a:r>
            <a:endParaRPr lang="zh-CN" altLang="en-US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lvl="1"/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7132" y="132871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方正清刻本悦宋简体" panose="02000000000000000000"/>
              </a:rPr>
              <a:t>到底是怎样的通知的？通知哪些？</a:t>
            </a:r>
            <a:endParaRPr lang="en-US" altLang="zh-CN" dirty="0" smtClean="0">
              <a:ea typeface="方正清刻本悦宋简体" panose="0200000000000000000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0" y="2299160"/>
            <a:ext cx="78771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4.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原生</a:t>
            </a:r>
            <a:r>
              <a:rPr lang="en-US" altLang="zh-CN" dirty="0" err="1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sqlite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的优势</a:t>
            </a:r>
            <a:endParaRPr lang="zh-CN" altLang="en-US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lvl="1"/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09997" y="2631440"/>
            <a:ext cx="7122160" cy="3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ea typeface="方正清刻本悦宋简体" panose="02000000000000000000"/>
              </a:rPr>
              <a:t>1.</a:t>
            </a:r>
            <a:r>
              <a:rPr lang="zh-CN" altLang="en-US" sz="2800" dirty="0" smtClean="0">
                <a:ea typeface="方正清刻本悦宋简体" panose="02000000000000000000"/>
              </a:rPr>
              <a:t>数据更新通知界面机制</a:t>
            </a:r>
            <a:endParaRPr lang="en-US" altLang="zh-CN" sz="2800" dirty="0" smtClean="0">
              <a:ea typeface="方正清刻本悦宋简体" panose="02000000000000000000"/>
            </a:endParaRPr>
          </a:p>
          <a:p>
            <a:r>
              <a:rPr lang="en-US" altLang="zh-CN" sz="2800" dirty="0" smtClean="0">
                <a:ea typeface="方正清刻本悦宋简体" panose="02000000000000000000"/>
              </a:rPr>
              <a:t>2.</a:t>
            </a:r>
            <a:r>
              <a:rPr lang="zh-CN" altLang="en-US" sz="2800" dirty="0" smtClean="0">
                <a:ea typeface="方正清刻本悦宋简体" panose="02000000000000000000"/>
              </a:rPr>
              <a:t>对于大对象而言，</a:t>
            </a:r>
            <a:r>
              <a:rPr lang="en-US" altLang="zh-CN" sz="2800" dirty="0" err="1" smtClean="0">
                <a:ea typeface="方正清刻本悦宋简体" panose="02000000000000000000"/>
              </a:rPr>
              <a:t>listview</a:t>
            </a:r>
            <a:r>
              <a:rPr lang="zh-CN" altLang="en-US" sz="2800" dirty="0" smtClean="0">
                <a:ea typeface="方正清刻本悦宋简体" panose="02000000000000000000"/>
              </a:rPr>
              <a:t>有天生的支持（</a:t>
            </a:r>
            <a:r>
              <a:rPr lang="en-US" altLang="zh-CN" sz="2800" dirty="0" err="1" smtClean="0">
                <a:ea typeface="方正清刻本悦宋简体" panose="02000000000000000000"/>
              </a:rPr>
              <a:t>CursorAdapter</a:t>
            </a:r>
            <a:r>
              <a:rPr lang="zh-CN" altLang="en-US" sz="2800" dirty="0" smtClean="0">
                <a:ea typeface="方正清刻本悦宋简体" panose="02000000000000000000"/>
              </a:rPr>
              <a:t>）</a:t>
            </a:r>
            <a:endParaRPr lang="en-US" altLang="zh-CN" sz="2800" dirty="0" smtClean="0">
              <a:ea typeface="方正清刻本悦宋简体" panose="02000000000000000000"/>
            </a:endParaRPr>
          </a:p>
          <a:p>
            <a:r>
              <a:rPr lang="en-US" altLang="zh-CN" sz="2800" dirty="0" smtClean="0">
                <a:ea typeface="方正清刻本悦宋简体" panose="02000000000000000000"/>
              </a:rPr>
              <a:t>3.</a:t>
            </a:r>
            <a:r>
              <a:rPr lang="zh-CN" altLang="en-US" sz="2800" dirty="0" smtClean="0">
                <a:ea typeface="方正清刻本悦宋简体" panose="02000000000000000000"/>
              </a:rPr>
              <a:t>速度快</a:t>
            </a:r>
            <a:endParaRPr lang="zh-CN" altLang="en-US" sz="2800" dirty="0">
              <a:ea typeface="方正清刻本悦宋简体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15657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/>
              </a:rPr>
              <a:t>4.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/>
              </a:rPr>
              <a:t>永远的痛点</a:t>
            </a:r>
            <a:endParaRPr lang="zh-CN" altLang="en-US" dirty="0">
              <a:latin typeface="方正清刻本悦宋简体" panose="02000000000000000000" pitchFamily="2" charset="-122"/>
              <a:ea typeface="方正清刻本悦宋简体" panose="0200000000000000000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/>
            </a:endParaRPr>
          </a:p>
          <a:p>
            <a:pPr marL="0" indent="0">
              <a:buNone/>
            </a:pPr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/>
            </a:endParaRPr>
          </a:p>
          <a:p>
            <a:pPr lvl="1"/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09997" y="2631440"/>
            <a:ext cx="7122160" cy="3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>
              <a:ea typeface="方正清刻本悦宋简体" panose="0200000000000000000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57680" y="3156622"/>
            <a:ext cx="1656080" cy="8839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方正清刻本悦宋简体" panose="02000000000000000000"/>
              </a:rPr>
              <a:t>复杂且不清晰</a:t>
            </a:r>
            <a:endParaRPr lang="zh-CN" altLang="en-US" dirty="0">
              <a:solidFill>
                <a:schemeClr val="tx1"/>
              </a:solidFill>
              <a:ea typeface="方正清刻本悦宋简体" panose="0200000000000000000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413760" y="3921760"/>
            <a:ext cx="1656080" cy="8839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ea typeface="方正清刻本悦宋简体" panose="02000000000000000000"/>
              </a:rPr>
              <a:t>复杂且不清晰</a:t>
            </a:r>
            <a:endParaRPr lang="zh-CN" altLang="en-US">
              <a:solidFill>
                <a:schemeClr val="tx1"/>
              </a:solidFill>
              <a:ea typeface="方正清刻本悦宋简体" panose="0200000000000000000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334000" y="4651519"/>
            <a:ext cx="1656080" cy="8839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方正清刻本悦宋简体" panose="02000000000000000000"/>
              </a:rPr>
              <a:t>复杂且不清晰</a:t>
            </a:r>
            <a:endParaRPr lang="zh-CN" altLang="en-US" dirty="0">
              <a:solidFill>
                <a:schemeClr val="tx1"/>
              </a:solidFill>
              <a:ea typeface="方正清刻本悦宋简体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07719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/>
              </a:rPr>
              <a:t>5.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/>
              </a:rPr>
              <a:t>什么是</a:t>
            </a:r>
            <a:r>
              <a:rPr lang="en-US" altLang="zh-CN" dirty="0" err="1" smtClean="0">
                <a:latin typeface="方正清刻本悦宋简体" panose="02000000000000000000" pitchFamily="2" charset="-122"/>
                <a:ea typeface="方正清刻本悦宋简体" panose="02000000000000000000"/>
              </a:rPr>
              <a:t>greendao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/>
              </a:rPr>
              <a:t>？</a:t>
            </a:r>
            <a:endParaRPr lang="zh-CN" altLang="en-US" dirty="0">
              <a:latin typeface="方正清刻本悦宋简体" panose="02000000000000000000" pitchFamily="2" charset="-122"/>
              <a:ea typeface="方正清刻本悦宋简体" panose="0200000000000000000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720" y="2336800"/>
            <a:ext cx="904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ea typeface="方正清刻本悦宋简体" panose="02000000000000000000"/>
              </a:rPr>
              <a:t>greenDao</a:t>
            </a:r>
            <a:r>
              <a:rPr lang="zh-CN" altLang="en-US" dirty="0">
                <a:ea typeface="方正清刻本悦宋简体" panose="02000000000000000000"/>
              </a:rPr>
              <a:t>是一个将对象映射到</a:t>
            </a:r>
            <a:r>
              <a:rPr lang="en-US" altLang="zh-CN" dirty="0">
                <a:ea typeface="方正清刻本悦宋简体" panose="02000000000000000000"/>
              </a:rPr>
              <a:t>SQLite</a:t>
            </a:r>
            <a:r>
              <a:rPr lang="zh-CN" altLang="en-US" dirty="0">
                <a:ea typeface="方正清刻本悦宋简体" panose="02000000000000000000"/>
              </a:rPr>
              <a:t>数据库中的轻量且快速的开源的</a:t>
            </a:r>
            <a:r>
              <a:rPr lang="en-US" altLang="zh-CN" dirty="0">
                <a:ea typeface="方正清刻本悦宋简体" panose="02000000000000000000"/>
              </a:rPr>
              <a:t>ORM</a:t>
            </a:r>
            <a:r>
              <a:rPr lang="zh-CN" altLang="en-US" dirty="0">
                <a:ea typeface="方正清刻本悦宋简体" panose="02000000000000000000"/>
              </a:rPr>
              <a:t>解决方案。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19" y="2950210"/>
            <a:ext cx="3591339" cy="10325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2720" y="4042132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方正清刻本悦宋简体" panose="02000000000000000000"/>
              </a:rPr>
              <a:t>1.</a:t>
            </a:r>
            <a:r>
              <a:rPr lang="zh-CN" altLang="en-US" dirty="0">
                <a:ea typeface="方正清刻本悦宋简体" panose="02000000000000000000"/>
              </a:rPr>
              <a:t>最大的性能，可能是</a:t>
            </a:r>
            <a:r>
              <a:rPr lang="en-US" altLang="zh-CN" dirty="0">
                <a:ea typeface="方正清刻本悦宋简体" panose="02000000000000000000"/>
              </a:rPr>
              <a:t>android</a:t>
            </a:r>
            <a:r>
              <a:rPr lang="zh-CN" altLang="en-US" dirty="0">
                <a:ea typeface="方正清刻本悦宋简体" panose="02000000000000000000"/>
              </a:rPr>
              <a:t>中最快</a:t>
            </a:r>
            <a:r>
              <a:rPr lang="en-US" altLang="zh-CN" dirty="0">
                <a:ea typeface="方正清刻本悦宋简体" panose="02000000000000000000"/>
              </a:rPr>
              <a:t>ORM Database</a:t>
            </a:r>
            <a:r>
              <a:rPr lang="zh-CN" altLang="en-US" dirty="0">
                <a:ea typeface="方正清刻本悦宋简体" panose="02000000000000000000"/>
              </a:rPr>
              <a:t>解决方案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2720" y="4470876"/>
            <a:ext cx="8502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ea typeface="方正清刻本悦宋简体" panose="02000000000000000000"/>
              </a:rPr>
              <a:t>2.</a:t>
            </a:r>
            <a:r>
              <a:rPr lang="zh-CN" altLang="en-US" dirty="0" smtClean="0">
                <a:ea typeface="方正清刻本悦宋简体" panose="02000000000000000000"/>
              </a:rPr>
              <a:t>易</a:t>
            </a:r>
            <a:r>
              <a:rPr lang="zh-CN" altLang="en-US" dirty="0">
                <a:ea typeface="方正清刻本悦宋简体" panose="02000000000000000000"/>
              </a:rPr>
              <a:t>使用，只需要定义</a:t>
            </a:r>
            <a:r>
              <a:rPr lang="en-US" altLang="zh-CN" dirty="0">
                <a:ea typeface="方正清刻本悦宋简体" panose="02000000000000000000"/>
              </a:rPr>
              <a:t>data model</a:t>
            </a:r>
            <a:r>
              <a:rPr lang="zh-CN" altLang="en-US" dirty="0">
                <a:ea typeface="方正清刻本悦宋简体" panose="02000000000000000000"/>
              </a:rPr>
              <a:t>，</a:t>
            </a:r>
            <a:r>
              <a:rPr lang="en-US" altLang="zh-CN" dirty="0" err="1">
                <a:ea typeface="方正清刻本悦宋简体" panose="02000000000000000000"/>
              </a:rPr>
              <a:t>GreenDao</a:t>
            </a:r>
            <a:r>
              <a:rPr lang="zh-CN" altLang="en-US" dirty="0">
                <a:ea typeface="方正清刻本悦宋简体" panose="02000000000000000000"/>
              </a:rPr>
              <a:t>会构建</a:t>
            </a:r>
            <a:r>
              <a:rPr lang="en-US" altLang="zh-CN" dirty="0">
                <a:ea typeface="方正清刻本悦宋简体" panose="02000000000000000000"/>
              </a:rPr>
              <a:t>data objects(Entities)</a:t>
            </a:r>
            <a:r>
              <a:rPr lang="zh-CN" altLang="en-US" dirty="0" smtClean="0">
                <a:ea typeface="方正清刻本悦宋简体" panose="02000000000000000000"/>
              </a:rPr>
              <a:t>和</a:t>
            </a:r>
            <a:endParaRPr lang="en-US" altLang="zh-CN" dirty="0" smtClean="0">
              <a:ea typeface="方正清刻本悦宋简体" panose="02000000000000000000"/>
            </a:endParaRPr>
          </a:p>
          <a:p>
            <a:r>
              <a:rPr lang="en-US" altLang="zh-CN" dirty="0" smtClean="0">
                <a:ea typeface="方正清刻本悦宋简体" panose="02000000000000000000"/>
              </a:rPr>
              <a:t>DAOS(data access objects</a:t>
            </a:r>
            <a:r>
              <a:rPr lang="en-US" altLang="zh-CN" dirty="0">
                <a:ea typeface="方正清刻本悦宋简体" panose="02000000000000000000"/>
              </a:rPr>
              <a:t>)</a:t>
            </a:r>
            <a:endParaRPr lang="zh-CN" altLang="en-US" dirty="0">
              <a:ea typeface="方正清刻本悦宋简体" panose="0200000000000000000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720" y="514115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ea typeface="方正清刻本悦宋简体" panose="02000000000000000000"/>
              </a:rPr>
              <a:t>3.</a:t>
            </a:r>
            <a:r>
              <a:rPr lang="zh-CN" altLang="en-US" dirty="0" smtClean="0">
                <a:ea typeface="方正清刻本悦宋简体" panose="02000000000000000000"/>
              </a:rPr>
              <a:t>最少</a:t>
            </a:r>
            <a:r>
              <a:rPr lang="zh-CN" altLang="en-US" dirty="0">
                <a:ea typeface="方正清刻本悦宋简体" panose="02000000000000000000"/>
              </a:rPr>
              <a:t>的内存开销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2720" y="5534441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ea typeface="方正清刻本悦宋简体" panose="02000000000000000000"/>
              </a:rPr>
              <a:t>4.</a:t>
            </a:r>
            <a:r>
              <a:rPr lang="zh-CN" altLang="en-US" dirty="0" smtClean="0">
                <a:ea typeface="方正清刻本悦宋简体" panose="02000000000000000000"/>
              </a:rPr>
              <a:t>依赖</a:t>
            </a:r>
            <a:r>
              <a:rPr lang="zh-CN" altLang="en-US" dirty="0">
                <a:ea typeface="方正清刻本悦宋简体" panose="02000000000000000000"/>
              </a:rPr>
              <a:t>的库很小，</a:t>
            </a:r>
            <a:r>
              <a:rPr lang="en-US" altLang="zh-CN" dirty="0">
                <a:ea typeface="方正清刻本悦宋简体" panose="02000000000000000000"/>
              </a:rPr>
              <a:t>&lt; 100kb</a:t>
            </a:r>
            <a:endParaRPr lang="zh-CN" altLang="en-US" dirty="0">
              <a:ea typeface="方正清刻本悦宋简体" panose="0200000000000000000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2720" y="592772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ea typeface="方正清刻本悦宋简体" panose="02000000000000000000"/>
              </a:rPr>
              <a:t>5.</a:t>
            </a:r>
            <a:r>
              <a:rPr lang="zh-CN" altLang="en-US" dirty="0" smtClean="0">
                <a:ea typeface="方正清刻本悦宋简体" panose="02000000000000000000"/>
              </a:rPr>
              <a:t>支持</a:t>
            </a:r>
            <a:r>
              <a:rPr lang="zh-CN" altLang="en-US" dirty="0">
                <a:ea typeface="方正清刻本悦宋简体" panose="02000000000000000000"/>
              </a:rPr>
              <a:t>数据加密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72720" y="632100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ea typeface="方正清刻本悦宋简体" panose="02000000000000000000"/>
              </a:rPr>
              <a:t>6.</a:t>
            </a:r>
            <a:r>
              <a:rPr lang="zh-CN" altLang="en-US" dirty="0" smtClean="0">
                <a:ea typeface="方正清刻本悦宋简体" panose="02000000000000000000"/>
              </a:rPr>
              <a:t>强大</a:t>
            </a:r>
            <a:r>
              <a:rPr lang="zh-CN" altLang="en-US" dirty="0">
                <a:ea typeface="方正清刻本悦宋简体" panose="02000000000000000000"/>
              </a:rPr>
              <a:t>的社区</a:t>
            </a:r>
          </a:p>
        </p:txBody>
      </p:sp>
    </p:spTree>
    <p:extLst>
      <p:ext uri="{BB962C8B-B14F-4D97-AF65-F5344CB8AC3E}">
        <p14:creationId xmlns:p14="http://schemas.microsoft.com/office/powerpoint/2010/main" val="25812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5.</a:t>
            </a:r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什么是</a:t>
            </a:r>
            <a:r>
              <a:rPr lang="en-US" altLang="zh-CN" dirty="0" err="1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greendao</a:t>
            </a:r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" y="1896265"/>
            <a:ext cx="8122166" cy="49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5.</a:t>
            </a:r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什么是</a:t>
            </a:r>
            <a:r>
              <a:rPr lang="en-US" altLang="zh-CN" dirty="0" err="1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greendao</a:t>
            </a:r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3360" y="2346960"/>
            <a:ext cx="4124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Student:	</a:t>
            </a:r>
          </a:p>
          <a:p>
            <a:r>
              <a:rPr lang="en-US" altLang="zh-CN" dirty="0" smtClean="0"/>
              <a:t>@</a:t>
            </a:r>
            <a:r>
              <a:rPr lang="en-US" altLang="zh-CN" dirty="0"/>
              <a:t>Id(</a:t>
            </a:r>
            <a:r>
              <a:rPr lang="en-US" altLang="zh-CN" dirty="0" err="1"/>
              <a:t>autoincrement</a:t>
            </a:r>
            <a:r>
              <a:rPr lang="en-US" altLang="zh-CN" dirty="0"/>
              <a:t> = </a:t>
            </a:r>
            <a:r>
              <a:rPr lang="en-US" altLang="zh-CN" b="1" dirty="0"/>
              <a:t>true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private </a:t>
            </a:r>
            <a:r>
              <a:rPr lang="en-US" altLang="zh-CN" dirty="0"/>
              <a:t>Long id;</a:t>
            </a:r>
          </a:p>
          <a:p>
            <a:r>
              <a:rPr lang="en-US" altLang="zh-CN" b="1" dirty="0"/>
              <a:t>private </a:t>
            </a:r>
            <a:r>
              <a:rPr lang="en-US" altLang="zh-CN" dirty="0"/>
              <a:t>String name;</a:t>
            </a:r>
          </a:p>
          <a:p>
            <a:r>
              <a:rPr lang="en-US" altLang="zh-CN" b="1" dirty="0"/>
              <a:t>private </a:t>
            </a:r>
            <a:r>
              <a:rPr lang="en-US" altLang="zh-CN" dirty="0"/>
              <a:t>Integer age;</a:t>
            </a:r>
          </a:p>
          <a:p>
            <a:r>
              <a:rPr lang="en-US" altLang="zh-CN" b="1" dirty="0"/>
              <a:t>private long </a:t>
            </a:r>
            <a:r>
              <a:rPr lang="en-US" altLang="zh-CN" dirty="0" err="1"/>
              <a:t>subjectid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@</a:t>
            </a:r>
            <a:r>
              <a:rPr lang="en-US" altLang="zh-CN" dirty="0" err="1"/>
              <a:t>ToOne</a:t>
            </a:r>
            <a:r>
              <a:rPr lang="en-US" altLang="zh-CN" dirty="0"/>
              <a:t>(</a:t>
            </a:r>
            <a:r>
              <a:rPr lang="en-US" altLang="zh-CN" dirty="0" err="1"/>
              <a:t>joinProperty</a:t>
            </a:r>
            <a:r>
              <a:rPr lang="en-US" altLang="zh-CN" dirty="0"/>
              <a:t> = "</a:t>
            </a:r>
            <a:r>
              <a:rPr lang="en-US" altLang="zh-CN" dirty="0" err="1"/>
              <a:t>subjectid</a:t>
            </a:r>
            <a:r>
              <a:rPr lang="en-US" altLang="zh-CN" dirty="0"/>
              <a:t>")</a:t>
            </a:r>
          </a:p>
          <a:p>
            <a:r>
              <a:rPr lang="en-US" altLang="zh-CN" b="1" dirty="0"/>
              <a:t>private </a:t>
            </a:r>
            <a:r>
              <a:rPr lang="en-US" altLang="zh-CN" dirty="0"/>
              <a:t>Subject </a:t>
            </a:r>
            <a:r>
              <a:rPr lang="en-US" altLang="zh-CN" dirty="0" err="1"/>
              <a:t>subject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90160" y="2448560"/>
            <a:ext cx="31325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Subject:</a:t>
            </a:r>
          </a:p>
          <a:p>
            <a:r>
              <a:rPr lang="en-US" altLang="zh-CN" dirty="0" smtClean="0"/>
              <a:t>@</a:t>
            </a:r>
            <a:r>
              <a:rPr lang="en-US" altLang="zh-CN" dirty="0"/>
              <a:t>Id(</a:t>
            </a:r>
            <a:r>
              <a:rPr lang="en-US" altLang="zh-CN" dirty="0" err="1"/>
              <a:t>autoincrement</a:t>
            </a:r>
            <a:r>
              <a:rPr lang="en-US" altLang="zh-CN" dirty="0"/>
              <a:t> = </a:t>
            </a:r>
            <a:r>
              <a:rPr lang="en-US" altLang="zh-CN" b="1" dirty="0"/>
              <a:t>true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private </a:t>
            </a:r>
            <a:r>
              <a:rPr lang="en-US" altLang="zh-CN" dirty="0"/>
              <a:t>Long id;</a:t>
            </a:r>
          </a:p>
          <a:p>
            <a:r>
              <a:rPr lang="en-US" altLang="zh-CN" b="1" dirty="0"/>
              <a:t>private </a:t>
            </a:r>
            <a:r>
              <a:rPr lang="en-US" altLang="zh-CN" dirty="0"/>
              <a:t>String name;</a:t>
            </a:r>
          </a:p>
          <a:p>
            <a:r>
              <a:rPr lang="en-US" altLang="zh-CN" b="1" dirty="0"/>
              <a:t>private </a:t>
            </a:r>
            <a:r>
              <a:rPr lang="en-US" altLang="zh-CN" dirty="0"/>
              <a:t>String teacher;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97797" y="2255520"/>
            <a:ext cx="7748402" cy="436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ea typeface="方正清刻本悦宋简体" panose="02000000000000000000"/>
              </a:rPr>
              <a:t>批量插入</a:t>
            </a:r>
            <a:r>
              <a:rPr lang="en-US" altLang="zh-CN" dirty="0">
                <a:ea typeface="方正清刻本悦宋简体" panose="02000000000000000000"/>
              </a:rPr>
              <a:t>Subject 10000 269</a:t>
            </a:r>
          </a:p>
          <a:p>
            <a:r>
              <a:rPr lang="zh-CN" altLang="en-US" dirty="0">
                <a:ea typeface="方正清刻本悦宋简体" panose="02000000000000000000"/>
              </a:rPr>
              <a:t>批量插入</a:t>
            </a:r>
            <a:r>
              <a:rPr lang="en-US" altLang="zh-CN" dirty="0">
                <a:ea typeface="方正清刻本悦宋简体" panose="02000000000000000000"/>
              </a:rPr>
              <a:t>Student 10000,</a:t>
            </a:r>
            <a:r>
              <a:rPr lang="zh-CN" altLang="en-US" dirty="0">
                <a:ea typeface="方正清刻本悦宋简体" panose="02000000000000000000"/>
              </a:rPr>
              <a:t>每个</a:t>
            </a:r>
            <a:r>
              <a:rPr lang="en-US" altLang="zh-CN" dirty="0">
                <a:ea typeface="方正清刻本悦宋简体" panose="02000000000000000000"/>
              </a:rPr>
              <a:t>student</a:t>
            </a:r>
            <a:r>
              <a:rPr lang="zh-CN" altLang="en-US" dirty="0">
                <a:ea typeface="方正清刻本悦宋简体" panose="02000000000000000000"/>
              </a:rPr>
              <a:t>对应一个</a:t>
            </a:r>
            <a:r>
              <a:rPr lang="en-US" altLang="zh-CN" dirty="0">
                <a:ea typeface="方正清刻本悦宋简体" panose="02000000000000000000"/>
              </a:rPr>
              <a:t>Subject 224</a:t>
            </a:r>
          </a:p>
          <a:p>
            <a:r>
              <a:rPr lang="zh-CN" altLang="en-US" dirty="0">
                <a:ea typeface="方正清刻本悦宋简体" panose="02000000000000000000"/>
              </a:rPr>
              <a:t>批量插入</a:t>
            </a:r>
            <a:r>
              <a:rPr lang="en-US" altLang="zh-CN" dirty="0">
                <a:ea typeface="方正清刻本悦宋简体" panose="02000000000000000000"/>
              </a:rPr>
              <a:t>Student 10000</a:t>
            </a:r>
            <a:r>
              <a:rPr lang="zh-CN" altLang="en-US" dirty="0">
                <a:ea typeface="方正清刻本悦宋简体" panose="02000000000000000000"/>
              </a:rPr>
              <a:t>，共用一个</a:t>
            </a:r>
            <a:r>
              <a:rPr lang="en-US" altLang="zh-CN" dirty="0">
                <a:ea typeface="方正清刻本悦宋简体" panose="02000000000000000000"/>
              </a:rPr>
              <a:t>Subject 253</a:t>
            </a:r>
          </a:p>
          <a:p>
            <a:r>
              <a:rPr lang="zh-CN" altLang="en-US" dirty="0">
                <a:ea typeface="方正清刻本悦宋简体" panose="02000000000000000000"/>
              </a:rPr>
              <a:t>逐个插入</a:t>
            </a:r>
            <a:r>
              <a:rPr lang="en-US" altLang="zh-CN" dirty="0">
                <a:ea typeface="方正清刻本悦宋简体" panose="02000000000000000000"/>
              </a:rPr>
              <a:t>Subject</a:t>
            </a:r>
            <a:r>
              <a:rPr lang="zh-CN" altLang="en-US" dirty="0">
                <a:ea typeface="方正清刻本悦宋简体" panose="02000000000000000000"/>
              </a:rPr>
              <a:t>，</a:t>
            </a:r>
            <a:r>
              <a:rPr lang="en-US" altLang="zh-CN" dirty="0">
                <a:ea typeface="方正清刻本悦宋简体" panose="02000000000000000000"/>
              </a:rPr>
              <a:t>10000</a:t>
            </a:r>
            <a:r>
              <a:rPr lang="zh-CN" altLang="en-US" dirty="0">
                <a:ea typeface="方正清刻本悦宋简体" panose="02000000000000000000"/>
              </a:rPr>
              <a:t>条</a:t>
            </a:r>
            <a:r>
              <a:rPr lang="en-US" altLang="zh-CN" dirty="0">
                <a:ea typeface="方正清刻本悦宋简体" panose="02000000000000000000"/>
              </a:rPr>
              <a:t>31568</a:t>
            </a:r>
          </a:p>
          <a:p>
            <a:r>
              <a:rPr lang="zh-CN" altLang="en-US" dirty="0">
                <a:ea typeface="方正清刻本悦宋简体" panose="02000000000000000000"/>
              </a:rPr>
              <a:t>在表</a:t>
            </a:r>
            <a:r>
              <a:rPr lang="en-US" altLang="zh-CN" dirty="0">
                <a:ea typeface="方正清刻本悦宋简体" panose="02000000000000000000"/>
              </a:rPr>
              <a:t>Subject</a:t>
            </a:r>
            <a:r>
              <a:rPr lang="zh-CN" altLang="en-US" dirty="0">
                <a:ea typeface="方正清刻本悦宋简体" panose="02000000000000000000"/>
              </a:rPr>
              <a:t>中</a:t>
            </a:r>
            <a:r>
              <a:rPr lang="en-US" altLang="zh-CN" dirty="0">
                <a:ea typeface="方正清刻本悦宋简体" panose="02000000000000000000"/>
              </a:rPr>
              <a:t>60006</a:t>
            </a:r>
            <a:r>
              <a:rPr lang="zh-CN" altLang="en-US" dirty="0">
                <a:ea typeface="方正清刻本悦宋简体" panose="02000000000000000000"/>
              </a:rPr>
              <a:t>条单个条件查找</a:t>
            </a:r>
            <a:r>
              <a:rPr lang="en-US" altLang="zh-CN" dirty="0">
                <a:ea typeface="方正清刻本悦宋简体" panose="02000000000000000000"/>
              </a:rPr>
              <a:t>20</a:t>
            </a:r>
          </a:p>
          <a:p>
            <a:r>
              <a:rPr lang="zh-CN" altLang="en-US" dirty="0">
                <a:ea typeface="方正清刻本悦宋简体" panose="02000000000000000000"/>
              </a:rPr>
              <a:t>在表</a:t>
            </a:r>
            <a:r>
              <a:rPr lang="en-US" altLang="zh-CN" dirty="0">
                <a:ea typeface="方正清刻本悦宋简体" panose="02000000000000000000"/>
              </a:rPr>
              <a:t>Subject</a:t>
            </a:r>
            <a:r>
              <a:rPr lang="zh-CN" altLang="en-US" dirty="0">
                <a:ea typeface="方正清刻本悦宋简体" panose="02000000000000000000"/>
              </a:rPr>
              <a:t>中</a:t>
            </a:r>
            <a:r>
              <a:rPr lang="en-US" altLang="zh-CN" dirty="0">
                <a:ea typeface="方正清刻本悦宋简体" panose="02000000000000000000"/>
              </a:rPr>
              <a:t>60006</a:t>
            </a:r>
            <a:r>
              <a:rPr lang="zh-CN" altLang="en-US" dirty="0">
                <a:ea typeface="方正清刻本悦宋简体" panose="02000000000000000000"/>
              </a:rPr>
              <a:t>条</a:t>
            </a:r>
            <a:r>
              <a:rPr lang="en-US" altLang="zh-CN" dirty="0">
                <a:ea typeface="方正清刻本悦宋简体" panose="02000000000000000000"/>
              </a:rPr>
              <a:t>2</a:t>
            </a:r>
            <a:r>
              <a:rPr lang="zh-CN" altLang="en-US" dirty="0">
                <a:ea typeface="方正清刻本悦宋简体" panose="02000000000000000000"/>
              </a:rPr>
              <a:t>个条件查找</a:t>
            </a:r>
            <a:r>
              <a:rPr lang="en-US" altLang="zh-CN" dirty="0">
                <a:ea typeface="方正清刻本悦宋简体" panose="02000000000000000000"/>
              </a:rPr>
              <a:t>14</a:t>
            </a:r>
          </a:p>
          <a:p>
            <a:r>
              <a:rPr lang="zh-CN" altLang="en-US" dirty="0">
                <a:ea typeface="方正清刻本悦宋简体" panose="02000000000000000000"/>
              </a:rPr>
              <a:t>在表</a:t>
            </a:r>
            <a:r>
              <a:rPr lang="en-US" altLang="zh-CN" dirty="0">
                <a:ea typeface="方正清刻本悦宋简体" panose="02000000000000000000"/>
              </a:rPr>
              <a:t>Student</a:t>
            </a:r>
            <a:r>
              <a:rPr lang="zh-CN" altLang="en-US" dirty="0">
                <a:ea typeface="方正清刻本悦宋简体" panose="02000000000000000000"/>
              </a:rPr>
              <a:t>中</a:t>
            </a:r>
            <a:r>
              <a:rPr lang="en-US" altLang="zh-CN" dirty="0">
                <a:ea typeface="方正清刻本悦宋简体" panose="02000000000000000000"/>
              </a:rPr>
              <a:t>40009</a:t>
            </a:r>
            <a:r>
              <a:rPr lang="zh-CN" altLang="en-US" dirty="0">
                <a:ea typeface="方正清刻本悦宋简体" panose="02000000000000000000"/>
              </a:rPr>
              <a:t>条单条件查找</a:t>
            </a:r>
            <a:r>
              <a:rPr lang="en-US" altLang="zh-CN" dirty="0">
                <a:ea typeface="方正清刻本悦宋简体" panose="02000000000000000000"/>
              </a:rPr>
              <a:t>32</a:t>
            </a:r>
          </a:p>
          <a:p>
            <a:r>
              <a:rPr lang="zh-CN" altLang="en-US" dirty="0">
                <a:ea typeface="方正清刻本悦宋简体" panose="02000000000000000000"/>
              </a:rPr>
              <a:t>在表</a:t>
            </a:r>
            <a:r>
              <a:rPr lang="en-US" altLang="zh-CN" dirty="0">
                <a:ea typeface="方正清刻本悦宋简体" panose="02000000000000000000"/>
              </a:rPr>
              <a:t>Student</a:t>
            </a:r>
            <a:r>
              <a:rPr lang="zh-CN" altLang="en-US" dirty="0">
                <a:ea typeface="方正清刻本悦宋简体" panose="02000000000000000000"/>
              </a:rPr>
              <a:t>中</a:t>
            </a:r>
            <a:r>
              <a:rPr lang="en-US" altLang="zh-CN" dirty="0">
                <a:ea typeface="方正清刻本悦宋简体" panose="02000000000000000000"/>
              </a:rPr>
              <a:t>40009</a:t>
            </a:r>
            <a:r>
              <a:rPr lang="zh-CN" altLang="en-US" dirty="0">
                <a:ea typeface="方正清刻本悦宋简体" panose="02000000000000000000"/>
              </a:rPr>
              <a:t>条</a:t>
            </a:r>
            <a:r>
              <a:rPr lang="en-US" altLang="zh-CN" dirty="0">
                <a:ea typeface="方正清刻本悦宋简体" panose="02000000000000000000"/>
              </a:rPr>
              <a:t>2</a:t>
            </a:r>
            <a:r>
              <a:rPr lang="zh-CN" altLang="en-US" dirty="0">
                <a:ea typeface="方正清刻本悦宋简体" panose="02000000000000000000"/>
              </a:rPr>
              <a:t>个条件查找</a:t>
            </a:r>
            <a:r>
              <a:rPr lang="en-US" altLang="zh-CN" dirty="0">
                <a:ea typeface="方正清刻本悦宋简体" panose="02000000000000000000"/>
              </a:rPr>
              <a:t>8</a:t>
            </a:r>
          </a:p>
          <a:p>
            <a:r>
              <a:rPr lang="zh-CN" altLang="en-US" dirty="0">
                <a:ea typeface="方正清刻本悦宋简体" panose="02000000000000000000"/>
              </a:rPr>
              <a:t>在表</a:t>
            </a:r>
            <a:r>
              <a:rPr lang="en-US" altLang="zh-CN" dirty="0">
                <a:ea typeface="方正清刻本悦宋简体" panose="02000000000000000000"/>
              </a:rPr>
              <a:t>Subject</a:t>
            </a:r>
            <a:r>
              <a:rPr lang="zh-CN" altLang="en-US" dirty="0">
                <a:ea typeface="方正清刻本悦宋简体" panose="02000000000000000000"/>
              </a:rPr>
              <a:t>中</a:t>
            </a:r>
            <a:r>
              <a:rPr lang="en-US" altLang="zh-CN" dirty="0">
                <a:ea typeface="方正清刻本悦宋简体" panose="02000000000000000000"/>
              </a:rPr>
              <a:t>60009</a:t>
            </a:r>
            <a:r>
              <a:rPr lang="zh-CN" altLang="en-US" dirty="0">
                <a:ea typeface="方正清刻本悦宋简体" panose="02000000000000000000"/>
              </a:rPr>
              <a:t>条单条件删除</a:t>
            </a:r>
            <a:r>
              <a:rPr lang="en-US" altLang="zh-CN" dirty="0">
                <a:ea typeface="方正清刻本悦宋简体" panose="02000000000000000000"/>
              </a:rPr>
              <a:t>47</a:t>
            </a:r>
          </a:p>
          <a:p>
            <a:r>
              <a:rPr lang="zh-CN" altLang="en-US" dirty="0">
                <a:ea typeface="方正清刻本悦宋简体" panose="02000000000000000000"/>
              </a:rPr>
              <a:t>在表</a:t>
            </a:r>
            <a:r>
              <a:rPr lang="en-US" altLang="zh-CN" dirty="0">
                <a:ea typeface="方正清刻本悦宋简体" panose="02000000000000000000"/>
              </a:rPr>
              <a:t>Subject</a:t>
            </a:r>
            <a:r>
              <a:rPr lang="zh-CN" altLang="en-US" dirty="0">
                <a:ea typeface="方正清刻本悦宋简体" panose="02000000000000000000"/>
              </a:rPr>
              <a:t>中</a:t>
            </a:r>
            <a:r>
              <a:rPr lang="en-US" altLang="zh-CN" dirty="0">
                <a:ea typeface="方正清刻本悦宋简体" panose="02000000000000000000"/>
              </a:rPr>
              <a:t>60008</a:t>
            </a:r>
            <a:r>
              <a:rPr lang="zh-CN" altLang="en-US" dirty="0">
                <a:ea typeface="方正清刻本悦宋简体" panose="02000000000000000000"/>
              </a:rPr>
              <a:t>条</a:t>
            </a:r>
            <a:r>
              <a:rPr lang="en-US" altLang="zh-CN" dirty="0">
                <a:ea typeface="方正清刻本悦宋简体" panose="02000000000000000000"/>
              </a:rPr>
              <a:t>2</a:t>
            </a:r>
            <a:r>
              <a:rPr lang="zh-CN" altLang="en-US" dirty="0">
                <a:ea typeface="方正清刻本悦宋简体" panose="02000000000000000000"/>
              </a:rPr>
              <a:t>条件删除</a:t>
            </a:r>
            <a:r>
              <a:rPr lang="en-US" altLang="zh-CN" dirty="0" smtClean="0">
                <a:ea typeface="方正清刻本悦宋简体" panose="02000000000000000000"/>
              </a:rPr>
              <a:t>29</a:t>
            </a:r>
          </a:p>
          <a:p>
            <a:r>
              <a:rPr lang="zh-CN" altLang="en-US" dirty="0">
                <a:ea typeface="方正清刻本悦宋简体" panose="02000000000000000000"/>
              </a:rPr>
              <a:t>在表</a:t>
            </a:r>
            <a:r>
              <a:rPr lang="en-US" altLang="zh-CN" dirty="0">
                <a:ea typeface="方正清刻本悦宋简体" panose="02000000000000000000"/>
              </a:rPr>
              <a:t>Student</a:t>
            </a:r>
            <a:r>
              <a:rPr lang="zh-CN" altLang="en-US" dirty="0">
                <a:ea typeface="方正清刻本悦宋简体" panose="02000000000000000000"/>
              </a:rPr>
              <a:t>中</a:t>
            </a:r>
            <a:r>
              <a:rPr lang="en-US" altLang="zh-CN" dirty="0">
                <a:ea typeface="方正清刻本悦宋简体" panose="02000000000000000000"/>
              </a:rPr>
              <a:t>40009</a:t>
            </a:r>
            <a:r>
              <a:rPr lang="zh-CN" altLang="en-US" dirty="0">
                <a:ea typeface="方正清刻本悦宋简体" panose="02000000000000000000"/>
              </a:rPr>
              <a:t>条</a:t>
            </a:r>
            <a:r>
              <a:rPr lang="en-US" altLang="zh-CN" dirty="0">
                <a:ea typeface="方正清刻本悦宋简体" panose="02000000000000000000"/>
              </a:rPr>
              <a:t>1</a:t>
            </a:r>
            <a:r>
              <a:rPr lang="zh-CN" altLang="en-US" dirty="0">
                <a:ea typeface="方正清刻本悦宋简体" panose="02000000000000000000"/>
              </a:rPr>
              <a:t>条件删除</a:t>
            </a:r>
            <a:r>
              <a:rPr lang="en-US" altLang="zh-CN" dirty="0">
                <a:ea typeface="方正清刻本悦宋简体" panose="02000000000000000000"/>
              </a:rPr>
              <a:t>23</a:t>
            </a:r>
          </a:p>
          <a:p>
            <a:r>
              <a:rPr lang="zh-CN" altLang="en-US" dirty="0">
                <a:ea typeface="方正清刻本悦宋简体" panose="02000000000000000000"/>
              </a:rPr>
              <a:t>在表</a:t>
            </a:r>
            <a:r>
              <a:rPr lang="en-US" altLang="zh-CN" dirty="0">
                <a:ea typeface="方正清刻本悦宋简体" panose="02000000000000000000"/>
              </a:rPr>
              <a:t>Student</a:t>
            </a:r>
            <a:r>
              <a:rPr lang="zh-CN" altLang="en-US" dirty="0">
                <a:ea typeface="方正清刻本悦宋简体" panose="02000000000000000000"/>
              </a:rPr>
              <a:t>中</a:t>
            </a:r>
            <a:r>
              <a:rPr lang="en-US" altLang="zh-CN" dirty="0">
                <a:ea typeface="方正清刻本悦宋简体" panose="02000000000000000000"/>
              </a:rPr>
              <a:t>40007</a:t>
            </a:r>
            <a:r>
              <a:rPr lang="zh-CN" altLang="en-US" dirty="0">
                <a:ea typeface="方正清刻本悦宋简体" panose="02000000000000000000"/>
              </a:rPr>
              <a:t>条</a:t>
            </a:r>
            <a:r>
              <a:rPr lang="en-US" altLang="zh-CN" dirty="0">
                <a:ea typeface="方正清刻本悦宋简体" panose="02000000000000000000"/>
              </a:rPr>
              <a:t>2</a:t>
            </a:r>
            <a:r>
              <a:rPr lang="zh-CN" altLang="en-US" dirty="0">
                <a:ea typeface="方正清刻本悦宋简体" panose="02000000000000000000"/>
              </a:rPr>
              <a:t>条件删除</a:t>
            </a:r>
            <a:r>
              <a:rPr lang="en-US" altLang="zh-CN" dirty="0">
                <a:ea typeface="方正清刻本悦宋简体" panose="02000000000000000000"/>
              </a:rPr>
              <a:t>40</a:t>
            </a:r>
          </a:p>
          <a:p>
            <a:r>
              <a:rPr lang="zh-CN" altLang="en-US" dirty="0">
                <a:ea typeface="方正清刻本悦宋简体" panose="02000000000000000000"/>
              </a:rPr>
              <a:t>在表</a:t>
            </a:r>
            <a:r>
              <a:rPr lang="en-US" altLang="zh-CN" dirty="0">
                <a:ea typeface="方正清刻本悦宋简体" panose="02000000000000000000"/>
              </a:rPr>
              <a:t>Student</a:t>
            </a:r>
            <a:r>
              <a:rPr lang="zh-CN" altLang="en-US" dirty="0">
                <a:ea typeface="方正清刻本悦宋简体" panose="02000000000000000000"/>
              </a:rPr>
              <a:t>中</a:t>
            </a:r>
            <a:r>
              <a:rPr lang="en-US" altLang="zh-CN" dirty="0">
                <a:ea typeface="方正清刻本悦宋简体" panose="02000000000000000000"/>
              </a:rPr>
              <a:t>41005</a:t>
            </a:r>
            <a:r>
              <a:rPr lang="zh-CN" altLang="en-US" dirty="0">
                <a:ea typeface="方正清刻本悦宋简体" panose="02000000000000000000"/>
              </a:rPr>
              <a:t>条</a:t>
            </a:r>
            <a:r>
              <a:rPr lang="en-US" altLang="zh-CN" dirty="0">
                <a:ea typeface="方正清刻本悦宋简体" panose="02000000000000000000"/>
              </a:rPr>
              <a:t>2</a:t>
            </a:r>
            <a:r>
              <a:rPr lang="zh-CN" altLang="en-US" dirty="0">
                <a:ea typeface="方正清刻本悦宋简体" panose="02000000000000000000"/>
              </a:rPr>
              <a:t>条件删除</a:t>
            </a:r>
            <a:r>
              <a:rPr lang="en-US" altLang="zh-CN" dirty="0">
                <a:ea typeface="方正清刻本悦宋简体" panose="02000000000000000000"/>
              </a:rPr>
              <a:t>25</a:t>
            </a:r>
          </a:p>
          <a:p>
            <a:r>
              <a:rPr lang="zh-CN" altLang="en-US" dirty="0">
                <a:ea typeface="方正清刻本悦宋简体" panose="02000000000000000000"/>
              </a:rPr>
              <a:t>在表</a:t>
            </a:r>
            <a:r>
              <a:rPr lang="en-US" altLang="zh-CN" dirty="0">
                <a:ea typeface="方正清刻本悦宋简体" panose="02000000000000000000"/>
              </a:rPr>
              <a:t>Subject</a:t>
            </a:r>
            <a:r>
              <a:rPr lang="zh-CN" altLang="en-US" dirty="0">
                <a:ea typeface="方正清刻本悦宋简体" panose="02000000000000000000"/>
              </a:rPr>
              <a:t>中</a:t>
            </a:r>
            <a:r>
              <a:rPr lang="en-US" altLang="zh-CN" dirty="0">
                <a:ea typeface="方正清刻本悦宋简体" panose="02000000000000000000"/>
              </a:rPr>
              <a:t>60310</a:t>
            </a:r>
            <a:r>
              <a:rPr lang="zh-CN" altLang="en-US" dirty="0">
                <a:ea typeface="方正清刻本悦宋简体" panose="02000000000000000000"/>
              </a:rPr>
              <a:t>条批量更新</a:t>
            </a:r>
            <a:r>
              <a:rPr lang="en-US" altLang="zh-CN" dirty="0">
                <a:ea typeface="方正清刻本悦宋简体" panose="02000000000000000000"/>
              </a:rPr>
              <a:t>300</a:t>
            </a:r>
            <a:r>
              <a:rPr lang="zh-CN" altLang="en-US" dirty="0">
                <a:ea typeface="方正清刻本悦宋简体" panose="02000000000000000000"/>
              </a:rPr>
              <a:t>条</a:t>
            </a:r>
            <a:r>
              <a:rPr lang="en-US" altLang="zh-CN" dirty="0">
                <a:ea typeface="方正清刻本悦宋简体" panose="02000000000000000000"/>
              </a:rPr>
              <a:t>104</a:t>
            </a:r>
          </a:p>
          <a:p>
            <a:r>
              <a:rPr lang="zh-CN" altLang="en-US" dirty="0">
                <a:ea typeface="方正清刻本悦宋简体" panose="02000000000000000000"/>
              </a:rPr>
              <a:t>在表</a:t>
            </a:r>
            <a:r>
              <a:rPr lang="en-US" altLang="zh-CN" dirty="0">
                <a:ea typeface="方正清刻本悦宋简体" panose="02000000000000000000"/>
              </a:rPr>
              <a:t>Student</a:t>
            </a:r>
            <a:r>
              <a:rPr lang="zh-CN" altLang="en-US" dirty="0">
                <a:ea typeface="方正清刻本悦宋简体" panose="02000000000000000000"/>
              </a:rPr>
              <a:t>中</a:t>
            </a:r>
            <a:r>
              <a:rPr lang="en-US" altLang="zh-CN" dirty="0">
                <a:ea typeface="方正清刻本悦宋简体" panose="02000000000000000000"/>
              </a:rPr>
              <a:t>41505</a:t>
            </a:r>
            <a:r>
              <a:rPr lang="zh-CN" altLang="en-US" dirty="0">
                <a:ea typeface="方正清刻本悦宋简体" panose="02000000000000000000"/>
              </a:rPr>
              <a:t>条批量更新</a:t>
            </a:r>
            <a:r>
              <a:rPr lang="en-US" altLang="zh-CN" dirty="0">
                <a:ea typeface="方正清刻本悦宋简体" panose="02000000000000000000"/>
              </a:rPr>
              <a:t>500 85</a:t>
            </a:r>
            <a:endParaRPr lang="zh-CN" altLang="en-US" dirty="0">
              <a:ea typeface="方正清刻本悦宋简体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17521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5.</a:t>
            </a:r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什么是</a:t>
            </a:r>
            <a:r>
              <a:rPr lang="en-US" altLang="zh-CN" dirty="0" err="1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greendao</a:t>
            </a:r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？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809997" y="2794000"/>
            <a:ext cx="6738883" cy="308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方正清刻本悦宋简体" panose="02000000000000000000"/>
              </a:rPr>
              <a:t>针对</a:t>
            </a:r>
            <a:r>
              <a:rPr lang="zh-CN" altLang="en-US" dirty="0" smtClean="0">
                <a:ea typeface="方正清刻本悦宋简体" panose="02000000000000000000"/>
              </a:rPr>
              <a:t>于</a:t>
            </a:r>
            <a:r>
              <a:rPr lang="en-US" altLang="zh-CN" dirty="0" smtClean="0">
                <a:ea typeface="方正清刻本悦宋简体" panose="02000000000000000000"/>
              </a:rPr>
              <a:t>cursor</a:t>
            </a:r>
            <a:r>
              <a:rPr lang="zh-CN" altLang="en-US" dirty="0" smtClean="0">
                <a:ea typeface="方正清刻本悦宋简体" panose="02000000000000000000"/>
              </a:rPr>
              <a:t>大对象，</a:t>
            </a:r>
            <a:r>
              <a:rPr lang="en-US" altLang="zh-CN" dirty="0" err="1" smtClean="0">
                <a:ea typeface="方正清刻本悦宋简体" panose="02000000000000000000"/>
              </a:rPr>
              <a:t>greendao</a:t>
            </a:r>
            <a:r>
              <a:rPr lang="zh-CN" altLang="en-US" dirty="0" smtClean="0">
                <a:ea typeface="方正清刻本悦宋简体" panose="02000000000000000000"/>
              </a:rPr>
              <a:t>也提供了</a:t>
            </a:r>
            <a:r>
              <a:rPr lang="en-US" altLang="zh-CN" dirty="0" err="1" smtClean="0">
                <a:ea typeface="方正清刻本悦宋简体" panose="02000000000000000000"/>
              </a:rPr>
              <a:t>lazylist</a:t>
            </a:r>
            <a:r>
              <a:rPr lang="zh-CN" altLang="en-US" dirty="0" smtClean="0">
                <a:ea typeface="方正清刻本悦宋简体" panose="02000000000000000000"/>
              </a:rPr>
              <a:t>，这个</a:t>
            </a:r>
            <a:r>
              <a:rPr lang="en-US" altLang="zh-CN" dirty="0" err="1" smtClean="0">
                <a:ea typeface="方正清刻本悦宋简体" panose="02000000000000000000"/>
              </a:rPr>
              <a:t>lazylist</a:t>
            </a:r>
            <a:r>
              <a:rPr lang="zh-CN" altLang="en-US" dirty="0" smtClean="0">
                <a:ea typeface="方正清刻本悦宋简体" panose="02000000000000000000"/>
              </a:rPr>
              <a:t>其实就是一个</a:t>
            </a:r>
            <a:r>
              <a:rPr lang="en-US" altLang="zh-CN" dirty="0" smtClean="0">
                <a:ea typeface="方正清刻本悦宋简体" panose="02000000000000000000"/>
              </a:rPr>
              <a:t>list</a:t>
            </a:r>
            <a:r>
              <a:rPr lang="zh-CN" altLang="en-US" dirty="0" smtClean="0">
                <a:ea typeface="方正清刻本悦宋简体" panose="02000000000000000000"/>
              </a:rPr>
              <a:t>持有了一个</a:t>
            </a:r>
            <a:r>
              <a:rPr lang="en-US" altLang="zh-CN" dirty="0" smtClean="0">
                <a:ea typeface="方正清刻本悦宋简体" panose="02000000000000000000"/>
              </a:rPr>
              <a:t>cursor</a:t>
            </a:r>
            <a:r>
              <a:rPr lang="zh-CN" altLang="en-US" dirty="0" smtClean="0">
                <a:ea typeface="方正清刻本悦宋简体" panose="02000000000000000000"/>
              </a:rPr>
              <a:t>，只有在你使用</a:t>
            </a:r>
            <a:r>
              <a:rPr lang="en-US" altLang="zh-CN" dirty="0" err="1" smtClean="0">
                <a:ea typeface="方正清刻本悦宋简体" panose="02000000000000000000"/>
              </a:rPr>
              <a:t>lazylist</a:t>
            </a:r>
            <a:r>
              <a:rPr lang="zh-CN" altLang="en-US" dirty="0" smtClean="0">
                <a:ea typeface="方正清刻本悦宋简体" panose="02000000000000000000"/>
              </a:rPr>
              <a:t>的某个对象时它才会进行将</a:t>
            </a:r>
            <a:r>
              <a:rPr lang="en-US" altLang="zh-CN" dirty="0" smtClean="0">
                <a:ea typeface="方正清刻本悦宋简体" panose="02000000000000000000"/>
              </a:rPr>
              <a:t>cursor</a:t>
            </a:r>
            <a:r>
              <a:rPr lang="zh-CN" altLang="en-US" dirty="0" smtClean="0">
                <a:ea typeface="方正清刻本悦宋简体" panose="02000000000000000000"/>
              </a:rPr>
              <a:t>某个</a:t>
            </a:r>
            <a:r>
              <a:rPr lang="en-US" altLang="zh-CN" dirty="0" smtClean="0">
                <a:ea typeface="方正清刻本悦宋简体" panose="02000000000000000000"/>
              </a:rPr>
              <a:t>position</a:t>
            </a:r>
            <a:r>
              <a:rPr lang="zh-CN" altLang="en-US" dirty="0" smtClean="0">
                <a:ea typeface="方正清刻本悦宋简体" panose="02000000000000000000"/>
              </a:rPr>
              <a:t>进行转换并且加载到内存中。这样既避免了第一次加载大对象消耗过多时间，也会在后续的使用中避免二次加载消耗时间</a:t>
            </a:r>
            <a:r>
              <a:rPr lang="zh-CN" altLang="en-US" dirty="0">
                <a:ea typeface="方正清刻本悦宋简体" panose="0200000000000000000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374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5.</a:t>
            </a:r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什么是</a:t>
            </a:r>
            <a:r>
              <a:rPr lang="en-US" altLang="zh-CN" dirty="0" err="1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greendao</a:t>
            </a:r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？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911597" y="2611120"/>
            <a:ext cx="6738883" cy="308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a typeface="方正清刻本悦宋简体" panose="02000000000000000000"/>
              </a:rPr>
              <a:t>既然有了</a:t>
            </a:r>
            <a:r>
              <a:rPr lang="en-US" altLang="zh-CN" dirty="0" err="1" smtClean="0">
                <a:ea typeface="方正清刻本悦宋简体" panose="02000000000000000000"/>
              </a:rPr>
              <a:t>lazylist</a:t>
            </a:r>
            <a:r>
              <a:rPr lang="zh-CN" altLang="en-US" dirty="0" smtClean="0">
                <a:ea typeface="方正清刻本悦宋简体" panose="02000000000000000000"/>
              </a:rPr>
              <a:t>，我们完全可以将</a:t>
            </a:r>
            <a:r>
              <a:rPr lang="en-US" altLang="zh-CN" dirty="0" err="1" smtClean="0">
                <a:ea typeface="方正清刻本悦宋简体" panose="02000000000000000000"/>
              </a:rPr>
              <a:t>CursorAdapter</a:t>
            </a:r>
            <a:r>
              <a:rPr lang="zh-CN" altLang="en-US" dirty="0" smtClean="0">
                <a:ea typeface="方正清刻本悦宋简体" panose="02000000000000000000"/>
              </a:rPr>
              <a:t>转换成为一般的</a:t>
            </a:r>
            <a:r>
              <a:rPr lang="en-US" altLang="zh-CN" dirty="0" smtClean="0">
                <a:ea typeface="方正清刻本悦宋简体" panose="02000000000000000000"/>
              </a:rPr>
              <a:t>adapter</a:t>
            </a:r>
            <a:r>
              <a:rPr lang="zh-CN" altLang="en-US" dirty="0" smtClean="0">
                <a:ea typeface="方正清刻本悦宋简体" panose="02000000000000000000"/>
              </a:rPr>
              <a:t>（也避免了对于</a:t>
            </a:r>
            <a:r>
              <a:rPr lang="en-US" altLang="zh-CN" dirty="0" err="1" smtClean="0">
                <a:ea typeface="方正清刻本悦宋简体" panose="02000000000000000000"/>
              </a:rPr>
              <a:t>recyclew</a:t>
            </a:r>
            <a:r>
              <a:rPr lang="zh-CN" altLang="en-US" dirty="0">
                <a:ea typeface="方正清刻本悦宋简体" panose="02000000000000000000"/>
              </a:rPr>
              <a:t>不</a:t>
            </a:r>
            <a:r>
              <a:rPr lang="zh-CN" altLang="en-US" dirty="0" smtClean="0">
                <a:ea typeface="方正清刻本悦宋简体" panose="02000000000000000000"/>
              </a:rPr>
              <a:t>支持</a:t>
            </a:r>
            <a:r>
              <a:rPr lang="en-US" altLang="zh-CN" dirty="0" err="1">
                <a:ea typeface="方正清刻本悦宋简体" panose="02000000000000000000"/>
              </a:rPr>
              <a:t>CursorAdapter</a:t>
            </a:r>
            <a:r>
              <a:rPr lang="en-US" altLang="zh-CN" dirty="0">
                <a:ea typeface="方正清刻本悦宋简体" panose="02000000000000000000"/>
              </a:rPr>
              <a:t> </a:t>
            </a:r>
            <a:r>
              <a:rPr lang="zh-CN" altLang="en-US" dirty="0" smtClean="0">
                <a:ea typeface="方正清刻本悦宋简体" panose="02000000000000000000"/>
              </a:rPr>
              <a:t>的尴尬），数据源换成</a:t>
            </a:r>
            <a:r>
              <a:rPr lang="en-US" altLang="zh-CN" dirty="0" err="1" smtClean="0">
                <a:ea typeface="方正清刻本悦宋简体" panose="02000000000000000000"/>
              </a:rPr>
              <a:t>lazylist</a:t>
            </a:r>
            <a:r>
              <a:rPr lang="zh-CN" altLang="en-US" dirty="0" smtClean="0">
                <a:ea typeface="方正清刻本悦宋简体" panose="02000000000000000000"/>
              </a:rPr>
              <a:t>，只不过是需要在界面销毁的时候暴露一个方法将这个</a:t>
            </a:r>
            <a:r>
              <a:rPr lang="en-US" altLang="zh-CN" dirty="0" err="1" smtClean="0">
                <a:ea typeface="方正清刻本悦宋简体" panose="02000000000000000000"/>
              </a:rPr>
              <a:t>lazylist</a:t>
            </a:r>
            <a:r>
              <a:rPr lang="en-US" altLang="zh-CN" dirty="0" smtClean="0">
                <a:ea typeface="方正清刻本悦宋简体" panose="02000000000000000000"/>
              </a:rPr>
              <a:t> close</a:t>
            </a:r>
            <a:r>
              <a:rPr lang="zh-CN" altLang="en-US" dirty="0" smtClean="0">
                <a:ea typeface="方正清刻本悦宋简体" panose="02000000000000000000"/>
              </a:rPr>
              <a:t>掉。</a:t>
            </a:r>
            <a:endParaRPr lang="zh-CN" altLang="en-US" dirty="0">
              <a:ea typeface="方正清刻本悦宋简体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51943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1.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原生</a:t>
            </a:r>
            <a:r>
              <a:rPr lang="en-US" altLang="zh-CN" dirty="0" err="1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sqlitehelper</a:t>
            </a:r>
            <a:endParaRPr lang="zh-CN" altLang="en-US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简单的使用</a:t>
            </a:r>
            <a:r>
              <a:rPr lang="en-US" altLang="zh-CN" dirty="0" err="1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SQLiteOpenHelper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与数据库建立连接，获取到</a:t>
            </a:r>
            <a:r>
              <a:rPr lang="en-US" altLang="zh-CN" dirty="0" err="1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SQLiteDatabase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对象，然后就可以进行增删改查操作。</a:t>
            </a:r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lvl="1"/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89" y="3830320"/>
            <a:ext cx="8243635" cy="216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0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5.</a:t>
            </a:r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什么是</a:t>
            </a:r>
            <a:r>
              <a:rPr lang="en-US" altLang="zh-CN" dirty="0" err="1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greendao</a:t>
            </a:r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？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911597" y="2611120"/>
            <a:ext cx="6738883" cy="308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a typeface="方正清刻本悦宋简体" panose="02000000000000000000"/>
              </a:rPr>
              <a:t>既然有了</a:t>
            </a:r>
            <a:r>
              <a:rPr lang="en-US" altLang="zh-CN" dirty="0" err="1" smtClean="0">
                <a:ea typeface="方正清刻本悦宋简体" panose="02000000000000000000"/>
              </a:rPr>
              <a:t>lazylist</a:t>
            </a:r>
            <a:r>
              <a:rPr lang="zh-CN" altLang="en-US" dirty="0" smtClean="0">
                <a:ea typeface="方正清刻本悦宋简体" panose="02000000000000000000"/>
              </a:rPr>
              <a:t>，我们完全可以将</a:t>
            </a:r>
            <a:r>
              <a:rPr lang="en-US" altLang="zh-CN" dirty="0" err="1" smtClean="0">
                <a:ea typeface="方正清刻本悦宋简体" panose="02000000000000000000"/>
              </a:rPr>
              <a:t>CursorAdapter</a:t>
            </a:r>
            <a:r>
              <a:rPr lang="zh-CN" altLang="en-US" dirty="0" smtClean="0">
                <a:ea typeface="方正清刻本悦宋简体" panose="02000000000000000000"/>
              </a:rPr>
              <a:t>转换成为一般的</a:t>
            </a:r>
            <a:r>
              <a:rPr lang="en-US" altLang="zh-CN" dirty="0" smtClean="0">
                <a:ea typeface="方正清刻本悦宋简体" panose="02000000000000000000"/>
              </a:rPr>
              <a:t>adapter</a:t>
            </a:r>
            <a:r>
              <a:rPr lang="zh-CN" altLang="en-US" dirty="0" smtClean="0">
                <a:ea typeface="方正清刻本悦宋简体" panose="02000000000000000000"/>
              </a:rPr>
              <a:t>（也避免了对于</a:t>
            </a:r>
            <a:r>
              <a:rPr lang="en-US" altLang="zh-CN" dirty="0" err="1" smtClean="0">
                <a:ea typeface="方正清刻本悦宋简体" panose="02000000000000000000"/>
              </a:rPr>
              <a:t>recyclew</a:t>
            </a:r>
            <a:r>
              <a:rPr lang="zh-CN" altLang="en-US" dirty="0">
                <a:ea typeface="方正清刻本悦宋简体" panose="02000000000000000000"/>
              </a:rPr>
              <a:t>不</a:t>
            </a:r>
            <a:r>
              <a:rPr lang="zh-CN" altLang="en-US" dirty="0" smtClean="0">
                <a:ea typeface="方正清刻本悦宋简体" panose="02000000000000000000"/>
              </a:rPr>
              <a:t>支持</a:t>
            </a:r>
            <a:r>
              <a:rPr lang="en-US" altLang="zh-CN" dirty="0" err="1">
                <a:ea typeface="方正清刻本悦宋简体" panose="02000000000000000000"/>
              </a:rPr>
              <a:t>CursorAdapter</a:t>
            </a:r>
            <a:r>
              <a:rPr lang="en-US" altLang="zh-CN" dirty="0">
                <a:ea typeface="方正清刻本悦宋简体" panose="02000000000000000000"/>
              </a:rPr>
              <a:t> </a:t>
            </a:r>
            <a:r>
              <a:rPr lang="zh-CN" altLang="en-US" dirty="0" smtClean="0">
                <a:ea typeface="方正清刻本悦宋简体" panose="02000000000000000000"/>
              </a:rPr>
              <a:t>的尴尬），数据源换成</a:t>
            </a:r>
            <a:r>
              <a:rPr lang="en-US" altLang="zh-CN" dirty="0" err="1" smtClean="0">
                <a:ea typeface="方正清刻本悦宋简体" panose="02000000000000000000"/>
              </a:rPr>
              <a:t>lazylist</a:t>
            </a:r>
            <a:r>
              <a:rPr lang="zh-CN" altLang="en-US" dirty="0" smtClean="0">
                <a:ea typeface="方正清刻本悦宋简体" panose="02000000000000000000"/>
              </a:rPr>
              <a:t>，只不过是需要在界面销毁的时候暴露一个方法将这个</a:t>
            </a:r>
            <a:r>
              <a:rPr lang="en-US" altLang="zh-CN" dirty="0" err="1" smtClean="0">
                <a:ea typeface="方正清刻本悦宋简体" panose="02000000000000000000"/>
              </a:rPr>
              <a:t>lazylist</a:t>
            </a:r>
            <a:r>
              <a:rPr lang="en-US" altLang="zh-CN" dirty="0" smtClean="0">
                <a:ea typeface="方正清刻本悦宋简体" panose="02000000000000000000"/>
              </a:rPr>
              <a:t> close</a:t>
            </a:r>
            <a:r>
              <a:rPr lang="zh-CN" altLang="en-US" dirty="0" smtClean="0">
                <a:ea typeface="方正清刻本悦宋简体" panose="02000000000000000000"/>
              </a:rPr>
              <a:t>掉。</a:t>
            </a:r>
            <a:endParaRPr lang="zh-CN" altLang="en-US" dirty="0">
              <a:ea typeface="方正清刻本悦宋简体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31687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5.</a:t>
            </a:r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什么是</a:t>
            </a:r>
            <a:r>
              <a:rPr lang="en-US" altLang="zh-CN" dirty="0" err="1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greendao</a:t>
            </a:r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？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911597" y="2611120"/>
            <a:ext cx="6738883" cy="308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a typeface="方正清刻本悦宋简体" panose="02000000000000000000"/>
              </a:rPr>
              <a:t>至于原有的数据库更新机制，我们完全可以参照原有的机制，在需要时时更新数据库的界面，注册观察者，在数据库相应的表进行更新、删除、新增操作的时候发送给这些观察者，这些观察者接收到消息后只要去重新加载并且刷新界面就好了。</a:t>
            </a:r>
            <a:endParaRPr lang="zh-CN" altLang="en-US" dirty="0">
              <a:ea typeface="方正清刻本悦宋简体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1557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5.</a:t>
            </a:r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什么是</a:t>
            </a:r>
            <a:r>
              <a:rPr lang="en-US" altLang="zh-CN" dirty="0" err="1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greendao</a:t>
            </a:r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？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003037" y="2336800"/>
            <a:ext cx="5702563" cy="1229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ea typeface="方正清刻本悦宋简体" panose="02000000000000000000"/>
              </a:rPr>
              <a:t>1.</a:t>
            </a:r>
            <a:r>
              <a:rPr lang="zh-CN" altLang="en-US" dirty="0">
                <a:ea typeface="方正清刻本悦宋简体" panose="02000000000000000000"/>
              </a:rPr>
              <a:t>数据更新通知界面机制</a:t>
            </a:r>
            <a:endParaRPr lang="en-US" altLang="zh-CN" dirty="0">
              <a:ea typeface="方正清刻本悦宋简体" panose="02000000000000000000"/>
            </a:endParaRPr>
          </a:p>
          <a:p>
            <a:r>
              <a:rPr lang="en-US" altLang="zh-CN" dirty="0">
                <a:ea typeface="方正清刻本悦宋简体" panose="02000000000000000000"/>
              </a:rPr>
              <a:t>2.</a:t>
            </a:r>
            <a:r>
              <a:rPr lang="zh-CN" altLang="en-US" dirty="0">
                <a:ea typeface="方正清刻本悦宋简体" panose="02000000000000000000"/>
              </a:rPr>
              <a:t>对于大对象而言，</a:t>
            </a:r>
            <a:r>
              <a:rPr lang="en-US" altLang="zh-CN" dirty="0" err="1">
                <a:ea typeface="方正清刻本悦宋简体" panose="02000000000000000000"/>
              </a:rPr>
              <a:t>listview</a:t>
            </a:r>
            <a:r>
              <a:rPr lang="zh-CN" altLang="en-US" dirty="0">
                <a:ea typeface="方正清刻本悦宋简体" panose="02000000000000000000"/>
              </a:rPr>
              <a:t>有天生的支持（</a:t>
            </a:r>
            <a:r>
              <a:rPr lang="en-US" altLang="zh-CN" dirty="0" err="1">
                <a:ea typeface="方正清刻本悦宋简体" panose="02000000000000000000"/>
              </a:rPr>
              <a:t>CursorAdapter</a:t>
            </a:r>
            <a:r>
              <a:rPr lang="zh-CN" altLang="en-US" dirty="0">
                <a:ea typeface="方正清刻本悦宋简体" panose="02000000000000000000"/>
              </a:rPr>
              <a:t>）</a:t>
            </a:r>
            <a:endParaRPr lang="en-US" altLang="zh-CN" dirty="0">
              <a:ea typeface="方正清刻本悦宋简体" panose="02000000000000000000"/>
            </a:endParaRPr>
          </a:p>
          <a:p>
            <a:r>
              <a:rPr lang="en-US" altLang="zh-CN" dirty="0">
                <a:ea typeface="方正清刻本悦宋简体" panose="02000000000000000000"/>
              </a:rPr>
              <a:t>3.</a:t>
            </a:r>
            <a:r>
              <a:rPr lang="zh-CN" altLang="en-US" dirty="0">
                <a:ea typeface="方正清刻本悦宋简体" panose="02000000000000000000"/>
              </a:rPr>
              <a:t>速度快</a:t>
            </a:r>
          </a:p>
        </p:txBody>
      </p:sp>
      <p:sp>
        <p:nvSpPr>
          <p:cNvPr id="5" name="加号 4"/>
          <p:cNvSpPr/>
          <p:nvPr/>
        </p:nvSpPr>
        <p:spPr>
          <a:xfrm>
            <a:off x="3159760" y="3688080"/>
            <a:ext cx="914400" cy="914400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788920" y="4795520"/>
            <a:ext cx="1656080" cy="8839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方正清刻本悦宋简体" panose="02000000000000000000"/>
              </a:rPr>
              <a:t>简单</a:t>
            </a:r>
            <a:r>
              <a:rPr lang="zh-CN" altLang="en-US" dirty="0" smtClean="0">
                <a:solidFill>
                  <a:schemeClr val="tx1"/>
                </a:solidFill>
                <a:ea typeface="方正清刻本悦宋简体" panose="02000000000000000000"/>
              </a:rPr>
              <a:t>且清晰</a:t>
            </a:r>
            <a:endParaRPr lang="zh-CN" altLang="en-US" dirty="0">
              <a:solidFill>
                <a:schemeClr val="tx1"/>
              </a:solidFill>
              <a:ea typeface="方正清刻本悦宋简体" panose="0200000000000000000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642" y="3867191"/>
            <a:ext cx="4277358" cy="2990809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445000" y="4998720"/>
            <a:ext cx="604520" cy="238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00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5.Greendao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怎么使用？</a:t>
            </a:r>
            <a:endParaRPr lang="zh-CN" altLang="en-US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79" y="2470467"/>
            <a:ext cx="8064037" cy="338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4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5.Greendao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怎么使用？</a:t>
            </a:r>
            <a:endParaRPr lang="zh-CN" altLang="en-US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17" y="2536929"/>
            <a:ext cx="1608455" cy="29166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331" y="3327082"/>
            <a:ext cx="6614153" cy="123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/>
              </a:rPr>
              <a:t>6.Greendao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/>
              </a:rPr>
              <a:t>集成进入</a:t>
            </a:r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/>
              </a:rPr>
              <a:t>CC</a:t>
            </a:r>
            <a:endParaRPr lang="zh-CN" altLang="en-US" dirty="0">
              <a:latin typeface="方正清刻本悦宋简体" panose="02000000000000000000" pitchFamily="2" charset="-122"/>
              <a:ea typeface="方正清刻本悦宋简体" panose="0200000000000000000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09997" y="2286000"/>
            <a:ext cx="6278880" cy="1564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a typeface="方正清刻本悦宋简体" panose="02000000000000000000"/>
              </a:rPr>
              <a:t>如果你开发的是个新项目，恭喜你，你已经省了很大很大很大的事情了</a:t>
            </a:r>
            <a:r>
              <a:rPr lang="zh-CN" altLang="en-US" dirty="0">
                <a:ea typeface="方正清刻本悦宋简体" panose="02000000000000000000"/>
              </a:rPr>
              <a:t>。</a:t>
            </a:r>
          </a:p>
        </p:txBody>
      </p:sp>
      <p:sp>
        <p:nvSpPr>
          <p:cNvPr id="4" name="椭圆 3"/>
          <p:cNvSpPr/>
          <p:nvPr/>
        </p:nvSpPr>
        <p:spPr>
          <a:xfrm>
            <a:off x="365760" y="2286000"/>
            <a:ext cx="1930400" cy="1056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a typeface="方正清刻本悦宋简体" panose="02000000000000000000"/>
              </a:rPr>
              <a:t>耐心且细心！！！</a:t>
            </a:r>
            <a:endParaRPr lang="zh-CN" altLang="en-US" dirty="0">
              <a:ea typeface="方正清刻本悦宋简体" panose="0200000000000000000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098798" y="3850640"/>
            <a:ext cx="1930400" cy="1056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a typeface="方正清刻本悦宋简体" panose="02000000000000000000"/>
              </a:rPr>
              <a:t>耐心且细心！！！</a:t>
            </a:r>
            <a:endParaRPr lang="zh-CN" altLang="en-US" dirty="0">
              <a:ea typeface="方正清刻本悦宋简体" panose="0200000000000000000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943600" y="4947920"/>
            <a:ext cx="1930400" cy="1056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a typeface="方正清刻本悦宋简体" panose="02000000000000000000"/>
              </a:rPr>
              <a:t>耐心且细心！！！</a:t>
            </a:r>
            <a:endParaRPr lang="zh-CN" altLang="en-US" dirty="0">
              <a:ea typeface="方正清刻本悦宋简体" panose="0200000000000000000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37360" y="6146800"/>
            <a:ext cx="4704080" cy="386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方正清刻本悦宋简体" panose="02000000000000000000"/>
              </a:rPr>
              <a:t>多么</a:t>
            </a:r>
            <a:r>
              <a:rPr lang="zh-CN" altLang="en-US" dirty="0" smtClean="0">
                <a:ea typeface="方正清刻本悦宋简体" panose="02000000000000000000"/>
              </a:rPr>
              <a:t>痛的领悟！</a:t>
            </a:r>
            <a:endParaRPr lang="zh-CN" altLang="en-US" dirty="0">
              <a:ea typeface="方正清刻本悦宋简体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48944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9" grpId="0" animBg="1"/>
      <p:bldP spid="10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/>
              </a:rPr>
              <a:t>6.Greendao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/>
              </a:rPr>
              <a:t>集成进入</a:t>
            </a:r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/>
              </a:rPr>
              <a:t>CC</a:t>
            </a:r>
            <a:endParaRPr lang="zh-CN" altLang="en-US" dirty="0">
              <a:latin typeface="方正清刻本悦宋简体" panose="02000000000000000000" pitchFamily="2" charset="-122"/>
              <a:ea typeface="方正清刻本悦宋简体" panose="0200000000000000000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9997" y="2773680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ea typeface="方正清刻本悦宋简体" panose="02000000000000000000"/>
              </a:rPr>
              <a:t>CCDatabaseManagerUtil</a:t>
            </a:r>
            <a:endParaRPr lang="zh-CN" altLang="en-US" dirty="0">
              <a:ea typeface="方正清刻本悦宋简体" panose="0200000000000000000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88957" y="2773680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ea typeface="方正清刻本悦宋简体" panose="02000000000000000000"/>
              </a:rPr>
              <a:t>IMDatabaseManagerUtil</a:t>
            </a:r>
            <a:endParaRPr lang="zh-CN" altLang="en-US" dirty="0">
              <a:ea typeface="方正清刻本悦宋简体" panose="0200000000000000000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909" y="4314388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ea typeface="方正清刻本悦宋简体" panose="02000000000000000000"/>
              </a:rPr>
              <a:t>CCCardTableUtil</a:t>
            </a:r>
            <a:endParaRPr lang="zh-CN" altLang="en-US" dirty="0">
              <a:ea typeface="方正清刻本悦宋简体" panose="0200000000000000000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09997" y="5019040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ea typeface="方正清刻本悦宋简体" panose="02000000000000000000"/>
              </a:rPr>
              <a:t>CCAccountTableUtil</a:t>
            </a:r>
            <a:r>
              <a:rPr lang="en-US" altLang="zh-CN" dirty="0" smtClean="0">
                <a:ea typeface="方正清刻本悦宋简体" panose="02000000000000000000"/>
              </a:rPr>
              <a:t>….</a:t>
            </a:r>
            <a:endParaRPr lang="zh-CN" altLang="en-US" dirty="0">
              <a:ea typeface="方正清刻本悦宋简体" panose="02000000000000000000"/>
            </a:endParaRPr>
          </a:p>
        </p:txBody>
      </p:sp>
      <p:cxnSp>
        <p:nvCxnSpPr>
          <p:cNvPr id="27" name="直接箭头连接符 26"/>
          <p:cNvCxnSpPr>
            <a:stCxn id="22" idx="0"/>
            <a:endCxn id="15" idx="2"/>
          </p:cNvCxnSpPr>
          <p:nvPr/>
        </p:nvCxnSpPr>
        <p:spPr>
          <a:xfrm flipV="1">
            <a:off x="1121602" y="3143012"/>
            <a:ext cx="1209806" cy="117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4" idx="0"/>
            <a:endCxn id="15" idx="2"/>
          </p:cNvCxnSpPr>
          <p:nvPr/>
        </p:nvCxnSpPr>
        <p:spPr>
          <a:xfrm flipV="1">
            <a:off x="2193549" y="3143012"/>
            <a:ext cx="137859" cy="187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998709" y="431438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a typeface="方正清刻本悦宋简体" panose="02000000000000000000"/>
              </a:rPr>
              <a:t>IMFriendTableUtil</a:t>
            </a:r>
            <a:endParaRPr lang="zh-CN" altLang="en-US" dirty="0">
              <a:ea typeface="方正清刻本悦宋简体" panose="0200000000000000000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291575" y="5019040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ea typeface="方正清刻本悦宋简体" panose="02000000000000000000"/>
              </a:rPr>
              <a:t>IMBlackListTableUtil</a:t>
            </a:r>
            <a:r>
              <a:rPr lang="en-US" altLang="zh-CN" dirty="0">
                <a:ea typeface="方正清刻本悦宋简体" panose="02000000000000000000"/>
              </a:rPr>
              <a:t>….</a:t>
            </a:r>
            <a:endParaRPr lang="zh-CN" altLang="en-US" dirty="0">
              <a:ea typeface="方正清刻本悦宋简体" panose="02000000000000000000"/>
            </a:endParaRPr>
          </a:p>
        </p:txBody>
      </p:sp>
      <p:cxnSp>
        <p:nvCxnSpPr>
          <p:cNvPr id="33" name="直接箭头连接符 32"/>
          <p:cNvCxnSpPr>
            <a:stCxn id="31" idx="0"/>
            <a:endCxn id="18" idx="2"/>
          </p:cNvCxnSpPr>
          <p:nvPr/>
        </p:nvCxnSpPr>
        <p:spPr>
          <a:xfrm flipV="1">
            <a:off x="6590969" y="3143012"/>
            <a:ext cx="64095" cy="187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0" idx="0"/>
            <a:endCxn id="18" idx="2"/>
          </p:cNvCxnSpPr>
          <p:nvPr/>
        </p:nvCxnSpPr>
        <p:spPr>
          <a:xfrm flipH="1" flipV="1">
            <a:off x="6655064" y="3143012"/>
            <a:ext cx="1372934" cy="117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239520" y="2219682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ea typeface="方正清刻本悦宋简体" panose="02000000000000000000"/>
              </a:rPr>
              <a:t>CCDatabaseHelper</a:t>
            </a:r>
            <a:endParaRPr lang="zh-CN" altLang="en-US" dirty="0">
              <a:ea typeface="方正清刻本悦宋简体" panose="0200000000000000000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450246" y="2219682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ea typeface="方正清刻本悦宋简体" panose="02000000000000000000"/>
              </a:rPr>
              <a:t>IMDatabaseHelper</a:t>
            </a:r>
            <a:endParaRPr lang="zh-CN" altLang="en-US" dirty="0">
              <a:ea typeface="方正清刻本悦宋简体" panose="02000000000000000000"/>
            </a:endParaRPr>
          </a:p>
        </p:txBody>
      </p:sp>
      <p:cxnSp>
        <p:nvCxnSpPr>
          <p:cNvPr id="40" name="直接箭头连接符 39"/>
          <p:cNvCxnSpPr>
            <a:stCxn id="15" idx="0"/>
            <a:endCxn id="36" idx="2"/>
          </p:cNvCxnSpPr>
          <p:nvPr/>
        </p:nvCxnSpPr>
        <p:spPr>
          <a:xfrm flipV="1">
            <a:off x="2331408" y="2589014"/>
            <a:ext cx="11292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8" idx="0"/>
            <a:endCxn id="38" idx="2"/>
          </p:cNvCxnSpPr>
          <p:nvPr/>
        </p:nvCxnSpPr>
        <p:spPr>
          <a:xfrm flipH="1" flipV="1">
            <a:off x="6599760" y="2589014"/>
            <a:ext cx="5530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87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6.Greendao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集成进入</a:t>
            </a:r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CC</a:t>
            </a:r>
            <a:endParaRPr lang="zh-CN" altLang="en-US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95680" y="2611120"/>
            <a:ext cx="6898640" cy="2976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ea typeface="方正清刻本悦宋简体" panose="02000000000000000000"/>
              </a:rPr>
              <a:t>对于两个</a:t>
            </a:r>
            <a:r>
              <a:rPr lang="en-US" altLang="zh-CN" dirty="0" err="1" smtClean="0">
                <a:ea typeface="方正清刻本悦宋简体" panose="02000000000000000000"/>
              </a:rPr>
              <a:t>DatabaseManagerUtil</a:t>
            </a:r>
            <a:r>
              <a:rPr lang="zh-CN" altLang="en-US" dirty="0" smtClean="0">
                <a:ea typeface="方正清刻本悦宋简体" panose="02000000000000000000"/>
              </a:rPr>
              <a:t>，底层封装了增、删、改的方法，在每个不同的表的</a:t>
            </a:r>
            <a:r>
              <a:rPr lang="en-US" altLang="zh-CN" dirty="0" err="1" smtClean="0">
                <a:ea typeface="方正清刻本悦宋简体" panose="02000000000000000000"/>
              </a:rPr>
              <a:t>util</a:t>
            </a:r>
            <a:r>
              <a:rPr lang="zh-CN" altLang="en-US" dirty="0" smtClean="0">
                <a:ea typeface="方正清刻本悦宋简体" panose="02000000000000000000"/>
              </a:rPr>
              <a:t>里面只需要调用</a:t>
            </a:r>
            <a:r>
              <a:rPr lang="en-US" altLang="zh-CN" dirty="0" err="1" smtClean="0">
                <a:ea typeface="方正清刻本悦宋简体" panose="02000000000000000000"/>
              </a:rPr>
              <a:t>DatabaseManagerUtil</a:t>
            </a:r>
            <a:r>
              <a:rPr lang="zh-CN" altLang="en-US" dirty="0" smtClean="0">
                <a:ea typeface="方正清刻本悦宋简体" panose="02000000000000000000"/>
              </a:rPr>
              <a:t>里面的方法。为了实现监听数据库的通知界面的机制，我们在插入、增加、修改的时候需要传入相应的</a:t>
            </a:r>
            <a:r>
              <a:rPr lang="en-US" altLang="zh-CN" dirty="0" err="1" smtClean="0">
                <a:ea typeface="方正清刻本悦宋简体" panose="02000000000000000000"/>
              </a:rPr>
              <a:t>uri</a:t>
            </a:r>
            <a:r>
              <a:rPr lang="zh-CN" altLang="en-US" dirty="0" smtClean="0">
                <a:ea typeface="方正清刻本悦宋简体" panose="02000000000000000000"/>
              </a:rPr>
              <a:t>，</a:t>
            </a:r>
            <a:r>
              <a:rPr lang="en-US" altLang="zh-CN" dirty="0" smtClean="0">
                <a:ea typeface="方正清刻本悦宋简体" panose="02000000000000000000"/>
              </a:rPr>
              <a:t>base</a:t>
            </a:r>
            <a:r>
              <a:rPr lang="zh-CN" altLang="en-US" dirty="0" smtClean="0">
                <a:ea typeface="方正清刻本悦宋简体" panose="02000000000000000000"/>
              </a:rPr>
              <a:t>里面会根据</a:t>
            </a:r>
            <a:r>
              <a:rPr lang="en-US" altLang="zh-CN" dirty="0" err="1" smtClean="0">
                <a:ea typeface="方正清刻本悦宋简体" panose="02000000000000000000"/>
              </a:rPr>
              <a:t>uri</a:t>
            </a:r>
            <a:r>
              <a:rPr lang="zh-CN" altLang="en-US" dirty="0" smtClean="0">
                <a:ea typeface="方正清刻本悦宋简体" panose="02000000000000000000"/>
              </a:rPr>
              <a:t>发送的不同的</a:t>
            </a:r>
            <a:r>
              <a:rPr lang="en-US" altLang="zh-CN" dirty="0" err="1" smtClean="0">
                <a:ea typeface="方正清刻本悦宋简体" panose="02000000000000000000"/>
              </a:rPr>
              <a:t>uri</a:t>
            </a:r>
            <a:r>
              <a:rPr lang="zh-CN" altLang="en-US" dirty="0" smtClean="0">
                <a:ea typeface="方正清刻本悦宋简体" panose="02000000000000000000"/>
              </a:rPr>
              <a:t>通知，因此我们只要在需要时时监听数据库变化的界面，注册这个监听，销毁的时候取消注册就可以了。</a:t>
            </a:r>
            <a:endParaRPr lang="zh-CN" altLang="en-US" dirty="0">
              <a:ea typeface="方正清刻本悦宋简体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77763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6.Greendao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集成进入</a:t>
            </a:r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CC</a:t>
            </a:r>
            <a:endParaRPr lang="zh-CN" altLang="en-US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55520" y="133159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方正清刻本悦宋简体" panose="02000000000000000000"/>
              </a:rPr>
              <a:t>关于数据库的升级与创建</a:t>
            </a:r>
            <a:endParaRPr lang="zh-CN" altLang="en-US" dirty="0">
              <a:ea typeface="方正清刻本悦宋简体" panose="0200000000000000000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1" y="1721248"/>
            <a:ext cx="7498080" cy="219327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82" y="3914567"/>
            <a:ext cx="7498080" cy="288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0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6.Greendao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集成进入</a:t>
            </a:r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CC</a:t>
            </a:r>
            <a:endParaRPr lang="zh-CN" altLang="en-US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43760" y="141763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方正清刻本悦宋简体" panose="02000000000000000000"/>
              </a:rPr>
              <a:t>关于数据库的升级与创建</a:t>
            </a:r>
            <a:endParaRPr lang="zh-CN" altLang="en-US" dirty="0">
              <a:ea typeface="方正清刻本悦宋简体" panose="0200000000000000000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94080" y="2661920"/>
            <a:ext cx="6959600" cy="3119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ea typeface="方正清刻本悦宋简体" panose="02000000000000000000"/>
              </a:rPr>
              <a:t>因此，我们需要重写</a:t>
            </a:r>
            <a:r>
              <a:rPr lang="en-US" altLang="zh-CN" dirty="0" err="1">
                <a:ea typeface="方正清刻本悦宋简体" panose="02000000000000000000"/>
              </a:rPr>
              <a:t>SQLiteOpenHelper</a:t>
            </a:r>
            <a:r>
              <a:rPr lang="zh-CN" altLang="en-US" dirty="0">
                <a:ea typeface="方正清刻本悦宋简体" panose="02000000000000000000"/>
              </a:rPr>
              <a:t>类。</a:t>
            </a:r>
            <a:endParaRPr lang="en-US" altLang="zh-CN" dirty="0">
              <a:ea typeface="方正清刻本悦宋简体" panose="02000000000000000000"/>
            </a:endParaRPr>
          </a:p>
          <a:p>
            <a:r>
              <a:rPr lang="zh-CN" altLang="en-US" dirty="0">
                <a:ea typeface="方正清刻本悦宋简体" panose="02000000000000000000"/>
              </a:rPr>
              <a:t>因为</a:t>
            </a:r>
            <a:r>
              <a:rPr lang="en-US" altLang="zh-CN" dirty="0">
                <a:ea typeface="方正清刻本悦宋简体" panose="02000000000000000000"/>
              </a:rPr>
              <a:t>CC</a:t>
            </a:r>
            <a:r>
              <a:rPr lang="zh-CN" altLang="en-US" dirty="0">
                <a:ea typeface="方正清刻本悦宋简体" panose="02000000000000000000"/>
              </a:rPr>
              <a:t>里面是有两个数据库的，因此不能使用</a:t>
            </a:r>
            <a:r>
              <a:rPr lang="en-US" altLang="zh-CN" dirty="0" err="1">
                <a:ea typeface="方正清刻本悦宋简体" panose="02000000000000000000"/>
              </a:rPr>
              <a:t>OpenHelper</a:t>
            </a:r>
            <a:r>
              <a:rPr lang="zh-CN" altLang="en-US" dirty="0">
                <a:ea typeface="方正清刻本悦宋简体" panose="02000000000000000000"/>
              </a:rPr>
              <a:t>里面的自动创建和升级。</a:t>
            </a:r>
            <a:endParaRPr lang="en-US" altLang="zh-CN" dirty="0">
              <a:ea typeface="方正清刻本悦宋简体" panose="02000000000000000000"/>
            </a:endParaRPr>
          </a:p>
          <a:p>
            <a:r>
              <a:rPr lang="zh-CN" altLang="en-US" dirty="0">
                <a:ea typeface="方正清刻本悦宋简体" panose="02000000000000000000"/>
              </a:rPr>
              <a:t>需要重新写</a:t>
            </a:r>
            <a:r>
              <a:rPr lang="en-US" altLang="zh-CN" dirty="0" err="1">
                <a:ea typeface="方正清刻本悦宋简体" panose="02000000000000000000"/>
              </a:rPr>
              <a:t>onCreate</a:t>
            </a:r>
            <a:r>
              <a:rPr lang="zh-CN" altLang="en-US" dirty="0">
                <a:ea typeface="方正清刻本悦宋简体" panose="02000000000000000000"/>
              </a:rPr>
              <a:t>和</a:t>
            </a:r>
            <a:r>
              <a:rPr lang="en-US" altLang="zh-CN" dirty="0" err="1">
                <a:ea typeface="方正清刻本悦宋简体" panose="02000000000000000000"/>
              </a:rPr>
              <a:t>onUpgrade</a:t>
            </a:r>
            <a:r>
              <a:rPr lang="zh-CN" altLang="en-US" dirty="0">
                <a:ea typeface="方正清刻本悦宋简体" panose="02000000000000000000"/>
              </a:rPr>
              <a:t>方法。</a:t>
            </a:r>
            <a:endParaRPr lang="en-US" altLang="zh-CN" dirty="0">
              <a:ea typeface="方正清刻本悦宋简体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7950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2.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封装</a:t>
            </a:r>
            <a:r>
              <a:rPr lang="en-US" altLang="zh-CN" dirty="0" err="1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contentProvider</a:t>
            </a:r>
            <a:endParaRPr lang="zh-CN" altLang="en-US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对于</a:t>
            </a:r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helper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做一层封装，使用自定义</a:t>
            </a:r>
            <a:r>
              <a:rPr lang="en-US" altLang="zh-CN" dirty="0" err="1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contentProvider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进行查询，查询的时候传入</a:t>
            </a:r>
            <a:r>
              <a:rPr lang="en-US" altLang="zh-CN" dirty="0" err="1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uri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，根据不同的</a:t>
            </a:r>
            <a:r>
              <a:rPr lang="en-US" altLang="zh-CN" dirty="0" err="1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uri</a:t>
            </a:r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匹配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到不同的</a:t>
            </a:r>
            <a:r>
              <a:rPr lang="en-US" altLang="zh-CN" dirty="0" err="1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uri</a:t>
            </a:r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code</a:t>
            </a:r>
          </a:p>
          <a:p>
            <a:pPr marL="0" indent="0">
              <a:buNone/>
            </a:pPr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lvl="1"/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39" y="3983590"/>
            <a:ext cx="8158173" cy="740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38" y="5067300"/>
            <a:ext cx="8158173" cy="80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6.Greendao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集成进入</a:t>
            </a:r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CC</a:t>
            </a:r>
            <a:endParaRPr lang="zh-CN" altLang="en-US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43760" y="141763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方正清刻本悦宋简体" panose="02000000000000000000"/>
              </a:rPr>
              <a:t>关于数据库</a:t>
            </a:r>
            <a:r>
              <a:rPr lang="zh-CN" altLang="en-US" dirty="0">
                <a:ea typeface="方正清刻本悦宋简体" panose="02000000000000000000"/>
              </a:rPr>
              <a:t>多</a:t>
            </a:r>
            <a:r>
              <a:rPr lang="zh-CN" altLang="en-US" dirty="0" smtClean="0">
                <a:ea typeface="方正清刻本悦宋简体" panose="02000000000000000000"/>
              </a:rPr>
              <a:t>线程存在的同步问题</a:t>
            </a:r>
            <a:endParaRPr lang="zh-CN" altLang="en-US" dirty="0">
              <a:ea typeface="方正清刻本悦宋简体" panose="0200000000000000000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99440" y="2885440"/>
            <a:ext cx="8087360" cy="238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ea typeface="方正清刻本悦宋简体" panose="02000000000000000000"/>
              </a:rPr>
              <a:t>对于</a:t>
            </a:r>
            <a:r>
              <a:rPr lang="en-US" altLang="zh-CN" dirty="0">
                <a:ea typeface="方正清刻本悦宋简体" panose="02000000000000000000"/>
              </a:rPr>
              <a:t>insert</a:t>
            </a:r>
            <a:r>
              <a:rPr lang="zh-CN" altLang="en-US" dirty="0">
                <a:ea typeface="方正清刻本悦宋简体" panose="02000000000000000000"/>
              </a:rPr>
              <a:t>，</a:t>
            </a:r>
            <a:r>
              <a:rPr lang="en-US" altLang="zh-CN" dirty="0">
                <a:ea typeface="方正清刻本悦宋简体" panose="02000000000000000000"/>
              </a:rPr>
              <a:t>update</a:t>
            </a:r>
            <a:r>
              <a:rPr lang="zh-CN" altLang="en-US" dirty="0">
                <a:ea typeface="方正清刻本悦宋简体" panose="02000000000000000000"/>
              </a:rPr>
              <a:t>，</a:t>
            </a:r>
            <a:r>
              <a:rPr lang="en-US" altLang="zh-CN" dirty="0">
                <a:ea typeface="方正清刻本悦宋简体" panose="02000000000000000000"/>
              </a:rPr>
              <a:t>delete</a:t>
            </a:r>
            <a:r>
              <a:rPr lang="zh-CN" altLang="en-US" dirty="0">
                <a:ea typeface="方正清刻本悦宋简体" panose="02000000000000000000"/>
              </a:rPr>
              <a:t>等会改变数据库的操作，</a:t>
            </a:r>
            <a:r>
              <a:rPr lang="en-US" altLang="zh-CN" dirty="0" err="1">
                <a:ea typeface="方正清刻本悦宋简体" panose="02000000000000000000"/>
              </a:rPr>
              <a:t>GreenDao</a:t>
            </a:r>
            <a:r>
              <a:rPr lang="zh-CN" altLang="en-US" dirty="0">
                <a:ea typeface="方正清刻本悦宋简体" panose="02000000000000000000"/>
              </a:rPr>
              <a:t>底层都是进行了</a:t>
            </a:r>
            <a:r>
              <a:rPr lang="zh-CN" altLang="en-US" dirty="0" smtClean="0">
                <a:ea typeface="方正清刻本悦宋简体" panose="02000000000000000000"/>
              </a:rPr>
              <a:t>同步（增加了同步锁）。</a:t>
            </a:r>
            <a:endParaRPr lang="en-US" altLang="zh-CN" dirty="0" smtClean="0">
              <a:ea typeface="方正清刻本悦宋简体" panose="02000000000000000000"/>
            </a:endParaRPr>
          </a:p>
          <a:p>
            <a:endParaRPr lang="en-US" altLang="zh-CN" dirty="0" smtClean="0">
              <a:ea typeface="方正清刻本悦宋简体" panose="02000000000000000000"/>
            </a:endParaRPr>
          </a:p>
          <a:p>
            <a:r>
              <a:rPr lang="en-US" altLang="zh-CN" dirty="0" err="1">
                <a:ea typeface="方正清刻本悦宋简体" panose="02000000000000000000"/>
              </a:rPr>
              <a:t>greenDao</a:t>
            </a:r>
            <a:r>
              <a:rPr lang="zh-CN" altLang="en-US" dirty="0">
                <a:ea typeface="方正清刻本悦宋简体" panose="02000000000000000000"/>
              </a:rPr>
              <a:t>多线程同步可以通过</a:t>
            </a:r>
            <a:r>
              <a:rPr lang="en-US" altLang="zh-CN" dirty="0" err="1">
                <a:ea typeface="方正清刻本悦宋简体" panose="02000000000000000000"/>
              </a:rPr>
              <a:t>forCurrentThread</a:t>
            </a:r>
            <a:r>
              <a:rPr lang="en-US" altLang="zh-CN" dirty="0">
                <a:ea typeface="方正清刻本悦宋简体" panose="02000000000000000000"/>
              </a:rPr>
              <a:t>()</a:t>
            </a:r>
            <a:r>
              <a:rPr lang="zh-CN" altLang="en-US" dirty="0">
                <a:ea typeface="方正清刻本悦宋简体" panose="02000000000000000000"/>
              </a:rPr>
              <a:t>来实现</a:t>
            </a:r>
            <a:r>
              <a:rPr lang="zh-CN" altLang="en-US" dirty="0" smtClean="0">
                <a:ea typeface="方正清刻本悦宋简体" panose="02000000000000000000"/>
              </a:rPr>
              <a:t>的。</a:t>
            </a:r>
            <a:endParaRPr lang="en-US" altLang="zh-CN" dirty="0" smtClean="0">
              <a:ea typeface="方正清刻本悦宋简体" panose="02000000000000000000"/>
            </a:endParaRPr>
          </a:p>
          <a:p>
            <a:r>
              <a:rPr lang="zh-CN" altLang="en-US" dirty="0">
                <a:ea typeface="方正清刻本悦宋简体" panose="02000000000000000000"/>
              </a:rPr>
              <a:t>为完全地避免可能产生的死锁，</a:t>
            </a:r>
            <a:r>
              <a:rPr lang="en-US" altLang="zh-CN" dirty="0">
                <a:ea typeface="方正清刻本悦宋简体" panose="02000000000000000000"/>
              </a:rPr>
              <a:t>1.3</a:t>
            </a:r>
            <a:r>
              <a:rPr lang="zh-CN" altLang="en-US" dirty="0">
                <a:ea typeface="方正清刻本悦宋简体" panose="02000000000000000000"/>
              </a:rPr>
              <a:t>版本引入了</a:t>
            </a:r>
            <a:r>
              <a:rPr lang="en-US" altLang="zh-CN" dirty="0" err="1">
                <a:ea typeface="方正清刻本悦宋简体" panose="02000000000000000000"/>
              </a:rPr>
              <a:t>forCurrentThread</a:t>
            </a:r>
            <a:r>
              <a:rPr lang="en-US" altLang="zh-CN" dirty="0">
                <a:ea typeface="方正清刻本悦宋简体" panose="02000000000000000000"/>
              </a:rPr>
              <a:t>()</a:t>
            </a:r>
            <a:r>
              <a:rPr lang="zh-CN" altLang="en-US" dirty="0">
                <a:ea typeface="方正清刻本悦宋简体" panose="02000000000000000000"/>
              </a:rPr>
              <a:t>方法。该方法将返回本线程内</a:t>
            </a:r>
            <a:r>
              <a:rPr lang="zh-CN" altLang="en-US" dirty="0" smtClean="0">
                <a:ea typeface="方正清刻本悦宋简体" panose="02000000000000000000"/>
              </a:rPr>
              <a:t>的</a:t>
            </a:r>
            <a:r>
              <a:rPr lang="en-US" altLang="zh-CN" dirty="0" smtClean="0">
                <a:ea typeface="方正清刻本悦宋简体" panose="02000000000000000000"/>
              </a:rPr>
              <a:t>Query</a:t>
            </a:r>
            <a:r>
              <a:rPr lang="zh-CN" altLang="en-US" dirty="0">
                <a:ea typeface="方正清刻本悦宋简体" panose="02000000000000000000"/>
              </a:rPr>
              <a:t>实例，每次调用该方法时，参数均会被重置为最初创建时的一样。</a:t>
            </a:r>
            <a:endParaRPr lang="en-US" altLang="zh-CN" dirty="0">
              <a:ea typeface="方正清刻本悦宋简体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4162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6.Greendao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集成进入</a:t>
            </a:r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CC</a:t>
            </a:r>
            <a:endParaRPr lang="zh-CN" altLang="en-US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43760" y="141763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方正清刻本悦宋简体" panose="02000000000000000000"/>
              </a:rPr>
              <a:t>关于数据库</a:t>
            </a:r>
            <a:r>
              <a:rPr lang="zh-CN" altLang="en-US" dirty="0">
                <a:ea typeface="方正清刻本悦宋简体" panose="02000000000000000000"/>
              </a:rPr>
              <a:t>多</a:t>
            </a:r>
            <a:r>
              <a:rPr lang="zh-CN" altLang="en-US" dirty="0" smtClean="0">
                <a:ea typeface="方正清刻本悦宋简体" panose="02000000000000000000"/>
              </a:rPr>
              <a:t>线程存在的同步问题</a:t>
            </a:r>
            <a:endParaRPr lang="zh-CN" altLang="en-US" dirty="0">
              <a:ea typeface="方正清刻本悦宋简体" panose="0200000000000000000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430" y="2245359"/>
            <a:ext cx="5793249" cy="427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6.Greendao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集成进入</a:t>
            </a:r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CC</a:t>
            </a:r>
            <a:endParaRPr lang="zh-CN" altLang="en-US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43760" y="141763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方正清刻本悦宋简体" panose="02000000000000000000"/>
              </a:rPr>
              <a:t>关于数据库事务</a:t>
            </a:r>
            <a:endParaRPr lang="zh-CN" altLang="en-US" dirty="0">
              <a:ea typeface="方正清刻本悦宋简体" panose="0200000000000000000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97280" y="2499360"/>
            <a:ext cx="6766560" cy="3058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ea typeface="方正清刻本悦宋简体" panose="02000000000000000000"/>
              </a:rPr>
              <a:t>Greendao</a:t>
            </a:r>
            <a:r>
              <a:rPr lang="zh-CN" altLang="en-US" dirty="0" smtClean="0">
                <a:ea typeface="方正清刻本悦宋简体" panose="02000000000000000000"/>
              </a:rPr>
              <a:t>所有的批量操作都增加了事务处理，保证了数据的一致性。同时对于不同的操作也提供了</a:t>
            </a:r>
            <a:r>
              <a:rPr lang="en-US" altLang="zh-CN" dirty="0" err="1">
                <a:ea typeface="方正清刻本悦宋简体" panose="02000000000000000000"/>
              </a:rPr>
              <a:t>runInTx</a:t>
            </a:r>
            <a:r>
              <a:rPr lang="zh-CN" altLang="en-US" dirty="0" smtClean="0">
                <a:ea typeface="方正清刻本悦宋简体" panose="02000000000000000000"/>
              </a:rPr>
              <a:t>和</a:t>
            </a:r>
            <a:r>
              <a:rPr lang="en-US" altLang="zh-CN" dirty="0" err="1" smtClean="0">
                <a:ea typeface="方正清刻本悦宋简体" panose="02000000000000000000"/>
              </a:rPr>
              <a:t>callInTx</a:t>
            </a:r>
            <a:r>
              <a:rPr lang="zh-CN" altLang="en-US" dirty="0" smtClean="0">
                <a:ea typeface="方正清刻本悦宋简体" panose="02000000000000000000"/>
              </a:rPr>
              <a:t>方法，保证所有里面的操作都是在一个事务中。</a:t>
            </a:r>
            <a:endParaRPr lang="zh-CN" altLang="en-US" dirty="0">
              <a:ea typeface="方正清刻本悦宋简体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0705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7.Greendao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一些局限性</a:t>
            </a:r>
            <a:endParaRPr lang="zh-CN" altLang="en-US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2117" y="2621280"/>
            <a:ext cx="82397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方正清刻本悦宋简体" panose="02000000000000000000"/>
              </a:rPr>
              <a:t>1. </a:t>
            </a:r>
            <a:r>
              <a:rPr lang="en-US" altLang="zh-CN" dirty="0" err="1" smtClean="0">
                <a:ea typeface="方正清刻本悦宋简体" panose="02000000000000000000"/>
              </a:rPr>
              <a:t>Greendao</a:t>
            </a:r>
            <a:r>
              <a:rPr lang="zh-CN" altLang="en-US" dirty="0" smtClean="0">
                <a:ea typeface="方正清刻本悦宋简体" panose="02000000000000000000"/>
              </a:rPr>
              <a:t>都是针对于对象的，因此一些联表返回多张表字段的操作无法完成。</a:t>
            </a:r>
            <a:endParaRPr lang="en-US" altLang="zh-CN" dirty="0" smtClean="0">
              <a:ea typeface="方正清刻本悦宋简体" panose="02000000000000000000"/>
            </a:endParaRPr>
          </a:p>
          <a:p>
            <a:endParaRPr lang="en-US" altLang="zh-CN" dirty="0" smtClean="0">
              <a:ea typeface="方正清刻本悦宋简体" panose="02000000000000000000"/>
            </a:endParaRPr>
          </a:p>
          <a:p>
            <a:r>
              <a:rPr lang="en-US" altLang="zh-CN" dirty="0" smtClean="0">
                <a:ea typeface="方正清刻本悦宋简体" panose="02000000000000000000"/>
              </a:rPr>
              <a:t>2. </a:t>
            </a:r>
            <a:r>
              <a:rPr lang="en-US" altLang="zh-CN" dirty="0" err="1" smtClean="0">
                <a:ea typeface="方正清刻本悦宋简体" panose="02000000000000000000"/>
              </a:rPr>
              <a:t>Greendao</a:t>
            </a:r>
            <a:r>
              <a:rPr lang="zh-CN" altLang="en-US" dirty="0" smtClean="0">
                <a:ea typeface="方正清刻本悦宋简体" panose="02000000000000000000"/>
              </a:rPr>
              <a:t>无法</a:t>
            </a:r>
            <a:r>
              <a:rPr lang="zh-CN" altLang="en-US" dirty="0">
                <a:ea typeface="方正清刻本悦宋简体" panose="02000000000000000000"/>
              </a:rPr>
              <a:t>创建视图，无法创建</a:t>
            </a:r>
            <a:r>
              <a:rPr lang="zh-CN" altLang="en-US" dirty="0" smtClean="0">
                <a:ea typeface="方正清刻本悦宋简体" panose="02000000000000000000"/>
              </a:rPr>
              <a:t>触发器。</a:t>
            </a:r>
            <a:endParaRPr lang="en-US" altLang="zh-CN" dirty="0" smtClean="0">
              <a:ea typeface="方正清刻本悦宋简体" panose="02000000000000000000"/>
            </a:endParaRPr>
          </a:p>
          <a:p>
            <a:endParaRPr lang="en-US" altLang="zh-CN" dirty="0">
              <a:ea typeface="方正清刻本悦宋简体" panose="02000000000000000000"/>
            </a:endParaRPr>
          </a:p>
          <a:p>
            <a:r>
              <a:rPr lang="en-US" altLang="zh-CN" dirty="0" smtClean="0">
                <a:ea typeface="方正清刻本悦宋简体" panose="02000000000000000000"/>
              </a:rPr>
              <a:t>3. </a:t>
            </a:r>
            <a:r>
              <a:rPr lang="en-US" altLang="zh-CN" dirty="0" err="1" smtClean="0">
                <a:ea typeface="方正清刻本悦宋简体" panose="02000000000000000000"/>
              </a:rPr>
              <a:t>Greendao</a:t>
            </a:r>
            <a:r>
              <a:rPr lang="zh-CN" altLang="en-US" dirty="0" smtClean="0">
                <a:ea typeface="方正清刻本悦宋简体" panose="02000000000000000000"/>
              </a:rPr>
              <a:t>更新操作的时候必须要先查出来才能去更新，它是根据</a:t>
            </a:r>
            <a:r>
              <a:rPr lang="en-US" altLang="zh-CN" dirty="0" smtClean="0">
                <a:ea typeface="方正清刻本悦宋简体" panose="02000000000000000000"/>
              </a:rPr>
              <a:t>entity</a:t>
            </a:r>
            <a:r>
              <a:rPr lang="zh-CN" altLang="en-US" dirty="0" smtClean="0">
                <a:ea typeface="方正清刻本悦宋简体" panose="02000000000000000000"/>
              </a:rPr>
              <a:t>的</a:t>
            </a:r>
            <a:endParaRPr lang="en-US" altLang="zh-CN" dirty="0" smtClean="0">
              <a:ea typeface="方正清刻本悦宋简体" panose="02000000000000000000"/>
            </a:endParaRPr>
          </a:p>
          <a:p>
            <a:r>
              <a:rPr lang="en-US" altLang="zh-CN" dirty="0">
                <a:ea typeface="方正清刻本悦宋简体" panose="02000000000000000000"/>
              </a:rPr>
              <a:t>primary </a:t>
            </a:r>
            <a:r>
              <a:rPr lang="en-US" altLang="zh-CN" dirty="0" smtClean="0">
                <a:ea typeface="方正清刻本悦宋简体" panose="02000000000000000000"/>
              </a:rPr>
              <a:t>key</a:t>
            </a:r>
            <a:r>
              <a:rPr lang="zh-CN" altLang="en-US" dirty="0" smtClean="0">
                <a:ea typeface="方正清刻本悦宋简体" panose="02000000000000000000"/>
              </a:rPr>
              <a:t>来进行操作的。</a:t>
            </a:r>
            <a:endParaRPr lang="en-US" altLang="zh-CN" dirty="0" smtClean="0">
              <a:ea typeface="方正清刻本悦宋简体" panose="02000000000000000000"/>
            </a:endParaRPr>
          </a:p>
          <a:p>
            <a:endParaRPr lang="en-US" altLang="zh-CN" dirty="0">
              <a:ea typeface="方正清刻本悦宋简体" panose="02000000000000000000"/>
            </a:endParaRPr>
          </a:p>
          <a:p>
            <a:r>
              <a:rPr lang="en-US" altLang="zh-CN" dirty="0">
                <a:ea typeface="方正清刻本悦宋简体" panose="02000000000000000000"/>
              </a:rPr>
              <a:t>4. 2.GreenDao</a:t>
            </a:r>
            <a:r>
              <a:rPr lang="zh-CN" altLang="en-US" dirty="0">
                <a:ea typeface="方正清刻本悦宋简体" panose="02000000000000000000"/>
              </a:rPr>
              <a:t>目前只支持 只有单个</a:t>
            </a:r>
            <a:r>
              <a:rPr lang="en-US" altLang="zh-CN" dirty="0">
                <a:ea typeface="方正清刻本悦宋简体" panose="02000000000000000000"/>
              </a:rPr>
              <a:t>Primary key</a:t>
            </a:r>
            <a:r>
              <a:rPr lang="zh-CN" altLang="en-US" dirty="0">
                <a:ea typeface="方正清刻本悦宋简体" panose="02000000000000000000"/>
              </a:rPr>
              <a:t>的表，且为</a:t>
            </a:r>
            <a:r>
              <a:rPr lang="en-US" altLang="zh-CN" dirty="0">
                <a:ea typeface="方正清刻本悦宋简体" panose="02000000000000000000"/>
              </a:rPr>
              <a:t>Long</a:t>
            </a:r>
            <a:r>
              <a:rPr lang="zh-CN" altLang="en-US" dirty="0">
                <a:ea typeface="方正清刻本悦宋简体" panose="02000000000000000000"/>
              </a:rPr>
              <a:t>类型 </a:t>
            </a:r>
            <a:r>
              <a:rPr lang="zh-CN" altLang="en-US" dirty="0" smtClean="0">
                <a:ea typeface="方正清刻本悦宋简体" panose="02000000000000000000"/>
              </a:rPr>
              <a:t>；</a:t>
            </a:r>
            <a:endParaRPr lang="en-US" altLang="zh-CN" dirty="0" smtClean="0">
              <a:ea typeface="方正清刻本悦宋简体" panose="02000000000000000000"/>
            </a:endParaRPr>
          </a:p>
          <a:p>
            <a:r>
              <a:rPr lang="zh-CN" altLang="en-US" dirty="0" smtClean="0">
                <a:ea typeface="方正清刻本悦宋简体" panose="02000000000000000000"/>
              </a:rPr>
              <a:t>多</a:t>
            </a:r>
            <a:r>
              <a:rPr lang="zh-CN" altLang="en-US" dirty="0">
                <a:ea typeface="方正清刻本悦宋简体" panose="02000000000000000000"/>
              </a:rPr>
              <a:t>个</a:t>
            </a:r>
            <a:r>
              <a:rPr lang="en-US" altLang="zh-CN" dirty="0">
                <a:ea typeface="方正清刻本悦宋简体" panose="02000000000000000000"/>
              </a:rPr>
              <a:t>primary key</a:t>
            </a:r>
            <a:r>
              <a:rPr lang="zh-CN" altLang="en-US" dirty="0">
                <a:ea typeface="方正清刻本悦宋简体" panose="02000000000000000000"/>
              </a:rPr>
              <a:t>时可以插入和查询，但是无法</a:t>
            </a:r>
            <a:r>
              <a:rPr lang="zh-CN" altLang="en-US" dirty="0" smtClean="0">
                <a:ea typeface="方正清刻本悦宋简体" panose="02000000000000000000"/>
              </a:rPr>
              <a:t>直接更新</a:t>
            </a:r>
            <a:endParaRPr lang="zh-CN" altLang="en-US" dirty="0">
              <a:ea typeface="方正清刻本悦宋简体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739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8.Greendao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集成中</a:t>
            </a:r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tips</a:t>
            </a:r>
            <a:endParaRPr lang="zh-CN" altLang="en-US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2117" y="2418080"/>
            <a:ext cx="82397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方正清刻本悦宋简体" panose="02000000000000000000"/>
              </a:rPr>
              <a:t>5</a:t>
            </a:r>
            <a:r>
              <a:rPr lang="en-US" altLang="zh-CN" dirty="0" smtClean="0">
                <a:ea typeface="方正清刻本悦宋简体" panose="02000000000000000000"/>
              </a:rPr>
              <a:t>. </a:t>
            </a:r>
            <a:r>
              <a:rPr lang="zh-CN" altLang="en-US" dirty="0" smtClean="0">
                <a:ea typeface="方正清刻本悦宋简体" panose="02000000000000000000"/>
              </a:rPr>
              <a:t>对于一些只需要查询出数量的语句，建议用</a:t>
            </a:r>
            <a:r>
              <a:rPr lang="en-US" altLang="zh-CN" dirty="0" err="1" smtClean="0">
                <a:ea typeface="方正清刻本悦宋简体" panose="02000000000000000000"/>
              </a:rPr>
              <a:t>buildCount</a:t>
            </a:r>
            <a:r>
              <a:rPr lang="en-US" altLang="zh-CN" dirty="0" smtClean="0">
                <a:ea typeface="方正清刻本悦宋简体" panose="02000000000000000000"/>
              </a:rPr>
              <a:t>()</a:t>
            </a:r>
            <a:r>
              <a:rPr lang="zh-CN" altLang="en-US" dirty="0" smtClean="0">
                <a:ea typeface="方正清刻本悦宋简体" panose="02000000000000000000"/>
              </a:rPr>
              <a:t>构造，这样效率更高</a:t>
            </a:r>
            <a:endParaRPr lang="en-US" altLang="zh-CN" dirty="0" smtClean="0">
              <a:ea typeface="方正清刻本悦宋简体" panose="02000000000000000000"/>
            </a:endParaRPr>
          </a:p>
          <a:p>
            <a:endParaRPr lang="en-US" altLang="zh-CN" dirty="0" smtClean="0">
              <a:ea typeface="方正清刻本悦宋简体" panose="02000000000000000000"/>
            </a:endParaRPr>
          </a:p>
          <a:p>
            <a:r>
              <a:rPr lang="en-US" altLang="zh-CN" dirty="0">
                <a:ea typeface="方正清刻本悦宋简体" panose="02000000000000000000"/>
              </a:rPr>
              <a:t>6</a:t>
            </a:r>
            <a:r>
              <a:rPr lang="en-US" altLang="zh-CN" dirty="0" smtClean="0">
                <a:ea typeface="方正清刻本悦宋简体" panose="02000000000000000000"/>
              </a:rPr>
              <a:t>. </a:t>
            </a:r>
            <a:r>
              <a:rPr lang="en-US" altLang="zh-CN" dirty="0" err="1" smtClean="0">
                <a:ea typeface="方正清刻本悦宋简体" panose="02000000000000000000"/>
              </a:rPr>
              <a:t>Greendao</a:t>
            </a:r>
            <a:r>
              <a:rPr lang="zh-CN" altLang="en-US" dirty="0" smtClean="0">
                <a:ea typeface="方正清刻本悦宋简体" panose="02000000000000000000"/>
              </a:rPr>
              <a:t>和原生的</a:t>
            </a:r>
            <a:r>
              <a:rPr lang="en-US" altLang="zh-CN" dirty="0" err="1" smtClean="0">
                <a:ea typeface="方正清刻本悦宋简体" panose="02000000000000000000"/>
              </a:rPr>
              <a:t>sqlite</a:t>
            </a:r>
            <a:r>
              <a:rPr lang="zh-CN" altLang="en-US" dirty="0" smtClean="0">
                <a:ea typeface="方正清刻本悦宋简体" panose="02000000000000000000"/>
              </a:rPr>
              <a:t>可以并存，他们都是读取的</a:t>
            </a:r>
            <a:r>
              <a:rPr lang="en-US" altLang="zh-CN" dirty="0" err="1" smtClean="0">
                <a:ea typeface="方正清刻本悦宋简体" panose="02000000000000000000"/>
              </a:rPr>
              <a:t>db</a:t>
            </a:r>
            <a:r>
              <a:rPr lang="zh-CN" altLang="en-US" dirty="0" smtClean="0">
                <a:ea typeface="方正清刻本悦宋简体" panose="02000000000000000000"/>
              </a:rPr>
              <a:t>文件进行加载的</a:t>
            </a:r>
            <a:endParaRPr lang="en-US" altLang="zh-CN" dirty="0" smtClean="0">
              <a:ea typeface="方正清刻本悦宋简体" panose="02000000000000000000"/>
            </a:endParaRPr>
          </a:p>
          <a:p>
            <a:endParaRPr lang="en-US" altLang="zh-CN" dirty="0">
              <a:ea typeface="方正清刻本悦宋简体" panose="02000000000000000000"/>
            </a:endParaRPr>
          </a:p>
          <a:p>
            <a:r>
              <a:rPr lang="en-US" altLang="zh-CN" dirty="0">
                <a:ea typeface="方正清刻本悦宋简体" panose="02000000000000000000"/>
              </a:rPr>
              <a:t>7</a:t>
            </a:r>
            <a:r>
              <a:rPr lang="en-US" altLang="zh-CN" dirty="0" smtClean="0">
                <a:ea typeface="方正清刻本悦宋简体" panose="02000000000000000000"/>
              </a:rPr>
              <a:t>. </a:t>
            </a:r>
            <a:r>
              <a:rPr lang="zh-CN" altLang="en-US" dirty="0" smtClean="0">
                <a:ea typeface="方正清刻本悦宋简体" panose="02000000000000000000"/>
              </a:rPr>
              <a:t>尽可能多的使用批量操作，这样速度更快</a:t>
            </a:r>
            <a:endParaRPr lang="en-US" altLang="zh-CN" dirty="0" smtClean="0">
              <a:ea typeface="方正清刻本悦宋简体" panose="02000000000000000000"/>
            </a:endParaRPr>
          </a:p>
          <a:p>
            <a:endParaRPr lang="en-US" altLang="zh-CN" dirty="0">
              <a:ea typeface="方正清刻本悦宋简体" panose="02000000000000000000"/>
            </a:endParaRPr>
          </a:p>
          <a:p>
            <a:r>
              <a:rPr lang="en-US" altLang="zh-CN" dirty="0" smtClean="0">
                <a:ea typeface="方正清刻本悦宋简体" panose="02000000000000000000"/>
              </a:rPr>
              <a:t>8. </a:t>
            </a:r>
            <a:r>
              <a:rPr lang="en-US" altLang="zh-CN" dirty="0" err="1" smtClean="0">
                <a:ea typeface="方正清刻本悦宋简体" panose="02000000000000000000"/>
              </a:rPr>
              <a:t>Greendao</a:t>
            </a:r>
            <a:r>
              <a:rPr lang="zh-CN" altLang="en-US" dirty="0" smtClean="0">
                <a:ea typeface="方正清刻本悦宋简体" panose="02000000000000000000"/>
              </a:rPr>
              <a:t>会有</a:t>
            </a:r>
            <a:r>
              <a:rPr lang="en-US" altLang="zh-CN" dirty="0" smtClean="0">
                <a:ea typeface="方正清刻本悦宋简体" panose="02000000000000000000"/>
              </a:rPr>
              <a:t>sessions</a:t>
            </a:r>
            <a:r>
              <a:rPr lang="zh-CN" altLang="en-US" dirty="0" smtClean="0">
                <a:ea typeface="方正清刻本悦宋简体" panose="02000000000000000000"/>
              </a:rPr>
              <a:t>缓存，两次相同的操作，会返回相同的对象。第二次只是去读了缓存并没有直接查询。因此在插入、删除、更新某张表时可以清除掉相应表的缓存。</a:t>
            </a:r>
            <a:endParaRPr lang="zh-CN" altLang="en-US" dirty="0">
              <a:ea typeface="方正清刻本悦宋简体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04501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8.Greendao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集成中</a:t>
            </a:r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tips</a:t>
            </a:r>
            <a:endParaRPr lang="zh-CN" altLang="en-US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2117" y="2418080"/>
            <a:ext cx="82397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方正清刻本悦宋简体" panose="02000000000000000000"/>
              </a:rPr>
              <a:t>1</a:t>
            </a:r>
            <a:r>
              <a:rPr lang="en-US" altLang="zh-CN" dirty="0">
                <a:ea typeface="方正清刻本悦宋简体" panose="02000000000000000000"/>
              </a:rPr>
              <a:t>. </a:t>
            </a:r>
            <a:r>
              <a:rPr lang="en-US" altLang="zh-CN" dirty="0" err="1">
                <a:ea typeface="方正清刻本悦宋简体" panose="02000000000000000000"/>
              </a:rPr>
              <a:t>GreenDao</a:t>
            </a:r>
            <a:r>
              <a:rPr lang="zh-CN" altLang="en-US" dirty="0">
                <a:ea typeface="方正清刻本悦宋简体" panose="02000000000000000000"/>
              </a:rPr>
              <a:t>支持懒加载模式，但是最后必须要手动</a:t>
            </a:r>
            <a:r>
              <a:rPr lang="en-US" altLang="zh-CN" dirty="0" smtClean="0">
                <a:ea typeface="方正清刻本悦宋简体" panose="02000000000000000000"/>
              </a:rPr>
              <a:t>close</a:t>
            </a:r>
            <a:r>
              <a:rPr lang="zh-CN" altLang="en-US" dirty="0" smtClean="0">
                <a:ea typeface="方正清刻本悦宋简体" panose="02000000000000000000"/>
              </a:rPr>
              <a:t>。</a:t>
            </a:r>
            <a:endParaRPr lang="en-US" altLang="zh-CN" dirty="0" smtClean="0">
              <a:ea typeface="方正清刻本悦宋简体" panose="02000000000000000000"/>
            </a:endParaRPr>
          </a:p>
          <a:p>
            <a:endParaRPr lang="en-US" altLang="zh-CN" dirty="0" smtClean="0">
              <a:ea typeface="方正清刻本悦宋简体" panose="02000000000000000000"/>
            </a:endParaRPr>
          </a:p>
          <a:p>
            <a:r>
              <a:rPr lang="en-US" altLang="zh-CN" dirty="0" smtClean="0">
                <a:ea typeface="方正清刻本悦宋简体" panose="02000000000000000000"/>
              </a:rPr>
              <a:t>2.</a:t>
            </a:r>
            <a:r>
              <a:rPr lang="zh-CN" altLang="en-US" dirty="0">
                <a:ea typeface="方正清刻本悦宋简体" panose="02000000000000000000"/>
              </a:rPr>
              <a:t>对于数据库中是</a:t>
            </a:r>
            <a:r>
              <a:rPr lang="en-US" altLang="zh-CN" dirty="0">
                <a:ea typeface="方正清刻本悦宋简体" panose="02000000000000000000"/>
              </a:rPr>
              <a:t>null</a:t>
            </a:r>
            <a:r>
              <a:rPr lang="zh-CN" altLang="en-US" dirty="0">
                <a:ea typeface="方正清刻本悦宋简体" panose="02000000000000000000"/>
              </a:rPr>
              <a:t>的字段，</a:t>
            </a:r>
            <a:r>
              <a:rPr lang="en-US" altLang="zh-CN" dirty="0">
                <a:ea typeface="方正清刻本悦宋简体" panose="02000000000000000000"/>
              </a:rPr>
              <a:t>Cursor</a:t>
            </a:r>
            <a:r>
              <a:rPr lang="zh-CN" altLang="en-US" dirty="0">
                <a:ea typeface="方正清刻本悦宋简体" panose="02000000000000000000"/>
              </a:rPr>
              <a:t>查询，</a:t>
            </a:r>
            <a:r>
              <a:rPr lang="en-US" altLang="zh-CN" dirty="0" err="1">
                <a:ea typeface="方正清刻本悦宋简体" panose="02000000000000000000"/>
              </a:rPr>
              <a:t>getInt</a:t>
            </a:r>
            <a:r>
              <a:rPr lang="zh-CN" altLang="en-US" dirty="0">
                <a:ea typeface="方正清刻本悦宋简体" panose="02000000000000000000"/>
              </a:rPr>
              <a:t>，返回的是</a:t>
            </a:r>
            <a:r>
              <a:rPr lang="en-US" altLang="zh-CN" dirty="0">
                <a:ea typeface="方正清刻本悦宋简体" panose="02000000000000000000"/>
              </a:rPr>
              <a:t>0</a:t>
            </a:r>
            <a:r>
              <a:rPr lang="zh-CN" altLang="en-US" dirty="0">
                <a:ea typeface="方正清刻本悦宋简体" panose="02000000000000000000"/>
              </a:rPr>
              <a:t>，</a:t>
            </a:r>
            <a:r>
              <a:rPr lang="en-US" altLang="zh-CN" dirty="0" err="1">
                <a:ea typeface="方正清刻本悦宋简体" panose="02000000000000000000"/>
              </a:rPr>
              <a:t>getLong</a:t>
            </a:r>
            <a:r>
              <a:rPr lang="zh-CN" altLang="en-US" dirty="0">
                <a:ea typeface="方正清刻本悦宋简体" panose="02000000000000000000"/>
              </a:rPr>
              <a:t>也是返回</a:t>
            </a:r>
            <a:r>
              <a:rPr lang="en-US" altLang="zh-CN" dirty="0">
                <a:ea typeface="方正清刻本悦宋简体" panose="02000000000000000000"/>
              </a:rPr>
              <a:t>0</a:t>
            </a:r>
            <a:r>
              <a:rPr lang="zh-CN" altLang="en-US" dirty="0">
                <a:ea typeface="方正清刻本悦宋简体" panose="02000000000000000000"/>
              </a:rPr>
              <a:t>；对于是字符串“</a:t>
            </a:r>
            <a:r>
              <a:rPr lang="en-US" altLang="zh-CN" dirty="0" err="1">
                <a:ea typeface="方正清刻本悦宋简体" panose="02000000000000000000"/>
              </a:rPr>
              <a:t>acbd</a:t>
            </a:r>
            <a:r>
              <a:rPr lang="en-US" altLang="zh-CN" dirty="0">
                <a:ea typeface="方正清刻本悦宋简体" panose="02000000000000000000"/>
              </a:rPr>
              <a:t>”</a:t>
            </a:r>
            <a:r>
              <a:rPr lang="zh-CN" altLang="en-US" dirty="0">
                <a:ea typeface="方正清刻本悦宋简体" panose="02000000000000000000"/>
              </a:rPr>
              <a:t>这类的使用</a:t>
            </a:r>
            <a:r>
              <a:rPr lang="en-US" altLang="zh-CN" dirty="0" err="1">
                <a:ea typeface="方正清刻本悦宋简体" panose="02000000000000000000"/>
              </a:rPr>
              <a:t>Cusor</a:t>
            </a:r>
            <a:r>
              <a:rPr lang="en-US" altLang="zh-CN" dirty="0">
                <a:ea typeface="方正清刻本悦宋简体" panose="02000000000000000000"/>
              </a:rPr>
              <a:t> </a:t>
            </a:r>
            <a:r>
              <a:rPr lang="en-US" altLang="zh-CN" dirty="0" err="1">
                <a:ea typeface="方正清刻本悦宋简体" panose="02000000000000000000"/>
              </a:rPr>
              <a:t>getInt</a:t>
            </a:r>
            <a:r>
              <a:rPr lang="en-US" altLang="zh-CN" dirty="0">
                <a:ea typeface="方正清刻本悦宋简体" panose="02000000000000000000"/>
              </a:rPr>
              <a:t> </a:t>
            </a:r>
            <a:r>
              <a:rPr lang="zh-CN" altLang="en-US" dirty="0">
                <a:ea typeface="方正清刻本悦宋简体" panose="02000000000000000000"/>
              </a:rPr>
              <a:t>或者  </a:t>
            </a:r>
            <a:r>
              <a:rPr lang="en-US" altLang="zh-CN" dirty="0" err="1">
                <a:ea typeface="方正清刻本悦宋简体" panose="02000000000000000000"/>
              </a:rPr>
              <a:t>getLong</a:t>
            </a:r>
            <a:r>
              <a:rPr lang="zh-CN" altLang="en-US" dirty="0">
                <a:ea typeface="方正清刻本悦宋简体" panose="02000000000000000000"/>
              </a:rPr>
              <a:t>返回的是</a:t>
            </a:r>
            <a:r>
              <a:rPr lang="en-US" altLang="zh-CN" dirty="0">
                <a:ea typeface="方正清刻本悦宋简体" panose="02000000000000000000"/>
              </a:rPr>
              <a:t>0</a:t>
            </a:r>
            <a:r>
              <a:rPr lang="zh-CN" altLang="en-US" dirty="0">
                <a:ea typeface="方正清刻本悦宋简体" panose="02000000000000000000"/>
              </a:rPr>
              <a:t>，也就是说并不会抛出异常，但是使用</a:t>
            </a:r>
            <a:r>
              <a:rPr lang="en-US" altLang="zh-CN" dirty="0" err="1">
                <a:ea typeface="方正清刻本悦宋简体" panose="02000000000000000000"/>
              </a:rPr>
              <a:t>GreenDao</a:t>
            </a:r>
            <a:r>
              <a:rPr lang="zh-CN" altLang="en-US" dirty="0">
                <a:ea typeface="方正清刻本悦宋简体" panose="02000000000000000000"/>
              </a:rPr>
              <a:t>是查询到的就是</a:t>
            </a:r>
            <a:r>
              <a:rPr lang="en-US" altLang="zh-CN" dirty="0">
                <a:ea typeface="方正清刻本悦宋简体" panose="02000000000000000000"/>
              </a:rPr>
              <a:t>null</a:t>
            </a:r>
            <a:r>
              <a:rPr lang="zh-CN" altLang="en-US" dirty="0">
                <a:ea typeface="方正清刻本悦宋简体" panose="02000000000000000000"/>
              </a:rPr>
              <a:t>，字符串就是字符串，因此对于</a:t>
            </a:r>
            <a:r>
              <a:rPr lang="en-US" altLang="zh-CN" dirty="0" err="1">
                <a:ea typeface="方正清刻本悦宋简体" panose="02000000000000000000"/>
              </a:rPr>
              <a:t>Cursor.getInt</a:t>
            </a:r>
            <a:r>
              <a:rPr lang="zh-CN" altLang="en-US" dirty="0">
                <a:ea typeface="方正清刻本悦宋简体" panose="02000000000000000000"/>
              </a:rPr>
              <a:t>之类的字段使用</a:t>
            </a:r>
            <a:r>
              <a:rPr lang="en-US" altLang="zh-CN" dirty="0" err="1">
                <a:ea typeface="方正清刻本悦宋简体" panose="02000000000000000000"/>
              </a:rPr>
              <a:t>GreenDao</a:t>
            </a:r>
            <a:r>
              <a:rPr lang="zh-CN" altLang="en-US" dirty="0">
                <a:ea typeface="方正清刻本悦宋简体" panose="02000000000000000000"/>
              </a:rPr>
              <a:t>要注意返回</a:t>
            </a:r>
            <a:r>
              <a:rPr lang="en-US" altLang="zh-CN" dirty="0">
                <a:ea typeface="方正清刻本悦宋简体" panose="02000000000000000000"/>
              </a:rPr>
              <a:t>0</a:t>
            </a:r>
            <a:r>
              <a:rPr lang="zh-CN" altLang="en-US" dirty="0">
                <a:ea typeface="方正清刻本悦宋简体" panose="02000000000000000000"/>
              </a:rPr>
              <a:t>，另外在进行类型转换</a:t>
            </a:r>
            <a:r>
              <a:rPr lang="en-US" altLang="zh-CN" dirty="0">
                <a:ea typeface="方正清刻本悦宋简体" panose="02000000000000000000"/>
              </a:rPr>
              <a:t>String</a:t>
            </a:r>
            <a:r>
              <a:rPr lang="zh-CN" altLang="en-US" dirty="0">
                <a:ea typeface="方正清刻本悦宋简体" panose="02000000000000000000"/>
              </a:rPr>
              <a:t>转</a:t>
            </a:r>
            <a:r>
              <a:rPr lang="en-US" altLang="zh-CN" dirty="0" err="1">
                <a:ea typeface="方正清刻本悦宋简体" panose="02000000000000000000"/>
              </a:rPr>
              <a:t>Int</a:t>
            </a:r>
            <a:r>
              <a:rPr lang="zh-CN" altLang="en-US" dirty="0">
                <a:ea typeface="方正清刻本悦宋简体" panose="02000000000000000000"/>
              </a:rPr>
              <a:t>或者</a:t>
            </a:r>
            <a:r>
              <a:rPr lang="en-US" altLang="zh-CN" dirty="0">
                <a:ea typeface="方正清刻本悦宋简体" panose="02000000000000000000"/>
              </a:rPr>
              <a:t>Long</a:t>
            </a:r>
            <a:r>
              <a:rPr lang="zh-CN" altLang="en-US" dirty="0">
                <a:ea typeface="方正清刻本悦宋简体" panose="02000000000000000000"/>
              </a:rPr>
              <a:t>时，要</a:t>
            </a:r>
            <a:r>
              <a:rPr lang="zh-CN" altLang="en-US" dirty="0" smtClean="0">
                <a:ea typeface="方正清刻本悦宋简体" panose="02000000000000000000"/>
              </a:rPr>
              <a:t>注意</a:t>
            </a:r>
            <a:r>
              <a:rPr lang="en-US" altLang="zh-CN" dirty="0" err="1" smtClean="0">
                <a:ea typeface="方正清刻本悦宋简体" panose="02000000000000000000"/>
              </a:rPr>
              <a:t>NumberFormatException</a:t>
            </a:r>
            <a:r>
              <a:rPr lang="zh-CN" altLang="en-US" dirty="0">
                <a:ea typeface="方正清刻本悦宋简体" panose="02000000000000000000"/>
              </a:rPr>
              <a:t>。</a:t>
            </a:r>
          </a:p>
          <a:p>
            <a:endParaRPr lang="en-US" altLang="zh-CN" dirty="0">
              <a:ea typeface="方正清刻本悦宋简体" panose="02000000000000000000"/>
            </a:endParaRPr>
          </a:p>
          <a:p>
            <a:r>
              <a:rPr lang="en-US" altLang="zh-CN" dirty="0" smtClean="0">
                <a:ea typeface="方正清刻本悦宋简体" panose="02000000000000000000"/>
              </a:rPr>
              <a:t>3. </a:t>
            </a:r>
            <a:r>
              <a:rPr lang="en-US" altLang="zh-CN" dirty="0" err="1" smtClean="0">
                <a:ea typeface="方正清刻本悦宋简体" panose="02000000000000000000"/>
              </a:rPr>
              <a:t>Greendao</a:t>
            </a:r>
            <a:r>
              <a:rPr lang="zh-CN" altLang="en-US" dirty="0" smtClean="0">
                <a:ea typeface="方正清刻本悦宋简体" panose="02000000000000000000"/>
              </a:rPr>
              <a:t>在</a:t>
            </a:r>
            <a:r>
              <a:rPr lang="en-US" altLang="zh-CN" dirty="0" smtClean="0">
                <a:ea typeface="方正清刻本悦宋简体" panose="02000000000000000000"/>
              </a:rPr>
              <a:t>insert</a:t>
            </a:r>
            <a:r>
              <a:rPr lang="zh-CN" altLang="en-US" dirty="0" smtClean="0">
                <a:ea typeface="方正清刻本悦宋简体" panose="02000000000000000000"/>
              </a:rPr>
              <a:t>的时候如果那条数据有唯一索引，但在数据库中已经</a:t>
            </a:r>
            <a:r>
              <a:rPr lang="zh-CN" altLang="en-US" dirty="0">
                <a:ea typeface="方正清刻本悦宋简体" panose="02000000000000000000"/>
              </a:rPr>
              <a:t>存在</a:t>
            </a:r>
            <a:r>
              <a:rPr lang="zh-CN" altLang="en-US" dirty="0" smtClean="0">
                <a:ea typeface="方正清刻本悦宋简体" panose="02000000000000000000"/>
              </a:rPr>
              <a:t>一条了，就会抛出异常。但是在</a:t>
            </a:r>
            <a:r>
              <a:rPr lang="en-US" altLang="zh-CN" dirty="0" err="1" smtClean="0">
                <a:ea typeface="方正清刻本悦宋简体" panose="02000000000000000000"/>
              </a:rPr>
              <a:t>sqlite</a:t>
            </a:r>
            <a:r>
              <a:rPr lang="zh-CN" altLang="en-US" dirty="0" smtClean="0">
                <a:ea typeface="方正清刻本悦宋简体" panose="02000000000000000000"/>
              </a:rPr>
              <a:t>中不会崩溃，只是会在返回的</a:t>
            </a:r>
            <a:r>
              <a:rPr lang="en-US" altLang="zh-CN" dirty="0" smtClean="0">
                <a:ea typeface="方正清刻本悦宋简体" panose="02000000000000000000"/>
              </a:rPr>
              <a:t>id</a:t>
            </a:r>
            <a:r>
              <a:rPr lang="zh-CN" altLang="en-US" dirty="0" smtClean="0">
                <a:ea typeface="方正清刻本悦宋简体" panose="02000000000000000000"/>
              </a:rPr>
              <a:t>小于</a:t>
            </a:r>
            <a:r>
              <a:rPr lang="en-US" altLang="zh-CN" dirty="0" smtClean="0">
                <a:ea typeface="方正清刻本悦宋简体" panose="02000000000000000000"/>
              </a:rPr>
              <a:t>0</a:t>
            </a:r>
          </a:p>
          <a:p>
            <a:endParaRPr lang="en-US" altLang="zh-CN" dirty="0">
              <a:ea typeface="方正清刻本悦宋简体" panose="02000000000000000000"/>
            </a:endParaRPr>
          </a:p>
          <a:p>
            <a:r>
              <a:rPr lang="en-US" altLang="zh-CN" dirty="0">
                <a:ea typeface="方正清刻本悦宋简体" panose="02000000000000000000"/>
              </a:rPr>
              <a:t>4. </a:t>
            </a:r>
            <a:r>
              <a:rPr lang="zh-CN" altLang="en-US" dirty="0" smtClean="0">
                <a:ea typeface="方正清刻本悦宋简体" panose="02000000000000000000"/>
              </a:rPr>
              <a:t>建议在所有的</a:t>
            </a:r>
            <a:r>
              <a:rPr lang="en-US" altLang="zh-CN" dirty="0" err="1" smtClean="0">
                <a:ea typeface="方正清刻本悦宋简体" panose="02000000000000000000"/>
              </a:rPr>
              <a:t>greendao</a:t>
            </a:r>
            <a:r>
              <a:rPr lang="zh-CN" altLang="en-US" dirty="0" smtClean="0">
                <a:ea typeface="方正清刻本悦宋简体" panose="02000000000000000000"/>
              </a:rPr>
              <a:t>查询语句后面增加</a:t>
            </a:r>
            <a:r>
              <a:rPr lang="en-US" altLang="zh-CN" dirty="0" err="1" smtClean="0">
                <a:ea typeface="方正清刻本悦宋简体" panose="02000000000000000000"/>
              </a:rPr>
              <a:t>forCurrentThread</a:t>
            </a:r>
            <a:r>
              <a:rPr lang="zh-CN" altLang="en-US" dirty="0" smtClean="0">
                <a:ea typeface="方正清刻本悦宋简体" panose="02000000000000000000"/>
              </a:rPr>
              <a:t>来避免同步问题</a:t>
            </a:r>
            <a:endParaRPr lang="zh-CN" altLang="en-US" dirty="0">
              <a:ea typeface="方正清刻本悦宋简体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05027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/>
              </a:rPr>
              <a:t>8.Greendao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/>
              </a:rPr>
              <a:t>集成中</a:t>
            </a:r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/>
              </a:rPr>
              <a:t>的</a:t>
            </a:r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/>
              </a:rPr>
              <a:t>tips</a:t>
            </a:r>
            <a:endParaRPr lang="zh-CN" altLang="en-US" dirty="0">
              <a:latin typeface="方正清刻本悦宋简体" panose="02000000000000000000" pitchFamily="2" charset="-122"/>
              <a:ea typeface="方正清刻本悦宋简体" panose="0200000000000000000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2117" y="4094480"/>
            <a:ext cx="823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方正清刻本悦宋简体" panose="02000000000000000000"/>
              </a:rPr>
              <a:t>10. </a:t>
            </a:r>
            <a:r>
              <a:rPr lang="en-US" altLang="zh-CN" dirty="0" err="1" smtClean="0">
                <a:ea typeface="方正清刻本悦宋简体" panose="02000000000000000000"/>
              </a:rPr>
              <a:t>Sqlite</a:t>
            </a:r>
            <a:r>
              <a:rPr lang="zh-CN" altLang="en-US" dirty="0" smtClean="0">
                <a:ea typeface="方正清刻本悦宋简体" panose="02000000000000000000"/>
              </a:rPr>
              <a:t>批量操作的更高效的小技巧</a:t>
            </a:r>
            <a:endParaRPr lang="zh-CN" altLang="en-US" dirty="0">
              <a:ea typeface="方正清刻本悦宋简体" panose="0200000000000000000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4566999"/>
            <a:ext cx="7048500" cy="714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5399641"/>
            <a:ext cx="7305675" cy="111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2117" y="2474873"/>
            <a:ext cx="823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方正清刻本悦宋简体" panose="02000000000000000000"/>
              </a:rPr>
              <a:t>9. </a:t>
            </a:r>
            <a:r>
              <a:rPr lang="zh-CN" altLang="en-US" dirty="0" smtClean="0">
                <a:ea typeface="方正清刻本悦宋简体" panose="02000000000000000000"/>
              </a:rPr>
              <a:t>在使用</a:t>
            </a:r>
            <a:r>
              <a:rPr lang="en-US" altLang="zh-CN" dirty="0" err="1" smtClean="0">
                <a:ea typeface="方正清刻本悦宋简体" panose="02000000000000000000"/>
              </a:rPr>
              <a:t>queryraw</a:t>
            </a:r>
            <a:r>
              <a:rPr lang="zh-CN" altLang="en-US" dirty="0" smtClean="0">
                <a:ea typeface="方正清刻本悦宋简体" panose="02000000000000000000"/>
              </a:rPr>
              <a:t>传入</a:t>
            </a:r>
            <a:r>
              <a:rPr lang="en-US" altLang="zh-CN" dirty="0" err="1" smtClean="0">
                <a:ea typeface="方正清刻本悦宋简体" panose="02000000000000000000"/>
              </a:rPr>
              <a:t>sqlwhere</a:t>
            </a:r>
            <a:r>
              <a:rPr lang="zh-CN" altLang="en-US" dirty="0" smtClean="0">
                <a:ea typeface="方正清刻本悦宋简体" panose="02000000000000000000"/>
              </a:rPr>
              <a:t>条件时需要前面增加“</a:t>
            </a:r>
            <a:r>
              <a:rPr lang="en-US" altLang="zh-CN" dirty="0" smtClean="0">
                <a:ea typeface="方正清刻本悦宋简体" panose="02000000000000000000"/>
              </a:rPr>
              <a:t>WHERE</a:t>
            </a:r>
            <a:r>
              <a:rPr lang="zh-CN" altLang="en-US" dirty="0" smtClean="0">
                <a:ea typeface="方正清刻本悦宋简体" panose="02000000000000000000"/>
              </a:rPr>
              <a:t>”</a:t>
            </a:r>
            <a:endParaRPr lang="zh-CN" altLang="en-US" dirty="0">
              <a:ea typeface="方正清刻本悦宋简体" panose="0200000000000000000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510" y="2891352"/>
            <a:ext cx="7200900" cy="457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4510" y="3465552"/>
            <a:ext cx="659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方正清刻本悦宋简体" panose="02000000000000000000"/>
              </a:rPr>
              <a:t>还</a:t>
            </a:r>
            <a:r>
              <a:rPr lang="zh-CN" altLang="en-US" dirty="0" smtClean="0">
                <a:ea typeface="方正清刻本悦宋简体" panose="02000000000000000000"/>
              </a:rPr>
              <a:t>可以使用</a:t>
            </a:r>
            <a:r>
              <a:rPr lang="en-US" altLang="zh-CN" dirty="0">
                <a:ea typeface="方正清刻本悦宋简体" panose="02000000000000000000"/>
              </a:rPr>
              <a:t>new </a:t>
            </a:r>
            <a:r>
              <a:rPr lang="en-US" altLang="zh-CN" dirty="0" err="1">
                <a:ea typeface="方正清刻本悦宋简体" panose="02000000000000000000"/>
              </a:rPr>
              <a:t>WhereCondition.StringCondition</a:t>
            </a:r>
            <a:r>
              <a:rPr lang="en-US" altLang="zh-CN" dirty="0">
                <a:ea typeface="方正清刻本悦宋简体" panose="02000000000000000000"/>
              </a:rPr>
              <a:t>(where</a:t>
            </a:r>
            <a:r>
              <a:rPr lang="en-US" altLang="zh-CN" dirty="0" smtClean="0">
                <a:ea typeface="方正清刻本悦宋简体" panose="02000000000000000000"/>
              </a:rPr>
              <a:t>))</a:t>
            </a:r>
            <a:endParaRPr lang="zh-CN" altLang="en-US" dirty="0">
              <a:ea typeface="方正清刻本悦宋简体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60753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13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E</a:t>
            </a:r>
            <a:r>
              <a:rPr lang="en-US" altLang="zh-CN" sz="13800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nd</a:t>
            </a:r>
            <a:endParaRPr lang="zh-CN" altLang="en-US" sz="138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Thanks all</a:t>
            </a:r>
            <a:endParaRPr lang="zh-CN" altLang="en-US" sz="24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8831" y="5784678"/>
            <a:ext cx="581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http://greenrobot.org/greendao/documentation/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08831" y="6140900"/>
            <a:ext cx="589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http://</a:t>
            </a:r>
            <a:r>
              <a:rPr lang="en-US" altLang="zh-CN" dirty="0" smtClean="0"/>
              <a:t>www.cnblogs.com/zhujiabin/p/6595135.html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18000" y="615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8991" y="6465398"/>
            <a:ext cx="581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http://greenrobot.org/greendao/documentation/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21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2.</a:t>
            </a:r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封装</a:t>
            </a:r>
            <a:r>
              <a:rPr lang="en-US" altLang="zh-CN" dirty="0" err="1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contentProvider</a:t>
            </a:r>
            <a:endParaRPr lang="zh-CN" altLang="en-US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lvl="1"/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283136"/>
            <a:ext cx="9144000" cy="1492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5" y="3969422"/>
            <a:ext cx="9144000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6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3</a:t>
            </a:r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.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原生</a:t>
            </a:r>
            <a:r>
              <a:rPr lang="en-US" altLang="zh-CN" dirty="0" err="1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sqlite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数据变化通知界面</a:t>
            </a:r>
            <a:endParaRPr lang="zh-CN" altLang="en-US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lvl="1"/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04892" y="193090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方正清刻本悦宋简体" panose="02000000000000000000"/>
              </a:rPr>
              <a:t>两种实现方式：</a:t>
            </a:r>
            <a:r>
              <a:rPr lang="en-US" altLang="zh-CN" dirty="0" smtClean="0">
                <a:ea typeface="方正清刻本悦宋简体" panose="02000000000000000000"/>
              </a:rPr>
              <a:t>1.</a:t>
            </a:r>
            <a:r>
              <a:rPr lang="zh-CN" altLang="en-US" dirty="0" smtClean="0">
                <a:ea typeface="方正清刻本悦宋简体" panose="02000000000000000000"/>
              </a:rPr>
              <a:t>注册数据库的监听</a:t>
            </a:r>
            <a:endParaRPr lang="en-US" altLang="zh-CN" dirty="0" smtClean="0">
              <a:ea typeface="方正清刻本悦宋简体" panose="0200000000000000000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9" y="2300236"/>
            <a:ext cx="8950361" cy="64964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320" y="2893061"/>
            <a:ext cx="5853414" cy="384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3</a:t>
            </a:r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.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原生</a:t>
            </a:r>
            <a:r>
              <a:rPr lang="en-US" altLang="zh-CN" dirty="0" err="1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sqlite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数据变化通知界面</a:t>
            </a:r>
            <a:endParaRPr lang="zh-CN" altLang="en-US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lvl="1"/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04892" y="1930904"/>
            <a:ext cx="385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方正清刻本悦宋简体" panose="02000000000000000000"/>
              </a:rPr>
              <a:t>两种实现方式</a:t>
            </a:r>
            <a:r>
              <a:rPr lang="zh-CN" altLang="en-US" dirty="0" smtClean="0">
                <a:ea typeface="方正清刻本悦宋简体" panose="02000000000000000000"/>
              </a:rPr>
              <a:t>：</a:t>
            </a:r>
            <a:r>
              <a:rPr lang="en-US" altLang="zh-CN" dirty="0" smtClean="0">
                <a:ea typeface="方正清刻本悦宋简体" panose="02000000000000000000"/>
              </a:rPr>
              <a:t>2.</a:t>
            </a:r>
            <a:r>
              <a:rPr lang="zh-CN" altLang="en-US" dirty="0" smtClean="0">
                <a:ea typeface="方正清刻本悦宋简体" panose="02000000000000000000"/>
              </a:rPr>
              <a:t>使用</a:t>
            </a:r>
            <a:r>
              <a:rPr lang="en-US" altLang="zh-CN" dirty="0" err="1" smtClean="0">
                <a:ea typeface="方正清刻本悦宋简体" panose="02000000000000000000"/>
              </a:rPr>
              <a:t>cursorloader</a:t>
            </a:r>
            <a:endParaRPr lang="en-US" altLang="zh-CN" dirty="0" smtClean="0">
              <a:ea typeface="方正清刻本悦宋简体" panose="0200000000000000000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300236"/>
            <a:ext cx="9143999" cy="455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3</a:t>
            </a:r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.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原生</a:t>
            </a:r>
            <a:r>
              <a:rPr lang="en-US" altLang="zh-CN" dirty="0" err="1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sqlite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数据变化通知界面</a:t>
            </a:r>
            <a:endParaRPr lang="zh-CN" altLang="en-US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lvl="1"/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18" y="1417638"/>
            <a:ext cx="7059201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3</a:t>
            </a:r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.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原生</a:t>
            </a:r>
            <a:r>
              <a:rPr lang="en-US" altLang="zh-CN" dirty="0" err="1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sqlite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数据变化通知界面</a:t>
            </a:r>
            <a:endParaRPr lang="zh-CN" altLang="en-US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lvl="1"/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40" y="1401674"/>
            <a:ext cx="6573980" cy="54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3</a:t>
            </a:r>
            <a:r>
              <a:rPr lang="en-US" altLang="zh-CN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.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原生</a:t>
            </a:r>
            <a:r>
              <a:rPr lang="en-US" altLang="zh-CN" dirty="0" err="1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sqlite</a:t>
            </a:r>
            <a:r>
              <a:rPr lang="zh-CN" altLang="en-US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数据变化通知界面</a:t>
            </a:r>
            <a:endParaRPr lang="zh-CN" altLang="en-US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lvl="1"/>
            <a:endParaRPr lang="en-US" altLang="zh-CN" dirty="0" smtClean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7132" y="132871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方正清刻本悦宋简体" panose="02000000000000000000"/>
              </a:rPr>
              <a:t>到底是怎样的通知的？通知哪些？</a:t>
            </a:r>
            <a:endParaRPr lang="en-US" altLang="zh-CN" dirty="0" smtClean="0">
              <a:ea typeface="方正清刻本悦宋简体" panose="0200000000000000000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8042"/>
            <a:ext cx="9143999" cy="515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0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值得引用的">
  <a:themeElements>
    <a:clrScheme name="值得引用的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值得引用的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值得引用的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2522</TotalTime>
  <Words>1966</Words>
  <Application>Microsoft Office PowerPoint</Application>
  <PresentationFormat>全屏显示(4:3)</PresentationFormat>
  <Paragraphs>239</Paragraphs>
  <Slides>37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方正清刻本悦宋简体</vt:lpstr>
      <vt:lpstr>宋体</vt:lpstr>
      <vt:lpstr>Calibri</vt:lpstr>
      <vt:lpstr>Century Gothic</vt:lpstr>
      <vt:lpstr>Trebuchet MS</vt:lpstr>
      <vt:lpstr>Wingdings 2</vt:lpstr>
      <vt:lpstr>值得引用的</vt:lpstr>
      <vt:lpstr>Greendao 你准备好了吗？</vt:lpstr>
      <vt:lpstr>1.原生sqlitehelper</vt:lpstr>
      <vt:lpstr>2.封装contentProvider</vt:lpstr>
      <vt:lpstr>2.封装contentProvider</vt:lpstr>
      <vt:lpstr>3.原生sqlite数据变化通知界面</vt:lpstr>
      <vt:lpstr>3.原生sqlite数据变化通知界面</vt:lpstr>
      <vt:lpstr>3.原生sqlite数据变化通知界面</vt:lpstr>
      <vt:lpstr>3.原生sqlite数据变化通知界面</vt:lpstr>
      <vt:lpstr>3.原生sqlite数据变化通知界面</vt:lpstr>
      <vt:lpstr>3.原生sqlite数据变化通知界面</vt:lpstr>
      <vt:lpstr>3.原生sqlite数据变化通知界面</vt:lpstr>
      <vt:lpstr>3.原生sqlite数据变化通知界面</vt:lpstr>
      <vt:lpstr>4.原生sqlite的优势</vt:lpstr>
      <vt:lpstr>4.永远的痛点</vt:lpstr>
      <vt:lpstr>5.什么是greendao？</vt:lpstr>
      <vt:lpstr>5.什么是greendao？</vt:lpstr>
      <vt:lpstr>5.什么是greendao？</vt:lpstr>
      <vt:lpstr>5.什么是greendao？</vt:lpstr>
      <vt:lpstr>5.什么是greendao？</vt:lpstr>
      <vt:lpstr>5.什么是greendao？</vt:lpstr>
      <vt:lpstr>5.什么是greendao？</vt:lpstr>
      <vt:lpstr>5.什么是greendao？</vt:lpstr>
      <vt:lpstr>5.Greendao怎么使用？</vt:lpstr>
      <vt:lpstr>5.Greendao怎么使用？</vt:lpstr>
      <vt:lpstr>6.Greendao集成进入CC</vt:lpstr>
      <vt:lpstr>6.Greendao集成进入CC</vt:lpstr>
      <vt:lpstr>6.Greendao集成进入CC</vt:lpstr>
      <vt:lpstr>6.Greendao集成进入CC</vt:lpstr>
      <vt:lpstr>6.Greendao集成进入CC</vt:lpstr>
      <vt:lpstr>6.Greendao集成进入CC</vt:lpstr>
      <vt:lpstr>6.Greendao集成进入CC</vt:lpstr>
      <vt:lpstr>6.Greendao集成进入CC</vt:lpstr>
      <vt:lpstr>7.Greendao一些局限性</vt:lpstr>
      <vt:lpstr>8.Greendao集成中的tips</vt:lpstr>
      <vt:lpstr>8.Greendao集成中的tips</vt:lpstr>
      <vt:lpstr>8.Greendao集成中的tips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qqcandy</dc:creator>
  <cp:lastModifiedBy>秋阳</cp:lastModifiedBy>
  <cp:revision>142</cp:revision>
  <dcterms:created xsi:type="dcterms:W3CDTF">2016-08-31T15:27:39Z</dcterms:created>
  <dcterms:modified xsi:type="dcterms:W3CDTF">2017-09-01T05:38:17Z</dcterms:modified>
</cp:coreProperties>
</file>