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264" r:id="rId3"/>
    <p:sldId id="291" r:id="rId4"/>
    <p:sldId id="292" r:id="rId5"/>
    <p:sldId id="266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5" r:id="rId16"/>
    <p:sldId id="303" r:id="rId17"/>
    <p:sldId id="320" r:id="rId18"/>
    <p:sldId id="321" r:id="rId19"/>
    <p:sldId id="306" r:id="rId20"/>
    <p:sldId id="308" r:id="rId21"/>
    <p:sldId id="307" r:id="rId22"/>
    <p:sldId id="309" r:id="rId23"/>
    <p:sldId id="311" r:id="rId24"/>
    <p:sldId id="317" r:id="rId25"/>
    <p:sldId id="319" r:id="rId26"/>
    <p:sldId id="310" r:id="rId27"/>
    <p:sldId id="304" r:id="rId28"/>
    <p:sldId id="267" r:id="rId29"/>
    <p:sldId id="315" r:id="rId30"/>
    <p:sldId id="322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7A8"/>
    <a:srgbClr val="0089D2"/>
    <a:srgbClr val="0D2F55"/>
    <a:srgbClr val="0A294A"/>
    <a:srgbClr val="000000"/>
    <a:srgbClr val="00499F"/>
    <a:srgbClr val="E6E6E6"/>
    <a:srgbClr val="C2C2C2"/>
    <a:srgbClr val="FFFFFF"/>
    <a:srgbClr val="010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greenrobot/EventBus.git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687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76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06388" y="188478"/>
            <a:ext cx="30632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600" dirty="0" smtClean="0">
                <a:solidFill>
                  <a:srgbClr val="FFFFFF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2017</a:t>
            </a:r>
            <a:endParaRPr lang="zh-CN" altLang="en-US" sz="6600" dirty="0">
              <a:solidFill>
                <a:srgbClr val="FFFFFF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2198915" y="2671925"/>
            <a:ext cx="8873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dirty="0" err="1" smtClean="0">
                <a:solidFill>
                  <a:schemeClr val="bg1"/>
                </a:solidFill>
                <a:latin typeface="+mj-ea"/>
                <a:ea typeface="+mj-ea"/>
              </a:rPr>
              <a:t>EventBus</a:t>
            </a:r>
            <a:r>
              <a:rPr lang="en-US" altLang="zh-CN" sz="60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zh-CN" altLang="en-US" sz="6000" dirty="0">
                <a:solidFill>
                  <a:srgbClr val="25A5DA"/>
                </a:solidFill>
                <a:latin typeface="+mj-ea"/>
                <a:ea typeface="+mj-ea"/>
              </a:rPr>
              <a:t>分享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30787" y="3989587"/>
            <a:ext cx="1873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王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沛</a:t>
            </a: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焮</a:t>
            </a:r>
          </a:p>
        </p:txBody>
      </p:sp>
      <p:sp>
        <p:nvSpPr>
          <p:cNvPr id="9" name="矩形 8"/>
          <p:cNvSpPr/>
          <p:nvPr/>
        </p:nvSpPr>
        <p:spPr>
          <a:xfrm>
            <a:off x="716279" y="-1188720"/>
            <a:ext cx="1316814" cy="517388"/>
          </a:xfrm>
          <a:prstGeom prst="rect">
            <a:avLst/>
          </a:prstGeom>
          <a:solidFill>
            <a:srgbClr val="0D2F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483509" y="-1188720"/>
            <a:ext cx="1316814" cy="517388"/>
          </a:xfrm>
          <a:prstGeom prst="rect">
            <a:avLst/>
          </a:prstGeom>
          <a:solidFill>
            <a:srgbClr val="0257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-3048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1055943"/>
            <a:ext cx="12192000" cy="624403"/>
          </a:xfrm>
          <a:prstGeom prst="rect">
            <a:avLst/>
          </a:prstGeom>
          <a:solidFill>
            <a:srgbClr val="00499F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738947" y="-1481740"/>
            <a:ext cx="14172794" cy="6821464"/>
          </a:xfrm>
          <a:prstGeom prst="rect">
            <a:avLst/>
          </a:prstGeom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7520528" y="286502"/>
            <a:ext cx="467147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4400" dirty="0" err="1" smtClean="0">
                <a:solidFill>
                  <a:schemeClr val="bg1"/>
                </a:solidFill>
              </a:rPr>
              <a:t>ThreadMode</a:t>
            </a:r>
            <a:r>
              <a:rPr lang="en-US" altLang="zh-CN" sz="4400" dirty="0" smtClean="0">
                <a:solidFill>
                  <a:schemeClr val="bg1"/>
                </a:solidFill>
              </a:rPr>
              <a:t> </a:t>
            </a:r>
            <a:r>
              <a:rPr lang="zh-CN" altLang="en-US" sz="4400" dirty="0" smtClean="0">
                <a:solidFill>
                  <a:schemeClr val="bg1"/>
                </a:solidFill>
              </a:rPr>
              <a:t>类型</a:t>
            </a:r>
            <a:endParaRPr lang="zh-CN" altLang="en-US" sz="4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4" t="21178" r="25918" b="39044"/>
          <a:stretch>
            <a:fillRect/>
          </a:stretch>
        </p:blipFill>
        <p:spPr>
          <a:xfrm>
            <a:off x="-7069438" y="4836208"/>
            <a:ext cx="2525501" cy="2525501"/>
          </a:xfrm>
          <a:custGeom>
            <a:avLst/>
            <a:gdLst>
              <a:gd name="connsiteX0" fmla="*/ 0 w 2525501"/>
              <a:gd name="connsiteY0" fmla="*/ 0 h 2525501"/>
              <a:gd name="connsiteX1" fmla="*/ 2525501 w 2525501"/>
              <a:gd name="connsiteY1" fmla="*/ 0 h 2525501"/>
              <a:gd name="connsiteX2" fmla="*/ 2525501 w 2525501"/>
              <a:gd name="connsiteY2" fmla="*/ 2525501 h 2525501"/>
              <a:gd name="connsiteX3" fmla="*/ 0 w 2525501"/>
              <a:gd name="connsiteY3" fmla="*/ 2525501 h 252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501" h="2525501">
                <a:moveTo>
                  <a:pt x="0" y="0"/>
                </a:moveTo>
                <a:lnTo>
                  <a:pt x="2525501" y="0"/>
                </a:lnTo>
                <a:lnTo>
                  <a:pt x="2525501" y="2525501"/>
                </a:lnTo>
                <a:lnTo>
                  <a:pt x="0" y="2525501"/>
                </a:lnTo>
                <a:close/>
              </a:path>
            </a:pathLst>
          </a:custGeom>
        </p:spPr>
      </p:pic>
      <p:sp>
        <p:nvSpPr>
          <p:cNvPr id="11" name="矩形 24"/>
          <p:cNvSpPr>
            <a:spLocks noChangeArrowheads="1"/>
          </p:cNvSpPr>
          <p:nvPr/>
        </p:nvSpPr>
        <p:spPr bwMode="auto">
          <a:xfrm>
            <a:off x="2199723" y="3172376"/>
            <a:ext cx="8959507" cy="170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	Subscriber will be called in Android's main thread (sometimes referred to as UI thread). If the posting thread </a:t>
            </a:r>
            <a:r>
              <a:rPr lang="en-US" altLang="zh-CN" dirty="0" smtClean="0">
                <a:solidFill>
                  <a:schemeClr val="bg1"/>
                </a:solidFill>
              </a:rPr>
              <a:t>is the </a:t>
            </a:r>
            <a:r>
              <a:rPr lang="en-US" altLang="zh-CN" dirty="0">
                <a:solidFill>
                  <a:schemeClr val="bg1"/>
                </a:solidFill>
              </a:rPr>
              <a:t>main thread, event handler methods will be called directly. Event handlers using this mode must </a:t>
            </a:r>
            <a:r>
              <a:rPr lang="en-US" altLang="zh-CN" dirty="0" smtClean="0">
                <a:solidFill>
                  <a:schemeClr val="bg1"/>
                </a:solidFill>
              </a:rPr>
              <a:t>return </a:t>
            </a:r>
            <a:r>
              <a:rPr lang="en-US" altLang="zh-CN" dirty="0">
                <a:solidFill>
                  <a:schemeClr val="bg1"/>
                </a:solidFill>
              </a:rPr>
              <a:t>quickly to avoid blocking the main thread.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856085" y="2041640"/>
            <a:ext cx="15953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sym typeface="Impact" panose="020B0806030902050204" pitchFamily="34" charset="0"/>
              </a:rPr>
              <a:t>MAIN</a:t>
            </a:r>
            <a:endParaRPr lang="zh-CN" altLang="en-US" sz="4400" dirty="0">
              <a:solidFill>
                <a:schemeClr val="bg1"/>
              </a:solidFill>
              <a:sym typeface="Impact" panose="020B080603090205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10/18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-3048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1055943"/>
            <a:ext cx="12192000" cy="624403"/>
          </a:xfrm>
          <a:prstGeom prst="rect">
            <a:avLst/>
          </a:prstGeom>
          <a:solidFill>
            <a:srgbClr val="00499F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738947" y="-1481740"/>
            <a:ext cx="14172794" cy="6821464"/>
          </a:xfrm>
          <a:prstGeom prst="rect">
            <a:avLst/>
          </a:prstGeom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7520528" y="286502"/>
            <a:ext cx="467147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4400" dirty="0" err="1" smtClean="0">
                <a:solidFill>
                  <a:schemeClr val="bg1"/>
                </a:solidFill>
              </a:rPr>
              <a:t>ThreadMode</a:t>
            </a:r>
            <a:r>
              <a:rPr lang="en-US" altLang="zh-CN" sz="4400" dirty="0" smtClean="0">
                <a:solidFill>
                  <a:schemeClr val="bg1"/>
                </a:solidFill>
              </a:rPr>
              <a:t> </a:t>
            </a:r>
            <a:r>
              <a:rPr lang="zh-CN" altLang="en-US" sz="4400" dirty="0" smtClean="0">
                <a:solidFill>
                  <a:schemeClr val="bg1"/>
                </a:solidFill>
              </a:rPr>
              <a:t>类型</a:t>
            </a:r>
            <a:endParaRPr lang="zh-CN" altLang="en-US" sz="4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4" t="21178" r="25918" b="39044"/>
          <a:stretch>
            <a:fillRect/>
          </a:stretch>
        </p:blipFill>
        <p:spPr>
          <a:xfrm>
            <a:off x="-7069438" y="4836208"/>
            <a:ext cx="2525501" cy="2525501"/>
          </a:xfrm>
          <a:custGeom>
            <a:avLst/>
            <a:gdLst>
              <a:gd name="connsiteX0" fmla="*/ 0 w 2525501"/>
              <a:gd name="connsiteY0" fmla="*/ 0 h 2525501"/>
              <a:gd name="connsiteX1" fmla="*/ 2525501 w 2525501"/>
              <a:gd name="connsiteY1" fmla="*/ 0 h 2525501"/>
              <a:gd name="connsiteX2" fmla="*/ 2525501 w 2525501"/>
              <a:gd name="connsiteY2" fmla="*/ 2525501 h 2525501"/>
              <a:gd name="connsiteX3" fmla="*/ 0 w 2525501"/>
              <a:gd name="connsiteY3" fmla="*/ 2525501 h 252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501" h="2525501">
                <a:moveTo>
                  <a:pt x="0" y="0"/>
                </a:moveTo>
                <a:lnTo>
                  <a:pt x="2525501" y="0"/>
                </a:lnTo>
                <a:lnTo>
                  <a:pt x="2525501" y="2525501"/>
                </a:lnTo>
                <a:lnTo>
                  <a:pt x="0" y="2525501"/>
                </a:lnTo>
                <a:close/>
              </a:path>
            </a:pathLst>
          </a:custGeom>
        </p:spPr>
      </p:pic>
      <p:sp>
        <p:nvSpPr>
          <p:cNvPr id="11" name="矩形 24"/>
          <p:cNvSpPr>
            <a:spLocks noChangeArrowheads="1"/>
          </p:cNvSpPr>
          <p:nvPr/>
        </p:nvSpPr>
        <p:spPr bwMode="auto">
          <a:xfrm>
            <a:off x="2199723" y="3172376"/>
            <a:ext cx="8959507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	Subscriber will be called in a background thread. If posting thread is not the main thread, event handler </a:t>
            </a:r>
            <a:r>
              <a:rPr lang="en-US" altLang="zh-CN" dirty="0" smtClean="0">
                <a:solidFill>
                  <a:schemeClr val="bg1"/>
                </a:solidFill>
              </a:rPr>
              <a:t>methods will </a:t>
            </a:r>
            <a:r>
              <a:rPr lang="en-US" altLang="zh-CN" dirty="0">
                <a:solidFill>
                  <a:schemeClr val="bg1"/>
                </a:solidFill>
              </a:rPr>
              <a:t>be called directly in the posting thread. If the posting thread is the main thread, </a:t>
            </a:r>
            <a:r>
              <a:rPr lang="en-US" altLang="zh-CN" dirty="0" err="1">
                <a:solidFill>
                  <a:schemeClr val="bg1"/>
                </a:solidFill>
              </a:rPr>
              <a:t>EventBus</a:t>
            </a:r>
            <a:r>
              <a:rPr lang="en-US" altLang="zh-CN" dirty="0">
                <a:solidFill>
                  <a:schemeClr val="bg1"/>
                </a:solidFill>
              </a:rPr>
              <a:t> uses a </a:t>
            </a:r>
            <a:r>
              <a:rPr lang="en-US" altLang="zh-CN" dirty="0" smtClean="0">
                <a:solidFill>
                  <a:schemeClr val="bg1"/>
                </a:solidFill>
              </a:rPr>
              <a:t>single background </a:t>
            </a:r>
            <a:r>
              <a:rPr lang="en-US" altLang="zh-CN" dirty="0">
                <a:solidFill>
                  <a:schemeClr val="bg1"/>
                </a:solidFill>
              </a:rPr>
              <a:t>thread, that will deliver all its events sequentially. Event handlers using this mode should try </a:t>
            </a:r>
            <a:r>
              <a:rPr lang="en-US" altLang="zh-CN" dirty="0" smtClean="0">
                <a:solidFill>
                  <a:schemeClr val="bg1"/>
                </a:solidFill>
              </a:rPr>
              <a:t>to return </a:t>
            </a:r>
            <a:r>
              <a:rPr lang="en-US" altLang="zh-CN" dirty="0">
                <a:solidFill>
                  <a:schemeClr val="bg1"/>
                </a:solidFill>
              </a:rPr>
              <a:t>quickly to avoid blocking the background thread.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924450" y="2065066"/>
            <a:ext cx="422904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sym typeface="Impact" panose="020B0806030902050204" pitchFamily="34" charset="0"/>
              </a:rPr>
              <a:t>BACKGROUND</a:t>
            </a:r>
            <a:endParaRPr lang="zh-CN" altLang="en-US" sz="4400" dirty="0">
              <a:solidFill>
                <a:schemeClr val="bg1"/>
              </a:solidFill>
              <a:sym typeface="Impact" panose="020B080603090205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11/18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-3048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1055943"/>
            <a:ext cx="12192000" cy="624403"/>
          </a:xfrm>
          <a:prstGeom prst="rect">
            <a:avLst/>
          </a:prstGeom>
          <a:solidFill>
            <a:srgbClr val="00499F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738947" y="-1481740"/>
            <a:ext cx="14172794" cy="6821464"/>
          </a:xfrm>
          <a:prstGeom prst="rect">
            <a:avLst/>
          </a:prstGeom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7520528" y="286502"/>
            <a:ext cx="467147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4400" dirty="0" err="1" smtClean="0">
                <a:solidFill>
                  <a:schemeClr val="bg1"/>
                </a:solidFill>
              </a:rPr>
              <a:t>ThreadMode</a:t>
            </a:r>
            <a:r>
              <a:rPr lang="en-US" altLang="zh-CN" sz="4400" dirty="0" smtClean="0">
                <a:solidFill>
                  <a:schemeClr val="bg1"/>
                </a:solidFill>
              </a:rPr>
              <a:t> </a:t>
            </a:r>
            <a:r>
              <a:rPr lang="zh-CN" altLang="en-US" sz="4400" dirty="0" smtClean="0">
                <a:solidFill>
                  <a:schemeClr val="bg1"/>
                </a:solidFill>
              </a:rPr>
              <a:t>类型</a:t>
            </a:r>
            <a:endParaRPr lang="zh-CN" altLang="en-US" sz="4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4" t="21178" r="25918" b="39044"/>
          <a:stretch>
            <a:fillRect/>
          </a:stretch>
        </p:blipFill>
        <p:spPr>
          <a:xfrm>
            <a:off x="-7069438" y="4836208"/>
            <a:ext cx="2525501" cy="2525501"/>
          </a:xfrm>
          <a:custGeom>
            <a:avLst/>
            <a:gdLst>
              <a:gd name="connsiteX0" fmla="*/ 0 w 2525501"/>
              <a:gd name="connsiteY0" fmla="*/ 0 h 2525501"/>
              <a:gd name="connsiteX1" fmla="*/ 2525501 w 2525501"/>
              <a:gd name="connsiteY1" fmla="*/ 0 h 2525501"/>
              <a:gd name="connsiteX2" fmla="*/ 2525501 w 2525501"/>
              <a:gd name="connsiteY2" fmla="*/ 2525501 h 2525501"/>
              <a:gd name="connsiteX3" fmla="*/ 0 w 2525501"/>
              <a:gd name="connsiteY3" fmla="*/ 2525501 h 252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501" h="2525501">
                <a:moveTo>
                  <a:pt x="0" y="0"/>
                </a:moveTo>
                <a:lnTo>
                  <a:pt x="2525501" y="0"/>
                </a:lnTo>
                <a:lnTo>
                  <a:pt x="2525501" y="2525501"/>
                </a:lnTo>
                <a:lnTo>
                  <a:pt x="0" y="2525501"/>
                </a:lnTo>
                <a:close/>
              </a:path>
            </a:pathLst>
          </a:custGeom>
        </p:spPr>
      </p:pic>
      <p:sp>
        <p:nvSpPr>
          <p:cNvPr id="11" name="矩形 24"/>
          <p:cNvSpPr>
            <a:spLocks noChangeArrowheads="1"/>
          </p:cNvSpPr>
          <p:nvPr/>
        </p:nvSpPr>
        <p:spPr bwMode="auto">
          <a:xfrm>
            <a:off x="2199723" y="3172376"/>
            <a:ext cx="8959507" cy="29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	Event handler methods are called in a separate thread. This is always independent from the posting thread and </a:t>
            </a:r>
            <a:r>
              <a:rPr lang="en-US" altLang="zh-CN" dirty="0" smtClean="0">
                <a:solidFill>
                  <a:schemeClr val="bg1"/>
                </a:solidFill>
              </a:rPr>
              <a:t>the main </a:t>
            </a:r>
            <a:r>
              <a:rPr lang="en-US" altLang="zh-CN" dirty="0">
                <a:solidFill>
                  <a:schemeClr val="bg1"/>
                </a:solidFill>
              </a:rPr>
              <a:t>thread. Posting events never wait for event handler methods using this mode. Event handler methods </a:t>
            </a:r>
            <a:r>
              <a:rPr lang="en-US" altLang="zh-CN" dirty="0" smtClean="0">
                <a:solidFill>
                  <a:schemeClr val="bg1"/>
                </a:solidFill>
              </a:rPr>
              <a:t>should use </a:t>
            </a:r>
            <a:r>
              <a:rPr lang="en-US" altLang="zh-CN" dirty="0">
                <a:solidFill>
                  <a:schemeClr val="bg1"/>
                </a:solidFill>
              </a:rPr>
              <a:t>this mode if their execution might take some time, e.g. for network access. Avoid triggering a large </a:t>
            </a:r>
            <a:r>
              <a:rPr lang="en-US" altLang="zh-CN" dirty="0" smtClean="0">
                <a:solidFill>
                  <a:schemeClr val="bg1"/>
                </a:solidFill>
              </a:rPr>
              <a:t>number of </a:t>
            </a:r>
            <a:r>
              <a:rPr lang="en-US" altLang="zh-CN" dirty="0">
                <a:solidFill>
                  <a:schemeClr val="bg1"/>
                </a:solidFill>
              </a:rPr>
              <a:t>long running asynchronous handler methods at the same time to limit the number of concurrent threads. </a:t>
            </a:r>
            <a:r>
              <a:rPr lang="en-US" altLang="zh-CN" dirty="0" err="1" smtClean="0">
                <a:solidFill>
                  <a:schemeClr val="bg1"/>
                </a:solidFill>
              </a:rPr>
              <a:t>EventBus</a:t>
            </a:r>
            <a:r>
              <a:rPr lang="en-US" altLang="zh-CN" dirty="0" smtClean="0">
                <a:solidFill>
                  <a:schemeClr val="bg1"/>
                </a:solidFill>
              </a:rPr>
              <a:t> uses </a:t>
            </a:r>
            <a:r>
              <a:rPr lang="en-US" altLang="zh-CN" dirty="0">
                <a:solidFill>
                  <a:schemeClr val="bg1"/>
                </a:solidFill>
              </a:rPr>
              <a:t>a thread pool to efficiently reuse threads from completed asynchronous event handler notifications.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924450" y="2065066"/>
            <a:ext cx="21291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</a:rPr>
              <a:t>ASYNC</a:t>
            </a:r>
            <a:endParaRPr lang="zh-CN" altLang="en-US" sz="4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en-US" altLang="zh-CN" dirty="0" smtClean="0">
                <a:solidFill>
                  <a:schemeClr val="bg1"/>
                </a:solidFill>
              </a:rPr>
              <a:t>2/18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-3048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1055943"/>
            <a:ext cx="12192000" cy="624403"/>
          </a:xfrm>
          <a:prstGeom prst="rect">
            <a:avLst/>
          </a:prstGeom>
          <a:solidFill>
            <a:srgbClr val="00499F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738947" y="-1481740"/>
            <a:ext cx="14172794" cy="6821464"/>
          </a:xfrm>
          <a:prstGeom prst="rect">
            <a:avLst/>
          </a:prstGeom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7518925" y="286502"/>
            <a:ext cx="46730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4400" dirty="0" smtClean="0">
                <a:solidFill>
                  <a:schemeClr val="bg1"/>
                </a:solidFill>
                <a:sym typeface="Impact" panose="020B0806030902050204" pitchFamily="34" charset="0"/>
              </a:rPr>
              <a:t>Event Bus Builder</a:t>
            </a:r>
            <a:endParaRPr lang="zh-CN" altLang="en-US" sz="4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4" t="21178" r="25918" b="39044"/>
          <a:stretch>
            <a:fillRect/>
          </a:stretch>
        </p:blipFill>
        <p:spPr>
          <a:xfrm>
            <a:off x="-7069438" y="4836208"/>
            <a:ext cx="2525501" cy="2525501"/>
          </a:xfrm>
          <a:custGeom>
            <a:avLst/>
            <a:gdLst>
              <a:gd name="connsiteX0" fmla="*/ 0 w 2525501"/>
              <a:gd name="connsiteY0" fmla="*/ 0 h 2525501"/>
              <a:gd name="connsiteX1" fmla="*/ 2525501 w 2525501"/>
              <a:gd name="connsiteY1" fmla="*/ 0 h 2525501"/>
              <a:gd name="connsiteX2" fmla="*/ 2525501 w 2525501"/>
              <a:gd name="connsiteY2" fmla="*/ 2525501 h 2525501"/>
              <a:gd name="connsiteX3" fmla="*/ 0 w 2525501"/>
              <a:gd name="connsiteY3" fmla="*/ 2525501 h 252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501" h="2525501">
                <a:moveTo>
                  <a:pt x="0" y="0"/>
                </a:moveTo>
                <a:lnTo>
                  <a:pt x="2525501" y="0"/>
                </a:lnTo>
                <a:lnTo>
                  <a:pt x="2525501" y="2525501"/>
                </a:lnTo>
                <a:lnTo>
                  <a:pt x="0" y="2525501"/>
                </a:lnTo>
                <a:close/>
              </a:path>
            </a:pathLst>
          </a:custGeom>
        </p:spPr>
      </p:pic>
      <p:sp>
        <p:nvSpPr>
          <p:cNvPr id="11" name="矩形 24"/>
          <p:cNvSpPr>
            <a:spLocks noChangeArrowheads="1"/>
          </p:cNvSpPr>
          <p:nvPr/>
        </p:nvSpPr>
        <p:spPr bwMode="auto">
          <a:xfrm>
            <a:off x="2199723" y="3172376"/>
            <a:ext cx="8959507" cy="1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	Creates </a:t>
            </a:r>
            <a:r>
              <a:rPr lang="en-US" altLang="zh-CN" dirty="0" err="1">
                <a:solidFill>
                  <a:schemeClr val="bg1"/>
                </a:solidFill>
              </a:rPr>
              <a:t>EventBus</a:t>
            </a:r>
            <a:r>
              <a:rPr lang="en-US" altLang="zh-CN" dirty="0">
                <a:solidFill>
                  <a:schemeClr val="bg1"/>
                </a:solidFill>
              </a:rPr>
              <a:t> instances with custom parameters and also allows to install a custom default </a:t>
            </a:r>
            <a:r>
              <a:rPr lang="en-US" altLang="zh-CN" dirty="0" err="1">
                <a:solidFill>
                  <a:schemeClr val="bg1"/>
                </a:solidFill>
              </a:rPr>
              <a:t>EventBus</a:t>
            </a:r>
            <a:r>
              <a:rPr lang="en-US" altLang="zh-CN" dirty="0">
                <a:solidFill>
                  <a:schemeClr val="bg1"/>
                </a:solidFill>
              </a:rPr>
              <a:t> instance.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	Create </a:t>
            </a:r>
            <a:r>
              <a:rPr lang="en-US" altLang="zh-CN" dirty="0">
                <a:solidFill>
                  <a:schemeClr val="bg1"/>
                </a:solidFill>
              </a:rPr>
              <a:t>a new builder using </a:t>
            </a:r>
            <a:r>
              <a:rPr lang="en-US" altLang="zh-CN" dirty="0" err="1" smtClean="0">
                <a:solidFill>
                  <a:schemeClr val="bg1"/>
                </a:solidFill>
              </a:rPr>
              <a:t>EventBus#builder</a:t>
            </a:r>
            <a:r>
              <a:rPr lang="en-US" altLang="zh-CN" dirty="0" smtClean="0">
                <a:solidFill>
                  <a:schemeClr val="bg1"/>
                </a:solidFill>
              </a:rPr>
              <a:t>().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924450" y="2065066"/>
            <a:ext cx="188224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Builder</a:t>
            </a:r>
            <a:endParaRPr lang="zh-CN" altLang="en-US" sz="4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13/18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-3048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1055943"/>
            <a:ext cx="12192000" cy="624403"/>
          </a:xfrm>
          <a:prstGeom prst="rect">
            <a:avLst/>
          </a:prstGeom>
          <a:solidFill>
            <a:srgbClr val="00499F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738947" y="-1481740"/>
            <a:ext cx="14172794" cy="6821464"/>
          </a:xfrm>
          <a:prstGeom prst="rect">
            <a:avLst/>
          </a:prstGeom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750306" y="286502"/>
            <a:ext cx="244169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4400" dirty="0" smtClean="0">
                <a:solidFill>
                  <a:schemeClr val="bg1"/>
                </a:solidFill>
                <a:sym typeface="Impact" panose="020B0806030902050204" pitchFamily="34" charset="0"/>
              </a:rPr>
              <a:t>源码解析</a:t>
            </a:r>
            <a:endParaRPr lang="zh-CN" altLang="en-US" sz="4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4" t="21178" r="25918" b="39044"/>
          <a:stretch>
            <a:fillRect/>
          </a:stretch>
        </p:blipFill>
        <p:spPr>
          <a:xfrm>
            <a:off x="-7069438" y="4836208"/>
            <a:ext cx="2525501" cy="2525501"/>
          </a:xfrm>
          <a:custGeom>
            <a:avLst/>
            <a:gdLst>
              <a:gd name="connsiteX0" fmla="*/ 0 w 2525501"/>
              <a:gd name="connsiteY0" fmla="*/ 0 h 2525501"/>
              <a:gd name="connsiteX1" fmla="*/ 2525501 w 2525501"/>
              <a:gd name="connsiteY1" fmla="*/ 0 h 2525501"/>
              <a:gd name="connsiteX2" fmla="*/ 2525501 w 2525501"/>
              <a:gd name="connsiteY2" fmla="*/ 2525501 h 2525501"/>
              <a:gd name="connsiteX3" fmla="*/ 0 w 2525501"/>
              <a:gd name="connsiteY3" fmla="*/ 2525501 h 252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501" h="2525501">
                <a:moveTo>
                  <a:pt x="0" y="0"/>
                </a:moveTo>
                <a:lnTo>
                  <a:pt x="2525501" y="0"/>
                </a:lnTo>
                <a:lnTo>
                  <a:pt x="2525501" y="2525501"/>
                </a:lnTo>
                <a:lnTo>
                  <a:pt x="0" y="2525501"/>
                </a:lnTo>
                <a:close/>
              </a:path>
            </a:pathLst>
          </a:custGeom>
        </p:spPr>
      </p:pic>
      <p:sp>
        <p:nvSpPr>
          <p:cNvPr id="11" name="矩形 24"/>
          <p:cNvSpPr>
            <a:spLocks noChangeArrowheads="1"/>
          </p:cNvSpPr>
          <p:nvPr/>
        </p:nvSpPr>
        <p:spPr bwMode="auto">
          <a:xfrm>
            <a:off x="1616246" y="2142366"/>
            <a:ext cx="8959507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register</a:t>
            </a:r>
          </a:p>
        </p:txBody>
      </p:sp>
      <p:sp>
        <p:nvSpPr>
          <p:cNvPr id="10" name="矩形 24"/>
          <p:cNvSpPr>
            <a:spLocks noChangeArrowheads="1"/>
          </p:cNvSpPr>
          <p:nvPr/>
        </p:nvSpPr>
        <p:spPr bwMode="auto">
          <a:xfrm>
            <a:off x="1616246" y="3552753"/>
            <a:ext cx="8959507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</a:rPr>
              <a:t>unregister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13" name="矩形 24"/>
          <p:cNvSpPr>
            <a:spLocks noChangeArrowheads="1"/>
          </p:cNvSpPr>
          <p:nvPr/>
        </p:nvSpPr>
        <p:spPr bwMode="auto">
          <a:xfrm>
            <a:off x="1616246" y="4963141"/>
            <a:ext cx="8959507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</a:rPr>
              <a:t>Post /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postSticky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14/18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-3048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1055943"/>
            <a:ext cx="12192000" cy="624403"/>
          </a:xfrm>
          <a:prstGeom prst="rect">
            <a:avLst/>
          </a:prstGeom>
          <a:solidFill>
            <a:srgbClr val="00499F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7593032" y="286502"/>
            <a:ext cx="442140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lang="en-US" altLang="zh-CN" sz="4400" dirty="0">
                <a:solidFill>
                  <a:schemeClr val="bg1"/>
                </a:solidFill>
              </a:rPr>
              <a:t>Subscriber Index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16/18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95130" y="1889606"/>
            <a:ext cx="822072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sz="2400" dirty="0" smtClean="0">
                <a:solidFill>
                  <a:schemeClr val="bg1"/>
                </a:solidFill>
              </a:rPr>
              <a:t>The </a:t>
            </a:r>
            <a:r>
              <a:rPr lang="en-US" altLang="zh-CN" sz="2400" dirty="0">
                <a:solidFill>
                  <a:schemeClr val="bg1"/>
                </a:solidFill>
              </a:rPr>
              <a:t>subscriber index is a new feature of </a:t>
            </a:r>
            <a:r>
              <a:rPr lang="en-US" altLang="zh-CN" sz="2400" dirty="0" err="1">
                <a:solidFill>
                  <a:schemeClr val="bg1"/>
                </a:solidFill>
              </a:rPr>
              <a:t>EventBus</a:t>
            </a:r>
            <a:r>
              <a:rPr lang="en-US" altLang="zh-CN" sz="2400" dirty="0">
                <a:solidFill>
                  <a:schemeClr val="bg1"/>
                </a:solidFill>
              </a:rPr>
              <a:t> 3. It is an optional optimization to speed up initial subscriber registration</a:t>
            </a:r>
            <a:r>
              <a:rPr lang="en-US" altLang="zh-CN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	The </a:t>
            </a:r>
            <a:r>
              <a:rPr lang="en-US" altLang="zh-CN" sz="2400" dirty="0">
                <a:solidFill>
                  <a:schemeClr val="bg1"/>
                </a:solidFill>
              </a:rPr>
              <a:t>subscriber index can be created during build time using the </a:t>
            </a:r>
            <a:r>
              <a:rPr lang="en-US" altLang="zh-CN" sz="2400" dirty="0" err="1">
                <a:solidFill>
                  <a:schemeClr val="bg1"/>
                </a:solidFill>
              </a:rPr>
              <a:t>EventBus</a:t>
            </a:r>
            <a:r>
              <a:rPr lang="en-US" altLang="zh-CN" sz="2400" dirty="0">
                <a:solidFill>
                  <a:schemeClr val="bg1"/>
                </a:solidFill>
              </a:rPr>
              <a:t> annotation processor. While it is not required to use an index, it is </a:t>
            </a:r>
            <a:r>
              <a:rPr lang="en-US" altLang="zh-CN" sz="2400" b="1" dirty="0">
                <a:solidFill>
                  <a:schemeClr val="bg1"/>
                </a:solidFill>
              </a:rPr>
              <a:t>recommended on Android for best performance</a:t>
            </a:r>
            <a:r>
              <a:rPr lang="en-US" altLang="zh-CN" sz="2400" dirty="0">
                <a:solidFill>
                  <a:schemeClr val="bg1"/>
                </a:solidFill>
              </a:rPr>
              <a:t>. When </a:t>
            </a:r>
            <a:r>
              <a:rPr lang="en-US" altLang="zh-CN" sz="2400" dirty="0" err="1">
                <a:solidFill>
                  <a:schemeClr val="bg1"/>
                </a:solidFill>
              </a:rPr>
              <a:t>EventBus</a:t>
            </a:r>
            <a:r>
              <a:rPr lang="en-US" altLang="zh-CN" sz="2400" dirty="0">
                <a:solidFill>
                  <a:schemeClr val="bg1"/>
                </a:solidFill>
              </a:rPr>
              <a:t> cannot use an index, it will automatically fallback to reflection at run time. Thus it will still work, just a bit slower.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-3048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1055943"/>
            <a:ext cx="12192000" cy="624403"/>
          </a:xfrm>
          <a:prstGeom prst="rect">
            <a:avLst/>
          </a:prstGeom>
          <a:solidFill>
            <a:srgbClr val="00499F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738947" y="-1481740"/>
            <a:ext cx="14172794" cy="6821464"/>
          </a:xfrm>
          <a:prstGeom prst="rect">
            <a:avLst/>
          </a:prstGeom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7593032" y="286502"/>
            <a:ext cx="442140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lang="en-US" altLang="zh-CN" sz="4400" dirty="0">
                <a:solidFill>
                  <a:schemeClr val="bg1"/>
                </a:solidFill>
              </a:rPr>
              <a:t>Subscriber Index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4" t="21178" r="25918" b="39044"/>
          <a:stretch>
            <a:fillRect/>
          </a:stretch>
        </p:blipFill>
        <p:spPr>
          <a:xfrm>
            <a:off x="-7069438" y="4836208"/>
            <a:ext cx="2525501" cy="2525501"/>
          </a:xfrm>
          <a:custGeom>
            <a:avLst/>
            <a:gdLst>
              <a:gd name="connsiteX0" fmla="*/ 0 w 2525501"/>
              <a:gd name="connsiteY0" fmla="*/ 0 h 2525501"/>
              <a:gd name="connsiteX1" fmla="*/ 2525501 w 2525501"/>
              <a:gd name="connsiteY1" fmla="*/ 0 h 2525501"/>
              <a:gd name="connsiteX2" fmla="*/ 2525501 w 2525501"/>
              <a:gd name="connsiteY2" fmla="*/ 2525501 h 2525501"/>
              <a:gd name="connsiteX3" fmla="*/ 0 w 2525501"/>
              <a:gd name="connsiteY3" fmla="*/ 2525501 h 252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501" h="2525501">
                <a:moveTo>
                  <a:pt x="0" y="0"/>
                </a:moveTo>
                <a:lnTo>
                  <a:pt x="2525501" y="0"/>
                </a:lnTo>
                <a:lnTo>
                  <a:pt x="2525501" y="2525501"/>
                </a:lnTo>
                <a:lnTo>
                  <a:pt x="0" y="2525501"/>
                </a:lnTo>
                <a:close/>
              </a:path>
            </a:pathLst>
          </a:cu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441" y="1825384"/>
            <a:ext cx="9070986" cy="489601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16/18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-3048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1055943"/>
            <a:ext cx="12192000" cy="624403"/>
          </a:xfrm>
          <a:prstGeom prst="rect">
            <a:avLst/>
          </a:prstGeom>
          <a:solidFill>
            <a:srgbClr val="00499F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738947" y="-1481740"/>
            <a:ext cx="14172794" cy="6821464"/>
          </a:xfrm>
          <a:prstGeom prst="rect">
            <a:avLst/>
          </a:prstGeom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719853" y="286502"/>
            <a:ext cx="234872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lang="en-US" altLang="zh-CN" sz="4400" dirty="0" smtClean="0">
                <a:solidFill>
                  <a:schemeClr val="bg1"/>
                </a:solidFill>
              </a:rPr>
              <a:t>Practical</a:t>
            </a:r>
            <a:endParaRPr lang="en-US" altLang="zh-CN" sz="4400" dirty="0">
              <a:solidFill>
                <a:schemeClr val="bg1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4" t="21178" r="25918" b="39044"/>
          <a:stretch>
            <a:fillRect/>
          </a:stretch>
        </p:blipFill>
        <p:spPr>
          <a:xfrm>
            <a:off x="-7069438" y="4836208"/>
            <a:ext cx="2525501" cy="2525501"/>
          </a:xfrm>
          <a:custGeom>
            <a:avLst/>
            <a:gdLst>
              <a:gd name="connsiteX0" fmla="*/ 0 w 2525501"/>
              <a:gd name="connsiteY0" fmla="*/ 0 h 2525501"/>
              <a:gd name="connsiteX1" fmla="*/ 2525501 w 2525501"/>
              <a:gd name="connsiteY1" fmla="*/ 0 h 2525501"/>
              <a:gd name="connsiteX2" fmla="*/ 2525501 w 2525501"/>
              <a:gd name="connsiteY2" fmla="*/ 2525501 h 2525501"/>
              <a:gd name="connsiteX3" fmla="*/ 0 w 2525501"/>
              <a:gd name="connsiteY3" fmla="*/ 2525501 h 252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501" h="2525501">
                <a:moveTo>
                  <a:pt x="0" y="0"/>
                </a:moveTo>
                <a:lnTo>
                  <a:pt x="2525501" y="0"/>
                </a:lnTo>
                <a:lnTo>
                  <a:pt x="2525501" y="2525501"/>
                </a:lnTo>
                <a:lnTo>
                  <a:pt x="0" y="2525501"/>
                </a:lnTo>
                <a:close/>
              </a:path>
            </a:pathLst>
          </a:custGeom>
        </p:spPr>
      </p:pic>
      <p:sp>
        <p:nvSpPr>
          <p:cNvPr id="14" name="文本框 13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16/18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784" y="2682334"/>
            <a:ext cx="8542857" cy="2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487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-3048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1055943"/>
            <a:ext cx="12192000" cy="624403"/>
          </a:xfrm>
          <a:prstGeom prst="rect">
            <a:avLst/>
          </a:prstGeom>
          <a:solidFill>
            <a:srgbClr val="00499F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738947" y="-1481740"/>
            <a:ext cx="14172794" cy="6821464"/>
          </a:xfrm>
          <a:prstGeom prst="rect">
            <a:avLst/>
          </a:prstGeom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719853" y="286502"/>
            <a:ext cx="234872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lang="en-US" altLang="zh-CN" sz="4400" dirty="0" smtClean="0">
                <a:solidFill>
                  <a:schemeClr val="bg1"/>
                </a:solidFill>
              </a:rPr>
              <a:t>Practical</a:t>
            </a:r>
            <a:endParaRPr lang="en-US" altLang="zh-CN" sz="4400" dirty="0">
              <a:solidFill>
                <a:schemeClr val="bg1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4" t="21178" r="25918" b="39044"/>
          <a:stretch>
            <a:fillRect/>
          </a:stretch>
        </p:blipFill>
        <p:spPr>
          <a:xfrm>
            <a:off x="-7069438" y="4836208"/>
            <a:ext cx="2525501" cy="2525501"/>
          </a:xfrm>
          <a:custGeom>
            <a:avLst/>
            <a:gdLst>
              <a:gd name="connsiteX0" fmla="*/ 0 w 2525501"/>
              <a:gd name="connsiteY0" fmla="*/ 0 h 2525501"/>
              <a:gd name="connsiteX1" fmla="*/ 2525501 w 2525501"/>
              <a:gd name="connsiteY1" fmla="*/ 0 h 2525501"/>
              <a:gd name="connsiteX2" fmla="*/ 2525501 w 2525501"/>
              <a:gd name="connsiteY2" fmla="*/ 2525501 h 2525501"/>
              <a:gd name="connsiteX3" fmla="*/ 0 w 2525501"/>
              <a:gd name="connsiteY3" fmla="*/ 2525501 h 252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501" h="2525501">
                <a:moveTo>
                  <a:pt x="0" y="0"/>
                </a:moveTo>
                <a:lnTo>
                  <a:pt x="2525501" y="0"/>
                </a:lnTo>
                <a:lnTo>
                  <a:pt x="2525501" y="2525501"/>
                </a:lnTo>
                <a:lnTo>
                  <a:pt x="0" y="2525501"/>
                </a:lnTo>
                <a:close/>
              </a:path>
            </a:pathLst>
          </a:custGeom>
        </p:spPr>
      </p:pic>
      <p:sp>
        <p:nvSpPr>
          <p:cNvPr id="14" name="文本框 13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16/18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45" y="2036703"/>
            <a:ext cx="5720564" cy="33030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854" y="2005927"/>
            <a:ext cx="5365527" cy="344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908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-3048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1055943"/>
            <a:ext cx="12192000" cy="624403"/>
          </a:xfrm>
          <a:prstGeom prst="rect">
            <a:avLst/>
          </a:prstGeom>
          <a:solidFill>
            <a:srgbClr val="00499F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738947" y="-1481740"/>
            <a:ext cx="14172794" cy="6821464"/>
          </a:xfrm>
          <a:prstGeom prst="rect">
            <a:avLst/>
          </a:prstGeom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414183" y="286502"/>
            <a:ext cx="677781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lang="en-US" altLang="zh-CN" sz="4400" dirty="0">
                <a:solidFill>
                  <a:schemeClr val="bg1"/>
                </a:solidFill>
              </a:rPr>
              <a:t>How to generate the index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4" t="21178" r="25918" b="39044"/>
          <a:stretch>
            <a:fillRect/>
          </a:stretch>
        </p:blipFill>
        <p:spPr>
          <a:xfrm>
            <a:off x="-7069438" y="4836208"/>
            <a:ext cx="2525501" cy="2525501"/>
          </a:xfrm>
          <a:custGeom>
            <a:avLst/>
            <a:gdLst>
              <a:gd name="connsiteX0" fmla="*/ 0 w 2525501"/>
              <a:gd name="connsiteY0" fmla="*/ 0 h 2525501"/>
              <a:gd name="connsiteX1" fmla="*/ 2525501 w 2525501"/>
              <a:gd name="connsiteY1" fmla="*/ 0 h 2525501"/>
              <a:gd name="connsiteX2" fmla="*/ 2525501 w 2525501"/>
              <a:gd name="connsiteY2" fmla="*/ 2525501 h 2525501"/>
              <a:gd name="connsiteX3" fmla="*/ 0 w 2525501"/>
              <a:gd name="connsiteY3" fmla="*/ 2525501 h 252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501" h="2525501">
                <a:moveTo>
                  <a:pt x="0" y="0"/>
                </a:moveTo>
                <a:lnTo>
                  <a:pt x="2525501" y="0"/>
                </a:lnTo>
                <a:lnTo>
                  <a:pt x="2525501" y="2525501"/>
                </a:lnTo>
                <a:lnTo>
                  <a:pt x="0" y="2525501"/>
                </a:lnTo>
                <a:close/>
              </a:path>
            </a:pathLst>
          </a:custGeom>
        </p:spPr>
      </p:pic>
      <p:sp>
        <p:nvSpPr>
          <p:cNvPr id="14" name="文本框 13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16/18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5724" y="1825384"/>
            <a:ext cx="1144627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sz="2400" dirty="0">
                <a:solidFill>
                  <a:schemeClr val="bg1"/>
                </a:solidFill>
              </a:rPr>
              <a:t>Using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annotationProcessor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fontAlgn="base"/>
            <a:endParaRPr lang="en-US" altLang="zh-CN" sz="2400" dirty="0">
              <a:solidFill>
                <a:schemeClr val="bg1"/>
              </a:solidFill>
            </a:endParaRPr>
          </a:p>
          <a:p>
            <a:pPr fontAlgn="base"/>
            <a:r>
              <a:rPr lang="en-US" altLang="zh-CN" i="1" u="sng" dirty="0">
                <a:solidFill>
                  <a:schemeClr val="bg1"/>
                </a:solidFill>
              </a:rPr>
              <a:t>If you are not using Android </a:t>
            </a:r>
            <a:r>
              <a:rPr lang="en-US" altLang="zh-CN" i="1" u="sng" dirty="0" err="1">
                <a:solidFill>
                  <a:schemeClr val="bg1"/>
                </a:solidFill>
              </a:rPr>
              <a:t>Gradle</a:t>
            </a:r>
            <a:r>
              <a:rPr lang="en-US" altLang="zh-CN" i="1" u="sng" dirty="0">
                <a:solidFill>
                  <a:schemeClr val="bg1"/>
                </a:solidFill>
              </a:rPr>
              <a:t> Plugin version 2.2.0 or higher, use the configuration with android-apt</a:t>
            </a:r>
            <a:r>
              <a:rPr lang="en-US" altLang="zh-CN" i="1" u="sng" dirty="0" smtClean="0">
                <a:solidFill>
                  <a:schemeClr val="bg1"/>
                </a:solidFill>
              </a:rPr>
              <a:t>.</a:t>
            </a:r>
          </a:p>
          <a:p>
            <a:pPr fontAlgn="base"/>
            <a:endParaRPr lang="en-US" altLang="zh-CN" u="sng" dirty="0" smtClean="0">
              <a:solidFill>
                <a:schemeClr val="bg1"/>
              </a:solidFill>
            </a:endParaRPr>
          </a:p>
          <a:p>
            <a:pPr fontAlgn="base"/>
            <a:endParaRPr lang="en-US" altLang="zh-CN" dirty="0">
              <a:solidFill>
                <a:schemeClr val="bg1"/>
              </a:solidFill>
            </a:endParaRPr>
          </a:p>
          <a:p>
            <a:pPr fontAlgn="base"/>
            <a:endParaRPr lang="en-US" altLang="zh-CN" dirty="0" smtClean="0">
              <a:solidFill>
                <a:schemeClr val="bg1"/>
              </a:solidFill>
            </a:endParaRPr>
          </a:p>
          <a:p>
            <a:pPr fontAlgn="base"/>
            <a:endParaRPr lang="en-US" altLang="zh-CN" dirty="0">
              <a:solidFill>
                <a:schemeClr val="bg1"/>
              </a:solidFill>
            </a:endParaRPr>
          </a:p>
          <a:p>
            <a:pPr fontAlgn="base"/>
            <a:endParaRPr lang="en-US" altLang="zh-CN" dirty="0" smtClean="0">
              <a:solidFill>
                <a:schemeClr val="bg1"/>
              </a:solidFill>
            </a:endParaRPr>
          </a:p>
          <a:p>
            <a:pPr fontAlgn="base"/>
            <a:endParaRPr lang="en-US" altLang="zh-CN" dirty="0">
              <a:solidFill>
                <a:schemeClr val="bg1"/>
              </a:solidFill>
            </a:endParaRPr>
          </a:p>
          <a:p>
            <a:pPr fontAlgn="base"/>
            <a:endParaRPr lang="en-US" altLang="zh-CN" dirty="0" smtClean="0">
              <a:solidFill>
                <a:schemeClr val="bg1"/>
              </a:solidFill>
            </a:endParaRPr>
          </a:p>
          <a:p>
            <a:pPr fontAlgn="base"/>
            <a:endParaRPr lang="en-US" altLang="zh-CN" dirty="0">
              <a:solidFill>
                <a:schemeClr val="bg1"/>
              </a:solidFill>
            </a:endParaRPr>
          </a:p>
          <a:p>
            <a:pPr fontAlgn="base"/>
            <a:endParaRPr lang="en-US" altLang="zh-CN" dirty="0" smtClean="0">
              <a:solidFill>
                <a:schemeClr val="bg1"/>
              </a:solidFill>
            </a:endParaRPr>
          </a:p>
          <a:p>
            <a:pPr fontAlgn="base"/>
            <a:endParaRPr lang="en-US" altLang="zh-CN" dirty="0">
              <a:solidFill>
                <a:schemeClr val="bg1"/>
              </a:solidFill>
            </a:endParaRPr>
          </a:p>
          <a:p>
            <a:pPr fontAlgn="base"/>
            <a:endParaRPr lang="en-US" altLang="zh-CN" dirty="0" smtClean="0">
              <a:solidFill>
                <a:schemeClr val="bg1"/>
              </a:solidFill>
            </a:endParaRPr>
          </a:p>
          <a:p>
            <a:pPr fontAlgn="base"/>
            <a:endParaRPr lang="en-US" altLang="zh-CN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68744" y="3346466"/>
          <a:ext cx="10525532" cy="2570286"/>
        </p:xfrm>
        <a:graphic>
          <a:graphicData uri="http://schemas.openxmlformats.org/drawingml/2006/table">
            <a:tbl>
              <a:tblPr/>
              <a:tblGrid>
                <a:gridCol w="136770"/>
                <a:gridCol w="10388762"/>
              </a:tblGrid>
              <a:tr h="2561517">
                <a:tc>
                  <a:txBody>
                    <a:bodyPr/>
                    <a:lstStyle/>
                    <a:p>
                      <a:pPr algn="r" fontAlgn="t"/>
                      <a:r>
                        <a:rPr lang="zh-CN" altLang="en-US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/>
                      </a:r>
                      <a:br>
                        <a:rPr lang="zh-CN" altLang="en-US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</a:br>
                      <a:r>
                        <a:rPr lang="en-US" altLang="zh-CN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r" fontAlgn="t"/>
                      <a:r>
                        <a:rPr lang="en-US" altLang="zh-CN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r" fontAlgn="t"/>
                      <a:r>
                        <a:rPr lang="en-US" altLang="zh-CN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r" fontAlgn="t"/>
                      <a:r>
                        <a:rPr lang="en-US" altLang="zh-CN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r" fontAlgn="t"/>
                      <a:r>
                        <a:rPr lang="en-US" altLang="zh-CN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r" fontAlgn="t"/>
                      <a:r>
                        <a:rPr lang="en-US" altLang="zh-CN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r" fontAlgn="t"/>
                      <a:r>
                        <a:rPr lang="en-US" altLang="zh-CN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r" fontAlgn="t"/>
                      <a:r>
                        <a:rPr lang="en-US" altLang="zh-CN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r" fontAlgn="t"/>
                      <a:r>
                        <a:rPr lang="en-US" altLang="zh-CN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</a:txBody>
                  <a:tcPr marL="55685" marR="55685" marT="27843" marB="278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android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defaultConfig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javaCompileOptions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</a:t>
                      </a:r>
                      <a:r>
                        <a:rPr lang="en-US" sz="1100" dirty="0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annotationProcessorOptions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    </a:t>
                      </a:r>
                      <a:r>
                        <a:rPr lang="en-US" sz="11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arguments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eventBusIndex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: </a:t>
                      </a:r>
                      <a:r>
                        <a:rPr lang="en-US" sz="1100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'</a:t>
                      </a:r>
                      <a:r>
                        <a:rPr lang="en-US" sz="1100" dirty="0" err="1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com.example.myapp.MyEventBusIndex</a:t>
                      </a:r>
                      <a:r>
                        <a:rPr lang="en-US" sz="1100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'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dependencies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compile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'org.greenrobot:eventbus:3.0.0'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annotationProcessor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'org.greenrobot:eventbus-annotation-processor:3.0.1'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5685" marR="55685" marT="27843" marB="278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1346341"/>
            <a:ext cx="12192000" cy="624403"/>
          </a:xfrm>
          <a:prstGeom prst="rect">
            <a:avLst/>
          </a:prstGeom>
          <a:solidFill>
            <a:srgbClr val="00499F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738947" y="-1481740"/>
            <a:ext cx="14172794" cy="6821464"/>
          </a:xfrm>
          <a:prstGeom prst="rect">
            <a:avLst/>
          </a:prstGeom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8650528" y="295501"/>
            <a:ext cx="33313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6000" dirty="0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Event  Bus</a:t>
            </a:r>
            <a:endParaRPr lang="zh-CN" altLang="en-US" sz="60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8" name="矩形 24"/>
          <p:cNvSpPr>
            <a:spLocks noChangeArrowheads="1"/>
          </p:cNvSpPr>
          <p:nvPr/>
        </p:nvSpPr>
        <p:spPr bwMode="auto">
          <a:xfrm>
            <a:off x="2442946" y="3080160"/>
            <a:ext cx="932082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en-US" altLang="zh-CN" sz="2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        </a:t>
            </a:r>
            <a:r>
              <a:rPr lang="en-US" altLang="zh-CN" sz="2400" dirty="0" err="1" smtClean="0">
                <a:solidFill>
                  <a:schemeClr val="bg1"/>
                </a:solidFill>
                <a:ea typeface="微软雅黑" panose="020B0503020204020204" pitchFamily="34" charset="-122"/>
              </a:rPr>
              <a:t>EventBus</a:t>
            </a:r>
            <a:r>
              <a:rPr lang="en-US" altLang="zh-CN" sz="2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ea typeface="微软雅黑" panose="020B0503020204020204" pitchFamily="34" charset="-122"/>
              </a:rPr>
              <a:t>is an open-source library for Android using the publisher/subscriber pattern for loose coupling. </a:t>
            </a:r>
            <a:r>
              <a:rPr lang="en-US" altLang="zh-CN" sz="2400" dirty="0" err="1">
                <a:solidFill>
                  <a:schemeClr val="bg1"/>
                </a:solidFill>
                <a:ea typeface="微软雅黑" panose="020B0503020204020204" pitchFamily="34" charset="-122"/>
              </a:rPr>
              <a:t>EventBus</a:t>
            </a:r>
            <a:r>
              <a:rPr lang="en-US" altLang="zh-CN" sz="2400" dirty="0">
                <a:solidFill>
                  <a:schemeClr val="bg1"/>
                </a:solidFill>
                <a:ea typeface="微软雅黑" panose="020B0503020204020204" pitchFamily="34" charset="-122"/>
              </a:rPr>
              <a:t> enables central communication to decoupled classes with just a few lines of code – simplifying the code, removing dependencies, and speeding up app development.</a:t>
            </a:r>
            <a:endParaRPr lang="zh-CN" altLang="zh-CN" sz="2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4" t="21178" r="25918" b="39044"/>
          <a:stretch>
            <a:fillRect/>
          </a:stretch>
        </p:blipFill>
        <p:spPr>
          <a:xfrm>
            <a:off x="-7069438" y="4836208"/>
            <a:ext cx="2525501" cy="2525501"/>
          </a:xfrm>
          <a:custGeom>
            <a:avLst/>
            <a:gdLst>
              <a:gd name="connsiteX0" fmla="*/ 0 w 2525501"/>
              <a:gd name="connsiteY0" fmla="*/ 0 h 2525501"/>
              <a:gd name="connsiteX1" fmla="*/ 2525501 w 2525501"/>
              <a:gd name="connsiteY1" fmla="*/ 0 h 2525501"/>
              <a:gd name="connsiteX2" fmla="*/ 2525501 w 2525501"/>
              <a:gd name="connsiteY2" fmla="*/ 2525501 h 2525501"/>
              <a:gd name="connsiteX3" fmla="*/ 0 w 2525501"/>
              <a:gd name="connsiteY3" fmla="*/ 2525501 h 252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501" h="2525501">
                <a:moveTo>
                  <a:pt x="0" y="0"/>
                </a:moveTo>
                <a:lnTo>
                  <a:pt x="2525501" y="0"/>
                </a:lnTo>
                <a:lnTo>
                  <a:pt x="2525501" y="2525501"/>
                </a:lnTo>
                <a:lnTo>
                  <a:pt x="0" y="2525501"/>
                </a:lnTo>
                <a:close/>
              </a:path>
            </a:pathLst>
          </a:custGeom>
        </p:spPr>
      </p:pic>
      <p:sp>
        <p:nvSpPr>
          <p:cNvPr id="2" name="文本框 1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02/18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-3048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1055943"/>
            <a:ext cx="12192000" cy="624403"/>
          </a:xfrm>
          <a:prstGeom prst="rect">
            <a:avLst/>
          </a:prstGeom>
          <a:solidFill>
            <a:srgbClr val="00499F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738947" y="-1481740"/>
            <a:ext cx="14172794" cy="6821464"/>
          </a:xfrm>
          <a:prstGeom prst="rect">
            <a:avLst/>
          </a:prstGeom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414183" y="286502"/>
            <a:ext cx="677781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lang="en-US" altLang="zh-CN" sz="4400" dirty="0">
                <a:solidFill>
                  <a:schemeClr val="bg1"/>
                </a:solidFill>
              </a:rPr>
              <a:t>How to generate the index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4" t="21178" r="25918" b="39044"/>
          <a:stretch>
            <a:fillRect/>
          </a:stretch>
        </p:blipFill>
        <p:spPr>
          <a:xfrm>
            <a:off x="-7069438" y="4836208"/>
            <a:ext cx="2525501" cy="2525501"/>
          </a:xfrm>
          <a:custGeom>
            <a:avLst/>
            <a:gdLst>
              <a:gd name="connsiteX0" fmla="*/ 0 w 2525501"/>
              <a:gd name="connsiteY0" fmla="*/ 0 h 2525501"/>
              <a:gd name="connsiteX1" fmla="*/ 2525501 w 2525501"/>
              <a:gd name="connsiteY1" fmla="*/ 0 h 2525501"/>
              <a:gd name="connsiteX2" fmla="*/ 2525501 w 2525501"/>
              <a:gd name="connsiteY2" fmla="*/ 2525501 h 2525501"/>
              <a:gd name="connsiteX3" fmla="*/ 0 w 2525501"/>
              <a:gd name="connsiteY3" fmla="*/ 2525501 h 252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501" h="2525501">
                <a:moveTo>
                  <a:pt x="0" y="0"/>
                </a:moveTo>
                <a:lnTo>
                  <a:pt x="2525501" y="0"/>
                </a:lnTo>
                <a:lnTo>
                  <a:pt x="2525501" y="2525501"/>
                </a:lnTo>
                <a:lnTo>
                  <a:pt x="0" y="2525501"/>
                </a:lnTo>
                <a:close/>
              </a:path>
            </a:pathLst>
          </a:custGeom>
        </p:spPr>
      </p:pic>
      <p:sp>
        <p:nvSpPr>
          <p:cNvPr id="14" name="文本框 13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16/18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5724" y="1825384"/>
            <a:ext cx="114462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sz="2400" dirty="0" smtClean="0">
                <a:solidFill>
                  <a:schemeClr val="bg1"/>
                </a:solidFill>
              </a:rPr>
              <a:t>Using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kapt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fontAlgn="base"/>
            <a:endParaRPr lang="en-US" altLang="zh-CN" sz="2400" dirty="0">
              <a:solidFill>
                <a:schemeClr val="bg1"/>
              </a:solidFill>
            </a:endParaRPr>
          </a:p>
          <a:p>
            <a:pPr fontAlgn="base"/>
            <a:r>
              <a:rPr lang="en-US" altLang="zh-CN" i="1" u="sng" dirty="0">
                <a:solidFill>
                  <a:schemeClr val="bg1"/>
                </a:solidFill>
              </a:rPr>
              <a:t>If you want to use </a:t>
            </a:r>
            <a:r>
              <a:rPr lang="en-US" altLang="zh-CN" i="1" u="sng" dirty="0" err="1">
                <a:solidFill>
                  <a:schemeClr val="bg1"/>
                </a:solidFill>
              </a:rPr>
              <a:t>EventBus</a:t>
            </a:r>
            <a:r>
              <a:rPr lang="en-US" altLang="zh-CN" i="1" u="sng" dirty="0">
                <a:solidFill>
                  <a:schemeClr val="bg1"/>
                </a:solidFill>
              </a:rPr>
              <a:t> within </a:t>
            </a:r>
            <a:r>
              <a:rPr lang="en-US" altLang="zh-CN" i="1" u="sng" dirty="0" err="1">
                <a:solidFill>
                  <a:schemeClr val="bg1"/>
                </a:solidFill>
              </a:rPr>
              <a:t>Kotlin</a:t>
            </a:r>
            <a:r>
              <a:rPr lang="en-US" altLang="zh-CN" i="1" u="sng" dirty="0">
                <a:solidFill>
                  <a:schemeClr val="bg1"/>
                </a:solidFill>
              </a:rPr>
              <a:t> code, you need to use </a:t>
            </a:r>
            <a:r>
              <a:rPr lang="en-US" altLang="zh-CN" i="1" u="sng" dirty="0" err="1">
                <a:solidFill>
                  <a:schemeClr val="bg1"/>
                </a:solidFill>
              </a:rPr>
              <a:t>kapt</a:t>
            </a:r>
            <a:r>
              <a:rPr lang="en-US" altLang="zh-CN" i="1" u="sng" dirty="0">
                <a:solidFill>
                  <a:schemeClr val="bg1"/>
                </a:solidFill>
              </a:rPr>
              <a:t>  instead of </a:t>
            </a:r>
            <a:r>
              <a:rPr lang="en-US" altLang="zh-CN" i="1" u="sng" dirty="0" err="1" smtClean="0">
                <a:solidFill>
                  <a:schemeClr val="bg1"/>
                </a:solidFill>
              </a:rPr>
              <a:t>annotationProcessor</a:t>
            </a:r>
            <a:r>
              <a:rPr lang="en-US" altLang="zh-CN" i="1" u="sng" dirty="0">
                <a:solidFill>
                  <a:schemeClr val="bg1"/>
                </a:solidFill>
              </a:rPr>
              <a:t>.</a:t>
            </a:r>
            <a:endParaRPr lang="en-US" altLang="zh-CN" u="sng" dirty="0" smtClean="0">
              <a:solidFill>
                <a:schemeClr val="bg1"/>
              </a:solidFill>
            </a:endParaRPr>
          </a:p>
          <a:p>
            <a:pPr fontAlgn="base"/>
            <a:endParaRPr lang="en-US" altLang="zh-CN" dirty="0">
              <a:solidFill>
                <a:schemeClr val="bg1"/>
              </a:solidFill>
            </a:endParaRPr>
          </a:p>
          <a:p>
            <a:pPr fontAlgn="base"/>
            <a:endParaRPr lang="en-US" altLang="zh-CN" dirty="0" smtClean="0">
              <a:solidFill>
                <a:schemeClr val="bg1"/>
              </a:solidFill>
            </a:endParaRPr>
          </a:p>
          <a:p>
            <a:pPr fontAlgn="base"/>
            <a:endParaRPr lang="en-US" altLang="zh-CN" dirty="0" smtClean="0">
              <a:solidFill>
                <a:schemeClr val="bg1"/>
              </a:solidFill>
            </a:endParaRPr>
          </a:p>
          <a:p>
            <a:pPr fontAlgn="base"/>
            <a:endParaRPr lang="en-US" altLang="zh-CN" dirty="0" smtClean="0">
              <a:solidFill>
                <a:schemeClr val="bg1"/>
              </a:solidFill>
            </a:endParaRPr>
          </a:p>
          <a:p>
            <a:pPr fontAlgn="base"/>
            <a:endParaRPr lang="en-US" altLang="zh-CN" dirty="0">
              <a:solidFill>
                <a:schemeClr val="bg1"/>
              </a:solidFill>
            </a:endParaRPr>
          </a:p>
          <a:p>
            <a:pPr fontAlgn="base"/>
            <a:endParaRPr lang="en-US" altLang="zh-CN" dirty="0" smtClean="0">
              <a:solidFill>
                <a:schemeClr val="bg1"/>
              </a:solidFill>
            </a:endParaRPr>
          </a:p>
          <a:p>
            <a:pPr fontAlgn="base"/>
            <a:endParaRPr lang="en-US" altLang="zh-CN" dirty="0">
              <a:solidFill>
                <a:schemeClr val="bg1"/>
              </a:solidFill>
            </a:endParaRPr>
          </a:p>
          <a:p>
            <a:pPr fontAlgn="base"/>
            <a:endParaRPr lang="en-US" altLang="zh-CN" dirty="0" smtClean="0">
              <a:solidFill>
                <a:schemeClr val="bg1"/>
              </a:solidFill>
            </a:endParaRPr>
          </a:p>
          <a:p>
            <a:pPr fontAlgn="base"/>
            <a:endParaRPr lang="en-US" altLang="zh-CN" dirty="0">
              <a:solidFill>
                <a:schemeClr val="bg1"/>
              </a:solidFill>
            </a:endParaRPr>
          </a:p>
          <a:p>
            <a:pPr fontAlgn="base"/>
            <a:endParaRPr lang="en-US" altLang="zh-CN" dirty="0" smtClean="0">
              <a:solidFill>
                <a:schemeClr val="bg1"/>
              </a:solidFill>
            </a:endParaRPr>
          </a:p>
          <a:p>
            <a:pPr fontAlgn="base"/>
            <a:endParaRPr lang="en-US" altLang="zh-CN" dirty="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77622" y="3434207"/>
          <a:ext cx="10525532" cy="2235006"/>
        </p:xfrm>
        <a:graphic>
          <a:graphicData uri="http://schemas.openxmlformats.org/drawingml/2006/table">
            <a:tbl>
              <a:tblPr/>
              <a:tblGrid>
                <a:gridCol w="136770"/>
                <a:gridCol w="10388762"/>
              </a:tblGrid>
              <a:tr h="2227406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r" fontAlgn="t"/>
                      <a:r>
                        <a:rPr lang="en-US" altLang="zh-CN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r" fontAlgn="t"/>
                      <a:r>
                        <a:rPr lang="en-US" altLang="zh-CN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r" fontAlgn="t"/>
                      <a:r>
                        <a:rPr lang="en-US" altLang="zh-CN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r" fontAlgn="t"/>
                      <a:r>
                        <a:rPr lang="en-US" altLang="zh-CN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r" fontAlgn="t"/>
                      <a:r>
                        <a:rPr lang="en-US" altLang="zh-CN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r" fontAlgn="t"/>
                      <a:r>
                        <a:rPr lang="en-US" altLang="zh-CN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r" fontAlgn="t"/>
                      <a:r>
                        <a:rPr lang="en-US" altLang="zh-CN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r" fontAlgn="t"/>
                      <a:r>
                        <a:rPr lang="en-US" altLang="zh-CN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r" fontAlgn="t"/>
                      <a:r>
                        <a:rPr lang="en-US" altLang="zh-CN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</a:txBody>
                  <a:tcPr marL="55685" marR="55685" marT="27843" marB="278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apply </a:t>
                      </a:r>
                      <a:r>
                        <a:rPr lang="en-US" sz="11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plugin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: </a:t>
                      </a:r>
                      <a:r>
                        <a:rPr lang="en-US" sz="1100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'</a:t>
                      </a:r>
                      <a:r>
                        <a:rPr lang="en-US" sz="1100" dirty="0" err="1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kotlin-kapt</a:t>
                      </a:r>
                      <a:r>
                        <a:rPr lang="en-US" sz="1100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'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i="1" dirty="0">
                          <a:solidFill>
                            <a:srgbClr val="999999"/>
                          </a:solidFill>
                          <a:effectLst/>
                          <a:latin typeface="inherit"/>
                        </a:rPr>
                        <a:t>// ensure </a:t>
                      </a:r>
                      <a:r>
                        <a:rPr lang="en-US" sz="1100" i="1" dirty="0" err="1">
                          <a:solidFill>
                            <a:srgbClr val="999999"/>
                          </a:solidFill>
                          <a:effectLst/>
                          <a:latin typeface="inherit"/>
                        </a:rPr>
                        <a:t>kapt</a:t>
                      </a:r>
                      <a:r>
                        <a:rPr lang="en-US" sz="1100" i="1" dirty="0">
                          <a:solidFill>
                            <a:srgbClr val="999999"/>
                          </a:solidFill>
                          <a:effectLst/>
                          <a:latin typeface="inherit"/>
                        </a:rPr>
                        <a:t> plugin is applied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dependencies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compile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'org.greenrobot:eventbus:3.0.0'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kapt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'org.greenrobot:eventbus-annotation-processor:3.0.1'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dirty="0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kapt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arguments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arg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'</a:t>
                      </a:r>
                      <a:r>
                        <a:rPr lang="en-US" sz="1100" dirty="0" err="1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eventBusIndex</a:t>
                      </a:r>
                      <a:r>
                        <a:rPr lang="en-US" sz="1100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'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'</a:t>
                      </a:r>
                      <a:r>
                        <a:rPr lang="en-US" sz="1100" dirty="0" err="1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com.example.myapp.MyEventBusIndex</a:t>
                      </a:r>
                      <a:r>
                        <a:rPr lang="en-US" sz="1100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'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5685" marR="55685" marT="27843" marB="278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-3048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1055943"/>
            <a:ext cx="12192000" cy="624403"/>
          </a:xfrm>
          <a:prstGeom prst="rect">
            <a:avLst/>
          </a:prstGeom>
          <a:solidFill>
            <a:srgbClr val="00499F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738947" y="-1481740"/>
            <a:ext cx="14172794" cy="6821464"/>
          </a:xfrm>
          <a:prstGeom prst="rect">
            <a:avLst/>
          </a:prstGeom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414183" y="286502"/>
            <a:ext cx="677781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lang="en-US" altLang="zh-CN" sz="4400" dirty="0">
                <a:solidFill>
                  <a:schemeClr val="bg1"/>
                </a:solidFill>
              </a:rPr>
              <a:t>How to generate the index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4" t="21178" r="25918" b="39044"/>
          <a:stretch>
            <a:fillRect/>
          </a:stretch>
        </p:blipFill>
        <p:spPr>
          <a:xfrm>
            <a:off x="-7069438" y="4836208"/>
            <a:ext cx="2525501" cy="2525501"/>
          </a:xfrm>
          <a:custGeom>
            <a:avLst/>
            <a:gdLst>
              <a:gd name="connsiteX0" fmla="*/ 0 w 2525501"/>
              <a:gd name="connsiteY0" fmla="*/ 0 h 2525501"/>
              <a:gd name="connsiteX1" fmla="*/ 2525501 w 2525501"/>
              <a:gd name="connsiteY1" fmla="*/ 0 h 2525501"/>
              <a:gd name="connsiteX2" fmla="*/ 2525501 w 2525501"/>
              <a:gd name="connsiteY2" fmla="*/ 2525501 h 2525501"/>
              <a:gd name="connsiteX3" fmla="*/ 0 w 2525501"/>
              <a:gd name="connsiteY3" fmla="*/ 2525501 h 252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501" h="2525501">
                <a:moveTo>
                  <a:pt x="0" y="0"/>
                </a:moveTo>
                <a:lnTo>
                  <a:pt x="2525501" y="0"/>
                </a:lnTo>
                <a:lnTo>
                  <a:pt x="2525501" y="2525501"/>
                </a:lnTo>
                <a:lnTo>
                  <a:pt x="0" y="2525501"/>
                </a:lnTo>
                <a:close/>
              </a:path>
            </a:pathLst>
          </a:custGeom>
        </p:spPr>
      </p:pic>
      <p:sp>
        <p:nvSpPr>
          <p:cNvPr id="14" name="文本框 13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16/18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5724" y="1825384"/>
            <a:ext cx="1144627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sz="2400" dirty="0">
                <a:solidFill>
                  <a:schemeClr val="bg1"/>
                </a:solidFill>
              </a:rPr>
              <a:t>Using </a:t>
            </a:r>
            <a:r>
              <a:rPr lang="en-US" altLang="zh-CN" sz="2400" dirty="0" smtClean="0">
                <a:solidFill>
                  <a:schemeClr val="bg1"/>
                </a:solidFill>
              </a:rPr>
              <a:t>android-apt</a:t>
            </a:r>
          </a:p>
          <a:p>
            <a:pPr fontAlgn="base"/>
            <a:endParaRPr lang="en-US" altLang="zh-CN" sz="2400" dirty="0">
              <a:solidFill>
                <a:schemeClr val="bg1"/>
              </a:solidFill>
            </a:endParaRPr>
          </a:p>
          <a:p>
            <a:pPr fontAlgn="base"/>
            <a:r>
              <a:rPr lang="en-US" altLang="zh-CN" i="1" u="sng" dirty="0">
                <a:solidFill>
                  <a:schemeClr val="bg1"/>
                </a:solidFill>
              </a:rPr>
              <a:t>If the above does not work for you, you can add the </a:t>
            </a:r>
            <a:r>
              <a:rPr lang="en-US" altLang="zh-CN" i="1" u="sng" dirty="0" err="1">
                <a:solidFill>
                  <a:schemeClr val="bg1"/>
                </a:solidFill>
              </a:rPr>
              <a:t>EventBus</a:t>
            </a:r>
            <a:r>
              <a:rPr lang="en-US" altLang="zh-CN" i="1" u="sng" dirty="0">
                <a:solidFill>
                  <a:schemeClr val="bg1"/>
                </a:solidFill>
              </a:rPr>
              <a:t> annotation processor to your build using the android-apt </a:t>
            </a:r>
            <a:r>
              <a:rPr lang="en-US" altLang="zh-CN" i="1" u="sng" dirty="0" err="1">
                <a:solidFill>
                  <a:schemeClr val="bg1"/>
                </a:solidFill>
              </a:rPr>
              <a:t>Gradle</a:t>
            </a:r>
            <a:r>
              <a:rPr lang="en-US" altLang="zh-CN" i="1" u="sng" dirty="0">
                <a:solidFill>
                  <a:schemeClr val="bg1"/>
                </a:solidFill>
              </a:rPr>
              <a:t> plugin</a:t>
            </a:r>
            <a:r>
              <a:rPr lang="en-US" altLang="zh-CN" i="1" u="sng" dirty="0" smtClean="0">
                <a:solidFill>
                  <a:schemeClr val="bg1"/>
                </a:solidFill>
              </a:rPr>
              <a:t>.</a:t>
            </a:r>
          </a:p>
          <a:p>
            <a:pPr fontAlgn="base"/>
            <a:endParaRPr lang="en-US" altLang="zh-CN" i="1" u="sng" dirty="0">
              <a:solidFill>
                <a:schemeClr val="bg1"/>
              </a:solidFill>
            </a:endParaRPr>
          </a:p>
          <a:p>
            <a:pPr fontAlgn="base"/>
            <a:endParaRPr lang="en-US" altLang="zh-CN" u="sng" dirty="0" smtClean="0">
              <a:solidFill>
                <a:schemeClr val="bg1"/>
              </a:solidFill>
            </a:endParaRPr>
          </a:p>
          <a:p>
            <a:pPr fontAlgn="base"/>
            <a:endParaRPr lang="en-US" altLang="zh-CN" dirty="0">
              <a:solidFill>
                <a:schemeClr val="bg1"/>
              </a:solidFill>
            </a:endParaRPr>
          </a:p>
          <a:p>
            <a:pPr fontAlgn="base"/>
            <a:endParaRPr lang="en-US" altLang="zh-CN" dirty="0" smtClean="0">
              <a:solidFill>
                <a:schemeClr val="bg1"/>
              </a:solidFill>
            </a:endParaRPr>
          </a:p>
          <a:p>
            <a:pPr fontAlgn="base"/>
            <a:endParaRPr lang="en-US" altLang="zh-CN" dirty="0">
              <a:solidFill>
                <a:schemeClr val="bg1"/>
              </a:solidFill>
            </a:endParaRPr>
          </a:p>
          <a:p>
            <a:pPr fontAlgn="base"/>
            <a:endParaRPr lang="en-US" altLang="zh-CN" dirty="0" smtClean="0">
              <a:solidFill>
                <a:schemeClr val="bg1"/>
              </a:solidFill>
            </a:endParaRPr>
          </a:p>
          <a:p>
            <a:pPr fontAlgn="base"/>
            <a:endParaRPr lang="en-US" altLang="zh-CN" dirty="0">
              <a:solidFill>
                <a:schemeClr val="bg1"/>
              </a:solidFill>
            </a:endParaRPr>
          </a:p>
          <a:p>
            <a:pPr fontAlgn="base"/>
            <a:endParaRPr lang="en-US" altLang="zh-CN" dirty="0" smtClean="0">
              <a:solidFill>
                <a:schemeClr val="bg1"/>
              </a:solidFill>
            </a:endParaRPr>
          </a:p>
          <a:p>
            <a:pPr fontAlgn="base"/>
            <a:endParaRPr lang="en-US" altLang="zh-CN" dirty="0">
              <a:solidFill>
                <a:schemeClr val="bg1"/>
              </a:solidFill>
            </a:endParaRPr>
          </a:p>
          <a:p>
            <a:pPr fontAlgn="base"/>
            <a:endParaRPr lang="en-US" altLang="zh-CN" dirty="0" smtClean="0">
              <a:solidFill>
                <a:schemeClr val="bg1"/>
              </a:solidFill>
            </a:endParaRPr>
          </a:p>
          <a:p>
            <a:pPr fontAlgn="base"/>
            <a:endParaRPr lang="en-US" altLang="zh-CN" dirty="0">
              <a:solidFill>
                <a:schemeClr val="bg1"/>
              </a:solidFill>
            </a:endParaRPr>
          </a:p>
          <a:p>
            <a:pPr fontAlgn="base"/>
            <a:endParaRPr lang="en-US" altLang="zh-CN" dirty="0" smtClean="0">
              <a:solidFill>
                <a:schemeClr val="bg1"/>
              </a:solidFill>
            </a:endParaRPr>
          </a:p>
          <a:p>
            <a:pPr fontAlgn="base"/>
            <a:endParaRPr lang="en-US" altLang="zh-CN" dirty="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45724" y="3462292"/>
          <a:ext cx="10281195" cy="3091969"/>
        </p:xfrm>
        <a:graphic>
          <a:graphicData uri="http://schemas.openxmlformats.org/drawingml/2006/table">
            <a:tbl>
              <a:tblPr/>
              <a:tblGrid>
                <a:gridCol w="263236"/>
                <a:gridCol w="10017959"/>
              </a:tblGrid>
              <a:tr h="3091969">
                <a:tc>
                  <a:txBody>
                    <a:bodyPr/>
                    <a:lstStyle/>
                    <a:p>
                      <a:pPr algn="r" fontAlgn="t"/>
                      <a:r>
                        <a:rPr lang="zh-CN" altLang="en-US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/>
                      </a:r>
                      <a:br>
                        <a:rPr lang="zh-CN" altLang="en-US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</a:br>
                      <a:r>
                        <a:rPr lang="en-US" altLang="zh-CN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r" fontAlgn="t"/>
                      <a:r>
                        <a:rPr lang="en-US" altLang="zh-CN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r" fontAlgn="t"/>
                      <a:r>
                        <a:rPr lang="en-US" altLang="zh-CN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r" fontAlgn="t"/>
                      <a:r>
                        <a:rPr lang="en-US" altLang="zh-CN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r" fontAlgn="t"/>
                      <a:r>
                        <a:rPr lang="en-US" altLang="zh-CN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r" fontAlgn="t"/>
                      <a:r>
                        <a:rPr lang="en-US" altLang="zh-CN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r" fontAlgn="t"/>
                      <a:r>
                        <a:rPr lang="en-US" altLang="zh-CN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r" fontAlgn="t"/>
                      <a:r>
                        <a:rPr lang="en-US" altLang="zh-CN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r" fontAlgn="t"/>
                      <a:r>
                        <a:rPr lang="en-US" altLang="zh-CN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r" fontAlgn="t"/>
                      <a:r>
                        <a:rPr lang="en-US" altLang="zh-CN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r" fontAlgn="t"/>
                      <a:r>
                        <a:rPr lang="en-US" altLang="zh-CN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r" fontAlgn="t"/>
                      <a:r>
                        <a:rPr lang="en-US" altLang="zh-CN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</a:txBody>
                  <a:tcPr marL="55685" marR="55685" marT="27843" marB="278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buildscript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dependencies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classpath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'com.neenbedankt.gradle.plugins:android-apt:1.8'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apply </a:t>
                      </a:r>
                      <a:r>
                        <a:rPr lang="en-US" sz="11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plugin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: </a:t>
                      </a:r>
                      <a:r>
                        <a:rPr lang="en-US" sz="1100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'</a:t>
                      </a:r>
                      <a:r>
                        <a:rPr lang="en-US" sz="1100" dirty="0" err="1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com.neenbedankt.android</a:t>
                      </a:r>
                      <a:r>
                        <a:rPr lang="en-US" sz="1100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-apt'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dependencies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compile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'org.greenrobot:eventbus:3.0.0'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apt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'org.greenrobot:eventbus-annotation-processor:3.0.1'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apt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arguments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eventBusIndex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n-US" sz="1100" dirty="0" err="1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com.example.myapp.MyEventBusIndex</a:t>
                      </a:r>
                      <a:r>
                        <a:rPr lang="en-US" sz="1100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"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5685" marR="55685" marT="27843" marB="278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-3048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1055943"/>
            <a:ext cx="12192000" cy="624403"/>
          </a:xfrm>
          <a:prstGeom prst="rect">
            <a:avLst/>
          </a:prstGeom>
          <a:solidFill>
            <a:srgbClr val="00499F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733454" y="286502"/>
            <a:ext cx="545854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lang="en-US" altLang="zh-CN" sz="4400" dirty="0">
                <a:solidFill>
                  <a:schemeClr val="bg1"/>
                </a:solidFill>
              </a:rPr>
              <a:t>How to use the index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16/18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93537" y="2540225"/>
          <a:ext cx="10525532" cy="360486"/>
        </p:xfrm>
        <a:graphic>
          <a:graphicData uri="http://schemas.openxmlformats.org/drawingml/2006/table">
            <a:tbl>
              <a:tblPr/>
              <a:tblGrid>
                <a:gridCol w="136770"/>
                <a:gridCol w="10388762"/>
              </a:tblGrid>
              <a:tr h="222741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1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55685" marR="55685" marT="27843" marB="278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EventBus</a:t>
                      </a:r>
                      <a:r>
                        <a:rPr lang="en-US" sz="2000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eventBus</a:t>
                      </a:r>
                      <a:r>
                        <a:rPr lang="en-US" sz="2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n-US" sz="20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EventBus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2000" dirty="0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builder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().</a:t>
                      </a:r>
                      <a:r>
                        <a:rPr lang="en-US" sz="2000" dirty="0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addIndex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MyEventBusIndex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()).</a:t>
                      </a:r>
                      <a:r>
                        <a:rPr lang="en-US" sz="2000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build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();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5685" marR="55685" marT="27843" marB="278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11292" y="4401693"/>
          <a:ext cx="10525532" cy="878646"/>
        </p:xfrm>
        <a:graphic>
          <a:graphicData uri="http://schemas.openxmlformats.org/drawingml/2006/table">
            <a:tbl>
              <a:tblPr/>
              <a:tblGrid>
                <a:gridCol w="136770"/>
                <a:gridCol w="10388762"/>
              </a:tblGrid>
              <a:tr h="556852">
                <a:tc>
                  <a:txBody>
                    <a:bodyPr/>
                    <a:lstStyle/>
                    <a:p>
                      <a:pPr algn="r" fontAlgn="t"/>
                      <a:r>
                        <a:rPr lang="zh-CN" altLang="en-US" sz="18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/>
                      </a:r>
                      <a:br>
                        <a:rPr lang="zh-CN" altLang="en-US" sz="18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</a:br>
                      <a:r>
                        <a:rPr lang="en-US" altLang="zh-CN" sz="18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r" fontAlgn="t"/>
                      <a:r>
                        <a:rPr lang="en-US" altLang="zh-CN" sz="180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55685" marR="55685" marT="27843" marB="278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EventBus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800" dirty="0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builder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().</a:t>
                      </a:r>
                      <a:r>
                        <a:rPr lang="en-US" sz="1800" dirty="0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addIndex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new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MyEventBusIndex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()).</a:t>
                      </a:r>
                      <a:r>
                        <a:rPr lang="en-US" sz="1800" dirty="0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installDefaultEventBus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();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800" i="1" dirty="0">
                          <a:solidFill>
                            <a:srgbClr val="999999"/>
                          </a:solidFill>
                          <a:effectLst/>
                          <a:latin typeface="inherit"/>
                        </a:rPr>
                        <a:t>// Now the default instance uses the given index. Use it like this: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800" dirty="0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EventBus</a:t>
                      </a:r>
                      <a:r>
                        <a:rPr lang="en-US" sz="1800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eventBus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n-US" sz="18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EventBus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800" dirty="0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getDefault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();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55685" marR="55685" marT="27843" marB="278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-3048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1055943"/>
            <a:ext cx="12192000" cy="624403"/>
          </a:xfrm>
          <a:prstGeom prst="rect">
            <a:avLst/>
          </a:prstGeom>
          <a:solidFill>
            <a:srgbClr val="00499F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916708" y="286502"/>
            <a:ext cx="633308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lang="en-US" altLang="zh-CN" sz="4400" dirty="0">
                <a:solidFill>
                  <a:schemeClr val="bg1"/>
                </a:solidFill>
              </a:rPr>
              <a:t>SOURCE </a:t>
            </a:r>
            <a:r>
              <a:rPr lang="en-US" altLang="zh-CN" sz="4400" dirty="0" smtClean="0">
                <a:solidFill>
                  <a:schemeClr val="bg1"/>
                </a:solidFill>
              </a:rPr>
              <a:t>Code Analysis</a:t>
            </a:r>
            <a:endParaRPr lang="en-US" altLang="zh-CN" sz="44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16/18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4493" y="2651574"/>
            <a:ext cx="4048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索引的生成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14493" y="5179346"/>
            <a:ext cx="4048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索引的使用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-3048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086628" y="286502"/>
            <a:ext cx="300595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索引的生成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16/18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4746" y="1055943"/>
            <a:ext cx="1044159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EventBusAnnotationProcessor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AbstractProcessor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/** </a:t>
            </a:r>
            <a:r>
              <a:rPr lang="zh-CN" alt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注解表示的方法信息 *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</a:p>
          <a:p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private final 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ListMap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TypeElement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ExecutableElement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methodsByClass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ListMap</a:t>
            </a:r>
            <a:r>
              <a:rPr lang="en-US" altLang="zh-CN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&lt;&gt;();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</a:p>
          <a:p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process(Set&lt;? extends 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TypeElement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annotations, 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RoundEnvironment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Messager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messager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processingEnv.getMessager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try {</a:t>
            </a:r>
          </a:p>
          <a:p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String index = 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processingEnv.getOptions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().get(OPTION_EVENT_BUS_INDEX);</a:t>
            </a:r>
          </a:p>
          <a:p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(index == null) { // </a:t>
            </a:r>
            <a:r>
              <a:rPr lang="en-US" altLang="zh-CN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gradle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中配置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apt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</a:t>
            </a:r>
          </a:p>
          <a:p>
            <a:r>
              <a:rPr lang="zh-CN" alt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messager.printMessage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Diagnostic.Kind.ERROR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"No </a:t>
            </a:r>
            <a:r>
              <a:rPr lang="en-US" altLang="zh-CN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passed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annotation processor");</a:t>
            </a:r>
          </a:p>
          <a:p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return false;</a:t>
            </a:r>
          </a:p>
          <a:p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collectSubscribers</a:t>
            </a:r>
            <a:r>
              <a:rPr lang="en-US" altLang="zh-CN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(annotations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messager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根据注解拿到所有订阅者的回调方法</a:t>
            </a:r>
            <a:r>
              <a:rPr lang="zh-CN" alt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信息</a:t>
            </a:r>
            <a:endParaRPr lang="en-US" altLang="zh-CN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/**Subscriber </a:t>
            </a:r>
            <a:r>
              <a:rPr lang="en-US" altLang="zh-CN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should be skipped if their class or any involved event class are not visible to the index</a:t>
            </a:r>
            <a:r>
              <a:rPr lang="en-US" altLang="zh-CN" sz="1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*/</a:t>
            </a:r>
            <a:endParaRPr lang="zh-CN" altLang="en-US" sz="1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checkForSubscribersToSkip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messager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indexPackage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筛掉不符合规则的订阅者</a:t>
            </a:r>
          </a:p>
          <a:p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(!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methodsByClass.isEmpty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</a:p>
          <a:p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createInfoIndexFile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(index); //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生成索引</a:t>
            </a:r>
            <a:r>
              <a:rPr lang="zh-CN" alt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  <a:r>
              <a:rPr lang="en-US" altLang="zh-CN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en-US" altLang="zh-CN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0232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-3048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1055943"/>
            <a:ext cx="12192000" cy="624403"/>
          </a:xfrm>
          <a:prstGeom prst="rect">
            <a:avLst/>
          </a:prstGeom>
          <a:solidFill>
            <a:srgbClr val="00499F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7780342" y="286502"/>
            <a:ext cx="428835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/>
            <a:r>
              <a:rPr lang="en-US" altLang="zh-CN" sz="4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AbstractProcessor</a:t>
            </a:r>
            <a:endParaRPr lang="en-US" altLang="zh-CN" sz="44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16/18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9030" y="3017334"/>
            <a:ext cx="97018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/>
                </a:solidFill>
              </a:rPr>
              <a:t>	</a:t>
            </a:r>
            <a:r>
              <a:rPr lang="zh-CN" altLang="en-US" sz="2000" dirty="0" smtClean="0">
                <a:solidFill>
                  <a:schemeClr val="bg2"/>
                </a:solidFill>
              </a:rPr>
              <a:t>在</a:t>
            </a:r>
            <a:r>
              <a:rPr lang="zh-CN" altLang="en-US" sz="2000" dirty="0">
                <a:solidFill>
                  <a:schemeClr val="bg2"/>
                </a:solidFill>
              </a:rPr>
              <a:t>某些代码元素上（如类型、函数、字段等）添加注解，在编译时编译器会检查</a:t>
            </a:r>
            <a:r>
              <a:rPr lang="en-US" altLang="zh-CN" sz="2000" dirty="0" err="1">
                <a:solidFill>
                  <a:schemeClr val="bg2"/>
                </a:solidFill>
              </a:rPr>
              <a:t>AbstractProcessor</a:t>
            </a:r>
            <a:r>
              <a:rPr lang="zh-CN" altLang="en-US" sz="2000" dirty="0">
                <a:solidFill>
                  <a:schemeClr val="bg2"/>
                </a:solidFill>
              </a:rPr>
              <a:t>的子类，并且调用该类型的</a:t>
            </a:r>
            <a:r>
              <a:rPr lang="en-US" altLang="zh-CN" sz="2000" dirty="0">
                <a:solidFill>
                  <a:schemeClr val="bg2"/>
                </a:solidFill>
              </a:rPr>
              <a:t>process</a:t>
            </a:r>
            <a:r>
              <a:rPr lang="zh-CN" altLang="en-US" sz="2000" dirty="0">
                <a:solidFill>
                  <a:schemeClr val="bg2"/>
                </a:solidFill>
              </a:rPr>
              <a:t>函数，然后将添加了注解的所有元素都传递到</a:t>
            </a:r>
            <a:r>
              <a:rPr lang="en-US" altLang="zh-CN" sz="2000" dirty="0">
                <a:solidFill>
                  <a:schemeClr val="bg2"/>
                </a:solidFill>
              </a:rPr>
              <a:t>process</a:t>
            </a:r>
            <a:r>
              <a:rPr lang="zh-CN" altLang="en-US" sz="2000" dirty="0">
                <a:solidFill>
                  <a:schemeClr val="bg2"/>
                </a:solidFill>
              </a:rPr>
              <a:t>函数中，使得开发人员可以在编译器进行相应的处理，例如，根据注解生成新的</a:t>
            </a:r>
            <a:r>
              <a:rPr lang="en-US" altLang="zh-CN" sz="2000" dirty="0">
                <a:solidFill>
                  <a:schemeClr val="bg2"/>
                </a:solidFill>
              </a:rPr>
              <a:t>Java</a:t>
            </a:r>
            <a:r>
              <a:rPr lang="zh-CN" altLang="en-US" sz="2000" dirty="0">
                <a:solidFill>
                  <a:schemeClr val="bg2"/>
                </a:solidFill>
              </a:rPr>
              <a:t>类，这也就是</a:t>
            </a:r>
            <a:r>
              <a:rPr lang="en-US" altLang="zh-CN" sz="2000" dirty="0" err="1">
                <a:solidFill>
                  <a:schemeClr val="bg2"/>
                </a:solidFill>
              </a:rPr>
              <a:t>EventBus</a:t>
            </a:r>
            <a:r>
              <a:rPr lang="zh-CN" altLang="en-US" sz="2000" dirty="0">
                <a:solidFill>
                  <a:schemeClr val="bg2"/>
                </a:solidFill>
              </a:rPr>
              <a:t>，</a:t>
            </a:r>
            <a:r>
              <a:rPr lang="en-US" altLang="zh-CN" sz="2000" dirty="0">
                <a:solidFill>
                  <a:schemeClr val="bg2"/>
                </a:solidFill>
              </a:rPr>
              <a:t>Retrofit</a:t>
            </a:r>
            <a:r>
              <a:rPr lang="zh-CN" altLang="en-US" sz="2000" dirty="0">
                <a:solidFill>
                  <a:schemeClr val="bg2"/>
                </a:solidFill>
              </a:rPr>
              <a:t>，</a:t>
            </a:r>
            <a:r>
              <a:rPr lang="en-US" altLang="zh-CN" sz="2000" dirty="0">
                <a:solidFill>
                  <a:schemeClr val="bg2"/>
                </a:solidFill>
              </a:rPr>
              <a:t>Dragger</a:t>
            </a:r>
            <a:r>
              <a:rPr lang="zh-CN" altLang="en-US" sz="2000" dirty="0">
                <a:solidFill>
                  <a:schemeClr val="bg2"/>
                </a:solidFill>
              </a:rPr>
              <a:t>等开源库的基本原理。</a:t>
            </a:r>
            <a:r>
              <a:rPr lang="zh-CN" altLang="en-US" sz="3200" dirty="0"/>
              <a:t> 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5844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-3048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1055943"/>
            <a:ext cx="12192000" cy="624403"/>
          </a:xfrm>
          <a:prstGeom prst="rect">
            <a:avLst/>
          </a:prstGeom>
          <a:solidFill>
            <a:srgbClr val="00499F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738947" y="-1481740"/>
            <a:ext cx="14172794" cy="6821464"/>
          </a:xfrm>
          <a:prstGeom prst="rect">
            <a:avLst/>
          </a:prstGeom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0318628" y="286502"/>
            <a:ext cx="131407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4400" dirty="0" smtClean="0">
                <a:solidFill>
                  <a:schemeClr val="bg1"/>
                </a:solidFill>
                <a:sym typeface="Impact" panose="020B0806030902050204" pitchFamily="34" charset="0"/>
              </a:rPr>
              <a:t>FAQ</a:t>
            </a:r>
            <a:endParaRPr lang="zh-CN" altLang="en-US" sz="4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4" t="21178" r="25918" b="39044"/>
          <a:stretch>
            <a:fillRect/>
          </a:stretch>
        </p:blipFill>
        <p:spPr>
          <a:xfrm>
            <a:off x="-7069438" y="4836208"/>
            <a:ext cx="2525501" cy="2525501"/>
          </a:xfrm>
          <a:custGeom>
            <a:avLst/>
            <a:gdLst>
              <a:gd name="connsiteX0" fmla="*/ 0 w 2525501"/>
              <a:gd name="connsiteY0" fmla="*/ 0 h 2525501"/>
              <a:gd name="connsiteX1" fmla="*/ 2525501 w 2525501"/>
              <a:gd name="connsiteY1" fmla="*/ 0 h 2525501"/>
              <a:gd name="connsiteX2" fmla="*/ 2525501 w 2525501"/>
              <a:gd name="connsiteY2" fmla="*/ 2525501 h 2525501"/>
              <a:gd name="connsiteX3" fmla="*/ 0 w 2525501"/>
              <a:gd name="connsiteY3" fmla="*/ 2525501 h 252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501" h="2525501">
                <a:moveTo>
                  <a:pt x="0" y="0"/>
                </a:moveTo>
                <a:lnTo>
                  <a:pt x="2525501" y="0"/>
                </a:lnTo>
                <a:lnTo>
                  <a:pt x="2525501" y="2525501"/>
                </a:lnTo>
                <a:lnTo>
                  <a:pt x="0" y="2525501"/>
                </a:lnTo>
                <a:close/>
              </a:path>
            </a:pathLst>
          </a:custGeom>
        </p:spPr>
      </p:pic>
      <p:sp>
        <p:nvSpPr>
          <p:cNvPr id="11" name="矩形 24"/>
          <p:cNvSpPr>
            <a:spLocks noChangeArrowheads="1"/>
          </p:cNvSpPr>
          <p:nvPr/>
        </p:nvSpPr>
        <p:spPr bwMode="auto">
          <a:xfrm>
            <a:off x="1616245" y="2005841"/>
            <a:ext cx="8959507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</a:rPr>
              <a:t>不支持多进程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10" name="矩形 24"/>
          <p:cNvSpPr>
            <a:spLocks noChangeArrowheads="1"/>
          </p:cNvSpPr>
          <p:nvPr/>
        </p:nvSpPr>
        <p:spPr bwMode="auto">
          <a:xfrm>
            <a:off x="1616245" y="3061014"/>
            <a:ext cx="895950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</a:rPr>
              <a:t>合理使用</a:t>
            </a:r>
            <a:r>
              <a:rPr lang="en-US" altLang="zh-CN" sz="2800" dirty="0" smtClean="0">
                <a:solidFill>
                  <a:schemeClr val="bg1"/>
                </a:solidFill>
              </a:rPr>
              <a:t>(</a:t>
            </a:r>
            <a:r>
              <a:rPr lang="zh-CN" altLang="zh-CN" sz="2800" dirty="0" smtClean="0">
                <a:solidFill>
                  <a:schemeClr val="bg1"/>
                </a:solidFill>
              </a:rPr>
              <a:t>考虑项目维护</a:t>
            </a:r>
            <a:r>
              <a:rPr lang="en-US" altLang="zh-CN" sz="28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" name="矩形 24"/>
          <p:cNvSpPr>
            <a:spLocks noChangeArrowheads="1"/>
          </p:cNvSpPr>
          <p:nvPr/>
        </p:nvSpPr>
        <p:spPr bwMode="auto">
          <a:xfrm>
            <a:off x="1616881" y="4293851"/>
            <a:ext cx="8959507" cy="6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</a:rPr>
              <a:t>维持单例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15/18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1616246" y="5540991"/>
            <a:ext cx="8959507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</a:rPr>
              <a:t>其他？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-3048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1055943"/>
            <a:ext cx="12192000" cy="624403"/>
          </a:xfrm>
          <a:prstGeom prst="rect">
            <a:avLst/>
          </a:prstGeom>
          <a:solidFill>
            <a:srgbClr val="00499F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738947" y="-1481740"/>
            <a:ext cx="14172794" cy="6821464"/>
          </a:xfrm>
          <a:prstGeom prst="rect">
            <a:avLst/>
          </a:prstGeom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750305" y="286502"/>
            <a:ext cx="244169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4400" dirty="0">
                <a:solidFill>
                  <a:schemeClr val="bg1"/>
                </a:solidFill>
                <a:sym typeface="Impact" panose="020B0806030902050204" pitchFamily="34" charset="0"/>
              </a:rPr>
              <a:t>相关资料</a:t>
            </a:r>
            <a:endParaRPr lang="zh-CN" altLang="en-US" sz="4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4" t="21178" r="25918" b="39044"/>
          <a:stretch>
            <a:fillRect/>
          </a:stretch>
        </p:blipFill>
        <p:spPr>
          <a:xfrm>
            <a:off x="-7069438" y="4836208"/>
            <a:ext cx="2525501" cy="2525501"/>
          </a:xfrm>
          <a:custGeom>
            <a:avLst/>
            <a:gdLst>
              <a:gd name="connsiteX0" fmla="*/ 0 w 2525501"/>
              <a:gd name="connsiteY0" fmla="*/ 0 h 2525501"/>
              <a:gd name="connsiteX1" fmla="*/ 2525501 w 2525501"/>
              <a:gd name="connsiteY1" fmla="*/ 0 h 2525501"/>
              <a:gd name="connsiteX2" fmla="*/ 2525501 w 2525501"/>
              <a:gd name="connsiteY2" fmla="*/ 2525501 h 2525501"/>
              <a:gd name="connsiteX3" fmla="*/ 0 w 2525501"/>
              <a:gd name="connsiteY3" fmla="*/ 2525501 h 252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501" h="2525501">
                <a:moveTo>
                  <a:pt x="0" y="0"/>
                </a:moveTo>
                <a:lnTo>
                  <a:pt x="2525501" y="0"/>
                </a:lnTo>
                <a:lnTo>
                  <a:pt x="2525501" y="2525501"/>
                </a:lnTo>
                <a:lnTo>
                  <a:pt x="0" y="2525501"/>
                </a:lnTo>
                <a:close/>
              </a:path>
            </a:pathLst>
          </a:custGeom>
        </p:spPr>
      </p:pic>
      <p:sp>
        <p:nvSpPr>
          <p:cNvPr id="13" name="矩形 24"/>
          <p:cNvSpPr>
            <a:spLocks noChangeArrowheads="1"/>
          </p:cNvSpPr>
          <p:nvPr/>
        </p:nvSpPr>
        <p:spPr bwMode="auto">
          <a:xfrm>
            <a:off x="1793800" y="2766769"/>
            <a:ext cx="895950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chemeClr val="bg1"/>
                </a:solidFill>
              </a:rPr>
              <a:t>Git</a:t>
            </a:r>
            <a:r>
              <a:rPr lang="zh-CN" altLang="en-US" sz="2800" dirty="0">
                <a:solidFill>
                  <a:schemeClr val="bg1"/>
                </a:solidFill>
              </a:rPr>
              <a:t>地址：</a:t>
            </a:r>
            <a:r>
              <a:rPr lang="en-US" altLang="zh-CN" sz="2800" u="sng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altLang="zh-CN" sz="2800" u="sng" dirty="0" smtClean="0">
                <a:solidFill>
                  <a:schemeClr val="bg1"/>
                </a:solidFill>
                <a:hlinkClick r:id="rId4"/>
              </a:rPr>
              <a:t>github.com/greenrobot/EventBus.git</a:t>
            </a:r>
            <a:endParaRPr lang="en-US" altLang="zh-CN" sz="2800" u="sng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</a:rPr>
              <a:t>包含</a:t>
            </a:r>
            <a:r>
              <a:rPr lang="zh-CN" altLang="en-US" sz="2800" dirty="0">
                <a:solidFill>
                  <a:schemeClr val="bg1"/>
                </a:solidFill>
              </a:rPr>
              <a:t>源码、测试例子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17/18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-3048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1160610"/>
            <a:ext cx="12192000" cy="624403"/>
          </a:xfrm>
          <a:prstGeom prst="rect">
            <a:avLst/>
          </a:prstGeom>
          <a:solidFill>
            <a:srgbClr val="00499F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738947" y="-1481740"/>
            <a:ext cx="14172794" cy="6821464"/>
          </a:xfrm>
          <a:prstGeom prst="rect">
            <a:avLst/>
          </a:prstGeom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074295" y="176841"/>
            <a:ext cx="300274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6000" dirty="0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That’s All</a:t>
            </a:r>
            <a:endParaRPr lang="zh-CN" altLang="en-US" sz="60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4" t="21178" r="25918" b="39044"/>
          <a:stretch>
            <a:fillRect/>
          </a:stretch>
        </p:blipFill>
        <p:spPr>
          <a:xfrm>
            <a:off x="-7069438" y="4836208"/>
            <a:ext cx="2525501" cy="2525501"/>
          </a:xfrm>
          <a:custGeom>
            <a:avLst/>
            <a:gdLst>
              <a:gd name="connsiteX0" fmla="*/ 0 w 2525501"/>
              <a:gd name="connsiteY0" fmla="*/ 0 h 2525501"/>
              <a:gd name="connsiteX1" fmla="*/ 2525501 w 2525501"/>
              <a:gd name="connsiteY1" fmla="*/ 0 h 2525501"/>
              <a:gd name="connsiteX2" fmla="*/ 2525501 w 2525501"/>
              <a:gd name="connsiteY2" fmla="*/ 2525501 h 2525501"/>
              <a:gd name="connsiteX3" fmla="*/ 0 w 2525501"/>
              <a:gd name="connsiteY3" fmla="*/ 2525501 h 252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501" h="2525501">
                <a:moveTo>
                  <a:pt x="0" y="0"/>
                </a:moveTo>
                <a:lnTo>
                  <a:pt x="2525501" y="0"/>
                </a:lnTo>
                <a:lnTo>
                  <a:pt x="2525501" y="2525501"/>
                </a:lnTo>
                <a:lnTo>
                  <a:pt x="0" y="2525501"/>
                </a:lnTo>
                <a:close/>
              </a:path>
            </a:pathLst>
          </a:cu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130" y="2383594"/>
            <a:ext cx="10212183" cy="338844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-3048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1055943"/>
            <a:ext cx="12192000" cy="624403"/>
          </a:xfrm>
          <a:prstGeom prst="rect">
            <a:avLst/>
          </a:prstGeom>
          <a:solidFill>
            <a:srgbClr val="00499F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738947" y="-1481740"/>
            <a:ext cx="14172794" cy="6821464"/>
          </a:xfrm>
          <a:prstGeom prst="rect">
            <a:avLst/>
          </a:prstGeom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4185920" y="286502"/>
            <a:ext cx="800608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44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多个构造器参数考虑使用构建器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4" t="21178" r="25918" b="39044"/>
          <a:stretch>
            <a:fillRect/>
          </a:stretch>
        </p:blipFill>
        <p:spPr>
          <a:xfrm>
            <a:off x="-7069438" y="4836208"/>
            <a:ext cx="2525501" cy="2525501"/>
          </a:xfrm>
          <a:custGeom>
            <a:avLst/>
            <a:gdLst>
              <a:gd name="connsiteX0" fmla="*/ 0 w 2525501"/>
              <a:gd name="connsiteY0" fmla="*/ 0 h 2525501"/>
              <a:gd name="connsiteX1" fmla="*/ 2525501 w 2525501"/>
              <a:gd name="connsiteY1" fmla="*/ 0 h 2525501"/>
              <a:gd name="connsiteX2" fmla="*/ 2525501 w 2525501"/>
              <a:gd name="connsiteY2" fmla="*/ 2525501 h 2525501"/>
              <a:gd name="connsiteX3" fmla="*/ 0 w 2525501"/>
              <a:gd name="connsiteY3" fmla="*/ 2525501 h 252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501" h="2525501">
                <a:moveTo>
                  <a:pt x="0" y="0"/>
                </a:moveTo>
                <a:lnTo>
                  <a:pt x="2525501" y="0"/>
                </a:lnTo>
                <a:lnTo>
                  <a:pt x="2525501" y="2525501"/>
                </a:lnTo>
                <a:lnTo>
                  <a:pt x="0" y="2525501"/>
                </a:lnTo>
                <a:close/>
              </a:path>
            </a:pathLst>
          </a:custGeom>
        </p:spPr>
      </p:pic>
      <p:sp>
        <p:nvSpPr>
          <p:cNvPr id="14" name="文本框 13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17/18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62501" y="1997328"/>
            <a:ext cx="301076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4400" dirty="0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Builder</a:t>
            </a:r>
            <a:r>
              <a:rPr lang="zh-CN" altLang="en-US" sz="4400" dirty="0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模式</a:t>
            </a:r>
            <a:endParaRPr lang="zh-CN" altLang="en-US" sz="4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2218910" y="3287938"/>
            <a:ext cx="842541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	</a:t>
            </a:r>
            <a:r>
              <a:rPr lang="zh-CN" altLang="en-US" sz="3600" dirty="0" smtClean="0">
                <a:solidFill>
                  <a:schemeClr val="bg1"/>
                </a:solidFill>
              </a:rPr>
              <a:t>将</a:t>
            </a:r>
            <a:r>
              <a:rPr lang="zh-CN" altLang="en-US" sz="3600" dirty="0">
                <a:solidFill>
                  <a:schemeClr val="bg1"/>
                </a:solidFill>
              </a:rPr>
              <a:t>一个复杂对象的构建与它</a:t>
            </a:r>
            <a:r>
              <a:rPr lang="zh-CN" altLang="en-US" sz="3600" dirty="0" smtClean="0">
                <a:solidFill>
                  <a:schemeClr val="bg1"/>
                </a:solidFill>
              </a:rPr>
              <a:t>的表示</a:t>
            </a:r>
            <a:r>
              <a:rPr lang="zh-CN" altLang="en-US" sz="3600" dirty="0">
                <a:solidFill>
                  <a:schemeClr val="bg1"/>
                </a:solidFill>
              </a:rPr>
              <a:t>分离，使得同样</a:t>
            </a:r>
            <a:r>
              <a:rPr lang="zh-CN" altLang="en-US" sz="3600" dirty="0" smtClean="0">
                <a:solidFill>
                  <a:schemeClr val="bg1"/>
                </a:solidFill>
              </a:rPr>
              <a:t>的构建</a:t>
            </a:r>
            <a:r>
              <a:rPr lang="zh-CN" altLang="en-US" sz="3600" dirty="0">
                <a:solidFill>
                  <a:schemeClr val="bg1"/>
                </a:solidFill>
              </a:rPr>
              <a:t>过程可以创建不同的</a:t>
            </a:r>
            <a:r>
              <a:rPr lang="zh-CN" altLang="en-US" sz="3600" dirty="0" smtClean="0">
                <a:solidFill>
                  <a:schemeClr val="bg1"/>
                </a:solidFill>
              </a:rPr>
              <a:t>表示。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738947" y="-1481740"/>
            <a:ext cx="14172794" cy="682146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4" t="21178" r="25918" b="39044"/>
          <a:stretch>
            <a:fillRect/>
          </a:stretch>
        </p:blipFill>
        <p:spPr>
          <a:xfrm>
            <a:off x="-7069438" y="4836208"/>
            <a:ext cx="2525501" cy="2525501"/>
          </a:xfrm>
          <a:custGeom>
            <a:avLst/>
            <a:gdLst>
              <a:gd name="connsiteX0" fmla="*/ 0 w 2525501"/>
              <a:gd name="connsiteY0" fmla="*/ 0 h 2525501"/>
              <a:gd name="connsiteX1" fmla="*/ 2525501 w 2525501"/>
              <a:gd name="connsiteY1" fmla="*/ 0 h 2525501"/>
              <a:gd name="connsiteX2" fmla="*/ 2525501 w 2525501"/>
              <a:gd name="connsiteY2" fmla="*/ 2525501 h 2525501"/>
              <a:gd name="connsiteX3" fmla="*/ 0 w 2525501"/>
              <a:gd name="connsiteY3" fmla="*/ 2525501 h 252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501" h="2525501">
                <a:moveTo>
                  <a:pt x="0" y="0"/>
                </a:moveTo>
                <a:lnTo>
                  <a:pt x="2525501" y="0"/>
                </a:lnTo>
                <a:lnTo>
                  <a:pt x="2525501" y="2525501"/>
                </a:lnTo>
                <a:lnTo>
                  <a:pt x="0" y="2525501"/>
                </a:lnTo>
                <a:close/>
              </a:path>
            </a:pathLst>
          </a:custGeom>
        </p:spPr>
      </p:pic>
      <p:pic>
        <p:nvPicPr>
          <p:cNvPr id="10" name="图片 9" descr="EventBus-Android-Publish-Subscribe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32" y="986272"/>
            <a:ext cx="10363688" cy="48729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03/18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-3048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1055943"/>
            <a:ext cx="12192000" cy="624403"/>
          </a:xfrm>
          <a:prstGeom prst="rect">
            <a:avLst/>
          </a:prstGeom>
          <a:solidFill>
            <a:srgbClr val="00499F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738947" y="-1481740"/>
            <a:ext cx="14172794" cy="6821464"/>
          </a:xfrm>
          <a:prstGeom prst="rect">
            <a:avLst/>
          </a:prstGeom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4185920" y="286502"/>
            <a:ext cx="800608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44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多个构造器参数考虑使用构建器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4" t="21178" r="25918" b="39044"/>
          <a:stretch>
            <a:fillRect/>
          </a:stretch>
        </p:blipFill>
        <p:spPr>
          <a:xfrm>
            <a:off x="-7069438" y="4836208"/>
            <a:ext cx="2525501" cy="2525501"/>
          </a:xfrm>
          <a:custGeom>
            <a:avLst/>
            <a:gdLst>
              <a:gd name="connsiteX0" fmla="*/ 0 w 2525501"/>
              <a:gd name="connsiteY0" fmla="*/ 0 h 2525501"/>
              <a:gd name="connsiteX1" fmla="*/ 2525501 w 2525501"/>
              <a:gd name="connsiteY1" fmla="*/ 0 h 2525501"/>
              <a:gd name="connsiteX2" fmla="*/ 2525501 w 2525501"/>
              <a:gd name="connsiteY2" fmla="*/ 2525501 h 2525501"/>
              <a:gd name="connsiteX3" fmla="*/ 0 w 2525501"/>
              <a:gd name="connsiteY3" fmla="*/ 2525501 h 252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501" h="2525501">
                <a:moveTo>
                  <a:pt x="0" y="0"/>
                </a:moveTo>
                <a:lnTo>
                  <a:pt x="2525501" y="0"/>
                </a:lnTo>
                <a:lnTo>
                  <a:pt x="2525501" y="2525501"/>
                </a:lnTo>
                <a:lnTo>
                  <a:pt x="0" y="2525501"/>
                </a:lnTo>
                <a:close/>
              </a:path>
            </a:pathLst>
          </a:custGeom>
        </p:spPr>
      </p:pic>
      <p:sp>
        <p:nvSpPr>
          <p:cNvPr id="14" name="文本框 13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17/18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260121" y="2308048"/>
            <a:ext cx="842541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优点：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	</a:t>
            </a:r>
            <a:r>
              <a:rPr lang="zh-CN" altLang="en-US" sz="3600" dirty="0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提高可读性和可维护性</a:t>
            </a:r>
            <a:endParaRPr lang="en-US" altLang="zh-CN" sz="3600" dirty="0" smtClean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  <a:p>
            <a:endParaRPr lang="en-US" altLang="zh-CN" sz="3600" dirty="0" smtClean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缺点：</a:t>
            </a:r>
            <a:endParaRPr lang="en-US" altLang="zh-CN" sz="3600" dirty="0" smtClean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	</a:t>
            </a:r>
            <a:r>
              <a:rPr lang="zh-CN" altLang="en-US" sz="3600" dirty="0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多余的</a:t>
            </a:r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Builder</a:t>
            </a:r>
            <a:r>
              <a:rPr lang="zh-CN" altLang="en-US" sz="3600" dirty="0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对象</a:t>
            </a:r>
            <a:endParaRPr lang="en-US" altLang="zh-CN" sz="3600" dirty="0" smtClean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	</a:t>
            </a:r>
            <a:r>
              <a:rPr lang="zh-CN" altLang="en-US" sz="3600" dirty="0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重复定义模板代码（</a:t>
            </a:r>
            <a:r>
              <a:rPr lang="en-US" altLang="zh-CN" sz="3600" dirty="0" err="1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InnerBuilder</a:t>
            </a:r>
            <a:r>
              <a:rPr lang="zh-CN" altLang="en-US" sz="3600" dirty="0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）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3405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15595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1055943"/>
            <a:ext cx="12192000" cy="624403"/>
          </a:xfrm>
          <a:prstGeom prst="rect">
            <a:avLst/>
          </a:prstGeom>
          <a:solidFill>
            <a:srgbClr val="00499F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738947" y="-1481740"/>
            <a:ext cx="14172794" cy="6821464"/>
          </a:xfrm>
          <a:prstGeom prst="rect">
            <a:avLst/>
          </a:prstGeom>
        </p:spPr>
      </p:pic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79897" y="1734419"/>
            <a:ext cx="21187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zh-CN" altLang="en-US" sz="2800" dirty="0" smtClean="0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项目引用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8572098" y="286502"/>
            <a:ext cx="361990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4400" dirty="0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Event Bus </a:t>
            </a:r>
            <a:r>
              <a:rPr lang="zh-CN" altLang="en-US" sz="4400" dirty="0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使用</a:t>
            </a:r>
            <a:endParaRPr lang="zh-CN" altLang="en-US" sz="4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8" name="矩形 24"/>
          <p:cNvSpPr>
            <a:spLocks noChangeArrowheads="1"/>
          </p:cNvSpPr>
          <p:nvPr/>
        </p:nvSpPr>
        <p:spPr bwMode="auto">
          <a:xfrm>
            <a:off x="1700058" y="2311712"/>
            <a:ext cx="7254547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Gradle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compile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'org.greenrobot:eventbus:3.0.0'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4" t="21178" r="25918" b="39044"/>
          <a:stretch>
            <a:fillRect/>
          </a:stretch>
        </p:blipFill>
        <p:spPr>
          <a:xfrm>
            <a:off x="-7069438" y="4836208"/>
            <a:ext cx="2525501" cy="2525501"/>
          </a:xfrm>
          <a:custGeom>
            <a:avLst/>
            <a:gdLst>
              <a:gd name="connsiteX0" fmla="*/ 0 w 2525501"/>
              <a:gd name="connsiteY0" fmla="*/ 0 h 2525501"/>
              <a:gd name="connsiteX1" fmla="*/ 2525501 w 2525501"/>
              <a:gd name="connsiteY1" fmla="*/ 0 h 2525501"/>
              <a:gd name="connsiteX2" fmla="*/ 2525501 w 2525501"/>
              <a:gd name="connsiteY2" fmla="*/ 2525501 h 2525501"/>
              <a:gd name="connsiteX3" fmla="*/ 0 w 2525501"/>
              <a:gd name="connsiteY3" fmla="*/ 2525501 h 252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501" h="2525501">
                <a:moveTo>
                  <a:pt x="0" y="0"/>
                </a:moveTo>
                <a:lnTo>
                  <a:pt x="2525501" y="0"/>
                </a:lnTo>
                <a:lnTo>
                  <a:pt x="2525501" y="2525501"/>
                </a:lnTo>
                <a:lnTo>
                  <a:pt x="0" y="2525501"/>
                </a:lnTo>
                <a:close/>
              </a:path>
            </a:pathLst>
          </a:custGeom>
        </p:spPr>
      </p:pic>
      <p:sp>
        <p:nvSpPr>
          <p:cNvPr id="10" name="矩形 24"/>
          <p:cNvSpPr>
            <a:spLocks noChangeArrowheads="1"/>
          </p:cNvSpPr>
          <p:nvPr/>
        </p:nvSpPr>
        <p:spPr bwMode="auto">
          <a:xfrm>
            <a:off x="1700058" y="3311215"/>
            <a:ext cx="7254547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Maven:</a:t>
            </a:r>
          </a:p>
          <a:p>
            <a:pPr lvl="2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&lt;dependency&gt;</a:t>
            </a:r>
          </a:p>
          <a:p>
            <a:pPr lvl="2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    &lt;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groupId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&gt;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org.greenrobot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&lt;/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groupId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&gt;</a:t>
            </a:r>
          </a:p>
          <a:p>
            <a:pPr lvl="2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    &lt;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artifactId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&gt;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eventbus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&lt;/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artifactId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&gt;</a:t>
            </a:r>
          </a:p>
          <a:p>
            <a:pPr lvl="2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    &lt;version&gt;3.0.0&lt;/version&gt;</a:t>
            </a:r>
          </a:p>
          <a:p>
            <a:pPr lvl="2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&lt;/dependency&gt;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24"/>
          <p:cNvSpPr>
            <a:spLocks noChangeArrowheads="1"/>
          </p:cNvSpPr>
          <p:nvPr/>
        </p:nvSpPr>
        <p:spPr bwMode="auto">
          <a:xfrm>
            <a:off x="1700058" y="5721547"/>
            <a:ext cx="7254547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JAR 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DownLoad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04/18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1055943"/>
            <a:ext cx="12192000" cy="624403"/>
          </a:xfrm>
          <a:prstGeom prst="rect">
            <a:avLst/>
          </a:prstGeom>
          <a:solidFill>
            <a:srgbClr val="00499F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738947" y="-1481740"/>
            <a:ext cx="14172794" cy="6821464"/>
          </a:xfrm>
          <a:prstGeom prst="rect">
            <a:avLst/>
          </a:prstGeom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8572098" y="286502"/>
            <a:ext cx="361990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4400" dirty="0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Event Bus </a:t>
            </a:r>
            <a:r>
              <a:rPr lang="zh-CN" altLang="en-US" sz="4400" dirty="0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使用</a:t>
            </a:r>
            <a:endParaRPr lang="zh-CN" altLang="en-US" sz="4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8" name="矩形 24"/>
          <p:cNvSpPr>
            <a:spLocks noChangeArrowheads="1"/>
          </p:cNvSpPr>
          <p:nvPr/>
        </p:nvSpPr>
        <p:spPr bwMode="auto">
          <a:xfrm>
            <a:off x="901067" y="1841675"/>
            <a:ext cx="7254547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Step 1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  Define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events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4" t="21178" r="25918" b="39044"/>
          <a:stretch>
            <a:fillRect/>
          </a:stretch>
        </p:blipFill>
        <p:spPr>
          <a:xfrm>
            <a:off x="-7069438" y="4836208"/>
            <a:ext cx="2525501" cy="2525501"/>
          </a:xfrm>
          <a:custGeom>
            <a:avLst/>
            <a:gdLst>
              <a:gd name="connsiteX0" fmla="*/ 0 w 2525501"/>
              <a:gd name="connsiteY0" fmla="*/ 0 h 2525501"/>
              <a:gd name="connsiteX1" fmla="*/ 2525501 w 2525501"/>
              <a:gd name="connsiteY1" fmla="*/ 0 h 2525501"/>
              <a:gd name="connsiteX2" fmla="*/ 2525501 w 2525501"/>
              <a:gd name="connsiteY2" fmla="*/ 2525501 h 2525501"/>
              <a:gd name="connsiteX3" fmla="*/ 0 w 2525501"/>
              <a:gd name="connsiteY3" fmla="*/ 2525501 h 252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501" h="2525501">
                <a:moveTo>
                  <a:pt x="0" y="0"/>
                </a:moveTo>
                <a:lnTo>
                  <a:pt x="2525501" y="0"/>
                </a:lnTo>
                <a:lnTo>
                  <a:pt x="2525501" y="2525501"/>
                </a:lnTo>
                <a:lnTo>
                  <a:pt x="0" y="2525501"/>
                </a:lnTo>
                <a:close/>
              </a:path>
            </a:pathLst>
          </a:custGeom>
        </p:spPr>
      </p:pic>
      <p:sp>
        <p:nvSpPr>
          <p:cNvPr id="10" name="矩形 24"/>
          <p:cNvSpPr>
            <a:spLocks noChangeArrowheads="1"/>
          </p:cNvSpPr>
          <p:nvPr/>
        </p:nvSpPr>
        <p:spPr bwMode="auto">
          <a:xfrm>
            <a:off x="1977784" y="2502627"/>
            <a:ext cx="7858674" cy="26776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public class </a:t>
            </a:r>
            <a:r>
              <a:rPr lang="en-US" altLang="zh-CN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MessageEvent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    public final String message;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    public </a:t>
            </a:r>
            <a:r>
              <a:rPr lang="en-US" altLang="zh-CN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MessageEvent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(String message) {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        </a:t>
            </a:r>
            <a:r>
              <a:rPr lang="en-US" altLang="zh-CN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this.message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 = message;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}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1" name="矩形 24"/>
          <p:cNvSpPr>
            <a:spLocks noChangeArrowheads="1"/>
          </p:cNvSpPr>
          <p:nvPr/>
        </p:nvSpPr>
        <p:spPr bwMode="auto">
          <a:xfrm>
            <a:off x="1977783" y="5546818"/>
            <a:ext cx="7254547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</a:rPr>
              <a:t>/* Events </a:t>
            </a:r>
            <a:r>
              <a:rPr lang="en-US" altLang="zh-CN" sz="1400" dirty="0">
                <a:solidFill>
                  <a:schemeClr val="bg1"/>
                </a:solidFill>
              </a:rPr>
              <a:t>are POJO (plain old Java object) without any specific requirements</a:t>
            </a:r>
            <a:r>
              <a:rPr lang="en-US" altLang="zh-CN" sz="1400" dirty="0" smtClean="0">
                <a:solidFill>
                  <a:schemeClr val="bg1"/>
                </a:solidFill>
              </a:rPr>
              <a:t>. */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05/18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8069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1055943"/>
            <a:ext cx="12192000" cy="624403"/>
          </a:xfrm>
          <a:prstGeom prst="rect">
            <a:avLst/>
          </a:prstGeom>
          <a:solidFill>
            <a:srgbClr val="00499F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738947" y="-1481740"/>
            <a:ext cx="14172794" cy="6821464"/>
          </a:xfrm>
          <a:prstGeom prst="rect">
            <a:avLst/>
          </a:prstGeom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8572098" y="286502"/>
            <a:ext cx="361990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4400" dirty="0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Event Bus </a:t>
            </a:r>
            <a:r>
              <a:rPr lang="zh-CN" altLang="en-US" sz="4400" dirty="0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使用</a:t>
            </a:r>
            <a:endParaRPr lang="zh-CN" altLang="en-US" sz="4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8" name="矩形 24"/>
          <p:cNvSpPr>
            <a:spLocks noChangeArrowheads="1"/>
          </p:cNvSpPr>
          <p:nvPr/>
        </p:nvSpPr>
        <p:spPr bwMode="auto">
          <a:xfrm>
            <a:off x="901067" y="1841675"/>
            <a:ext cx="725454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Step 2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   Prepare subscribers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4" t="21178" r="25918" b="39044"/>
          <a:stretch>
            <a:fillRect/>
          </a:stretch>
        </p:blipFill>
        <p:spPr>
          <a:xfrm>
            <a:off x="-7069438" y="4836208"/>
            <a:ext cx="2525501" cy="2525501"/>
          </a:xfrm>
          <a:custGeom>
            <a:avLst/>
            <a:gdLst>
              <a:gd name="connsiteX0" fmla="*/ 0 w 2525501"/>
              <a:gd name="connsiteY0" fmla="*/ 0 h 2525501"/>
              <a:gd name="connsiteX1" fmla="*/ 2525501 w 2525501"/>
              <a:gd name="connsiteY1" fmla="*/ 0 h 2525501"/>
              <a:gd name="connsiteX2" fmla="*/ 2525501 w 2525501"/>
              <a:gd name="connsiteY2" fmla="*/ 2525501 h 2525501"/>
              <a:gd name="connsiteX3" fmla="*/ 0 w 2525501"/>
              <a:gd name="connsiteY3" fmla="*/ 2525501 h 252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501" h="2525501">
                <a:moveTo>
                  <a:pt x="0" y="0"/>
                </a:moveTo>
                <a:lnTo>
                  <a:pt x="2525501" y="0"/>
                </a:lnTo>
                <a:lnTo>
                  <a:pt x="2525501" y="2525501"/>
                </a:lnTo>
                <a:lnTo>
                  <a:pt x="0" y="2525501"/>
                </a:lnTo>
                <a:close/>
              </a:path>
            </a:pathLst>
          </a:custGeom>
        </p:spPr>
      </p:pic>
      <p:sp>
        <p:nvSpPr>
          <p:cNvPr id="10" name="矩形 24"/>
          <p:cNvSpPr>
            <a:spLocks noChangeArrowheads="1"/>
          </p:cNvSpPr>
          <p:nvPr/>
        </p:nvSpPr>
        <p:spPr bwMode="auto">
          <a:xfrm>
            <a:off x="1613799" y="2901742"/>
            <a:ext cx="7858674" cy="16694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// This method will be called when a </a:t>
            </a:r>
            <a:r>
              <a:rPr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MessageEvent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 is posted (in the UI thread for Toast)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@Subscribe(</a:t>
            </a:r>
            <a:r>
              <a:rPr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threadMode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 = </a:t>
            </a:r>
            <a:r>
              <a:rPr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ThreadMode.MAIN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public void </a:t>
            </a:r>
            <a:r>
              <a:rPr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onMessageEvent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(</a:t>
            </a:r>
            <a:r>
              <a:rPr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MessageEvent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 event) {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    </a:t>
            </a:r>
            <a:r>
              <a:rPr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Toast.makeText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(</a:t>
            </a:r>
            <a:r>
              <a:rPr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getActivity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(), </a:t>
            </a:r>
            <a:r>
              <a:rPr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event.message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Toast.LENGTH_SHORT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).show();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}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1" name="矩形 24"/>
          <p:cNvSpPr>
            <a:spLocks noChangeArrowheads="1"/>
          </p:cNvSpPr>
          <p:nvPr/>
        </p:nvSpPr>
        <p:spPr bwMode="auto">
          <a:xfrm>
            <a:off x="1613799" y="2407235"/>
            <a:ext cx="7254547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Subscribers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implement event handling methods 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24"/>
          <p:cNvSpPr>
            <a:spLocks noChangeArrowheads="1"/>
          </p:cNvSpPr>
          <p:nvPr/>
        </p:nvSpPr>
        <p:spPr bwMode="auto">
          <a:xfrm>
            <a:off x="1613798" y="4836208"/>
            <a:ext cx="725454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ii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 Subscribers also need to register themselves to and unregister from the bus. 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24"/>
          <p:cNvSpPr>
            <a:spLocks noChangeArrowheads="1"/>
          </p:cNvSpPr>
          <p:nvPr/>
        </p:nvSpPr>
        <p:spPr bwMode="auto">
          <a:xfrm>
            <a:off x="1613799" y="5388382"/>
            <a:ext cx="7858674" cy="10618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EventBus.getDefault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().register(this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);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EventBus.getDefault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().unregister(this);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06/18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-3048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1055943"/>
            <a:ext cx="12192000" cy="624403"/>
          </a:xfrm>
          <a:prstGeom prst="rect">
            <a:avLst/>
          </a:prstGeom>
          <a:solidFill>
            <a:srgbClr val="00499F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738947" y="-1481740"/>
            <a:ext cx="14172794" cy="6821464"/>
          </a:xfrm>
          <a:prstGeom prst="rect">
            <a:avLst/>
          </a:prstGeom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8572098" y="286502"/>
            <a:ext cx="361990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4400" dirty="0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Event Bus </a:t>
            </a:r>
            <a:r>
              <a:rPr lang="zh-CN" altLang="en-US" sz="4400" dirty="0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使用</a:t>
            </a:r>
            <a:endParaRPr lang="zh-CN" altLang="en-US" sz="4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8" name="矩形 24"/>
          <p:cNvSpPr>
            <a:spLocks noChangeArrowheads="1"/>
          </p:cNvSpPr>
          <p:nvPr/>
        </p:nvSpPr>
        <p:spPr bwMode="auto">
          <a:xfrm>
            <a:off x="901067" y="1841675"/>
            <a:ext cx="725454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Step 3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   Post events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4" t="21178" r="25918" b="39044"/>
          <a:stretch>
            <a:fillRect/>
          </a:stretch>
        </p:blipFill>
        <p:spPr>
          <a:xfrm>
            <a:off x="-7069438" y="4836208"/>
            <a:ext cx="2525501" cy="2525501"/>
          </a:xfrm>
          <a:custGeom>
            <a:avLst/>
            <a:gdLst>
              <a:gd name="connsiteX0" fmla="*/ 0 w 2525501"/>
              <a:gd name="connsiteY0" fmla="*/ 0 h 2525501"/>
              <a:gd name="connsiteX1" fmla="*/ 2525501 w 2525501"/>
              <a:gd name="connsiteY1" fmla="*/ 0 h 2525501"/>
              <a:gd name="connsiteX2" fmla="*/ 2525501 w 2525501"/>
              <a:gd name="connsiteY2" fmla="*/ 2525501 h 2525501"/>
              <a:gd name="connsiteX3" fmla="*/ 0 w 2525501"/>
              <a:gd name="connsiteY3" fmla="*/ 2525501 h 252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501" h="2525501">
                <a:moveTo>
                  <a:pt x="0" y="0"/>
                </a:moveTo>
                <a:lnTo>
                  <a:pt x="2525501" y="0"/>
                </a:lnTo>
                <a:lnTo>
                  <a:pt x="2525501" y="2525501"/>
                </a:lnTo>
                <a:lnTo>
                  <a:pt x="0" y="2525501"/>
                </a:lnTo>
                <a:close/>
              </a:path>
            </a:pathLst>
          </a:custGeom>
        </p:spPr>
      </p:pic>
      <p:sp>
        <p:nvSpPr>
          <p:cNvPr id="10" name="矩形 24"/>
          <p:cNvSpPr>
            <a:spLocks noChangeArrowheads="1"/>
          </p:cNvSpPr>
          <p:nvPr/>
        </p:nvSpPr>
        <p:spPr bwMode="auto">
          <a:xfrm>
            <a:off x="1977784" y="4143114"/>
            <a:ext cx="7858674" cy="10618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bg1"/>
                </a:solidFill>
              </a:rPr>
              <a:t>EventBus.getDefault</a:t>
            </a:r>
            <a:r>
              <a:rPr lang="en-US" altLang="zh-CN" sz="1400" dirty="0">
                <a:solidFill>
                  <a:schemeClr val="bg1"/>
                </a:solidFill>
              </a:rPr>
              <a:t>().post(</a:t>
            </a:r>
            <a:r>
              <a:rPr lang="en-US" altLang="zh-CN" sz="1400" b="1" dirty="0">
                <a:solidFill>
                  <a:schemeClr val="bg1"/>
                </a:solidFill>
              </a:rPr>
              <a:t>new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</a:rPr>
              <a:t>MessageEvent</a:t>
            </a:r>
            <a:r>
              <a:rPr lang="en-US" altLang="zh-CN" sz="1400" dirty="0">
                <a:solidFill>
                  <a:schemeClr val="bg1"/>
                </a:solidFill>
              </a:rPr>
              <a:t>("Hello everyone</a:t>
            </a:r>
            <a:r>
              <a:rPr lang="en-US" altLang="zh-CN" sz="1400" dirty="0" smtClean="0">
                <a:solidFill>
                  <a:schemeClr val="bg1"/>
                </a:solidFill>
              </a:rPr>
              <a:t>!"));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bg1"/>
                </a:solidFill>
              </a:rPr>
              <a:t>EventBus.getDefault</a:t>
            </a:r>
            <a:r>
              <a:rPr lang="en-US" altLang="zh-CN" sz="1400" dirty="0">
                <a:solidFill>
                  <a:schemeClr val="bg1"/>
                </a:solidFill>
              </a:rPr>
              <a:t>().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postSticky</a:t>
            </a:r>
            <a:r>
              <a:rPr lang="en-US" altLang="zh-CN" sz="1400" dirty="0" smtClean="0">
                <a:solidFill>
                  <a:schemeClr val="bg1"/>
                </a:solidFill>
              </a:rPr>
              <a:t>(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new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</a:rPr>
              <a:t>MessageEvent</a:t>
            </a:r>
            <a:r>
              <a:rPr lang="en-US" altLang="zh-CN" sz="1400" dirty="0">
                <a:solidFill>
                  <a:schemeClr val="bg1"/>
                </a:solidFill>
              </a:rPr>
              <a:t>("Hello everyone!"));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1" name="矩形 24"/>
          <p:cNvSpPr>
            <a:spLocks noChangeArrowheads="1"/>
          </p:cNvSpPr>
          <p:nvPr/>
        </p:nvSpPr>
        <p:spPr bwMode="auto">
          <a:xfrm>
            <a:off x="1977784" y="2883977"/>
            <a:ext cx="7254547" cy="70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Post an event from any part of your code. All currently registered subscribers matching the event type will receive it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07/18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-3048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1055943"/>
            <a:ext cx="12192000" cy="624403"/>
          </a:xfrm>
          <a:prstGeom prst="rect">
            <a:avLst/>
          </a:prstGeom>
          <a:solidFill>
            <a:srgbClr val="00499F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738947" y="-1481740"/>
            <a:ext cx="14172794" cy="6821464"/>
          </a:xfrm>
          <a:prstGeom prst="rect">
            <a:avLst/>
          </a:prstGeom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7993415" y="286502"/>
            <a:ext cx="419858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@</a:t>
            </a:r>
            <a:r>
              <a:rPr lang="en-US" altLang="zh-CN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Subscribe </a:t>
            </a:r>
            <a:r>
              <a:rPr lang="zh-CN" alt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pitchFamily="34" charset="-122"/>
              </a:rPr>
              <a:t>参数</a:t>
            </a:r>
            <a:endParaRPr lang="zh-CN" altLang="en-US" sz="4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4" t="21178" r="25918" b="39044"/>
          <a:stretch>
            <a:fillRect/>
          </a:stretch>
        </p:blipFill>
        <p:spPr>
          <a:xfrm>
            <a:off x="-7069438" y="4836208"/>
            <a:ext cx="2525501" cy="2525501"/>
          </a:xfrm>
          <a:custGeom>
            <a:avLst/>
            <a:gdLst>
              <a:gd name="connsiteX0" fmla="*/ 0 w 2525501"/>
              <a:gd name="connsiteY0" fmla="*/ 0 h 2525501"/>
              <a:gd name="connsiteX1" fmla="*/ 2525501 w 2525501"/>
              <a:gd name="connsiteY1" fmla="*/ 0 h 2525501"/>
              <a:gd name="connsiteX2" fmla="*/ 2525501 w 2525501"/>
              <a:gd name="connsiteY2" fmla="*/ 2525501 h 2525501"/>
              <a:gd name="connsiteX3" fmla="*/ 0 w 2525501"/>
              <a:gd name="connsiteY3" fmla="*/ 2525501 h 252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501" h="2525501">
                <a:moveTo>
                  <a:pt x="0" y="0"/>
                </a:moveTo>
                <a:lnTo>
                  <a:pt x="2525501" y="0"/>
                </a:lnTo>
                <a:lnTo>
                  <a:pt x="2525501" y="2525501"/>
                </a:lnTo>
                <a:lnTo>
                  <a:pt x="0" y="2525501"/>
                </a:lnTo>
                <a:close/>
              </a:path>
            </a:pathLst>
          </a:custGeom>
        </p:spPr>
      </p:pic>
      <p:sp>
        <p:nvSpPr>
          <p:cNvPr id="11" name="矩形 24"/>
          <p:cNvSpPr>
            <a:spLocks noChangeArrowheads="1"/>
          </p:cNvSpPr>
          <p:nvPr/>
        </p:nvSpPr>
        <p:spPr bwMode="auto">
          <a:xfrm>
            <a:off x="379803" y="1680346"/>
            <a:ext cx="10779428" cy="49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</a:rPr>
              <a:t>   </a:t>
            </a:r>
            <a:r>
              <a:rPr lang="en-US" altLang="zh-CN" sz="1400" dirty="0">
                <a:solidFill>
                  <a:schemeClr val="bg1"/>
                </a:solidFill>
              </a:rPr>
              <a:t>/**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     * Each event handler method has a thread mode, which determines in which thread the method is to be called </a:t>
            </a:r>
            <a:r>
              <a:rPr lang="en-US" altLang="zh-CN" sz="1400" dirty="0" smtClean="0">
                <a:solidFill>
                  <a:schemeClr val="bg1"/>
                </a:solidFill>
              </a:rPr>
              <a:t>by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EventBus</a:t>
            </a:r>
            <a:r>
              <a:rPr lang="en-US" altLang="zh-CN" sz="1400" dirty="0" smtClean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</a:rPr>
              <a:t>     *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EventBus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takes care of threading independently from the posting thread</a:t>
            </a:r>
            <a:r>
              <a:rPr lang="en-US" altLang="zh-CN" sz="1400" dirty="0" smtClean="0">
                <a:solidFill>
                  <a:schemeClr val="bg1"/>
                </a:solidFill>
              </a:rPr>
              <a:t>.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*/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</a:rPr>
              <a:t>   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ThreadMode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</a:rPr>
              <a:t>threadMode</a:t>
            </a:r>
            <a:r>
              <a:rPr lang="en-US" altLang="zh-CN" sz="1400" dirty="0">
                <a:solidFill>
                  <a:schemeClr val="bg1"/>
                </a:solidFill>
              </a:rPr>
              <a:t>() default </a:t>
            </a:r>
            <a:r>
              <a:rPr lang="en-US" altLang="zh-CN" sz="1400" dirty="0" err="1">
                <a:solidFill>
                  <a:schemeClr val="bg1"/>
                </a:solidFill>
              </a:rPr>
              <a:t>ThreadMode.POSTING</a:t>
            </a:r>
            <a:r>
              <a:rPr lang="en-US" altLang="zh-CN" sz="1400" dirty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    /**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     * If true, delivers the most recent sticky event (posted with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     * {@link </a:t>
            </a:r>
            <a:r>
              <a:rPr lang="en-US" altLang="zh-CN" sz="1400" dirty="0" err="1">
                <a:solidFill>
                  <a:schemeClr val="bg1"/>
                </a:solidFill>
              </a:rPr>
              <a:t>EventBus#postSticky</a:t>
            </a:r>
            <a:r>
              <a:rPr lang="en-US" altLang="zh-CN" sz="1400" dirty="0">
                <a:solidFill>
                  <a:schemeClr val="bg1"/>
                </a:solidFill>
              </a:rPr>
              <a:t>(Object)}) to this subscriber (if event available</a:t>
            </a:r>
            <a:r>
              <a:rPr lang="en-US" altLang="zh-CN" sz="1400" dirty="0" smtClean="0">
                <a:solidFill>
                  <a:schemeClr val="bg1"/>
                </a:solidFill>
              </a:rPr>
              <a:t>).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*/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  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boolean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sticky</a:t>
            </a:r>
            <a:r>
              <a:rPr lang="en-US" altLang="zh-CN" sz="1400" dirty="0">
                <a:solidFill>
                  <a:schemeClr val="bg1"/>
                </a:solidFill>
              </a:rPr>
              <a:t>() default false;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    /** Subscriber priority to influence the order of event delivery.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     * Within the same delivery thread ({@link </a:t>
            </a:r>
            <a:r>
              <a:rPr lang="en-US" altLang="zh-CN" sz="1400" dirty="0" err="1">
                <a:solidFill>
                  <a:schemeClr val="bg1"/>
                </a:solidFill>
              </a:rPr>
              <a:t>ThreadMode</a:t>
            </a:r>
            <a:r>
              <a:rPr lang="en-US" altLang="zh-CN" sz="1400" dirty="0">
                <a:solidFill>
                  <a:schemeClr val="bg1"/>
                </a:solidFill>
              </a:rPr>
              <a:t>}), higher priority subscribers will receive events before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     * others with a lower priority. The default priority is 0. Note: the priority does *NOT* affect the order of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     * delivery among subscribers with different {@link </a:t>
            </a:r>
            <a:r>
              <a:rPr lang="en-US" altLang="zh-CN" sz="1400" dirty="0" err="1">
                <a:solidFill>
                  <a:schemeClr val="bg1"/>
                </a:solidFill>
              </a:rPr>
              <a:t>ThreadMode</a:t>
            </a:r>
            <a:r>
              <a:rPr lang="en-US" altLang="zh-CN" sz="1400" dirty="0">
                <a:solidFill>
                  <a:schemeClr val="bg1"/>
                </a:solidFill>
              </a:rPr>
              <a:t>}s! 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    </a:t>
            </a:r>
            <a:r>
              <a:rPr lang="en-US" altLang="zh-CN" sz="1400" dirty="0" err="1">
                <a:solidFill>
                  <a:schemeClr val="bg1"/>
                </a:solidFill>
              </a:rPr>
              <a:t>int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priority</a:t>
            </a:r>
            <a:r>
              <a:rPr lang="en-US" altLang="zh-CN" sz="1400" dirty="0">
                <a:solidFill>
                  <a:schemeClr val="bg1"/>
                </a:solidFill>
              </a:rPr>
              <a:t>() default 0;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08/18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0" y="-30480"/>
            <a:ext cx="12192000" cy="6888480"/>
          </a:xfrm>
          <a:custGeom>
            <a:avLst/>
            <a:gdLst>
              <a:gd name="connsiteX0" fmla="*/ 0 w 12192000"/>
              <a:gd name="connsiteY0" fmla="*/ 0 h 6888480"/>
              <a:gd name="connsiteX1" fmla="*/ 12192000 w 12192000"/>
              <a:gd name="connsiteY1" fmla="*/ 0 h 6888480"/>
              <a:gd name="connsiteX2" fmla="*/ 12192000 w 12192000"/>
              <a:gd name="connsiteY2" fmla="*/ 6888480 h 6888480"/>
              <a:gd name="connsiteX3" fmla="*/ 0 w 12192000"/>
              <a:gd name="connsiteY3" fmla="*/ 6888480 h 68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88480">
                <a:moveTo>
                  <a:pt x="0" y="0"/>
                </a:moveTo>
                <a:lnTo>
                  <a:pt x="12192000" y="0"/>
                </a:lnTo>
                <a:lnTo>
                  <a:pt x="12192000" y="6888480"/>
                </a:lnTo>
                <a:lnTo>
                  <a:pt x="0" y="6888480"/>
                </a:lnTo>
                <a:close/>
              </a:path>
            </a:pathLst>
          </a:custGeom>
          <a:gradFill flip="none" rotWithShape="1">
            <a:gsLst>
              <a:gs pos="0">
                <a:srgbClr val="0D2F56"/>
              </a:gs>
              <a:gs pos="100000">
                <a:srgbClr val="010E2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1055943"/>
            <a:ext cx="12192000" cy="624403"/>
          </a:xfrm>
          <a:prstGeom prst="rect">
            <a:avLst/>
          </a:prstGeom>
          <a:solidFill>
            <a:srgbClr val="00499F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738947" y="-1481740"/>
            <a:ext cx="14172794" cy="6821464"/>
          </a:xfrm>
          <a:prstGeom prst="rect">
            <a:avLst/>
          </a:prstGeom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7520528" y="286502"/>
            <a:ext cx="467147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4400" dirty="0" err="1" smtClean="0">
                <a:solidFill>
                  <a:schemeClr val="bg1"/>
                </a:solidFill>
              </a:rPr>
              <a:t>ThreadMode</a:t>
            </a:r>
            <a:r>
              <a:rPr lang="en-US" altLang="zh-CN" sz="4400" dirty="0" smtClean="0">
                <a:solidFill>
                  <a:schemeClr val="bg1"/>
                </a:solidFill>
              </a:rPr>
              <a:t> </a:t>
            </a:r>
            <a:r>
              <a:rPr lang="zh-CN" altLang="en-US" sz="4400" dirty="0" smtClean="0">
                <a:solidFill>
                  <a:schemeClr val="bg1"/>
                </a:solidFill>
              </a:rPr>
              <a:t>类型</a:t>
            </a:r>
            <a:endParaRPr lang="zh-CN" altLang="en-US" sz="4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4" t="21178" r="25918" b="39044"/>
          <a:stretch>
            <a:fillRect/>
          </a:stretch>
        </p:blipFill>
        <p:spPr>
          <a:xfrm>
            <a:off x="-7069438" y="4836208"/>
            <a:ext cx="2525501" cy="2525501"/>
          </a:xfrm>
          <a:custGeom>
            <a:avLst/>
            <a:gdLst>
              <a:gd name="connsiteX0" fmla="*/ 0 w 2525501"/>
              <a:gd name="connsiteY0" fmla="*/ 0 h 2525501"/>
              <a:gd name="connsiteX1" fmla="*/ 2525501 w 2525501"/>
              <a:gd name="connsiteY1" fmla="*/ 0 h 2525501"/>
              <a:gd name="connsiteX2" fmla="*/ 2525501 w 2525501"/>
              <a:gd name="connsiteY2" fmla="*/ 2525501 h 2525501"/>
              <a:gd name="connsiteX3" fmla="*/ 0 w 2525501"/>
              <a:gd name="connsiteY3" fmla="*/ 2525501 h 252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501" h="2525501">
                <a:moveTo>
                  <a:pt x="0" y="0"/>
                </a:moveTo>
                <a:lnTo>
                  <a:pt x="2525501" y="0"/>
                </a:lnTo>
                <a:lnTo>
                  <a:pt x="2525501" y="2525501"/>
                </a:lnTo>
                <a:lnTo>
                  <a:pt x="0" y="2525501"/>
                </a:lnTo>
                <a:close/>
              </a:path>
            </a:pathLst>
          </a:custGeom>
        </p:spPr>
      </p:pic>
      <p:sp>
        <p:nvSpPr>
          <p:cNvPr id="11" name="矩形 24"/>
          <p:cNvSpPr>
            <a:spLocks noChangeArrowheads="1"/>
          </p:cNvSpPr>
          <p:nvPr/>
        </p:nvSpPr>
        <p:spPr bwMode="auto">
          <a:xfrm>
            <a:off x="2199723" y="3172376"/>
            <a:ext cx="8959507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	Subscriber </a:t>
            </a:r>
            <a:r>
              <a:rPr lang="en-US" altLang="zh-CN" dirty="0">
                <a:solidFill>
                  <a:schemeClr val="bg1"/>
                </a:solidFill>
              </a:rPr>
              <a:t>will be called in the same thread, which is posting the event. This is the default. Event </a:t>
            </a:r>
            <a:r>
              <a:rPr lang="en-US" altLang="zh-CN" dirty="0" smtClean="0">
                <a:solidFill>
                  <a:schemeClr val="bg1"/>
                </a:solidFill>
              </a:rPr>
              <a:t>delivery implies </a:t>
            </a:r>
            <a:r>
              <a:rPr lang="en-US" altLang="zh-CN" dirty="0">
                <a:solidFill>
                  <a:schemeClr val="bg1"/>
                </a:solidFill>
              </a:rPr>
              <a:t>the least overhead because it avoids thread switching completely. Thus this is the recommended mode </a:t>
            </a:r>
            <a:r>
              <a:rPr lang="en-US" altLang="zh-CN" dirty="0" smtClean="0">
                <a:solidFill>
                  <a:schemeClr val="bg1"/>
                </a:solidFill>
              </a:rPr>
              <a:t>for simple </a:t>
            </a:r>
            <a:r>
              <a:rPr lang="en-US" altLang="zh-CN" dirty="0">
                <a:solidFill>
                  <a:schemeClr val="bg1"/>
                </a:solidFill>
              </a:rPr>
              <a:t>tasks that are known to complete is a very short time without requiring the main thread. Event </a:t>
            </a:r>
            <a:r>
              <a:rPr lang="en-US" altLang="zh-CN" dirty="0" smtClean="0">
                <a:solidFill>
                  <a:schemeClr val="bg1"/>
                </a:solidFill>
              </a:rPr>
              <a:t>handlers using </a:t>
            </a:r>
            <a:r>
              <a:rPr lang="en-US" altLang="zh-CN" dirty="0">
                <a:solidFill>
                  <a:schemeClr val="bg1"/>
                </a:solidFill>
              </a:rPr>
              <a:t>this mode must return quickly to avoid blocking the posting thread, which may be the main thread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924450" y="2065066"/>
            <a:ext cx="272542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sym typeface="Impact" panose="020B0806030902050204" pitchFamily="34" charset="0"/>
              </a:rPr>
              <a:t>POSTING</a:t>
            </a:r>
            <a:endParaRPr lang="zh-CN" altLang="en-US" sz="4400" dirty="0">
              <a:solidFill>
                <a:schemeClr val="bg1"/>
              </a:solidFill>
              <a:sym typeface="Impact" panose="020B080603090205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48861" y="6352071"/>
            <a:ext cx="102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09/18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D2F55"/>
      </a:accent1>
      <a:accent2>
        <a:srgbClr val="0257A8"/>
      </a:accent2>
      <a:accent3>
        <a:srgbClr val="0D2F55"/>
      </a:accent3>
      <a:accent4>
        <a:srgbClr val="0257A8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模板专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D2F55"/>
    </a:accent1>
    <a:accent2>
      <a:srgbClr val="0257A8"/>
    </a:accent2>
    <a:accent3>
      <a:srgbClr val="0D2F55"/>
    </a:accent3>
    <a:accent4>
      <a:srgbClr val="0257A8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D2F55"/>
    </a:accent1>
    <a:accent2>
      <a:srgbClr val="0257A8"/>
    </a:accent2>
    <a:accent3>
      <a:srgbClr val="0D2F55"/>
    </a:accent3>
    <a:accent4>
      <a:srgbClr val="0257A8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D2F55"/>
    </a:accent1>
    <a:accent2>
      <a:srgbClr val="0257A8"/>
    </a:accent2>
    <a:accent3>
      <a:srgbClr val="0D2F55"/>
    </a:accent3>
    <a:accent4>
      <a:srgbClr val="0257A8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D2F55"/>
    </a:accent1>
    <a:accent2>
      <a:srgbClr val="0257A8"/>
    </a:accent2>
    <a:accent3>
      <a:srgbClr val="0D2F55"/>
    </a:accent3>
    <a:accent4>
      <a:srgbClr val="0257A8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866</Words>
  <Application>Microsoft Office PowerPoint</Application>
  <PresentationFormat>宽屏</PresentationFormat>
  <Paragraphs>286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inherit</vt:lpstr>
      <vt:lpstr>微软雅黑</vt:lpstr>
      <vt:lpstr>微软雅黑 Light</vt:lpstr>
      <vt:lpstr>张海山锐谐体</vt:lpstr>
      <vt:lpstr>Arial</vt:lpstr>
      <vt:lpstr>Impact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魏吉鸿</dc:creator>
  <cp:lastModifiedBy>王沛焮</cp:lastModifiedBy>
  <cp:revision>214</cp:revision>
  <dcterms:created xsi:type="dcterms:W3CDTF">2016-04-15T12:42:00Z</dcterms:created>
  <dcterms:modified xsi:type="dcterms:W3CDTF">2017-11-30T12:54:41Z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