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7" r:id="rId2"/>
    <p:sldId id="259" r:id="rId3"/>
    <p:sldId id="264" r:id="rId4"/>
    <p:sldId id="269" r:id="rId5"/>
    <p:sldId id="260" r:id="rId6"/>
    <p:sldId id="261" r:id="rId7"/>
    <p:sldId id="262" r:id="rId8"/>
    <p:sldId id="263" r:id="rId9"/>
    <p:sldId id="270" r:id="rId10"/>
    <p:sldId id="275" r:id="rId11"/>
    <p:sldId id="277" r:id="rId12"/>
    <p:sldId id="279" r:id="rId13"/>
    <p:sldId id="280" r:id="rId14"/>
    <p:sldId id="282" r:id="rId15"/>
    <p:sldId id="283" r:id="rId16"/>
    <p:sldId id="284" r:id="rId17"/>
    <p:sldId id="285" r:id="rId18"/>
    <p:sldId id="286" r:id="rId19"/>
    <p:sldId id="281" r:id="rId20"/>
    <p:sldId id="288" r:id="rId21"/>
    <p:sldId id="290" r:id="rId22"/>
    <p:sldId id="291" r:id="rId23"/>
    <p:sldId id="292" r:id="rId24"/>
    <p:sldId id="293" r:id="rId25"/>
    <p:sldId id="294" r:id="rId26"/>
    <p:sldId id="295" r:id="rId27"/>
    <p:sldId id="296" r:id="rId28"/>
    <p:sldId id="297" r:id="rId29"/>
    <p:sldId id="298" r:id="rId30"/>
    <p:sldId id="299" r:id="rId31"/>
    <p:sldId id="302" r:id="rId32"/>
    <p:sldId id="303" r:id="rId33"/>
    <p:sldId id="300" r:id="rId34"/>
    <p:sldId id="301"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780" autoAdjust="0"/>
  </p:normalViewPr>
  <p:slideViewPr>
    <p:cSldViewPr snapToGrid="0">
      <p:cViewPr varScale="1">
        <p:scale>
          <a:sx n="84" d="100"/>
          <a:sy n="84" d="100"/>
        </p:scale>
        <p:origin x="157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A6685E83-BEEC-49B3-B40A-539E2C0D7A1A}">
      <dgm:prSet phldrT="[文本]" phldr="0" custT="0"/>
      <dgm:spPr>
        <a:solidFill>
          <a:schemeClr val="tx2">
            <a:lumMod val="75000"/>
          </a:schemeClr>
        </a:solidFill>
      </dgm:spPr>
      <dgm:t>
        <a:bodyPr vert="horz" wrap="square"/>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a:lnSpc>
              <a:spcPct val="100000"/>
            </a:lnSpc>
            <a:spcBef>
              <a:spcPct val="0"/>
            </a:spcBef>
            <a:spcAft>
              <a:spcPct val="35000"/>
            </a:spcAft>
          </a:pPr>
          <a:r>
            <a:rPr lang="zh-CN" altLang="en-US" dirty="0" smtClean="0"/>
            <a:t>无符号</a:t>
          </a:r>
          <a:endParaRPr lang="zh-CN" altLang="en-US" dirty="0">
            <a:solidFill>
              <a:schemeClr val="bg1"/>
            </a:solidFill>
            <a:latin typeface="方正幼线简体" panose="03000509000000000000" charset="-122"/>
            <a:ea typeface="方正幼线简体" panose="03000509000000000000" charset="-122"/>
            <a:sym typeface="+mn-ea"/>
          </a:endParaRPr>
        </a:p>
      </dgm:t>
    </dgm:pt>
    <dgm:pt modelId="{FECC43A3-D59E-4EE1-9557-8FBB90D5B362}" type="parTrans" cxnId="{01B09082-8D1E-47C2-A81E-147B0BAE223A}">
      <dgm:prSet/>
      <dgm:spPr/>
      <dgm:t>
        <a:bodyPr/>
        <a:lstStyle/>
        <a:p>
          <a:endParaRPr lang="zh-CN" altLang="en-US"/>
        </a:p>
      </dgm:t>
    </dgm:pt>
    <dgm:pt modelId="{68BB6C9A-B7F0-43A0-955B-FC8C4D4009BF}" type="sibTrans" cxnId="{01B09082-8D1E-47C2-A81E-147B0BAE223A}">
      <dgm:prSet/>
      <dgm:spPr/>
      <dgm:t>
        <a:bodyPr/>
        <a:lstStyle/>
        <a:p>
          <a:endParaRPr lang="zh-CN" altLang="en-US"/>
        </a:p>
      </dgm:t>
    </dgm:pt>
    <dgm:pt modelId="{CBA50553-63FA-4B5A-9888-EDDBA06CA593}">
      <dgm:prSet phldrT="[文本]" phldr="0" custT="0"/>
      <dgm:spPr>
        <a:noFill/>
        <a:ln>
          <a:solidFill>
            <a:schemeClr val="tx2">
              <a:lumMod val="75000"/>
            </a:schemeClr>
          </a:solidFill>
        </a:ln>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dirty="0" smtClean="0">
              <a:solidFill>
                <a:schemeClr val="tx2">
                  <a:lumMod val="75000"/>
                </a:schemeClr>
              </a:solidFill>
              <a:ea typeface="方正幼线简体" panose="03000509000000000000" charset="-122"/>
              <a:sym typeface="+mn-ea"/>
            </a:rPr>
            <a:t>就是属于基本的数据类型， 以</a:t>
          </a:r>
          <a:r>
            <a:rPr lang="en-US" altLang="en-US" dirty="0" smtClean="0">
              <a:solidFill>
                <a:schemeClr val="tx2">
                  <a:lumMod val="75000"/>
                </a:schemeClr>
              </a:solidFill>
              <a:ea typeface="方正幼线简体" panose="03000509000000000000" charset="-122"/>
              <a:sym typeface="+mn-ea"/>
            </a:rPr>
            <a:t>u1</a:t>
          </a:r>
          <a:r>
            <a:rPr lang="zh-CN" altLang="en-US" dirty="0" smtClean="0">
              <a:solidFill>
                <a:schemeClr val="tx2">
                  <a:lumMod val="75000"/>
                </a:schemeClr>
              </a:solidFill>
              <a:ea typeface="方正幼线简体" panose="03000509000000000000" charset="-122"/>
              <a:sym typeface="+mn-ea"/>
            </a:rPr>
            <a:t>、</a:t>
          </a:r>
          <a:r>
            <a:rPr lang="en-US" altLang="en-US" dirty="0" smtClean="0">
              <a:solidFill>
                <a:schemeClr val="tx2">
                  <a:lumMod val="75000"/>
                </a:schemeClr>
              </a:solidFill>
              <a:ea typeface="方正幼线简体" panose="03000509000000000000" charset="-122"/>
              <a:sym typeface="+mn-ea"/>
            </a:rPr>
            <a:t>u2</a:t>
          </a:r>
          <a:r>
            <a:rPr lang="zh-CN" altLang="en-US" dirty="0" smtClean="0">
              <a:solidFill>
                <a:schemeClr val="tx2">
                  <a:lumMod val="75000"/>
                </a:schemeClr>
              </a:solidFill>
              <a:ea typeface="方正幼线简体" panose="03000509000000000000" charset="-122"/>
              <a:sym typeface="+mn-ea"/>
            </a:rPr>
            <a:t>、</a:t>
          </a:r>
          <a:r>
            <a:rPr lang="en-US" altLang="en-US" dirty="0" smtClean="0">
              <a:solidFill>
                <a:schemeClr val="tx2">
                  <a:lumMod val="75000"/>
                </a:schemeClr>
              </a:solidFill>
              <a:ea typeface="方正幼线简体" panose="03000509000000000000" charset="-122"/>
              <a:sym typeface="+mn-ea"/>
            </a:rPr>
            <a:t>u4</a:t>
          </a:r>
          <a:r>
            <a:rPr lang="zh-CN" altLang="en-US" dirty="0" smtClean="0">
              <a:solidFill>
                <a:schemeClr val="tx2">
                  <a:lumMod val="75000"/>
                </a:schemeClr>
              </a:solidFill>
              <a:ea typeface="方正幼线简体" panose="03000509000000000000" charset="-122"/>
              <a:sym typeface="+mn-ea"/>
            </a:rPr>
            <a:t>、</a:t>
          </a:r>
          <a:r>
            <a:rPr lang="en-US" altLang="en-US" dirty="0" smtClean="0">
              <a:solidFill>
                <a:schemeClr val="tx2">
                  <a:lumMod val="75000"/>
                </a:schemeClr>
              </a:solidFill>
              <a:ea typeface="方正幼线简体" panose="03000509000000000000" charset="-122"/>
              <a:sym typeface="+mn-ea"/>
            </a:rPr>
            <a:t>u8</a:t>
          </a:r>
          <a:r>
            <a:rPr lang="zh-CN" altLang="en-US" dirty="0" smtClean="0">
              <a:solidFill>
                <a:schemeClr val="tx2">
                  <a:lumMod val="75000"/>
                </a:schemeClr>
              </a:solidFill>
              <a:ea typeface="方正幼线简体" panose="03000509000000000000" charset="-122"/>
              <a:sym typeface="+mn-ea"/>
            </a:rPr>
            <a:t>分别代表</a:t>
          </a:r>
          <a:r>
            <a:rPr lang="en-US" altLang="en-US" dirty="0" smtClean="0">
              <a:solidFill>
                <a:schemeClr val="tx2">
                  <a:lumMod val="75000"/>
                </a:schemeClr>
              </a:solidFill>
              <a:ea typeface="方正幼线简体" panose="03000509000000000000" charset="-122"/>
              <a:sym typeface="+mn-ea"/>
            </a:rPr>
            <a:t>1</a:t>
          </a:r>
          <a:r>
            <a:rPr lang="zh-CN" altLang="en-US" dirty="0" smtClean="0">
              <a:solidFill>
                <a:schemeClr val="tx2">
                  <a:lumMod val="75000"/>
                </a:schemeClr>
              </a:solidFill>
              <a:ea typeface="方正幼线简体" panose="03000509000000000000" charset="-122"/>
              <a:sym typeface="+mn-ea"/>
            </a:rPr>
            <a:t>、</a:t>
          </a:r>
          <a:r>
            <a:rPr lang="en-US" altLang="en-US" dirty="0" smtClean="0">
              <a:solidFill>
                <a:schemeClr val="tx2">
                  <a:lumMod val="75000"/>
                </a:schemeClr>
              </a:solidFill>
              <a:ea typeface="方正幼线简体" panose="03000509000000000000" charset="-122"/>
              <a:sym typeface="+mn-ea"/>
            </a:rPr>
            <a:t>2</a:t>
          </a:r>
          <a:r>
            <a:rPr lang="zh-CN" altLang="en-US" dirty="0" smtClean="0">
              <a:solidFill>
                <a:schemeClr val="tx2">
                  <a:lumMod val="75000"/>
                </a:schemeClr>
              </a:solidFill>
              <a:ea typeface="方正幼线简体" panose="03000509000000000000" charset="-122"/>
              <a:sym typeface="+mn-ea"/>
            </a:rPr>
            <a:t>、</a:t>
          </a:r>
          <a:r>
            <a:rPr lang="en-US" altLang="en-US" dirty="0" smtClean="0">
              <a:solidFill>
                <a:schemeClr val="tx2">
                  <a:lumMod val="75000"/>
                </a:schemeClr>
              </a:solidFill>
              <a:ea typeface="方正幼线简体" panose="03000509000000000000" charset="-122"/>
              <a:sym typeface="+mn-ea"/>
            </a:rPr>
            <a:t>4</a:t>
          </a:r>
          <a:r>
            <a:rPr lang="zh-CN" altLang="en-US" dirty="0" smtClean="0">
              <a:solidFill>
                <a:schemeClr val="tx2">
                  <a:lumMod val="75000"/>
                </a:schemeClr>
              </a:solidFill>
              <a:ea typeface="方正幼线简体" panose="03000509000000000000" charset="-122"/>
              <a:sym typeface="+mn-ea"/>
            </a:rPr>
            <a:t>、</a:t>
          </a:r>
          <a:r>
            <a:rPr lang="en-US" altLang="en-US" dirty="0" smtClean="0">
              <a:solidFill>
                <a:schemeClr val="tx2">
                  <a:lumMod val="75000"/>
                </a:schemeClr>
              </a:solidFill>
              <a:ea typeface="方正幼线简体" panose="03000509000000000000" charset="-122"/>
              <a:sym typeface="+mn-ea"/>
            </a:rPr>
            <a:t>8</a:t>
          </a:r>
          <a:r>
            <a:rPr lang="zh-CN" altLang="en-US" dirty="0" smtClean="0">
              <a:solidFill>
                <a:schemeClr val="tx2">
                  <a:lumMod val="75000"/>
                </a:schemeClr>
              </a:solidFill>
              <a:ea typeface="方正幼线简体" panose="03000509000000000000" charset="-122"/>
              <a:sym typeface="+mn-ea"/>
            </a:rPr>
            <a:t>个字节的无符号数，无符号数可以用来描述数字、索引引用、数量值或者按照</a:t>
          </a:r>
          <a:r>
            <a:rPr lang="en-US" altLang="en-US" dirty="0" smtClean="0">
              <a:solidFill>
                <a:schemeClr val="tx2">
                  <a:lumMod val="75000"/>
                </a:schemeClr>
              </a:solidFill>
              <a:ea typeface="方正幼线简体" panose="03000509000000000000" charset="-122"/>
              <a:sym typeface="+mn-ea"/>
            </a:rPr>
            <a:t>UTF-8</a:t>
          </a:r>
          <a:r>
            <a:rPr lang="zh-CN" altLang="en-US" dirty="0" smtClean="0">
              <a:solidFill>
                <a:schemeClr val="tx2">
                  <a:lumMod val="75000"/>
                </a:schemeClr>
              </a:solidFill>
              <a:ea typeface="方正幼线简体" panose="03000509000000000000" charset="-122"/>
              <a:sym typeface="+mn-ea"/>
            </a:rPr>
            <a:t>编码的字符串值。</a:t>
          </a:r>
          <a:endParaRPr lang="zh-CN" altLang="en-US" dirty="0"/>
        </a:p>
      </dgm:t>
    </dgm:pt>
    <dgm:pt modelId="{73E2772F-165D-4B56-ACC2-969CBF53B0A8}" type="parTrans" cxnId="{94C02EA0-E3B8-415E-A66A-24477EDF3148}">
      <dgm:prSet/>
      <dgm:spPr/>
      <dgm:t>
        <a:bodyPr/>
        <a:lstStyle/>
        <a:p>
          <a:endParaRPr lang="zh-CN" altLang="en-US"/>
        </a:p>
      </dgm:t>
    </dgm:pt>
    <dgm:pt modelId="{7BFD1607-7356-4D3D-A829-75D002A3A4B0}" type="sibTrans" cxnId="{94C02EA0-E3B8-415E-A66A-24477EDF3148}">
      <dgm:prSet/>
      <dgm:spPr/>
      <dgm:t>
        <a:bodyPr/>
        <a:lstStyle/>
        <a:p>
          <a:endParaRPr lang="zh-CN" altLang="en-US"/>
        </a:p>
      </dgm:t>
    </dgm:pt>
    <dgm:pt modelId="{C8DDDFA1-AF37-4444-AAEB-D51CEE212719}">
      <dgm:prSet phldrT="[文本]" phldr="0" custT="0"/>
      <dgm:spPr>
        <a:solidFill>
          <a:schemeClr val="tx2">
            <a:lumMod val="50000"/>
          </a:schemeClr>
        </a:solidFill>
      </dgm:spPr>
      <dgm:t>
        <a:bodyPr vert="horz" wrap="square"/>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a:lnSpc>
              <a:spcPct val="100000"/>
            </a:lnSpc>
            <a:spcBef>
              <a:spcPct val="0"/>
            </a:spcBef>
            <a:spcAft>
              <a:spcPct val="35000"/>
            </a:spcAft>
          </a:pPr>
          <a:r>
            <a:rPr lang="zh-CN" altLang="en-US" dirty="0" smtClean="0">
              <a:solidFill>
                <a:schemeClr val="bg1"/>
              </a:solidFill>
              <a:latin typeface="方正幼线简体" panose="03000509000000000000" charset="-122"/>
              <a:ea typeface="方正幼线简体" panose="03000509000000000000" charset="-122"/>
              <a:sym typeface="+mn-ea"/>
            </a:rPr>
            <a:t>表</a:t>
          </a:r>
          <a:endParaRPr lang="zh-CN" altLang="en-US" dirty="0"/>
        </a:p>
      </dgm:t>
    </dgm:pt>
    <dgm:pt modelId="{26EA520A-5891-4EBA-B2AD-1840663D8C07}" type="parTrans" cxnId="{099A142D-57C8-494B-9587-1EDFFCDF4180}">
      <dgm:prSet/>
      <dgm:spPr/>
      <dgm:t>
        <a:bodyPr/>
        <a:lstStyle/>
        <a:p>
          <a:endParaRPr lang="zh-CN" altLang="en-US"/>
        </a:p>
      </dgm:t>
    </dgm:pt>
    <dgm:pt modelId="{CE2287C8-6424-4771-88FD-4DADE15C5A04}" type="sibTrans" cxnId="{099A142D-57C8-494B-9587-1EDFFCDF4180}">
      <dgm:prSet/>
      <dgm:spPr/>
      <dgm:t>
        <a:bodyPr/>
        <a:lstStyle/>
        <a:p>
          <a:endParaRPr lang="zh-CN" altLang="en-US"/>
        </a:p>
      </dgm:t>
    </dgm:pt>
    <dgm:pt modelId="{5AA02751-379E-46DB-884A-F23ACBC498EE}">
      <dgm:prSet phldrT="[文本]" phldr="0" custT="0"/>
      <dgm:spPr>
        <a:noFill/>
        <a:ln>
          <a:solidFill>
            <a:schemeClr val="tx2">
              <a:lumMod val="50000"/>
            </a:schemeClr>
          </a:solidFill>
        </a:ln>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dirty="0" smtClean="0"/>
            <a:t>由多个无符号数或者其他表作为数据项构成的复合数据类型</a:t>
          </a:r>
          <a:endParaRPr lang="zh-CN" altLang="en-US" dirty="0"/>
        </a:p>
      </dgm:t>
    </dgm:pt>
    <dgm:pt modelId="{D0D77647-95BE-4607-B2F0-006D9CAB8F0E}" type="parTrans" cxnId="{1DD6E43E-F0AB-4B8C-A663-31C52B38A4CB}">
      <dgm:prSet/>
      <dgm:spPr/>
      <dgm:t>
        <a:bodyPr/>
        <a:lstStyle/>
        <a:p>
          <a:endParaRPr lang="zh-CN" altLang="en-US"/>
        </a:p>
      </dgm:t>
    </dgm:pt>
    <dgm:pt modelId="{3DBF6B9F-A188-4D67-ABE8-0633561FA9E5}" type="sibTrans" cxnId="{1DD6E43E-F0AB-4B8C-A663-31C52B38A4CB}">
      <dgm:prSet/>
      <dgm:spPr/>
      <dgm:t>
        <a:bodyPr/>
        <a:lstStyle/>
        <a:p>
          <a:endParaRPr lang="zh-CN" altLang="en-US"/>
        </a:p>
      </dgm:t>
    </dgm:pt>
    <dgm:pt modelId="{8E58B976-DD66-4B50-BAEF-E27F88075FA7}">
      <dgm:prSet phldrT="[文本]" phldr="0" custT="0"/>
      <dgm:spPr>
        <a:solidFill>
          <a:schemeClr val="tx2">
            <a:lumMod val="60000"/>
            <a:lumOff val="40000"/>
          </a:schemeClr>
        </a:solidFill>
        <a:ln>
          <a:noFill/>
        </a:ln>
      </dgm:spPr>
      <dgm:t>
        <a:bodyPr vert="horz" wrap="square"/>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r>
            <a:rPr lang="en-US" altLang="en-US" dirty="0" smtClean="0">
              <a:solidFill>
                <a:schemeClr val="bg1"/>
              </a:solidFill>
              <a:ea typeface="方正幼线简体" panose="03000509000000000000" charset="-122"/>
              <a:sym typeface="+mn-ea"/>
            </a:rPr>
            <a:t>Class</a:t>
          </a:r>
          <a:r>
            <a:rPr lang="zh-CN" altLang="en-US" dirty="0" smtClean="0">
              <a:solidFill>
                <a:schemeClr val="bg1"/>
              </a:solidFill>
              <a:ea typeface="方正幼线简体" panose="03000509000000000000" charset="-122"/>
              <a:sym typeface="+mn-ea"/>
            </a:rPr>
            <a:t>文件格式结构中只有两种数据类型：无符号和表。</a:t>
          </a:r>
        </a:p>
        <a:p>
          <a:endParaRPr lang="zh-CN" altLang="en-US" dirty="0">
            <a:solidFill>
              <a:schemeClr val="bg1"/>
            </a:solidFill>
            <a:latin typeface="方正幼线简体" panose="03000509000000000000" charset="-122"/>
            <a:ea typeface="方正幼线简体" panose="03000509000000000000" charset="-122"/>
            <a:sym typeface="+mn-ea"/>
          </a:endParaRPr>
        </a:p>
      </dgm:t>
    </dgm:pt>
    <dgm:pt modelId="{4045C64C-4FFD-4CB7-BF67-89D4154DF0DA}" type="parTrans" cxnId="{C7CF56F6-D5AF-471C-9C37-897536D5820D}">
      <dgm:prSet/>
      <dgm:spPr/>
      <dgm:t>
        <a:bodyPr/>
        <a:lstStyle/>
        <a:p>
          <a:endParaRPr lang="zh-CN" altLang="en-US"/>
        </a:p>
      </dgm:t>
    </dgm:pt>
    <dgm:pt modelId="{5463815D-CE4A-4135-B0ED-F3A9AB6D794E}" type="sibTrans" cxnId="{C7CF56F6-D5AF-471C-9C37-897536D5820D}">
      <dgm:prSet/>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 modelId="{78547356-E59D-4FCE-B918-E2C60474A36B}" type="pres">
      <dgm:prSet presAssocID="{8E58B976-DD66-4B50-BAEF-E27F88075FA7}" presName="linNode" presStyleCnt="0"/>
      <dgm:spPr/>
    </dgm:pt>
    <dgm:pt modelId="{904550B7-8E49-41A0-89D1-0F72B41361BF}" type="pres">
      <dgm:prSet presAssocID="{8E58B976-DD66-4B50-BAEF-E27F88075FA7}" presName="parentText" presStyleLbl="node1" presStyleIdx="0" presStyleCnt="3" custLinFactNeighborX="89446" custLinFactNeighborY="3724">
        <dgm:presLayoutVars>
          <dgm:chMax val="1"/>
          <dgm:bulletEnabled val="1"/>
        </dgm:presLayoutVars>
      </dgm:prSet>
      <dgm:spPr/>
      <dgm:t>
        <a:bodyPr/>
        <a:lstStyle/>
        <a:p>
          <a:endParaRPr lang="zh-CN" altLang="en-US"/>
        </a:p>
      </dgm:t>
    </dgm:pt>
    <dgm:pt modelId="{11E0F7D8-1990-490F-B00A-875297CFA2FD}" type="pres">
      <dgm:prSet presAssocID="{5463815D-CE4A-4135-B0ED-F3A9AB6D794E}"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t>
        <a:bodyPr/>
        <a:lstStyle/>
        <a:p>
          <a:endParaRPr lang="zh-CN" altLang="en-US"/>
        </a:p>
      </dgm:t>
    </dgm:pt>
    <dgm:pt modelId="{6EB2A58E-CA03-4F76-94B6-D8FE50231963}" type="pres">
      <dgm:prSet presAssocID="{A6685E83-BEEC-49B3-B40A-539E2C0D7A1A}" presName="descendantText" presStyleLbl="alignAccFollowNode1" presStyleIdx="0" presStyleCnt="2">
        <dgm:presLayoutVars>
          <dgm:bulletEnabled val="1"/>
        </dgm:presLayoutVars>
      </dgm:prSet>
      <dgm:spPr/>
      <dgm:t>
        <a:bodyPr/>
        <a:lstStyle/>
        <a:p>
          <a:endParaRPr lang="zh-CN" altLang="en-US"/>
        </a:p>
      </dgm:t>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t>
        <a:bodyPr/>
        <a:lstStyle/>
        <a:p>
          <a:endParaRPr lang="zh-CN" altLang="en-US"/>
        </a:p>
      </dgm:t>
    </dgm:pt>
    <dgm:pt modelId="{64028F0D-BE57-4642-92F7-303D4E45C524}" type="pres">
      <dgm:prSet presAssocID="{C8DDDFA1-AF37-4444-AAEB-D51CEE212719}" presName="descendantText" presStyleLbl="alignAccFollowNode1" presStyleIdx="1" presStyleCnt="2">
        <dgm:presLayoutVars>
          <dgm:bulletEnabled val="1"/>
        </dgm:presLayoutVars>
      </dgm:prSet>
      <dgm:spPr/>
      <dgm:t>
        <a:bodyPr/>
        <a:lstStyle/>
        <a:p>
          <a:endParaRPr lang="zh-CN" altLang="en-US"/>
        </a:p>
      </dgm:t>
    </dgm:pt>
  </dgm:ptLst>
  <dgm:cxnLst>
    <dgm:cxn modelId="{46986156-848A-4A45-BF31-62465B489DE9}" type="presOf" srcId="{2E15931E-1654-4B73-89B2-8E333D9C42E0}" destId="{D5935282-3C7C-4F88-A1AE-C27DB8591514}" srcOrd="0" destOrd="0" presId="urn:microsoft.com/office/officeart/2005/8/layout/vList5"/>
    <dgm:cxn modelId="{1DD6E43E-F0AB-4B8C-A663-31C52B38A4CB}" srcId="{C8DDDFA1-AF37-4444-AAEB-D51CEE212719}" destId="{5AA02751-379E-46DB-884A-F23ACBC498EE}" srcOrd="0" destOrd="0" parTransId="{D0D77647-95BE-4607-B2F0-006D9CAB8F0E}" sibTransId="{3DBF6B9F-A188-4D67-ABE8-0633561FA9E5}"/>
    <dgm:cxn modelId="{DA4E3EB4-1450-4F8B-9495-D22996D82987}" type="presOf" srcId="{C8DDDFA1-AF37-4444-AAEB-D51CEE212719}" destId="{B093CE78-670B-40EB-95CF-315E334D550F}" srcOrd="0" destOrd="0" presId="urn:microsoft.com/office/officeart/2005/8/layout/vList5"/>
    <dgm:cxn modelId="{099A142D-57C8-494B-9587-1EDFFCDF4180}" srcId="{2E15931E-1654-4B73-89B2-8E333D9C42E0}" destId="{C8DDDFA1-AF37-4444-AAEB-D51CEE212719}" srcOrd="2" destOrd="0" parTransId="{26EA520A-5891-4EBA-B2AD-1840663D8C07}" sibTransId="{CE2287C8-6424-4771-88FD-4DADE15C5A04}"/>
    <dgm:cxn modelId="{01B09082-8D1E-47C2-A81E-147B0BAE223A}" srcId="{2E15931E-1654-4B73-89B2-8E333D9C42E0}" destId="{A6685E83-BEEC-49B3-B40A-539E2C0D7A1A}" srcOrd="1" destOrd="0" parTransId="{FECC43A3-D59E-4EE1-9557-8FBB90D5B362}" sibTransId="{68BB6C9A-B7F0-43A0-955B-FC8C4D4009BF}"/>
    <dgm:cxn modelId="{C7CF56F6-D5AF-471C-9C37-897536D5820D}" srcId="{2E15931E-1654-4B73-89B2-8E333D9C42E0}" destId="{8E58B976-DD66-4B50-BAEF-E27F88075FA7}" srcOrd="0" destOrd="0" parTransId="{4045C64C-4FFD-4CB7-BF67-89D4154DF0DA}" sibTransId="{5463815D-CE4A-4135-B0ED-F3A9AB6D794E}"/>
    <dgm:cxn modelId="{CB59173B-1592-4933-8D6A-ECD78CC28E54}" type="presOf" srcId="{8E58B976-DD66-4B50-BAEF-E27F88075FA7}" destId="{904550B7-8E49-41A0-89D1-0F72B41361BF}" srcOrd="0" destOrd="0" presId="urn:microsoft.com/office/officeart/2005/8/layout/vList5"/>
    <dgm:cxn modelId="{FF377BCD-D58F-492E-B181-6FAFDB2A6F52}" type="presOf" srcId="{CBA50553-63FA-4B5A-9888-EDDBA06CA593}" destId="{6EB2A58E-CA03-4F76-94B6-D8FE50231963}" srcOrd="0" destOrd="0" presId="urn:microsoft.com/office/officeart/2005/8/layout/vList5"/>
    <dgm:cxn modelId="{94C02EA0-E3B8-415E-A66A-24477EDF3148}" srcId="{A6685E83-BEEC-49B3-B40A-539E2C0D7A1A}" destId="{CBA50553-63FA-4B5A-9888-EDDBA06CA593}" srcOrd="0" destOrd="0" parTransId="{73E2772F-165D-4B56-ACC2-969CBF53B0A8}" sibTransId="{7BFD1607-7356-4D3D-A829-75D002A3A4B0}"/>
    <dgm:cxn modelId="{8BB755D1-5CDB-4705-ABB1-BAD1AD1569BE}" type="presOf" srcId="{A6685E83-BEEC-49B3-B40A-539E2C0D7A1A}" destId="{EBD335B5-8308-49CB-9630-99D852747B1F}" srcOrd="0" destOrd="0" presId="urn:microsoft.com/office/officeart/2005/8/layout/vList5"/>
    <dgm:cxn modelId="{80B7CF5E-E8AC-4D4E-98AE-DE2B4955B421}" type="presOf" srcId="{5AA02751-379E-46DB-884A-F23ACBC498EE}" destId="{64028F0D-BE57-4642-92F7-303D4E45C524}" srcOrd="0" destOrd="0" presId="urn:microsoft.com/office/officeart/2005/8/layout/vList5"/>
    <dgm:cxn modelId="{814BB47F-A12D-40E5-93B5-99B2245E8BB6}" type="presParOf" srcId="{D5935282-3C7C-4F88-A1AE-C27DB8591514}" destId="{78547356-E59D-4FCE-B918-E2C60474A36B}" srcOrd="0" destOrd="0" presId="urn:microsoft.com/office/officeart/2005/8/layout/vList5"/>
    <dgm:cxn modelId="{455A1CC6-46EE-4917-9E55-823CE8757FE7}" type="presParOf" srcId="{78547356-E59D-4FCE-B918-E2C60474A36B}" destId="{904550B7-8E49-41A0-89D1-0F72B41361BF}" srcOrd="0" destOrd="0" presId="urn:microsoft.com/office/officeart/2005/8/layout/vList5"/>
    <dgm:cxn modelId="{A6DBC268-FD25-47B1-A4D0-79628CC2A9FC}" type="presParOf" srcId="{D5935282-3C7C-4F88-A1AE-C27DB8591514}" destId="{11E0F7D8-1990-490F-B00A-875297CFA2FD}" srcOrd="1" destOrd="0" presId="urn:microsoft.com/office/officeart/2005/8/layout/vList5"/>
    <dgm:cxn modelId="{B7F4DB83-3FC9-40CF-B08D-7FC8B81A5DCF}" type="presParOf" srcId="{D5935282-3C7C-4F88-A1AE-C27DB8591514}" destId="{B589D1EC-5156-4FB2-BB1C-8E1290A868B9}" srcOrd="2" destOrd="0" presId="urn:microsoft.com/office/officeart/2005/8/layout/vList5"/>
    <dgm:cxn modelId="{1B5BF9B3-3666-440E-8199-D022A3A09D21}" type="presParOf" srcId="{B589D1EC-5156-4FB2-BB1C-8E1290A868B9}" destId="{EBD335B5-8308-49CB-9630-99D852747B1F}" srcOrd="0" destOrd="0" presId="urn:microsoft.com/office/officeart/2005/8/layout/vList5"/>
    <dgm:cxn modelId="{D79D14DE-E396-4568-8AA1-7935A8949D63}" type="presParOf" srcId="{B589D1EC-5156-4FB2-BB1C-8E1290A868B9}" destId="{6EB2A58E-CA03-4F76-94B6-D8FE50231963}" srcOrd="1" destOrd="0" presId="urn:microsoft.com/office/officeart/2005/8/layout/vList5"/>
    <dgm:cxn modelId="{75B24628-75AA-47C2-B211-A01EDD9C1A5F}" type="presParOf" srcId="{D5935282-3C7C-4F88-A1AE-C27DB8591514}" destId="{A76EE5BB-CBA4-4DD9-BFB7-3F3F246C9BF0}" srcOrd="3" destOrd="0" presId="urn:microsoft.com/office/officeart/2005/8/layout/vList5"/>
    <dgm:cxn modelId="{C360344E-19BF-4412-8208-FE8938CD675A}" type="presParOf" srcId="{D5935282-3C7C-4F88-A1AE-C27DB8591514}" destId="{2BB2A428-FB05-47E5-AC5F-C6A7936A9AC0}" srcOrd="4" destOrd="0" presId="urn:microsoft.com/office/officeart/2005/8/layout/vList5"/>
    <dgm:cxn modelId="{FF2C00D0-E973-4C1A-B810-76AFE8E989C4}" type="presParOf" srcId="{2BB2A428-FB05-47E5-AC5F-C6A7936A9AC0}" destId="{B093CE78-670B-40EB-95CF-315E334D550F}" srcOrd="0" destOrd="0" presId="urn:microsoft.com/office/officeart/2005/8/layout/vList5"/>
    <dgm:cxn modelId="{1A68218A-CF50-4B50-83ED-774F56C6B680}"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90DDC401-903F-495B-A387-FFA8A45891F6}">
      <dgm:prSet phldrT="[文本]" phldr="0" custT="0"/>
      <dgm:spPr>
        <a:solidFill>
          <a:schemeClr val="tx2">
            <a:lumMod val="60000"/>
            <a:lumOff val="40000"/>
          </a:schemeClr>
        </a:solidFill>
        <a:ln>
          <a:noFill/>
        </a:ln>
      </dgm:spPr>
      <dgm:t>
        <a:bodyPr vert="horz" wrap="square"/>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a:lnSpc>
              <a:spcPct val="100000"/>
            </a:lnSpc>
            <a:spcBef>
              <a:spcPct val="0"/>
            </a:spcBef>
            <a:spcAft>
              <a:spcPct val="35000"/>
            </a:spcAft>
          </a:pPr>
          <a:r>
            <a:rPr lang="en-US" altLang="zh-CN" dirty="0" smtClean="0">
              <a:solidFill>
                <a:schemeClr val="bg1"/>
              </a:solidFill>
              <a:latin typeface="方正幼线简体" panose="03000509000000000000" charset="-122"/>
              <a:ea typeface="方正幼线简体" panose="03000509000000000000" charset="-122"/>
              <a:sym typeface="+mn-ea"/>
            </a:rPr>
            <a:t>1</a:t>
          </a:r>
          <a:endParaRPr lang="zh-CN" altLang="en-US" dirty="0">
            <a:solidFill>
              <a:schemeClr val="bg1"/>
            </a:solidFill>
            <a:latin typeface="方正幼线简体" panose="03000509000000000000" charset="-122"/>
            <a:ea typeface="方正幼线简体" panose="03000509000000000000" charset="-122"/>
            <a:sym typeface="+mn-ea"/>
          </a:endParaRPr>
        </a:p>
      </dgm:t>
    </dgm:pt>
    <dgm:pt modelId="{C8BB0B8A-C63A-4F83-B8DD-3A7CE259E4EE}" type="parTrans" cxnId="{5722D3BB-ADF9-40E3-8609-C77555DD3124}">
      <dgm:prSet/>
      <dgm:spPr/>
      <dgm:t>
        <a:bodyPr/>
        <a:lstStyle/>
        <a:p>
          <a:endParaRPr lang="zh-CN" altLang="en-US"/>
        </a:p>
      </dgm:t>
    </dgm:pt>
    <dgm:pt modelId="{35E5E878-0907-4014-9CFA-56AEFE6C22E5}" type="sibTrans" cxnId="{5722D3BB-ADF9-40E3-8609-C77555DD3124}">
      <dgm:prSet/>
      <dgm:spPr/>
      <dgm:t>
        <a:bodyPr/>
        <a:lstStyle/>
        <a:p>
          <a:endParaRPr lang="zh-CN" altLang="en-US"/>
        </a:p>
      </dgm:t>
    </dgm:pt>
    <dgm:pt modelId="{E08CEB0C-E37F-4DCA-A8EA-4B2CD3AD7754}">
      <dgm:prSet phldrT="[文本]" phldr="0" custT="0"/>
      <dgm:spPr>
        <a:noFill/>
        <a:ln>
          <a:solidFill>
            <a:schemeClr val="tx2">
              <a:lumMod val="40000"/>
              <a:lumOff val="60000"/>
            </a:schemeClr>
          </a:solidFill>
        </a:ln>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en-US" altLang="zh-CN" dirty="0" smtClean="0">
              <a:solidFill>
                <a:schemeClr val="tx2">
                  <a:lumMod val="75000"/>
                </a:schemeClr>
              </a:solidFill>
              <a:latin typeface="方正幼线简体" panose="03000509000000000000" charset="-122"/>
              <a:ea typeface="方正幼线简体" panose="03000509000000000000" charset="-122"/>
              <a:sym typeface="+mn-ea"/>
            </a:rPr>
            <a:t>&lt;</a:t>
          </a:r>
          <a:r>
            <a:rPr lang="en-US" altLang="zh-CN" dirty="0" err="1" smtClean="0">
              <a:solidFill>
                <a:schemeClr val="tx2">
                  <a:lumMod val="75000"/>
                </a:schemeClr>
              </a:solidFill>
              <a:latin typeface="方正幼线简体" panose="03000509000000000000" charset="-122"/>
              <a:ea typeface="方正幼线简体" panose="03000509000000000000" charset="-122"/>
              <a:sym typeface="+mn-ea"/>
            </a:rPr>
            <a:t>clint</a:t>
          </a:r>
          <a:r>
            <a:rPr lang="en-US" altLang="zh-CN" dirty="0" smtClean="0">
              <a:solidFill>
                <a:schemeClr val="tx2">
                  <a:lumMod val="75000"/>
                </a:schemeClr>
              </a:solidFill>
              <a:latin typeface="方正幼线简体" panose="03000509000000000000" charset="-122"/>
              <a:ea typeface="方正幼线简体" panose="03000509000000000000" charset="-122"/>
              <a:sym typeface="+mn-ea"/>
            </a:rPr>
            <a:t>&gt;()</a:t>
          </a:r>
          <a:r>
            <a:rPr lang="zh-CN" altLang="en-US" dirty="0" smtClean="0">
              <a:solidFill>
                <a:schemeClr val="tx2">
                  <a:lumMod val="75000"/>
                </a:schemeClr>
              </a:solidFill>
              <a:latin typeface="方正幼线简体" panose="03000509000000000000" charset="-122"/>
              <a:ea typeface="方正幼线简体" panose="03000509000000000000" charset="-122"/>
              <a:sym typeface="+mn-ea"/>
            </a:rPr>
            <a:t>方法是由编译器收集类中的所有类变量的赋值动作和静态语句块中的语句合并的。</a:t>
          </a:r>
          <a:endParaRPr lang="zh-CN" altLang="en-US" dirty="0">
            <a:solidFill>
              <a:schemeClr val="tx2">
                <a:lumMod val="75000"/>
              </a:schemeClr>
            </a:solidFill>
            <a:latin typeface="方正幼线简体" panose="03000509000000000000" charset="-122"/>
            <a:ea typeface="方正幼线简体" panose="03000509000000000000" charset="-122"/>
            <a:sym typeface="+mn-ea"/>
          </a:endParaRPr>
        </a:p>
      </dgm:t>
    </dgm:pt>
    <dgm:pt modelId="{FB4BCC77-44E9-4065-8A2F-90CD32DE34E3}" type="parTrans" cxnId="{E70EB29F-F415-4BB4-BBC0-E1EC336B52CC}">
      <dgm:prSet/>
      <dgm:spPr/>
      <dgm:t>
        <a:bodyPr/>
        <a:lstStyle/>
        <a:p>
          <a:endParaRPr lang="zh-CN" altLang="en-US"/>
        </a:p>
      </dgm:t>
    </dgm:pt>
    <dgm:pt modelId="{41FED480-3E2E-47A2-B997-02D527BC8082}" type="sibTrans" cxnId="{E70EB29F-F415-4BB4-BBC0-E1EC336B52CC}">
      <dgm:prSet/>
      <dgm:spPr/>
      <dgm:t>
        <a:bodyPr/>
        <a:lstStyle/>
        <a:p>
          <a:endParaRPr lang="zh-CN" altLang="en-US"/>
        </a:p>
      </dgm:t>
    </dgm:pt>
    <dgm:pt modelId="{A6685E83-BEEC-49B3-B40A-539E2C0D7A1A}">
      <dgm:prSet phldrT="[文本]" phldr="0" custT="0"/>
      <dgm:spPr>
        <a:solidFill>
          <a:schemeClr val="tx2">
            <a:lumMod val="75000"/>
          </a:schemeClr>
        </a:solidFill>
      </dgm:spPr>
      <dgm:t>
        <a:bodyPr vert="horz" wrap="square"/>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a:lnSpc>
              <a:spcPct val="100000"/>
            </a:lnSpc>
            <a:spcBef>
              <a:spcPct val="0"/>
            </a:spcBef>
            <a:spcAft>
              <a:spcPct val="35000"/>
            </a:spcAft>
          </a:pPr>
          <a:r>
            <a:rPr lang="en-US" altLang="zh-CN" dirty="0" smtClean="0">
              <a:solidFill>
                <a:schemeClr val="bg1"/>
              </a:solidFill>
              <a:latin typeface="方正幼线简体" panose="03000509000000000000" charset="-122"/>
              <a:ea typeface="方正幼线简体" panose="03000509000000000000" charset="-122"/>
              <a:sym typeface="+mn-ea"/>
            </a:rPr>
            <a:t>2</a:t>
          </a:r>
          <a:endParaRPr lang="zh-CN" altLang="en-US" dirty="0">
            <a:solidFill>
              <a:schemeClr val="bg1"/>
            </a:solidFill>
            <a:latin typeface="方正幼线简体" panose="03000509000000000000" charset="-122"/>
            <a:ea typeface="方正幼线简体" panose="03000509000000000000" charset="-122"/>
            <a:sym typeface="+mn-ea"/>
          </a:endParaRPr>
        </a:p>
      </dgm:t>
    </dgm:pt>
    <dgm:pt modelId="{FECC43A3-D59E-4EE1-9557-8FBB90D5B362}" type="parTrans" cxnId="{01B09082-8D1E-47C2-A81E-147B0BAE223A}">
      <dgm:prSet/>
      <dgm:spPr/>
      <dgm:t>
        <a:bodyPr/>
        <a:lstStyle/>
        <a:p>
          <a:endParaRPr lang="zh-CN" altLang="en-US"/>
        </a:p>
      </dgm:t>
    </dgm:pt>
    <dgm:pt modelId="{68BB6C9A-B7F0-43A0-955B-FC8C4D4009BF}" type="sibTrans" cxnId="{01B09082-8D1E-47C2-A81E-147B0BAE223A}">
      <dgm:prSet/>
      <dgm:spPr/>
      <dgm:t>
        <a:bodyPr/>
        <a:lstStyle/>
        <a:p>
          <a:endParaRPr lang="zh-CN" altLang="en-US"/>
        </a:p>
      </dgm:t>
    </dgm:pt>
    <dgm:pt modelId="{CBA50553-63FA-4B5A-9888-EDDBA06CA593}">
      <dgm:prSet phldrT="[文本]" phldr="0" custT="0"/>
      <dgm:spPr>
        <a:noFill/>
        <a:ln>
          <a:solidFill>
            <a:schemeClr val="tx2">
              <a:lumMod val="75000"/>
            </a:schemeClr>
          </a:solidFill>
        </a:ln>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en-US" altLang="zh-CN" dirty="0" smtClean="0"/>
            <a:t>&lt;</a:t>
          </a:r>
          <a:r>
            <a:rPr lang="en-US" altLang="zh-CN" dirty="0" err="1" smtClean="0"/>
            <a:t>clint</a:t>
          </a:r>
          <a:r>
            <a:rPr lang="en-US" altLang="zh-CN" dirty="0" smtClean="0"/>
            <a:t>&gt;()</a:t>
          </a:r>
          <a:r>
            <a:rPr lang="zh-CN" altLang="en-US" dirty="0" smtClean="0"/>
            <a:t>方法与类构造函数不同，不需要显式调用父类的构造器，虚拟机会保证子类的</a:t>
          </a:r>
          <a:r>
            <a:rPr lang="en-US" altLang="zh-CN" dirty="0" smtClean="0"/>
            <a:t>&lt;</a:t>
          </a:r>
          <a:r>
            <a:rPr lang="en-US" altLang="zh-CN" dirty="0" err="1" smtClean="0"/>
            <a:t>clint</a:t>
          </a:r>
          <a:r>
            <a:rPr lang="en-US" altLang="zh-CN" dirty="0" smtClean="0"/>
            <a:t>&gt;()</a:t>
          </a:r>
          <a:r>
            <a:rPr lang="zh-CN" altLang="en-US" dirty="0" smtClean="0"/>
            <a:t>会在父类的</a:t>
          </a:r>
          <a:r>
            <a:rPr lang="en-US" altLang="zh-CN" dirty="0" smtClean="0"/>
            <a:t>&lt;</a:t>
          </a:r>
          <a:r>
            <a:rPr lang="en-US" altLang="zh-CN" dirty="0" err="1" smtClean="0"/>
            <a:t>clint</a:t>
          </a:r>
          <a:r>
            <a:rPr lang="en-US" altLang="zh-CN" dirty="0" smtClean="0"/>
            <a:t>&gt;()</a:t>
          </a:r>
          <a:r>
            <a:rPr lang="zh-CN" altLang="en-US" dirty="0" smtClean="0"/>
            <a:t>方法后执行。最早被执行的是</a:t>
          </a:r>
          <a:r>
            <a:rPr lang="en-US" altLang="zh-CN" dirty="0" smtClean="0"/>
            <a:t>object</a:t>
          </a:r>
          <a:r>
            <a:rPr lang="zh-CN" altLang="en-US" dirty="0" smtClean="0"/>
            <a:t>类的</a:t>
          </a:r>
          <a:r>
            <a:rPr lang="en-US" altLang="zh-CN" dirty="0" smtClean="0"/>
            <a:t>&lt;</a:t>
          </a:r>
          <a:r>
            <a:rPr lang="en-US" altLang="zh-CN" dirty="0" err="1" smtClean="0"/>
            <a:t>clint</a:t>
          </a:r>
          <a:r>
            <a:rPr lang="en-US" altLang="zh-CN" dirty="0" smtClean="0"/>
            <a:t>&gt;()</a:t>
          </a:r>
          <a:r>
            <a:rPr lang="zh-CN" altLang="en-US" dirty="0" smtClean="0"/>
            <a:t>方法。</a:t>
          </a:r>
          <a:endParaRPr lang="zh-CN" altLang="en-US" dirty="0"/>
        </a:p>
      </dgm:t>
    </dgm:pt>
    <dgm:pt modelId="{73E2772F-165D-4B56-ACC2-969CBF53B0A8}" type="parTrans" cxnId="{94C02EA0-E3B8-415E-A66A-24477EDF3148}">
      <dgm:prSet/>
      <dgm:spPr/>
      <dgm:t>
        <a:bodyPr/>
        <a:lstStyle/>
        <a:p>
          <a:endParaRPr lang="zh-CN" altLang="en-US"/>
        </a:p>
      </dgm:t>
    </dgm:pt>
    <dgm:pt modelId="{7BFD1607-7356-4D3D-A829-75D002A3A4B0}" type="sibTrans" cxnId="{94C02EA0-E3B8-415E-A66A-24477EDF3148}">
      <dgm:prSet/>
      <dgm:spPr/>
      <dgm:t>
        <a:bodyPr/>
        <a:lstStyle/>
        <a:p>
          <a:endParaRPr lang="zh-CN" altLang="en-US"/>
        </a:p>
      </dgm:t>
    </dgm:pt>
    <dgm:pt modelId="{C8DDDFA1-AF37-4444-AAEB-D51CEE212719}">
      <dgm:prSet phldrT="[文本]" phldr="0" custT="0"/>
      <dgm:spPr>
        <a:solidFill>
          <a:schemeClr val="tx2">
            <a:lumMod val="50000"/>
          </a:schemeClr>
        </a:solidFill>
      </dgm:spPr>
      <dgm:t>
        <a:bodyPr vert="horz" wrap="square"/>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a:lnSpc>
              <a:spcPct val="100000"/>
            </a:lnSpc>
            <a:spcBef>
              <a:spcPct val="0"/>
            </a:spcBef>
            <a:spcAft>
              <a:spcPct val="35000"/>
            </a:spcAft>
          </a:pPr>
          <a:r>
            <a:rPr lang="en-US" altLang="zh-CN" dirty="0" smtClean="0">
              <a:solidFill>
                <a:schemeClr val="bg1"/>
              </a:solidFill>
              <a:latin typeface="方正幼线简体" panose="03000509000000000000" charset="-122"/>
              <a:ea typeface="方正幼线简体" panose="03000509000000000000" charset="-122"/>
              <a:sym typeface="+mn-ea"/>
            </a:rPr>
            <a:t>3</a:t>
          </a:r>
          <a:endParaRPr lang="zh-CN" altLang="en-US" dirty="0"/>
        </a:p>
      </dgm:t>
    </dgm:pt>
    <dgm:pt modelId="{26EA520A-5891-4EBA-B2AD-1840663D8C07}" type="parTrans" cxnId="{099A142D-57C8-494B-9587-1EDFFCDF4180}">
      <dgm:prSet/>
      <dgm:spPr/>
      <dgm:t>
        <a:bodyPr/>
        <a:lstStyle/>
        <a:p>
          <a:endParaRPr lang="zh-CN" altLang="en-US"/>
        </a:p>
      </dgm:t>
    </dgm:pt>
    <dgm:pt modelId="{CE2287C8-6424-4771-88FD-4DADE15C5A04}" type="sibTrans" cxnId="{099A142D-57C8-494B-9587-1EDFFCDF4180}">
      <dgm:prSet/>
      <dgm:spPr/>
      <dgm:t>
        <a:bodyPr/>
        <a:lstStyle/>
        <a:p>
          <a:endParaRPr lang="zh-CN" altLang="en-US"/>
        </a:p>
      </dgm:t>
    </dgm:pt>
    <dgm:pt modelId="{5AA02751-379E-46DB-884A-F23ACBC498EE}">
      <dgm:prSet phldrT="[文本]" phldr="0" custT="0"/>
      <dgm:spPr>
        <a:noFill/>
        <a:ln>
          <a:solidFill>
            <a:schemeClr val="tx2">
              <a:lumMod val="50000"/>
            </a:schemeClr>
          </a:solidFill>
        </a:ln>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dirty="0" smtClean="0"/>
            <a:t>虚拟机会保证一个类的</a:t>
          </a:r>
          <a:r>
            <a:rPr lang="en-US" altLang="zh-CN" dirty="0" smtClean="0"/>
            <a:t>&lt;</a:t>
          </a:r>
          <a:r>
            <a:rPr lang="en-US" altLang="zh-CN" dirty="0" err="1" smtClean="0"/>
            <a:t>clint</a:t>
          </a:r>
          <a:r>
            <a:rPr lang="en-US" altLang="zh-CN" dirty="0" smtClean="0"/>
            <a:t>&gt;()</a:t>
          </a:r>
          <a:r>
            <a:rPr lang="zh-CN" altLang="en-US" dirty="0" smtClean="0"/>
            <a:t>方法在多线程环境中只能被一个线程初始化，其他线程都需要阻塞等待，直到那个线程</a:t>
          </a:r>
          <a:r>
            <a:rPr lang="en-US" altLang="zh-CN" dirty="0" smtClean="0"/>
            <a:t>&lt;</a:t>
          </a:r>
          <a:r>
            <a:rPr lang="en-US" altLang="zh-CN" dirty="0" err="1" smtClean="0"/>
            <a:t>clint</a:t>
          </a:r>
          <a:r>
            <a:rPr lang="en-US" altLang="zh-CN" dirty="0" smtClean="0"/>
            <a:t>&gt;()</a:t>
          </a:r>
          <a:r>
            <a:rPr lang="zh-CN" altLang="en-US" dirty="0" smtClean="0"/>
            <a:t>执行完毕。</a:t>
          </a:r>
          <a:endParaRPr lang="zh-CN" altLang="en-US" dirty="0"/>
        </a:p>
      </dgm:t>
    </dgm:pt>
    <dgm:pt modelId="{D0D77647-95BE-4607-B2F0-006D9CAB8F0E}" type="parTrans" cxnId="{1DD6E43E-F0AB-4B8C-A663-31C52B38A4CB}">
      <dgm:prSet/>
      <dgm:spPr/>
      <dgm:t>
        <a:bodyPr/>
        <a:lstStyle/>
        <a:p>
          <a:endParaRPr lang="zh-CN" altLang="en-US"/>
        </a:p>
      </dgm:t>
    </dgm:pt>
    <dgm:pt modelId="{3DBF6B9F-A188-4D67-ABE8-0633561FA9E5}" type="sibTrans" cxnId="{1DD6E43E-F0AB-4B8C-A663-31C52B38A4CB}">
      <dgm:prSet/>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t>
        <a:bodyPr/>
        <a:lstStyle/>
        <a:p>
          <a:endParaRPr lang="zh-CN" altLang="en-US"/>
        </a:p>
      </dgm:t>
    </dgm:pt>
    <dgm:pt modelId="{DD9406C3-FC80-4468-A55B-122D744D43F0}" type="pres">
      <dgm:prSet presAssocID="{90DDC401-903F-495B-A387-FFA8A45891F6}" presName="descendantText" presStyleLbl="alignAccFollowNode1" presStyleIdx="0" presStyleCnt="3">
        <dgm:presLayoutVars>
          <dgm:bulletEnabled val="1"/>
        </dgm:presLayoutVars>
      </dgm:prSet>
      <dgm:spPr/>
      <dgm:t>
        <a:bodyPr/>
        <a:lstStyle/>
        <a:p>
          <a:endParaRPr lang="zh-CN" altLang="en-US"/>
        </a:p>
      </dgm:t>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t>
        <a:bodyPr/>
        <a:lstStyle/>
        <a:p>
          <a:endParaRPr lang="zh-CN" altLang="en-US"/>
        </a:p>
      </dgm:t>
    </dgm:pt>
    <dgm:pt modelId="{6EB2A58E-CA03-4F76-94B6-D8FE50231963}" type="pres">
      <dgm:prSet presAssocID="{A6685E83-BEEC-49B3-B40A-539E2C0D7A1A}" presName="descendantText" presStyleLbl="alignAccFollowNode1" presStyleIdx="1" presStyleCnt="3">
        <dgm:presLayoutVars>
          <dgm:bulletEnabled val="1"/>
        </dgm:presLayoutVars>
      </dgm:prSet>
      <dgm:spPr/>
      <dgm:t>
        <a:bodyPr/>
        <a:lstStyle/>
        <a:p>
          <a:endParaRPr lang="zh-CN" altLang="en-US"/>
        </a:p>
      </dgm:t>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t>
        <a:bodyPr/>
        <a:lstStyle/>
        <a:p>
          <a:endParaRPr lang="zh-CN" altLang="en-US"/>
        </a:p>
      </dgm:t>
    </dgm:pt>
    <dgm:pt modelId="{64028F0D-BE57-4642-92F7-303D4E45C524}" type="pres">
      <dgm:prSet presAssocID="{C8DDDFA1-AF37-4444-AAEB-D51CEE212719}" presName="descendantText" presStyleLbl="alignAccFollowNode1" presStyleIdx="2" presStyleCnt="3">
        <dgm:presLayoutVars>
          <dgm:bulletEnabled val="1"/>
        </dgm:presLayoutVars>
      </dgm:prSet>
      <dgm:spPr/>
      <dgm:t>
        <a:bodyPr/>
        <a:lstStyle/>
        <a:p>
          <a:endParaRPr lang="zh-CN" altLang="en-US"/>
        </a:p>
      </dgm:t>
    </dgm:pt>
  </dgm:ptLst>
  <dgm:cxnLst>
    <dgm:cxn modelId="{5722D3BB-ADF9-40E3-8609-C77555DD3124}" srcId="{2E15931E-1654-4B73-89B2-8E333D9C42E0}" destId="{90DDC401-903F-495B-A387-FFA8A45891F6}" srcOrd="0" destOrd="0" parTransId="{C8BB0B8A-C63A-4F83-B8DD-3A7CE259E4EE}" sibTransId="{35E5E878-0907-4014-9CFA-56AEFE6C22E5}"/>
    <dgm:cxn modelId="{099A142D-57C8-494B-9587-1EDFFCDF4180}" srcId="{2E15931E-1654-4B73-89B2-8E333D9C42E0}" destId="{C8DDDFA1-AF37-4444-AAEB-D51CEE212719}" srcOrd="2" destOrd="0" parTransId="{26EA520A-5891-4EBA-B2AD-1840663D8C07}" sibTransId="{CE2287C8-6424-4771-88FD-4DADE15C5A04}"/>
    <dgm:cxn modelId="{20D0CDA9-29B9-4A03-8796-F87294466CB3}" type="presOf" srcId="{E08CEB0C-E37F-4DCA-A8EA-4B2CD3AD7754}" destId="{DD9406C3-FC80-4468-A55B-122D744D43F0}" srcOrd="0" destOrd="0" presId="urn:microsoft.com/office/officeart/2005/8/layout/vList5"/>
    <dgm:cxn modelId="{01B09082-8D1E-47C2-A81E-147B0BAE223A}" srcId="{2E15931E-1654-4B73-89B2-8E333D9C42E0}" destId="{A6685E83-BEEC-49B3-B40A-539E2C0D7A1A}" srcOrd="1" destOrd="0" parTransId="{FECC43A3-D59E-4EE1-9557-8FBB90D5B362}" sibTransId="{68BB6C9A-B7F0-43A0-955B-FC8C4D4009BF}"/>
    <dgm:cxn modelId="{B82DDAB2-53DC-4694-8730-4C27F70DFAD7}" type="presOf" srcId="{CBA50553-63FA-4B5A-9888-EDDBA06CA593}" destId="{6EB2A58E-CA03-4F76-94B6-D8FE50231963}" srcOrd="0" destOrd="0" presId="urn:microsoft.com/office/officeart/2005/8/layout/vList5"/>
    <dgm:cxn modelId="{2D2F3C20-B801-4B3B-BC1A-D26A6D62B9EC}" type="presOf" srcId="{90DDC401-903F-495B-A387-FFA8A45891F6}" destId="{96BE2B31-D87C-43E1-BE64-4C27B13F4AA4}" srcOrd="0" destOrd="0" presId="urn:microsoft.com/office/officeart/2005/8/layout/vList5"/>
    <dgm:cxn modelId="{7D894F8D-6922-4093-BAF4-2E534058063E}" type="presOf" srcId="{C8DDDFA1-AF37-4444-AAEB-D51CEE212719}" destId="{B093CE78-670B-40EB-95CF-315E334D550F}" srcOrd="0" destOrd="0" presId="urn:microsoft.com/office/officeart/2005/8/layout/vList5"/>
    <dgm:cxn modelId="{44F098C4-68CD-4042-9BB4-47B9108D8E0A}" type="presOf" srcId="{2E15931E-1654-4B73-89B2-8E333D9C42E0}" destId="{D5935282-3C7C-4F88-A1AE-C27DB8591514}" srcOrd="0" destOrd="0" presId="urn:microsoft.com/office/officeart/2005/8/layout/vList5"/>
    <dgm:cxn modelId="{64A752F2-DFA7-4FD5-8704-55246B2F886F}" type="presOf" srcId="{A6685E83-BEEC-49B3-B40A-539E2C0D7A1A}" destId="{EBD335B5-8308-49CB-9630-99D852747B1F}" srcOrd="0" destOrd="0" presId="urn:microsoft.com/office/officeart/2005/8/layout/vList5"/>
    <dgm:cxn modelId="{7C8F7725-AF9D-4051-B934-CF960E9CB514}" type="presOf" srcId="{5AA02751-379E-46DB-884A-F23ACBC498EE}" destId="{64028F0D-BE57-4642-92F7-303D4E45C524}" srcOrd="0" destOrd="0" presId="urn:microsoft.com/office/officeart/2005/8/layout/vList5"/>
    <dgm:cxn modelId="{1DD6E43E-F0AB-4B8C-A663-31C52B38A4CB}" srcId="{C8DDDFA1-AF37-4444-AAEB-D51CEE212719}" destId="{5AA02751-379E-46DB-884A-F23ACBC498EE}" srcOrd="0" destOrd="0" parTransId="{D0D77647-95BE-4607-B2F0-006D9CAB8F0E}" sibTransId="{3DBF6B9F-A188-4D67-ABE8-0633561FA9E5}"/>
    <dgm:cxn modelId="{E70EB29F-F415-4BB4-BBC0-E1EC336B52CC}" srcId="{90DDC401-903F-495B-A387-FFA8A45891F6}" destId="{E08CEB0C-E37F-4DCA-A8EA-4B2CD3AD7754}" srcOrd="0" destOrd="0" parTransId="{FB4BCC77-44E9-4065-8A2F-90CD32DE34E3}" sibTransId="{41FED480-3E2E-47A2-B997-02D527BC8082}"/>
    <dgm:cxn modelId="{94C02EA0-E3B8-415E-A66A-24477EDF3148}" srcId="{A6685E83-BEEC-49B3-B40A-539E2C0D7A1A}" destId="{CBA50553-63FA-4B5A-9888-EDDBA06CA593}" srcOrd="0" destOrd="0" parTransId="{73E2772F-165D-4B56-ACC2-969CBF53B0A8}" sibTransId="{7BFD1607-7356-4D3D-A829-75D002A3A4B0}"/>
    <dgm:cxn modelId="{BBC79307-6A92-4643-BF29-DB789784C6AE}" type="presParOf" srcId="{D5935282-3C7C-4F88-A1AE-C27DB8591514}" destId="{E61486FD-113E-4C87-8ADF-B1A8E2A84801}" srcOrd="0" destOrd="0" presId="urn:microsoft.com/office/officeart/2005/8/layout/vList5"/>
    <dgm:cxn modelId="{3967AD7B-0884-4523-91D2-28DFBDAE6CF6}" type="presParOf" srcId="{E61486FD-113E-4C87-8ADF-B1A8E2A84801}" destId="{96BE2B31-D87C-43E1-BE64-4C27B13F4AA4}" srcOrd="0" destOrd="0" presId="urn:microsoft.com/office/officeart/2005/8/layout/vList5"/>
    <dgm:cxn modelId="{AC61922C-045C-490C-AE9B-12180D5FF10F}" type="presParOf" srcId="{E61486FD-113E-4C87-8ADF-B1A8E2A84801}" destId="{DD9406C3-FC80-4468-A55B-122D744D43F0}" srcOrd="1" destOrd="0" presId="urn:microsoft.com/office/officeart/2005/8/layout/vList5"/>
    <dgm:cxn modelId="{B2ABE9D0-D274-4542-B44C-702BD8DF5FCA}" type="presParOf" srcId="{D5935282-3C7C-4F88-A1AE-C27DB8591514}" destId="{F1941F29-E51C-4282-956D-50CFAFAEB9B8}" srcOrd="1" destOrd="0" presId="urn:microsoft.com/office/officeart/2005/8/layout/vList5"/>
    <dgm:cxn modelId="{9A97A1E4-B1BA-44D0-A0D7-3F0BB0C87FE9}" type="presParOf" srcId="{D5935282-3C7C-4F88-A1AE-C27DB8591514}" destId="{B589D1EC-5156-4FB2-BB1C-8E1290A868B9}" srcOrd="2" destOrd="0" presId="urn:microsoft.com/office/officeart/2005/8/layout/vList5"/>
    <dgm:cxn modelId="{6D5BBF77-810F-42F4-97B6-9A2F544B6F44}" type="presParOf" srcId="{B589D1EC-5156-4FB2-BB1C-8E1290A868B9}" destId="{EBD335B5-8308-49CB-9630-99D852747B1F}" srcOrd="0" destOrd="0" presId="urn:microsoft.com/office/officeart/2005/8/layout/vList5"/>
    <dgm:cxn modelId="{CB678F94-803F-4DCA-B77F-5FD10C0517BC}" type="presParOf" srcId="{B589D1EC-5156-4FB2-BB1C-8E1290A868B9}" destId="{6EB2A58E-CA03-4F76-94B6-D8FE50231963}" srcOrd="1" destOrd="0" presId="urn:microsoft.com/office/officeart/2005/8/layout/vList5"/>
    <dgm:cxn modelId="{0FB66FE5-1B15-4BF9-95A2-E06DB10A25A9}" type="presParOf" srcId="{D5935282-3C7C-4F88-A1AE-C27DB8591514}" destId="{A76EE5BB-CBA4-4DD9-BFB7-3F3F246C9BF0}" srcOrd="3" destOrd="0" presId="urn:microsoft.com/office/officeart/2005/8/layout/vList5"/>
    <dgm:cxn modelId="{775D2C10-8203-48A7-A40D-0733DF49F830}" type="presParOf" srcId="{D5935282-3C7C-4F88-A1AE-C27DB8591514}" destId="{2BB2A428-FB05-47E5-AC5F-C6A7936A9AC0}" srcOrd="4" destOrd="0" presId="urn:microsoft.com/office/officeart/2005/8/layout/vList5"/>
    <dgm:cxn modelId="{6C30A70E-4738-4472-9039-9D55F82F4763}" type="presParOf" srcId="{2BB2A428-FB05-47E5-AC5F-C6A7936A9AC0}" destId="{B093CE78-670B-40EB-95CF-315E334D550F}" srcOrd="0" destOrd="0" presId="urn:microsoft.com/office/officeart/2005/8/layout/vList5"/>
    <dgm:cxn modelId="{B315D7E5-A7FD-4972-8126-DFB0359DBB95}"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550B7-8E49-41A0-89D1-0F72B41361BF}">
      <dsp:nvSpPr>
        <dsp:cNvPr id="0" name=""/>
        <dsp:cNvSpPr/>
      </dsp:nvSpPr>
      <dsp:spPr>
        <a:xfrm>
          <a:off x="2122435" y="52938"/>
          <a:ext cx="2372868" cy="1365963"/>
        </a:xfrm>
        <a:prstGeom prst="roundRect">
          <a:avLst/>
        </a:prstGeom>
        <a:solidFill>
          <a:schemeClr val="tx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altLang="en-US" sz="1500" kern="1200" dirty="0" smtClean="0">
              <a:solidFill>
                <a:schemeClr val="bg1"/>
              </a:solidFill>
              <a:ea typeface="方正幼线简体" panose="03000509000000000000" charset="-122"/>
              <a:sym typeface="+mn-ea"/>
            </a:rPr>
            <a:t>Class</a:t>
          </a:r>
          <a:r>
            <a:rPr lang="zh-CN" altLang="en-US" sz="1500" kern="1200" dirty="0" smtClean="0">
              <a:solidFill>
                <a:schemeClr val="bg1"/>
              </a:solidFill>
              <a:ea typeface="方正幼线简体" panose="03000509000000000000" charset="-122"/>
              <a:sym typeface="+mn-ea"/>
            </a:rPr>
            <a:t>文件格式结构中只有两种数据类型：无符号和表。</a:t>
          </a:r>
        </a:p>
        <a:p>
          <a:pPr lvl="0" algn="ctr" defTabSz="666750">
            <a:lnSpc>
              <a:spcPct val="90000"/>
            </a:lnSpc>
            <a:spcBef>
              <a:spcPct val="0"/>
            </a:spcBef>
            <a:spcAft>
              <a:spcPct val="35000"/>
            </a:spcAft>
          </a:pPr>
          <a:endParaRPr lang="zh-CN" altLang="en-US" sz="1500" kern="1200" dirty="0">
            <a:solidFill>
              <a:schemeClr val="bg1"/>
            </a:solidFill>
            <a:latin typeface="方正幼线简体" panose="03000509000000000000" charset="-122"/>
            <a:ea typeface="方正幼线简体" panose="03000509000000000000" charset="-122"/>
            <a:sym typeface="+mn-ea"/>
          </a:endParaRPr>
        </a:p>
      </dsp:txBody>
      <dsp:txXfrm>
        <a:off x="2189116" y="119619"/>
        <a:ext cx="2239506" cy="1232601"/>
      </dsp:txXfrm>
    </dsp:sp>
    <dsp:sp modelId="{6EB2A58E-CA03-4F76-94B6-D8FE50231963}">
      <dsp:nvSpPr>
        <dsp:cNvPr id="0" name=""/>
        <dsp:cNvSpPr/>
      </dsp:nvSpPr>
      <dsp:spPr>
        <a:xfrm rot="5400000">
          <a:off x="3935698" y="10096"/>
          <a:ext cx="1092770" cy="4218432"/>
        </a:xfrm>
        <a:prstGeom prst="round2SameRect">
          <a:avLst/>
        </a:prstGeom>
        <a:noFill/>
        <a:ln w="1270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100000"/>
            </a:lnSpc>
            <a:spcBef>
              <a:spcPct val="0"/>
            </a:spcBef>
            <a:spcAft>
              <a:spcPct val="15000"/>
            </a:spcAft>
            <a:buChar char="••"/>
          </a:pPr>
          <a:r>
            <a:rPr lang="zh-CN" altLang="en-US" sz="1400" kern="1200" dirty="0" smtClean="0">
              <a:solidFill>
                <a:schemeClr val="tx2">
                  <a:lumMod val="75000"/>
                </a:schemeClr>
              </a:solidFill>
              <a:ea typeface="方正幼线简体" panose="03000509000000000000" charset="-122"/>
              <a:sym typeface="+mn-ea"/>
            </a:rPr>
            <a:t>就是属于基本的数据类型， 以</a:t>
          </a:r>
          <a:r>
            <a:rPr lang="en-US" altLang="en-US" sz="1400" kern="1200" dirty="0" smtClean="0">
              <a:solidFill>
                <a:schemeClr val="tx2">
                  <a:lumMod val="75000"/>
                </a:schemeClr>
              </a:solidFill>
              <a:ea typeface="方正幼线简体" panose="03000509000000000000" charset="-122"/>
              <a:sym typeface="+mn-ea"/>
            </a:rPr>
            <a:t>u1</a:t>
          </a:r>
          <a:r>
            <a:rPr lang="zh-CN" altLang="en-US" sz="1400" kern="1200" dirty="0" smtClean="0">
              <a:solidFill>
                <a:schemeClr val="tx2">
                  <a:lumMod val="75000"/>
                </a:schemeClr>
              </a:solidFill>
              <a:ea typeface="方正幼线简体" panose="03000509000000000000" charset="-122"/>
              <a:sym typeface="+mn-ea"/>
            </a:rPr>
            <a:t>、</a:t>
          </a:r>
          <a:r>
            <a:rPr lang="en-US" altLang="en-US" sz="1400" kern="1200" dirty="0" smtClean="0">
              <a:solidFill>
                <a:schemeClr val="tx2">
                  <a:lumMod val="75000"/>
                </a:schemeClr>
              </a:solidFill>
              <a:ea typeface="方正幼线简体" panose="03000509000000000000" charset="-122"/>
              <a:sym typeface="+mn-ea"/>
            </a:rPr>
            <a:t>u2</a:t>
          </a:r>
          <a:r>
            <a:rPr lang="zh-CN" altLang="en-US" sz="1400" kern="1200" dirty="0" smtClean="0">
              <a:solidFill>
                <a:schemeClr val="tx2">
                  <a:lumMod val="75000"/>
                </a:schemeClr>
              </a:solidFill>
              <a:ea typeface="方正幼线简体" panose="03000509000000000000" charset="-122"/>
              <a:sym typeface="+mn-ea"/>
            </a:rPr>
            <a:t>、</a:t>
          </a:r>
          <a:r>
            <a:rPr lang="en-US" altLang="en-US" sz="1400" kern="1200" dirty="0" smtClean="0">
              <a:solidFill>
                <a:schemeClr val="tx2">
                  <a:lumMod val="75000"/>
                </a:schemeClr>
              </a:solidFill>
              <a:ea typeface="方正幼线简体" panose="03000509000000000000" charset="-122"/>
              <a:sym typeface="+mn-ea"/>
            </a:rPr>
            <a:t>u4</a:t>
          </a:r>
          <a:r>
            <a:rPr lang="zh-CN" altLang="en-US" sz="1400" kern="1200" dirty="0" smtClean="0">
              <a:solidFill>
                <a:schemeClr val="tx2">
                  <a:lumMod val="75000"/>
                </a:schemeClr>
              </a:solidFill>
              <a:ea typeface="方正幼线简体" panose="03000509000000000000" charset="-122"/>
              <a:sym typeface="+mn-ea"/>
            </a:rPr>
            <a:t>、</a:t>
          </a:r>
          <a:r>
            <a:rPr lang="en-US" altLang="en-US" sz="1400" kern="1200" dirty="0" smtClean="0">
              <a:solidFill>
                <a:schemeClr val="tx2">
                  <a:lumMod val="75000"/>
                </a:schemeClr>
              </a:solidFill>
              <a:ea typeface="方正幼线简体" panose="03000509000000000000" charset="-122"/>
              <a:sym typeface="+mn-ea"/>
            </a:rPr>
            <a:t>u8</a:t>
          </a:r>
          <a:r>
            <a:rPr lang="zh-CN" altLang="en-US" sz="1400" kern="1200" dirty="0" smtClean="0">
              <a:solidFill>
                <a:schemeClr val="tx2">
                  <a:lumMod val="75000"/>
                </a:schemeClr>
              </a:solidFill>
              <a:ea typeface="方正幼线简体" panose="03000509000000000000" charset="-122"/>
              <a:sym typeface="+mn-ea"/>
            </a:rPr>
            <a:t>分别代表</a:t>
          </a:r>
          <a:r>
            <a:rPr lang="en-US" altLang="en-US" sz="1400" kern="1200" dirty="0" smtClean="0">
              <a:solidFill>
                <a:schemeClr val="tx2">
                  <a:lumMod val="75000"/>
                </a:schemeClr>
              </a:solidFill>
              <a:ea typeface="方正幼线简体" panose="03000509000000000000" charset="-122"/>
              <a:sym typeface="+mn-ea"/>
            </a:rPr>
            <a:t>1</a:t>
          </a:r>
          <a:r>
            <a:rPr lang="zh-CN" altLang="en-US" sz="1400" kern="1200" dirty="0" smtClean="0">
              <a:solidFill>
                <a:schemeClr val="tx2">
                  <a:lumMod val="75000"/>
                </a:schemeClr>
              </a:solidFill>
              <a:ea typeface="方正幼线简体" panose="03000509000000000000" charset="-122"/>
              <a:sym typeface="+mn-ea"/>
            </a:rPr>
            <a:t>、</a:t>
          </a:r>
          <a:r>
            <a:rPr lang="en-US" altLang="en-US" sz="1400" kern="1200" dirty="0" smtClean="0">
              <a:solidFill>
                <a:schemeClr val="tx2">
                  <a:lumMod val="75000"/>
                </a:schemeClr>
              </a:solidFill>
              <a:ea typeface="方正幼线简体" panose="03000509000000000000" charset="-122"/>
              <a:sym typeface="+mn-ea"/>
            </a:rPr>
            <a:t>2</a:t>
          </a:r>
          <a:r>
            <a:rPr lang="zh-CN" altLang="en-US" sz="1400" kern="1200" dirty="0" smtClean="0">
              <a:solidFill>
                <a:schemeClr val="tx2">
                  <a:lumMod val="75000"/>
                </a:schemeClr>
              </a:solidFill>
              <a:ea typeface="方正幼线简体" panose="03000509000000000000" charset="-122"/>
              <a:sym typeface="+mn-ea"/>
            </a:rPr>
            <a:t>、</a:t>
          </a:r>
          <a:r>
            <a:rPr lang="en-US" altLang="en-US" sz="1400" kern="1200" dirty="0" smtClean="0">
              <a:solidFill>
                <a:schemeClr val="tx2">
                  <a:lumMod val="75000"/>
                </a:schemeClr>
              </a:solidFill>
              <a:ea typeface="方正幼线简体" panose="03000509000000000000" charset="-122"/>
              <a:sym typeface="+mn-ea"/>
            </a:rPr>
            <a:t>4</a:t>
          </a:r>
          <a:r>
            <a:rPr lang="zh-CN" altLang="en-US" sz="1400" kern="1200" dirty="0" smtClean="0">
              <a:solidFill>
                <a:schemeClr val="tx2">
                  <a:lumMod val="75000"/>
                </a:schemeClr>
              </a:solidFill>
              <a:ea typeface="方正幼线简体" panose="03000509000000000000" charset="-122"/>
              <a:sym typeface="+mn-ea"/>
            </a:rPr>
            <a:t>、</a:t>
          </a:r>
          <a:r>
            <a:rPr lang="en-US" altLang="en-US" sz="1400" kern="1200" dirty="0" smtClean="0">
              <a:solidFill>
                <a:schemeClr val="tx2">
                  <a:lumMod val="75000"/>
                </a:schemeClr>
              </a:solidFill>
              <a:ea typeface="方正幼线简体" panose="03000509000000000000" charset="-122"/>
              <a:sym typeface="+mn-ea"/>
            </a:rPr>
            <a:t>8</a:t>
          </a:r>
          <a:r>
            <a:rPr lang="zh-CN" altLang="en-US" sz="1400" kern="1200" dirty="0" smtClean="0">
              <a:solidFill>
                <a:schemeClr val="tx2">
                  <a:lumMod val="75000"/>
                </a:schemeClr>
              </a:solidFill>
              <a:ea typeface="方正幼线简体" panose="03000509000000000000" charset="-122"/>
              <a:sym typeface="+mn-ea"/>
            </a:rPr>
            <a:t>个字节的无符号数，无符号数可以用来描述数字、索引引用、数量值或者按照</a:t>
          </a:r>
          <a:r>
            <a:rPr lang="en-US" altLang="en-US" sz="1400" kern="1200" dirty="0" smtClean="0">
              <a:solidFill>
                <a:schemeClr val="tx2">
                  <a:lumMod val="75000"/>
                </a:schemeClr>
              </a:solidFill>
              <a:ea typeface="方正幼线简体" panose="03000509000000000000" charset="-122"/>
              <a:sym typeface="+mn-ea"/>
            </a:rPr>
            <a:t>UTF-8</a:t>
          </a:r>
          <a:r>
            <a:rPr lang="zh-CN" altLang="en-US" sz="1400" kern="1200" dirty="0" smtClean="0">
              <a:solidFill>
                <a:schemeClr val="tx2">
                  <a:lumMod val="75000"/>
                </a:schemeClr>
              </a:solidFill>
              <a:ea typeface="方正幼线简体" panose="03000509000000000000" charset="-122"/>
              <a:sym typeface="+mn-ea"/>
            </a:rPr>
            <a:t>编码的字符串值。</a:t>
          </a:r>
          <a:endParaRPr lang="zh-CN" altLang="en-US" sz="1400" kern="1200" dirty="0"/>
        </a:p>
      </dsp:txBody>
      <dsp:txXfrm rot="-5400000">
        <a:off x="2372868" y="1626272"/>
        <a:ext cx="4165087" cy="986080"/>
      </dsp:txXfrm>
    </dsp:sp>
    <dsp:sp modelId="{EBD335B5-8308-49CB-9630-99D852747B1F}">
      <dsp:nvSpPr>
        <dsp:cNvPr id="0" name=""/>
        <dsp:cNvSpPr/>
      </dsp:nvSpPr>
      <dsp:spPr>
        <a:xfrm>
          <a:off x="0" y="1436330"/>
          <a:ext cx="2372868" cy="1365963"/>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100000"/>
            </a:lnSpc>
            <a:spcBef>
              <a:spcPct val="0"/>
            </a:spcBef>
            <a:spcAft>
              <a:spcPct val="35000"/>
            </a:spcAft>
          </a:pPr>
          <a:r>
            <a:rPr lang="zh-CN" altLang="en-US" sz="1500" kern="1200" dirty="0" smtClean="0"/>
            <a:t>无符号</a:t>
          </a:r>
          <a:endParaRPr lang="zh-CN" altLang="en-US" sz="1500" kern="1200" dirty="0">
            <a:solidFill>
              <a:schemeClr val="bg1"/>
            </a:solidFill>
            <a:latin typeface="方正幼线简体" panose="03000509000000000000" charset="-122"/>
            <a:ea typeface="方正幼线简体" panose="03000509000000000000" charset="-122"/>
            <a:sym typeface="+mn-ea"/>
          </a:endParaRPr>
        </a:p>
      </dsp:txBody>
      <dsp:txXfrm>
        <a:off x="66681" y="1503011"/>
        <a:ext cx="2239506" cy="1232601"/>
      </dsp:txXfrm>
    </dsp:sp>
    <dsp:sp modelId="{64028F0D-BE57-4642-92F7-303D4E45C524}">
      <dsp:nvSpPr>
        <dsp:cNvPr id="0" name=""/>
        <dsp:cNvSpPr/>
      </dsp:nvSpPr>
      <dsp:spPr>
        <a:xfrm rot="5400000">
          <a:off x="3935698" y="1444357"/>
          <a:ext cx="1092770" cy="4218432"/>
        </a:xfrm>
        <a:prstGeom prst="round2SameRect">
          <a:avLst/>
        </a:prstGeom>
        <a:noFill/>
        <a:ln w="12700" cap="flat" cmpd="sng" algn="ctr">
          <a:solidFill>
            <a:schemeClr val="tx2">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100000"/>
            </a:lnSpc>
            <a:spcBef>
              <a:spcPct val="0"/>
            </a:spcBef>
            <a:spcAft>
              <a:spcPct val="15000"/>
            </a:spcAft>
            <a:buChar char="••"/>
          </a:pPr>
          <a:r>
            <a:rPr lang="zh-CN" altLang="en-US" sz="1400" kern="1200" dirty="0" smtClean="0"/>
            <a:t>由多个无符号数或者其他表作为数据项构成的复合数据类型</a:t>
          </a:r>
          <a:endParaRPr lang="zh-CN" altLang="en-US" sz="1400" kern="1200" dirty="0"/>
        </a:p>
      </dsp:txBody>
      <dsp:txXfrm rot="-5400000">
        <a:off x="2372868" y="3060533"/>
        <a:ext cx="4165087" cy="986080"/>
      </dsp:txXfrm>
    </dsp:sp>
    <dsp:sp modelId="{B093CE78-670B-40EB-95CF-315E334D550F}">
      <dsp:nvSpPr>
        <dsp:cNvPr id="0" name=""/>
        <dsp:cNvSpPr/>
      </dsp:nvSpPr>
      <dsp:spPr>
        <a:xfrm>
          <a:off x="0" y="2870592"/>
          <a:ext cx="2372868" cy="1365963"/>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100000"/>
            </a:lnSpc>
            <a:spcBef>
              <a:spcPct val="0"/>
            </a:spcBef>
            <a:spcAft>
              <a:spcPct val="35000"/>
            </a:spcAft>
          </a:pPr>
          <a:r>
            <a:rPr lang="zh-CN" altLang="en-US" sz="1500" kern="1200" dirty="0" smtClean="0">
              <a:solidFill>
                <a:schemeClr val="bg1"/>
              </a:solidFill>
              <a:latin typeface="方正幼线简体" panose="03000509000000000000" charset="-122"/>
              <a:ea typeface="方正幼线简体" panose="03000509000000000000" charset="-122"/>
              <a:sym typeface="+mn-ea"/>
            </a:rPr>
            <a:t>表</a:t>
          </a:r>
          <a:endParaRPr lang="zh-CN" altLang="en-US" sz="1500" kern="1200" dirty="0"/>
        </a:p>
      </dsp:txBody>
      <dsp:txXfrm>
        <a:off x="66681" y="2937273"/>
        <a:ext cx="2239506" cy="1232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406C3-FC80-4468-A55B-122D744D43F0}">
      <dsp:nvSpPr>
        <dsp:cNvPr id="0" name=""/>
        <dsp:cNvSpPr/>
      </dsp:nvSpPr>
      <dsp:spPr>
        <a:xfrm rot="5400000">
          <a:off x="3395067" y="-1213023"/>
          <a:ext cx="982265" cy="3657600"/>
        </a:xfrm>
        <a:prstGeom prst="round2SameRect">
          <a:avLst/>
        </a:prstGeom>
        <a:noFill/>
        <a:ln w="12700" cap="flat" cmpd="sng" algn="ctr">
          <a:solidFill>
            <a:schemeClr val="tx2">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100000"/>
            </a:lnSpc>
            <a:spcBef>
              <a:spcPct val="0"/>
            </a:spcBef>
            <a:spcAft>
              <a:spcPct val="15000"/>
            </a:spcAft>
            <a:buChar char="••"/>
          </a:pPr>
          <a:r>
            <a:rPr lang="en-US" altLang="zh-CN" sz="1200" kern="1200" dirty="0" smtClean="0">
              <a:solidFill>
                <a:schemeClr val="tx2">
                  <a:lumMod val="75000"/>
                </a:schemeClr>
              </a:solidFill>
              <a:latin typeface="方正幼线简体" panose="03000509000000000000" charset="-122"/>
              <a:ea typeface="方正幼线简体" panose="03000509000000000000" charset="-122"/>
              <a:sym typeface="+mn-ea"/>
            </a:rPr>
            <a:t>&lt;</a:t>
          </a:r>
          <a:r>
            <a:rPr lang="en-US" altLang="zh-CN" sz="1200" kern="1200" dirty="0" err="1" smtClean="0">
              <a:solidFill>
                <a:schemeClr val="tx2">
                  <a:lumMod val="75000"/>
                </a:schemeClr>
              </a:solidFill>
              <a:latin typeface="方正幼线简体" panose="03000509000000000000" charset="-122"/>
              <a:ea typeface="方正幼线简体" panose="03000509000000000000" charset="-122"/>
              <a:sym typeface="+mn-ea"/>
            </a:rPr>
            <a:t>clint</a:t>
          </a:r>
          <a:r>
            <a:rPr lang="en-US" altLang="zh-CN" sz="1200" kern="1200" dirty="0" smtClean="0">
              <a:solidFill>
                <a:schemeClr val="tx2">
                  <a:lumMod val="75000"/>
                </a:schemeClr>
              </a:solidFill>
              <a:latin typeface="方正幼线简体" panose="03000509000000000000" charset="-122"/>
              <a:ea typeface="方正幼线简体" panose="03000509000000000000" charset="-122"/>
              <a:sym typeface="+mn-ea"/>
            </a:rPr>
            <a:t>&gt;()</a:t>
          </a:r>
          <a:r>
            <a:rPr lang="zh-CN" altLang="en-US" sz="1200" kern="1200" dirty="0" smtClean="0">
              <a:solidFill>
                <a:schemeClr val="tx2">
                  <a:lumMod val="75000"/>
                </a:schemeClr>
              </a:solidFill>
              <a:latin typeface="方正幼线简体" panose="03000509000000000000" charset="-122"/>
              <a:ea typeface="方正幼线简体" panose="03000509000000000000" charset="-122"/>
              <a:sym typeface="+mn-ea"/>
            </a:rPr>
            <a:t>方法是由编译器收集类中的所有类变量的赋值动作和静态语句块中的语句合并的。</a:t>
          </a:r>
          <a:endParaRPr lang="zh-CN" altLang="en-US" sz="1200" kern="1200" dirty="0">
            <a:solidFill>
              <a:schemeClr val="tx2">
                <a:lumMod val="75000"/>
              </a:schemeClr>
            </a:solidFill>
            <a:latin typeface="方正幼线简体" panose="03000509000000000000" charset="-122"/>
            <a:ea typeface="方正幼线简体" panose="03000509000000000000" charset="-122"/>
            <a:sym typeface="+mn-ea"/>
          </a:endParaRPr>
        </a:p>
      </dsp:txBody>
      <dsp:txXfrm rot="-5400000">
        <a:off x="2057400" y="172594"/>
        <a:ext cx="3609650" cy="886365"/>
      </dsp:txXfrm>
    </dsp:sp>
    <dsp:sp modelId="{96BE2B31-D87C-43E1-BE64-4C27B13F4AA4}">
      <dsp:nvSpPr>
        <dsp:cNvPr id="0" name=""/>
        <dsp:cNvSpPr/>
      </dsp:nvSpPr>
      <dsp:spPr>
        <a:xfrm>
          <a:off x="0" y="1860"/>
          <a:ext cx="2057400" cy="1227832"/>
        </a:xfrm>
        <a:prstGeom prst="roundRect">
          <a:avLst/>
        </a:prstGeom>
        <a:solidFill>
          <a:schemeClr val="tx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100000"/>
            </a:lnSpc>
            <a:spcBef>
              <a:spcPct val="0"/>
            </a:spcBef>
            <a:spcAft>
              <a:spcPct val="35000"/>
            </a:spcAft>
          </a:pPr>
          <a:r>
            <a:rPr lang="en-US" altLang="zh-CN" sz="3600" kern="1200" dirty="0" smtClean="0">
              <a:solidFill>
                <a:schemeClr val="bg1"/>
              </a:solidFill>
              <a:latin typeface="方正幼线简体" panose="03000509000000000000" charset="-122"/>
              <a:ea typeface="方正幼线简体" panose="03000509000000000000" charset="-122"/>
              <a:sym typeface="+mn-ea"/>
            </a:rPr>
            <a:t>1</a:t>
          </a:r>
          <a:endParaRPr lang="zh-CN" altLang="en-US" sz="3600" kern="1200" dirty="0">
            <a:solidFill>
              <a:schemeClr val="bg1"/>
            </a:solidFill>
            <a:latin typeface="方正幼线简体" panose="03000509000000000000" charset="-122"/>
            <a:ea typeface="方正幼线简体" panose="03000509000000000000" charset="-122"/>
            <a:sym typeface="+mn-ea"/>
          </a:endParaRPr>
        </a:p>
      </dsp:txBody>
      <dsp:txXfrm>
        <a:off x="59938" y="61798"/>
        <a:ext cx="1937524" cy="1107956"/>
      </dsp:txXfrm>
    </dsp:sp>
    <dsp:sp modelId="{6EB2A58E-CA03-4F76-94B6-D8FE50231963}">
      <dsp:nvSpPr>
        <dsp:cNvPr id="0" name=""/>
        <dsp:cNvSpPr/>
      </dsp:nvSpPr>
      <dsp:spPr>
        <a:xfrm rot="5400000">
          <a:off x="3395067" y="76199"/>
          <a:ext cx="982265" cy="3657600"/>
        </a:xfrm>
        <a:prstGeom prst="round2SameRect">
          <a:avLst/>
        </a:prstGeom>
        <a:noFill/>
        <a:ln w="1270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100000"/>
            </a:lnSpc>
            <a:spcBef>
              <a:spcPct val="0"/>
            </a:spcBef>
            <a:spcAft>
              <a:spcPct val="15000"/>
            </a:spcAft>
            <a:buChar char="••"/>
          </a:pPr>
          <a:r>
            <a:rPr lang="en-US" altLang="zh-CN" sz="1200" kern="1200" dirty="0" smtClean="0"/>
            <a:t>&lt;</a:t>
          </a:r>
          <a:r>
            <a:rPr lang="en-US" altLang="zh-CN" sz="1200" kern="1200" dirty="0" err="1" smtClean="0"/>
            <a:t>clint</a:t>
          </a:r>
          <a:r>
            <a:rPr lang="en-US" altLang="zh-CN" sz="1200" kern="1200" dirty="0" smtClean="0"/>
            <a:t>&gt;()</a:t>
          </a:r>
          <a:r>
            <a:rPr lang="zh-CN" altLang="en-US" sz="1200" kern="1200" dirty="0" smtClean="0"/>
            <a:t>方法与类构造函数不同，不需要显式调用父类的构造器，虚拟机会保证子类的</a:t>
          </a:r>
          <a:r>
            <a:rPr lang="en-US" altLang="zh-CN" sz="1200" kern="1200" dirty="0" smtClean="0"/>
            <a:t>&lt;</a:t>
          </a:r>
          <a:r>
            <a:rPr lang="en-US" altLang="zh-CN" sz="1200" kern="1200" dirty="0" err="1" smtClean="0"/>
            <a:t>clint</a:t>
          </a:r>
          <a:r>
            <a:rPr lang="en-US" altLang="zh-CN" sz="1200" kern="1200" dirty="0" smtClean="0"/>
            <a:t>&gt;()</a:t>
          </a:r>
          <a:r>
            <a:rPr lang="zh-CN" altLang="en-US" sz="1200" kern="1200" dirty="0" smtClean="0"/>
            <a:t>会在父类的</a:t>
          </a:r>
          <a:r>
            <a:rPr lang="en-US" altLang="zh-CN" sz="1200" kern="1200" dirty="0" smtClean="0"/>
            <a:t>&lt;</a:t>
          </a:r>
          <a:r>
            <a:rPr lang="en-US" altLang="zh-CN" sz="1200" kern="1200" dirty="0" err="1" smtClean="0"/>
            <a:t>clint</a:t>
          </a:r>
          <a:r>
            <a:rPr lang="en-US" altLang="zh-CN" sz="1200" kern="1200" dirty="0" smtClean="0"/>
            <a:t>&gt;()</a:t>
          </a:r>
          <a:r>
            <a:rPr lang="zh-CN" altLang="en-US" sz="1200" kern="1200" dirty="0" smtClean="0"/>
            <a:t>方法后执行。最早被执行的是</a:t>
          </a:r>
          <a:r>
            <a:rPr lang="en-US" altLang="zh-CN" sz="1200" kern="1200" dirty="0" smtClean="0"/>
            <a:t>object</a:t>
          </a:r>
          <a:r>
            <a:rPr lang="zh-CN" altLang="en-US" sz="1200" kern="1200" dirty="0" smtClean="0"/>
            <a:t>类的</a:t>
          </a:r>
          <a:r>
            <a:rPr lang="en-US" altLang="zh-CN" sz="1200" kern="1200" dirty="0" smtClean="0"/>
            <a:t>&lt;</a:t>
          </a:r>
          <a:r>
            <a:rPr lang="en-US" altLang="zh-CN" sz="1200" kern="1200" dirty="0" err="1" smtClean="0"/>
            <a:t>clint</a:t>
          </a:r>
          <a:r>
            <a:rPr lang="en-US" altLang="zh-CN" sz="1200" kern="1200" dirty="0" smtClean="0"/>
            <a:t>&gt;()</a:t>
          </a:r>
          <a:r>
            <a:rPr lang="zh-CN" altLang="en-US" sz="1200" kern="1200" dirty="0" smtClean="0"/>
            <a:t>方法。</a:t>
          </a:r>
          <a:endParaRPr lang="zh-CN" altLang="en-US" sz="1200" kern="1200" dirty="0"/>
        </a:p>
      </dsp:txBody>
      <dsp:txXfrm rot="-5400000">
        <a:off x="2057400" y="1461816"/>
        <a:ext cx="3609650" cy="886365"/>
      </dsp:txXfrm>
    </dsp:sp>
    <dsp:sp modelId="{EBD335B5-8308-49CB-9630-99D852747B1F}">
      <dsp:nvSpPr>
        <dsp:cNvPr id="0" name=""/>
        <dsp:cNvSpPr/>
      </dsp:nvSpPr>
      <dsp:spPr>
        <a:xfrm>
          <a:off x="0" y="1291083"/>
          <a:ext cx="2057400" cy="1227832"/>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100000"/>
            </a:lnSpc>
            <a:spcBef>
              <a:spcPct val="0"/>
            </a:spcBef>
            <a:spcAft>
              <a:spcPct val="35000"/>
            </a:spcAft>
          </a:pPr>
          <a:r>
            <a:rPr lang="en-US" altLang="zh-CN" sz="3600" kern="1200" dirty="0" smtClean="0">
              <a:solidFill>
                <a:schemeClr val="bg1"/>
              </a:solidFill>
              <a:latin typeface="方正幼线简体" panose="03000509000000000000" charset="-122"/>
              <a:ea typeface="方正幼线简体" panose="03000509000000000000" charset="-122"/>
              <a:sym typeface="+mn-ea"/>
            </a:rPr>
            <a:t>2</a:t>
          </a:r>
          <a:endParaRPr lang="zh-CN" altLang="en-US" sz="3600" kern="1200" dirty="0">
            <a:solidFill>
              <a:schemeClr val="bg1"/>
            </a:solidFill>
            <a:latin typeface="方正幼线简体" panose="03000509000000000000" charset="-122"/>
            <a:ea typeface="方正幼线简体" panose="03000509000000000000" charset="-122"/>
            <a:sym typeface="+mn-ea"/>
          </a:endParaRPr>
        </a:p>
      </dsp:txBody>
      <dsp:txXfrm>
        <a:off x="59938" y="1351021"/>
        <a:ext cx="1937524" cy="1107956"/>
      </dsp:txXfrm>
    </dsp:sp>
    <dsp:sp modelId="{64028F0D-BE57-4642-92F7-303D4E45C524}">
      <dsp:nvSpPr>
        <dsp:cNvPr id="0" name=""/>
        <dsp:cNvSpPr/>
      </dsp:nvSpPr>
      <dsp:spPr>
        <a:xfrm rot="5400000">
          <a:off x="3395067" y="1365423"/>
          <a:ext cx="982265" cy="3657600"/>
        </a:xfrm>
        <a:prstGeom prst="round2SameRect">
          <a:avLst/>
        </a:prstGeom>
        <a:noFill/>
        <a:ln w="12700" cap="flat" cmpd="sng" algn="ctr">
          <a:solidFill>
            <a:schemeClr val="tx2">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100000"/>
            </a:lnSpc>
            <a:spcBef>
              <a:spcPct val="0"/>
            </a:spcBef>
            <a:spcAft>
              <a:spcPct val="15000"/>
            </a:spcAft>
            <a:buChar char="••"/>
          </a:pPr>
          <a:r>
            <a:rPr lang="zh-CN" altLang="en-US" sz="1200" kern="1200" dirty="0" smtClean="0"/>
            <a:t>虚拟机会保证一个类的</a:t>
          </a:r>
          <a:r>
            <a:rPr lang="en-US" altLang="zh-CN" sz="1200" kern="1200" dirty="0" smtClean="0"/>
            <a:t>&lt;</a:t>
          </a:r>
          <a:r>
            <a:rPr lang="en-US" altLang="zh-CN" sz="1200" kern="1200" dirty="0" err="1" smtClean="0"/>
            <a:t>clint</a:t>
          </a:r>
          <a:r>
            <a:rPr lang="en-US" altLang="zh-CN" sz="1200" kern="1200" dirty="0" smtClean="0"/>
            <a:t>&gt;()</a:t>
          </a:r>
          <a:r>
            <a:rPr lang="zh-CN" altLang="en-US" sz="1200" kern="1200" dirty="0" smtClean="0"/>
            <a:t>方法在多线程环境中只能被一个线程初始化，其他线程都需要阻塞等待，直到那个线程</a:t>
          </a:r>
          <a:r>
            <a:rPr lang="en-US" altLang="zh-CN" sz="1200" kern="1200" dirty="0" smtClean="0"/>
            <a:t>&lt;</a:t>
          </a:r>
          <a:r>
            <a:rPr lang="en-US" altLang="zh-CN" sz="1200" kern="1200" dirty="0" err="1" smtClean="0"/>
            <a:t>clint</a:t>
          </a:r>
          <a:r>
            <a:rPr lang="en-US" altLang="zh-CN" sz="1200" kern="1200" dirty="0" smtClean="0"/>
            <a:t>&gt;()</a:t>
          </a:r>
          <a:r>
            <a:rPr lang="zh-CN" altLang="en-US" sz="1200" kern="1200" dirty="0" smtClean="0"/>
            <a:t>执行完毕。</a:t>
          </a:r>
          <a:endParaRPr lang="zh-CN" altLang="en-US" sz="1200" kern="1200" dirty="0"/>
        </a:p>
      </dsp:txBody>
      <dsp:txXfrm rot="-5400000">
        <a:off x="2057400" y="2751040"/>
        <a:ext cx="3609650" cy="886365"/>
      </dsp:txXfrm>
    </dsp:sp>
    <dsp:sp modelId="{B093CE78-670B-40EB-95CF-315E334D550F}">
      <dsp:nvSpPr>
        <dsp:cNvPr id="0" name=""/>
        <dsp:cNvSpPr/>
      </dsp:nvSpPr>
      <dsp:spPr>
        <a:xfrm>
          <a:off x="0" y="2580307"/>
          <a:ext cx="2057400" cy="1227832"/>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100000"/>
            </a:lnSpc>
            <a:spcBef>
              <a:spcPct val="0"/>
            </a:spcBef>
            <a:spcAft>
              <a:spcPct val="35000"/>
            </a:spcAft>
          </a:pPr>
          <a:r>
            <a:rPr lang="en-US" altLang="zh-CN" sz="3600" kern="1200" dirty="0" smtClean="0">
              <a:solidFill>
                <a:schemeClr val="bg1"/>
              </a:solidFill>
              <a:latin typeface="方正幼线简体" panose="03000509000000000000" charset="-122"/>
              <a:ea typeface="方正幼线简体" panose="03000509000000000000" charset="-122"/>
              <a:sym typeface="+mn-ea"/>
            </a:rPr>
            <a:t>3</a:t>
          </a:r>
          <a:endParaRPr lang="zh-CN" altLang="en-US" sz="3600" kern="1200" dirty="0"/>
        </a:p>
      </dsp:txBody>
      <dsp:txXfrm>
        <a:off x="59938" y="2640245"/>
        <a:ext cx="1937524" cy="110795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8949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9890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由于静态对象 </a:t>
            </a:r>
            <a:r>
              <a:rPr lang="en-US" altLang="zh-CN" sz="1200" b="0" i="0" kern="1200" dirty="0" smtClean="0">
                <a:solidFill>
                  <a:schemeClr val="tx1"/>
                </a:solidFill>
                <a:effectLst/>
                <a:latin typeface="+mn-lt"/>
                <a:ea typeface="+mn-ea"/>
                <a:cs typeface="+mn-cs"/>
              </a:rPr>
              <a:t>test </a:t>
            </a:r>
            <a:r>
              <a:rPr lang="zh-CN" altLang="en-US" sz="1200" b="0" i="0" kern="1200" dirty="0" smtClean="0">
                <a:solidFill>
                  <a:schemeClr val="tx1"/>
                </a:solidFill>
                <a:effectLst/>
                <a:latin typeface="+mn-lt"/>
                <a:ea typeface="+mn-ea"/>
                <a:cs typeface="+mn-cs"/>
              </a:rPr>
              <a:t>的生命周期和整个应用的生命周期一致，而非静态内部类 </a:t>
            </a:r>
            <a:r>
              <a:rPr lang="en-US" altLang="zh-CN" sz="1200" b="0" i="0" kern="1200" dirty="0" smtClean="0">
                <a:solidFill>
                  <a:schemeClr val="tx1"/>
                </a:solidFill>
                <a:effectLst/>
                <a:latin typeface="+mn-lt"/>
                <a:ea typeface="+mn-ea"/>
                <a:cs typeface="+mn-cs"/>
              </a:rPr>
              <a:t>Test </a:t>
            </a:r>
            <a:r>
              <a:rPr lang="zh-CN" altLang="en-US" sz="1200" b="0" i="0" kern="1200" dirty="0" smtClean="0">
                <a:solidFill>
                  <a:schemeClr val="tx1"/>
                </a:solidFill>
                <a:effectLst/>
                <a:latin typeface="+mn-lt"/>
                <a:ea typeface="+mn-ea"/>
                <a:cs typeface="+mn-cs"/>
              </a:rPr>
              <a:t>持有外部类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的引用，导致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退出的时候不能被回收，从而造成内存泄漏，解决的方法也很简单，把 </a:t>
            </a:r>
            <a:r>
              <a:rPr lang="en-US" altLang="zh-CN" sz="1200" b="0" i="0" kern="1200" dirty="0" smtClean="0">
                <a:solidFill>
                  <a:schemeClr val="tx1"/>
                </a:solidFill>
                <a:effectLst/>
                <a:latin typeface="+mn-lt"/>
                <a:ea typeface="+mn-ea"/>
                <a:cs typeface="+mn-cs"/>
              </a:rPr>
              <a:t>test </a:t>
            </a:r>
            <a:r>
              <a:rPr lang="zh-CN" altLang="en-US" sz="1200" b="0" i="0" kern="1200" dirty="0" smtClean="0">
                <a:solidFill>
                  <a:schemeClr val="tx1"/>
                </a:solidFill>
                <a:effectLst/>
                <a:latin typeface="+mn-lt"/>
                <a:ea typeface="+mn-ea"/>
                <a:cs typeface="+mn-cs"/>
              </a:rPr>
              <a:t>改成非静态，这样 </a:t>
            </a:r>
            <a:r>
              <a:rPr lang="en-US" altLang="zh-CN" sz="1200" b="0" i="0" kern="1200" dirty="0" smtClean="0">
                <a:solidFill>
                  <a:schemeClr val="tx1"/>
                </a:solidFill>
                <a:effectLst/>
                <a:latin typeface="+mn-lt"/>
                <a:ea typeface="+mn-ea"/>
                <a:cs typeface="+mn-cs"/>
              </a:rPr>
              <a:t>test </a:t>
            </a:r>
            <a:r>
              <a:rPr lang="zh-CN" altLang="en-US" sz="1200" b="0" i="0" kern="1200" dirty="0" smtClean="0">
                <a:solidFill>
                  <a:schemeClr val="tx1"/>
                </a:solidFill>
                <a:effectLst/>
                <a:latin typeface="+mn-lt"/>
                <a:ea typeface="+mn-ea"/>
                <a:cs typeface="+mn-cs"/>
              </a:rPr>
              <a:t>的生命周期和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是一样的了，就避免了内存泄漏。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38969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上面的代码中，</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Runnable </a:t>
            </a:r>
            <a:r>
              <a:rPr lang="zh-CN" altLang="en-US" sz="1200" b="0" i="0" kern="1200" dirty="0" smtClean="0">
                <a:solidFill>
                  <a:schemeClr val="tx1"/>
                </a:solidFill>
                <a:effectLst/>
                <a:latin typeface="+mn-lt"/>
                <a:ea typeface="+mn-ea"/>
                <a:cs typeface="+mn-cs"/>
              </a:rPr>
              <a:t>作为匿名内部类，都会持有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的引用，那么由于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Runnable </a:t>
            </a:r>
            <a:r>
              <a:rPr lang="zh-CN" altLang="en-US" sz="1200" b="0" i="0" kern="1200" dirty="0" smtClean="0">
                <a:solidFill>
                  <a:schemeClr val="tx1"/>
                </a:solidFill>
                <a:effectLst/>
                <a:latin typeface="+mn-lt"/>
                <a:ea typeface="+mn-ea"/>
                <a:cs typeface="+mn-cs"/>
              </a:rPr>
              <a:t>的生命周期比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长，会导致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无法被回收，从而造成内存泄漏。</a:t>
            </a:r>
          </a:p>
          <a:p>
            <a:r>
              <a:rPr lang="zh-CN" altLang="en-US" sz="1200" b="0" i="0" kern="1200" dirty="0" smtClean="0">
                <a:solidFill>
                  <a:schemeClr val="tx1"/>
                </a:solidFill>
                <a:effectLst/>
                <a:latin typeface="+mn-lt"/>
                <a:ea typeface="+mn-ea"/>
                <a:cs typeface="+mn-cs"/>
              </a:rPr>
              <a:t>那么应该如何避免内存泄漏呢？这里的一般套路就是把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Runnable </a:t>
            </a:r>
            <a:r>
              <a:rPr lang="zh-CN" altLang="en-US" sz="1200" b="0" i="0" kern="1200" dirty="0" smtClean="0">
                <a:solidFill>
                  <a:schemeClr val="tx1"/>
                </a:solidFill>
                <a:effectLst/>
                <a:latin typeface="+mn-lt"/>
                <a:ea typeface="+mn-ea"/>
                <a:cs typeface="+mn-cs"/>
              </a:rPr>
              <a:t>定义为静态内部类，这样它们就不再持有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的引用了，从而避免了内存泄漏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。最好再在 </a:t>
            </a:r>
            <a:r>
              <a:rPr lang="en-US" altLang="zh-CN" sz="1200" b="0" i="0" kern="1200" dirty="0" err="1" smtClean="0">
                <a:solidFill>
                  <a:schemeClr val="tx1"/>
                </a:solidFill>
                <a:effectLst/>
                <a:latin typeface="+mn-lt"/>
                <a:ea typeface="+mn-ea"/>
                <a:cs typeface="+mn-cs"/>
              </a:rPr>
              <a:t>onDestory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调用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removeCallbacks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方法来移除 </a:t>
            </a:r>
            <a:r>
              <a:rPr lang="en-US" altLang="zh-CN" sz="1200" b="0" i="0" kern="1200" dirty="0" smtClean="0">
                <a:solidFill>
                  <a:schemeClr val="tx1"/>
                </a:solidFill>
                <a:effectLst/>
                <a:latin typeface="+mn-lt"/>
                <a:ea typeface="+mn-ea"/>
                <a:cs typeface="+mn-cs"/>
              </a:rPr>
              <a:t>Message</a:t>
            </a:r>
            <a:r>
              <a:rPr lang="zh-CN" altLang="en-US" sz="1200" b="0" i="0" kern="1200" dirty="0" smtClean="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723006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这是由于在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中持有 </a:t>
            </a:r>
            <a:r>
              <a:rPr lang="en-US" altLang="zh-CN" sz="1200" b="0" i="0" kern="1200" dirty="0" smtClean="0">
                <a:solidFill>
                  <a:schemeClr val="tx1"/>
                </a:solidFill>
                <a:effectLst/>
                <a:latin typeface="+mn-lt"/>
                <a:ea typeface="+mn-ea"/>
                <a:cs typeface="+mn-cs"/>
              </a:rPr>
              <a:t>Context </a:t>
            </a:r>
            <a:r>
              <a:rPr lang="zh-CN" altLang="en-US" sz="1200" b="0" i="0" kern="1200" dirty="0" smtClean="0">
                <a:solidFill>
                  <a:schemeClr val="tx1"/>
                </a:solidFill>
                <a:effectLst/>
                <a:latin typeface="+mn-lt"/>
                <a:ea typeface="+mn-ea"/>
                <a:cs typeface="+mn-cs"/>
              </a:rPr>
              <a:t>对象，而这个 </a:t>
            </a:r>
            <a:r>
              <a:rPr lang="en-US" altLang="zh-CN" sz="1200" b="0" i="0" kern="1200" dirty="0" smtClean="0">
                <a:solidFill>
                  <a:schemeClr val="tx1"/>
                </a:solidFill>
                <a:effectLst/>
                <a:latin typeface="+mn-lt"/>
                <a:ea typeface="+mn-ea"/>
                <a:cs typeface="+mn-cs"/>
              </a:rPr>
              <a:t>Context </a:t>
            </a:r>
            <a:r>
              <a:rPr lang="zh-CN" altLang="en-US" sz="1200" b="0" i="0" kern="1200" dirty="0" smtClean="0">
                <a:solidFill>
                  <a:schemeClr val="tx1"/>
                </a:solidFill>
                <a:effectLst/>
                <a:latin typeface="+mn-lt"/>
                <a:ea typeface="+mn-ea"/>
                <a:cs typeface="+mn-cs"/>
              </a:rPr>
              <a:t>对象是通过 </a:t>
            </a:r>
            <a:r>
              <a:rPr lang="en-US" altLang="zh-CN" sz="1200" b="0" i="0" kern="1200" dirty="0" err="1" smtClean="0">
                <a:solidFill>
                  <a:schemeClr val="tx1"/>
                </a:solidFill>
                <a:effectLst/>
                <a:latin typeface="+mn-lt"/>
                <a:ea typeface="+mn-ea"/>
                <a:cs typeface="+mn-cs"/>
              </a:rPr>
              <a:t>TestHandler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的构造方法传入的，它是一个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对象，也就是说，虽然 </a:t>
            </a:r>
            <a:r>
              <a:rPr lang="en-US" altLang="zh-CN" sz="1200" b="0" i="0" kern="1200" dirty="0" err="1" smtClean="0">
                <a:solidFill>
                  <a:schemeClr val="tx1"/>
                </a:solidFill>
                <a:effectLst/>
                <a:latin typeface="+mn-lt"/>
                <a:ea typeface="+mn-ea"/>
                <a:cs typeface="+mn-cs"/>
              </a:rPr>
              <a:t>TestHandler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作为静态内部类不会持有外部类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的引用，但是我们在调用它的构造方法时，自己传入了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的对象，从而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对象持有了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的引用，</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的生命周期比 </a:t>
            </a:r>
            <a:r>
              <a:rPr lang="en-US" altLang="zh-CN" sz="1200" b="0" i="0" kern="1200" dirty="0" err="1" smtClean="0">
                <a:solidFill>
                  <a:schemeClr val="tx1"/>
                </a:solidFill>
                <a:effectLst/>
                <a:latin typeface="+mn-lt"/>
                <a:ea typeface="+mn-ea"/>
                <a:cs typeface="+mn-cs"/>
              </a:rPr>
              <a:t>MainActivity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的生命周期长，因此会造成内存泄漏。</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850576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49970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396250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35908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607823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520191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265008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这</a:t>
            </a:r>
            <a:r>
              <a:rPr lang="en-US" altLang="zh-CN" sz="1200" b="0" i="0" u="none" strike="noStrike" kern="1200" baseline="0" dirty="0" smtClean="0">
                <a:solidFill>
                  <a:schemeClr val="tx1"/>
                </a:solidFill>
                <a:latin typeface="+mn-lt"/>
                <a:ea typeface="+mn-ea"/>
                <a:cs typeface="+mn-cs"/>
              </a:rPr>
              <a:t>14</a:t>
            </a:r>
            <a:r>
              <a:rPr lang="zh-CN" altLang="en-US" sz="1200" b="0" i="0" u="none" strike="noStrike" kern="1200" baseline="0" dirty="0" smtClean="0">
                <a:solidFill>
                  <a:schemeClr val="tx1"/>
                </a:solidFill>
                <a:latin typeface="+mn-lt"/>
                <a:ea typeface="+mn-ea"/>
                <a:cs typeface="+mn-cs"/>
              </a:rPr>
              <a:t>种表都有一个共同的特点，就是表开始的第一位是一个</a:t>
            </a:r>
            <a:r>
              <a:rPr lang="en-US" altLang="zh-CN" sz="1200" b="0" i="0" u="none" strike="noStrike" kern="1200" baseline="0" dirty="0" smtClean="0">
                <a:solidFill>
                  <a:schemeClr val="tx1"/>
                </a:solidFill>
                <a:latin typeface="+mn-lt"/>
                <a:ea typeface="+mn-ea"/>
                <a:cs typeface="+mn-cs"/>
              </a:rPr>
              <a:t>u1</a:t>
            </a:r>
            <a:r>
              <a:rPr lang="zh-CN" altLang="en-US" sz="1200" b="0" i="0" u="none" strike="noStrike" kern="1200" baseline="0" dirty="0" smtClean="0">
                <a:solidFill>
                  <a:schemeClr val="tx1"/>
                </a:solidFill>
                <a:latin typeface="+mn-lt"/>
                <a:ea typeface="+mn-ea"/>
                <a:cs typeface="+mn-cs"/>
              </a:rPr>
              <a:t>类型的标志位</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30019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a:sym typeface="+mn-ea"/>
              </a:rPr>
              <a:t>程序计数器</a:t>
            </a:r>
            <a:r>
              <a:rPr lang="zh-CN" altLang="en-US">
                <a:sym typeface="+mn-ea"/>
              </a:rPr>
              <a:t>：</a:t>
            </a:r>
            <a:r>
              <a:rPr lang="en-US" altLang="zh-CN">
                <a:sym typeface="+mn-ea"/>
              </a:rPr>
              <a:t>java</a:t>
            </a:r>
            <a:r>
              <a:rPr lang="zh-CN" altLang="en-US">
                <a:sym typeface="+mn-ea"/>
              </a:rPr>
              <a:t>虚拟机的多线程是通过线程的轮流切换并分配处理器执行时间的，因此在任意一个确定的时刻，一个处理器（对于多核处理器来说是一个内核）都会执行一条线程中的指令，为了来回切的时候能够回复到正确的位置，这个就是程序计数器的作用。</a:t>
            </a:r>
            <a:endParaRPr lang="zh-CN" altLang="en-US"/>
          </a:p>
          <a:p>
            <a:endParaRPr lang="zh-CN" altLang="en-US"/>
          </a:p>
          <a:p>
            <a:r>
              <a:rPr lang="zh-CN" altLang="en-US" b="1">
                <a:sym typeface="+mn-ea"/>
              </a:rPr>
              <a:t>本地方法栈：虚拟机使用</a:t>
            </a:r>
            <a:r>
              <a:rPr lang="en-US" altLang="zh-CN" b="1">
                <a:sym typeface="+mn-ea"/>
              </a:rPr>
              <a:t>NATIVE</a:t>
            </a:r>
            <a:r>
              <a:rPr lang="zh-CN" altLang="en-US" b="1">
                <a:sym typeface="+mn-ea"/>
              </a:rPr>
              <a:t>方法服务。</a:t>
            </a:r>
            <a:endParaRPr lang="zh-CN" altLang="en-US"/>
          </a:p>
        </p:txBody>
      </p:sp>
    </p:spTree>
    <p:extLst>
      <p:ext uri="{BB962C8B-B14F-4D97-AF65-F5344CB8AC3E}">
        <p14:creationId xmlns:p14="http://schemas.microsoft.com/office/powerpoint/2010/main" val="3586201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name_index</a:t>
            </a:r>
            <a:r>
              <a:rPr lang="zh-CN" altLang="en-US" sz="1200" b="0" i="0" u="none" strike="noStrike" kern="1200" baseline="0" dirty="0" smtClean="0">
                <a:solidFill>
                  <a:schemeClr val="tx1"/>
                </a:solidFill>
                <a:latin typeface="+mn-lt"/>
                <a:ea typeface="+mn-ea"/>
                <a:cs typeface="+mn-cs"/>
              </a:rPr>
              <a:t>是一个索引值，它指向常量池中一个</a:t>
            </a:r>
            <a:r>
              <a:rPr lang="en-US" altLang="zh-CN" sz="1200" b="0" i="0" u="none" strike="noStrike" kern="1200" baseline="0" dirty="0" smtClean="0">
                <a:solidFill>
                  <a:schemeClr val="tx1"/>
                </a:solidFill>
                <a:latin typeface="+mn-lt"/>
                <a:ea typeface="+mn-ea"/>
                <a:cs typeface="+mn-cs"/>
              </a:rPr>
              <a:t>CONSTANT_Utf8_info</a:t>
            </a:r>
            <a:r>
              <a:rPr lang="zh-CN" altLang="en-US" sz="1200" b="0" i="0" u="none" strike="noStrike" kern="1200" baseline="0" dirty="0" smtClean="0">
                <a:solidFill>
                  <a:schemeClr val="tx1"/>
                </a:solidFill>
                <a:latin typeface="+mn-lt"/>
                <a:ea typeface="+mn-ea"/>
                <a:cs typeface="+mn-cs"/>
              </a:rPr>
              <a:t>类型常量，此常量代表了这个类（或者接口）的全限</a:t>
            </a:r>
          </a:p>
          <a:p>
            <a:r>
              <a:rPr lang="zh-CN" altLang="en-US" sz="1200" b="0" i="0" u="none" strike="noStrike" kern="1200" baseline="0" dirty="0" smtClean="0">
                <a:solidFill>
                  <a:schemeClr val="tx1"/>
                </a:solidFill>
                <a:latin typeface="+mn-lt"/>
                <a:ea typeface="+mn-ea"/>
                <a:cs typeface="+mn-cs"/>
              </a:rPr>
              <a:t>定名，这里</a:t>
            </a:r>
            <a:r>
              <a:rPr lang="en-US" altLang="zh-CN" sz="1200" b="0" i="0" u="none" strike="noStrike" kern="1200" baseline="0" dirty="0" err="1" smtClean="0">
                <a:solidFill>
                  <a:schemeClr val="tx1"/>
                </a:solidFill>
                <a:latin typeface="+mn-lt"/>
                <a:ea typeface="+mn-ea"/>
                <a:cs typeface="+mn-cs"/>
              </a:rPr>
              <a:t>name_index</a:t>
            </a:r>
            <a:r>
              <a:rPr lang="zh-CN" altLang="en-US" sz="1200" b="0" i="0" u="none" strike="noStrike" kern="1200" baseline="0" dirty="0" smtClean="0">
                <a:solidFill>
                  <a:schemeClr val="tx1"/>
                </a:solidFill>
                <a:latin typeface="+mn-lt"/>
                <a:ea typeface="+mn-ea"/>
                <a:cs typeface="+mn-cs"/>
              </a:rPr>
              <a:t>值（偏移地址：</a:t>
            </a:r>
            <a:r>
              <a:rPr lang="en-US" altLang="zh-CN" sz="1200" b="0" i="0" u="none" strike="noStrike" kern="1200" baseline="0" dirty="0" smtClean="0">
                <a:solidFill>
                  <a:schemeClr val="tx1"/>
                </a:solidFill>
                <a:latin typeface="+mn-lt"/>
                <a:ea typeface="+mn-ea"/>
                <a:cs typeface="+mn-cs"/>
              </a:rPr>
              <a:t>0x0000000B</a:t>
            </a:r>
            <a:r>
              <a:rPr lang="zh-CN" altLang="en-US" sz="1200" b="0" i="0" u="none" strike="noStrike" kern="1200" baseline="0" dirty="0" smtClean="0">
                <a:solidFill>
                  <a:schemeClr val="tx1"/>
                </a:solidFill>
                <a:latin typeface="+mn-lt"/>
                <a:ea typeface="+mn-ea"/>
                <a:cs typeface="+mn-cs"/>
              </a:rPr>
              <a:t>）为</a:t>
            </a:r>
            <a:r>
              <a:rPr lang="en-US" altLang="zh-CN" sz="1200" b="0" i="0" u="none" strike="noStrike" kern="1200" baseline="0" dirty="0" smtClean="0">
                <a:solidFill>
                  <a:schemeClr val="tx1"/>
                </a:solidFill>
                <a:latin typeface="+mn-lt"/>
                <a:ea typeface="+mn-ea"/>
                <a:cs typeface="+mn-cs"/>
              </a:rPr>
              <a:t>0x0002</a:t>
            </a:r>
            <a:r>
              <a:rPr lang="zh-CN" altLang="en-US" sz="1200" b="0" i="0" u="none" strike="noStrike" kern="1200" baseline="0" dirty="0" smtClean="0">
                <a:solidFill>
                  <a:schemeClr val="tx1"/>
                </a:solidFill>
                <a:latin typeface="+mn-lt"/>
                <a:ea typeface="+mn-ea"/>
                <a:cs typeface="+mn-cs"/>
              </a:rPr>
              <a:t>，也即是指向了常量池中的第二项常量。</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44097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本例中这个字符串的</a:t>
            </a:r>
            <a:r>
              <a:rPr lang="en-US" altLang="zh-CN" sz="1200" b="0" i="0" u="none" strike="noStrike" kern="1200" baseline="0" dirty="0" smtClean="0">
                <a:solidFill>
                  <a:schemeClr val="tx1"/>
                </a:solidFill>
                <a:latin typeface="+mn-lt"/>
                <a:ea typeface="+mn-ea"/>
                <a:cs typeface="+mn-cs"/>
              </a:rPr>
              <a:t>length</a:t>
            </a:r>
            <a:r>
              <a:rPr lang="zh-CN" altLang="en-US" sz="1200" b="0" i="0" u="none" strike="noStrike" kern="1200" baseline="0" dirty="0" smtClean="0">
                <a:solidFill>
                  <a:schemeClr val="tx1"/>
                </a:solidFill>
                <a:latin typeface="+mn-lt"/>
                <a:ea typeface="+mn-ea"/>
                <a:cs typeface="+mn-cs"/>
              </a:rPr>
              <a:t>值（偏移地址：</a:t>
            </a:r>
            <a:r>
              <a:rPr lang="en-US" altLang="zh-CN" sz="1200" b="0" i="0" u="none" strike="noStrike" kern="1200" baseline="0" dirty="0" smtClean="0">
                <a:solidFill>
                  <a:schemeClr val="tx1"/>
                </a:solidFill>
                <a:latin typeface="+mn-lt"/>
                <a:ea typeface="+mn-ea"/>
                <a:cs typeface="+mn-cs"/>
              </a:rPr>
              <a:t>0x0000000E</a:t>
            </a:r>
            <a:r>
              <a:rPr lang="zh-CN" altLang="en-US" sz="1200" b="0" i="0" u="none" strike="noStrike" kern="1200" baseline="0" dirty="0" smtClean="0">
                <a:solidFill>
                  <a:schemeClr val="tx1"/>
                </a:solidFill>
                <a:latin typeface="+mn-lt"/>
                <a:ea typeface="+mn-ea"/>
                <a:cs typeface="+mn-cs"/>
              </a:rPr>
              <a:t>）为</a:t>
            </a:r>
            <a:r>
              <a:rPr lang="en-US" altLang="zh-CN" sz="1200" b="0" i="0" u="none" strike="noStrike" kern="1200" baseline="0" dirty="0" smtClean="0">
                <a:solidFill>
                  <a:schemeClr val="tx1"/>
                </a:solidFill>
                <a:latin typeface="+mn-lt"/>
                <a:ea typeface="+mn-ea"/>
                <a:cs typeface="+mn-cs"/>
              </a:rPr>
              <a:t>0x001D</a:t>
            </a:r>
            <a:r>
              <a:rPr lang="zh-CN" altLang="en-US" sz="1200" b="0" i="0" u="none" strike="noStrike" kern="1200" baseline="0" dirty="0" smtClean="0">
                <a:solidFill>
                  <a:schemeClr val="tx1"/>
                </a:solidFill>
                <a:latin typeface="+mn-lt"/>
                <a:ea typeface="+mn-ea"/>
                <a:cs typeface="+mn-cs"/>
              </a:rPr>
              <a:t>，也就是长</a:t>
            </a:r>
            <a:r>
              <a:rPr lang="en-US" altLang="zh-CN" sz="1200" b="0" i="0" u="none" strike="noStrike" kern="1200" baseline="0" dirty="0" smtClean="0">
                <a:solidFill>
                  <a:schemeClr val="tx1"/>
                </a:solidFill>
                <a:latin typeface="+mn-lt"/>
                <a:ea typeface="+mn-ea"/>
                <a:cs typeface="+mn-cs"/>
              </a:rPr>
              <a:t>29</a:t>
            </a:r>
            <a:r>
              <a:rPr lang="zh-CN" altLang="en-US" sz="1200" b="0" i="0" u="none" strike="noStrike" kern="1200" baseline="0" dirty="0" smtClean="0">
                <a:solidFill>
                  <a:schemeClr val="tx1"/>
                </a:solidFill>
                <a:latin typeface="+mn-lt"/>
                <a:ea typeface="+mn-ea"/>
                <a:cs typeface="+mn-cs"/>
              </a:rPr>
              <a:t>字节，</a:t>
            </a:r>
          </a:p>
          <a:p>
            <a:r>
              <a:rPr lang="zh-CN" altLang="en-US" sz="1200" b="0" i="0" u="none" strike="noStrike" kern="1200" baseline="0" dirty="0" smtClean="0">
                <a:solidFill>
                  <a:schemeClr val="tx1"/>
                </a:solidFill>
                <a:latin typeface="+mn-lt"/>
                <a:ea typeface="+mn-ea"/>
                <a:cs typeface="+mn-cs"/>
              </a:rPr>
              <a:t>往后</a:t>
            </a:r>
            <a:r>
              <a:rPr lang="en-US" altLang="zh-CN" sz="1200" b="0" i="0" u="none" strike="noStrike" kern="1200" baseline="0" dirty="0" smtClean="0">
                <a:solidFill>
                  <a:schemeClr val="tx1"/>
                </a:solidFill>
                <a:latin typeface="+mn-lt"/>
                <a:ea typeface="+mn-ea"/>
                <a:cs typeface="+mn-cs"/>
              </a:rPr>
              <a:t>29</a:t>
            </a:r>
            <a:r>
              <a:rPr lang="zh-CN" altLang="en-US" sz="1200" b="0" i="0" u="none" strike="noStrike" kern="1200" baseline="0" dirty="0" smtClean="0">
                <a:solidFill>
                  <a:schemeClr val="tx1"/>
                </a:solidFill>
                <a:latin typeface="+mn-lt"/>
                <a:ea typeface="+mn-ea"/>
                <a:cs typeface="+mn-cs"/>
              </a:rPr>
              <a:t>字节正好都在</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127</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ASCII</a:t>
            </a:r>
            <a:r>
              <a:rPr lang="zh-CN" altLang="en-US" sz="1200" b="0" i="0" u="none" strike="noStrike" kern="1200" baseline="0" dirty="0" smtClean="0">
                <a:solidFill>
                  <a:schemeClr val="tx1"/>
                </a:solidFill>
                <a:latin typeface="+mn-lt"/>
                <a:ea typeface="+mn-ea"/>
                <a:cs typeface="+mn-cs"/>
              </a:rPr>
              <a:t>码范围以内，内容为“</a:t>
            </a:r>
            <a:r>
              <a:rPr lang="en-US" altLang="zh-CN" sz="1200" b="0" i="0" u="none" strike="noStrike" kern="1200" baseline="0" dirty="0" smtClean="0">
                <a:solidFill>
                  <a:schemeClr val="tx1"/>
                </a:solidFill>
                <a:latin typeface="+mn-lt"/>
                <a:ea typeface="+mn-ea"/>
                <a:cs typeface="+mn-cs"/>
              </a:rPr>
              <a:t>org/</a:t>
            </a:r>
            <a:r>
              <a:rPr lang="en-US" altLang="zh-CN" sz="1200" b="0" i="0" u="none" strike="noStrike" kern="1200" baseline="0" dirty="0" err="1" smtClean="0">
                <a:solidFill>
                  <a:schemeClr val="tx1"/>
                </a:solidFill>
                <a:latin typeface="+mn-lt"/>
                <a:ea typeface="+mn-ea"/>
                <a:cs typeface="+mn-cs"/>
              </a:rPr>
              <a:t>fenixsoft</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clazz</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TestClass</a:t>
            </a:r>
            <a:r>
              <a:rPr lang="en-US" altLang="zh-CN" sz="1200" b="0" i="0" u="none" strike="noStrike" kern="1200" baseline="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948791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170948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273391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准备阶段是正式为类变量分配内存并设置类变量初始值的阶段。这个时候的内存分配只是类变量（</a:t>
            </a:r>
            <a:r>
              <a:rPr lang="en-US" altLang="zh-CN" dirty="0" smtClean="0"/>
              <a:t>static</a:t>
            </a:r>
            <a:r>
              <a:rPr lang="zh-CN" altLang="en-US" dirty="0" smtClean="0"/>
              <a:t>）不包括实际变量，实际变量是在对象实例化的时候随着对象一起分配在</a:t>
            </a:r>
            <a:r>
              <a:rPr lang="en-US" altLang="zh-CN" dirty="0" smtClean="0"/>
              <a:t>java</a:t>
            </a:r>
            <a:r>
              <a:rPr lang="zh-CN" altLang="en-US" dirty="0" smtClean="0"/>
              <a:t>堆中的。</a:t>
            </a:r>
            <a:endParaRPr lang="en-US" altLang="zh-CN" dirty="0" smtClean="0"/>
          </a:p>
          <a:p>
            <a:r>
              <a:rPr lang="en-US" altLang="zh-CN" dirty="0" smtClean="0"/>
              <a:t>Public static </a:t>
            </a:r>
            <a:r>
              <a:rPr lang="en-US" altLang="zh-CN" dirty="0" err="1" smtClean="0"/>
              <a:t>int</a:t>
            </a:r>
            <a:r>
              <a:rPr lang="en-US" altLang="zh-CN" baseline="0" dirty="0" smtClean="0"/>
              <a:t> value = 123</a:t>
            </a:r>
            <a:r>
              <a:rPr lang="zh-CN" altLang="en-US" baseline="0" dirty="0" smtClean="0"/>
              <a:t>；准备阶段是</a:t>
            </a:r>
            <a:r>
              <a:rPr lang="en-US" altLang="zh-CN" baseline="0" dirty="0" smtClean="0"/>
              <a:t>0</a:t>
            </a:r>
            <a:r>
              <a:rPr lang="zh-CN" altLang="en-US" baseline="0" dirty="0" smtClean="0"/>
              <a:t>；</a:t>
            </a:r>
            <a:r>
              <a:rPr lang="en-US" altLang="zh-CN" baseline="0" dirty="0" smtClean="0"/>
              <a:t>value=123</a:t>
            </a:r>
            <a:r>
              <a:rPr lang="zh-CN" altLang="en-US" baseline="0" dirty="0" smtClean="0"/>
              <a:t>是赋值操作，只有在初始化的时候才会执行。</a:t>
            </a:r>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986058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040940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941009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911362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69684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600" b="1"/>
              <a:t>程序计数器</a:t>
            </a:r>
            <a:r>
              <a:rPr lang="zh-CN" altLang="en-US"/>
              <a:t>：</a:t>
            </a:r>
            <a:r>
              <a:rPr lang="en-US" altLang="zh-CN"/>
              <a:t>java</a:t>
            </a:r>
            <a:r>
              <a:rPr lang="zh-CN" altLang="en-US"/>
              <a:t>虚拟机的多线程是通过线程的轮流切换并分配处理器执行时间的，因此在任意一个确定的时刻，一个处理器（对于多核处理器来说是一个内核）都会执行一条线程中的指令，为了来回切的时候能够回复到正确的位置，这个就是程序计数器的作用。</a:t>
            </a:r>
          </a:p>
          <a:p>
            <a:endParaRPr lang="zh-CN" altLang="en-US"/>
          </a:p>
          <a:p>
            <a:r>
              <a:rPr lang="zh-CN" altLang="en-US" b="1"/>
              <a:t>本地方法栈：虚拟机使用</a:t>
            </a:r>
            <a:r>
              <a:rPr lang="en-US" altLang="zh-CN" b="1"/>
              <a:t>NATIVE</a:t>
            </a:r>
            <a:r>
              <a:rPr lang="zh-CN" altLang="en-US" b="1"/>
              <a:t>方法服务。</a:t>
            </a:r>
          </a:p>
          <a:p>
            <a:endParaRPr lang="zh-CN" altLang="en-US" b="1"/>
          </a:p>
          <a:p>
            <a:endParaRPr lang="zh-CN" altLang="en-US" b="1"/>
          </a:p>
          <a:p>
            <a:endParaRPr lang="zh-CN" altLang="en-US" b="1"/>
          </a:p>
          <a:p>
            <a:endParaRPr lang="zh-CN" altLang="en-US" b="1"/>
          </a:p>
          <a:p>
            <a:endParaRPr lang="zh-CN" altLang="en-US"/>
          </a:p>
        </p:txBody>
      </p:sp>
    </p:spTree>
    <p:extLst>
      <p:ext uri="{BB962C8B-B14F-4D97-AF65-F5344CB8AC3E}">
        <p14:creationId xmlns:p14="http://schemas.microsoft.com/office/powerpoint/2010/main" val="175621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a:t>
            </a:r>
            <a:r>
              <a:rPr lang="en-US" altLang="zh-CN"/>
              <a:t>jdk1.6</a:t>
            </a:r>
            <a:r>
              <a:rPr lang="zh-CN" altLang="en-US"/>
              <a:t>中会得到两个</a:t>
            </a:r>
            <a:r>
              <a:rPr lang="en-US" altLang="zh-CN"/>
              <a:t>false</a:t>
            </a:r>
            <a:r>
              <a:rPr lang="zh-CN" altLang="en-US"/>
              <a:t>， 在</a:t>
            </a:r>
            <a:r>
              <a:rPr lang="en-US" altLang="zh-CN"/>
              <a:t>jdk 1.7</a:t>
            </a:r>
            <a:r>
              <a:rPr lang="zh-CN" altLang="en-US"/>
              <a:t>中会得到一个</a:t>
            </a:r>
            <a:r>
              <a:rPr lang="en-US" altLang="zh-CN"/>
              <a:t>true</a:t>
            </a:r>
            <a:r>
              <a:rPr lang="zh-CN" altLang="en-US"/>
              <a:t>，一个</a:t>
            </a:r>
            <a:r>
              <a:rPr lang="en-US" altLang="zh-CN"/>
              <a:t>false</a:t>
            </a:r>
            <a:r>
              <a:rPr lang="zh-CN" altLang="en-US"/>
              <a:t>。</a:t>
            </a:r>
          </a:p>
          <a:p>
            <a:r>
              <a:rPr lang="en-US" altLang="zh-CN"/>
              <a:t>jdk 1.6 intern</a:t>
            </a:r>
            <a:r>
              <a:rPr lang="zh-CN" altLang="en-US"/>
              <a:t>（）方法会将首次遇到的字符串实例复制到常量池中，返回的也是这个常量池中实例的引用，一个是在方法区一个是在堆上。</a:t>
            </a:r>
          </a:p>
          <a:p>
            <a:r>
              <a:rPr lang="en-US" altLang="zh-CN"/>
              <a:t>jdk 1.7 intern</a:t>
            </a:r>
            <a:r>
              <a:rPr lang="zh-CN" altLang="en-US"/>
              <a:t>（）方法不会再复制，只是在常量池中记录首次出现的实例引用，返回的和创建的是都是同一个实例。</a:t>
            </a:r>
            <a:r>
              <a:rPr lang="en-US" altLang="zh-CN"/>
              <a:t>“java”</a:t>
            </a:r>
            <a:r>
              <a:rPr lang="zh-CN" altLang="en-US"/>
              <a:t>这个字符串之前肯定已经出现了，不符合首次出现的原则，因此是</a:t>
            </a:r>
            <a:r>
              <a:rPr lang="en-US" altLang="zh-CN"/>
              <a:t>false</a:t>
            </a:r>
            <a:r>
              <a:rPr lang="zh-CN" altLang="en-US"/>
              <a:t>。</a:t>
            </a:r>
          </a:p>
        </p:txBody>
      </p:sp>
    </p:spTree>
    <p:extLst>
      <p:ext uri="{BB962C8B-B14F-4D97-AF65-F5344CB8AC3E}">
        <p14:creationId xmlns:p14="http://schemas.microsoft.com/office/powerpoint/2010/main" val="2348643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有个很明显的缺点就是无法解决相互引用的问题。</a:t>
            </a:r>
          </a:p>
        </p:txBody>
      </p:sp>
    </p:spTree>
    <p:extLst>
      <p:ext uri="{BB962C8B-B14F-4D97-AF65-F5344CB8AC3E}">
        <p14:creationId xmlns:p14="http://schemas.microsoft.com/office/powerpoint/2010/main" val="370371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06931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但是只是去触发它，并不会承诺等到它结束，避免一个对象中的</a:t>
            </a:r>
            <a:r>
              <a:rPr lang="en-US" altLang="zh-CN" dirty="0"/>
              <a:t>finalize()</a:t>
            </a:r>
            <a:r>
              <a:rPr lang="zh-CN" altLang="en-US" dirty="0"/>
              <a:t>方法可能造成阻塞，导致回收系统的异常。</a:t>
            </a:r>
          </a:p>
        </p:txBody>
      </p:sp>
    </p:spTree>
    <p:extLst>
      <p:ext uri="{BB962C8B-B14F-4D97-AF65-F5344CB8AC3E}">
        <p14:creationId xmlns:p14="http://schemas.microsoft.com/office/powerpoint/2010/main" val="778687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25075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 </a:t>
            </a:r>
            <a:r>
              <a:rPr lang="en-US" altLang="zh-CN" sz="1200" b="0" i="0" kern="1200" dirty="0" smtClean="0">
                <a:solidFill>
                  <a:schemeClr val="tx1"/>
                </a:solidFill>
                <a:effectLst/>
                <a:latin typeface="+mn-lt"/>
                <a:ea typeface="+mn-ea"/>
                <a:cs typeface="+mn-cs"/>
              </a:rPr>
              <a:t>Activity </a:t>
            </a:r>
            <a:r>
              <a:rPr lang="zh-CN" altLang="en-US" sz="1200" b="0" i="0" kern="1200" dirty="0" smtClean="0">
                <a:solidFill>
                  <a:schemeClr val="tx1"/>
                </a:solidFill>
                <a:effectLst/>
                <a:latin typeface="+mn-lt"/>
                <a:ea typeface="+mn-ea"/>
                <a:cs typeface="+mn-cs"/>
              </a:rPr>
              <a:t>中调用 </a:t>
            </a:r>
            <a:r>
              <a:rPr lang="en-US" altLang="zh-CN" sz="1200" b="0" i="0" kern="1200" dirty="0" err="1" smtClean="0">
                <a:solidFill>
                  <a:schemeClr val="tx1"/>
                </a:solidFill>
                <a:effectLst/>
                <a:latin typeface="+mn-lt"/>
                <a:ea typeface="+mn-ea"/>
                <a:cs typeface="+mn-cs"/>
              </a:rPr>
              <a:t>getInstance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方法并传入 </a:t>
            </a:r>
            <a:r>
              <a:rPr lang="en-US" altLang="zh-CN" sz="1200" b="0" i="0" kern="1200" dirty="0" smtClean="0">
                <a:solidFill>
                  <a:schemeClr val="tx1"/>
                </a:solidFill>
                <a:effectLst/>
                <a:latin typeface="+mn-lt"/>
                <a:ea typeface="+mn-ea"/>
                <a:cs typeface="+mn-cs"/>
              </a:rPr>
              <a:t>this </a:t>
            </a:r>
            <a:r>
              <a:rPr lang="zh-CN" altLang="en-US" sz="1200" b="0" i="0" kern="1200" dirty="0" smtClean="0">
                <a:solidFill>
                  <a:schemeClr val="tx1"/>
                </a:solidFill>
                <a:effectLst/>
                <a:latin typeface="+mn-lt"/>
                <a:ea typeface="+mn-ea"/>
                <a:cs typeface="+mn-cs"/>
              </a:rPr>
              <a:t>时，</a:t>
            </a:r>
            <a:r>
              <a:rPr lang="en-US" altLang="zh-CN" sz="1200" b="0" i="0" kern="1200" dirty="0" err="1" smtClean="0">
                <a:solidFill>
                  <a:schemeClr val="tx1"/>
                </a:solidFill>
                <a:effectLst/>
                <a:latin typeface="+mn-lt"/>
                <a:ea typeface="+mn-ea"/>
                <a:cs typeface="+mn-cs"/>
              </a:rPr>
              <a:t>singleTon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就持有了此 </a:t>
            </a:r>
            <a:r>
              <a:rPr lang="en-US" altLang="zh-CN" sz="1200" b="0" i="0" kern="1200" dirty="0" smtClean="0">
                <a:solidFill>
                  <a:schemeClr val="tx1"/>
                </a:solidFill>
                <a:effectLst/>
                <a:latin typeface="+mn-lt"/>
                <a:ea typeface="+mn-ea"/>
                <a:cs typeface="+mn-cs"/>
              </a:rPr>
              <a:t>Activity </a:t>
            </a:r>
            <a:r>
              <a:rPr lang="zh-CN" altLang="en-US" sz="1200" b="0" i="0" kern="1200" dirty="0" smtClean="0">
                <a:solidFill>
                  <a:schemeClr val="tx1"/>
                </a:solidFill>
                <a:effectLst/>
                <a:latin typeface="+mn-lt"/>
                <a:ea typeface="+mn-ea"/>
                <a:cs typeface="+mn-cs"/>
              </a:rPr>
              <a:t>的引用，当退出 </a:t>
            </a:r>
            <a:r>
              <a:rPr lang="en-US" altLang="zh-CN" sz="1200" b="0" i="0" kern="1200" dirty="0" smtClean="0">
                <a:solidFill>
                  <a:schemeClr val="tx1"/>
                </a:solidFill>
                <a:effectLst/>
                <a:latin typeface="+mn-lt"/>
                <a:ea typeface="+mn-ea"/>
                <a:cs typeface="+mn-cs"/>
              </a:rPr>
              <a:t>Activity </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Activity </a:t>
            </a:r>
            <a:r>
              <a:rPr lang="zh-CN" altLang="en-US" sz="1200" b="0" i="0" kern="1200" dirty="0" smtClean="0">
                <a:solidFill>
                  <a:schemeClr val="tx1"/>
                </a:solidFill>
                <a:effectLst/>
                <a:latin typeface="+mn-lt"/>
                <a:ea typeface="+mn-ea"/>
                <a:cs typeface="+mn-cs"/>
              </a:rPr>
              <a:t>就无法回收，造成内存泄漏。通过 </a:t>
            </a:r>
            <a:r>
              <a:rPr lang="en-US" altLang="zh-CN" sz="1200" b="0" i="0" kern="1200" dirty="0" err="1" smtClean="0">
                <a:solidFill>
                  <a:schemeClr val="tx1"/>
                </a:solidFill>
                <a:effectLst/>
                <a:latin typeface="+mn-lt"/>
                <a:ea typeface="+mn-ea"/>
                <a:cs typeface="+mn-cs"/>
              </a:rPr>
              <a:t>getApplicationContext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来获取 </a:t>
            </a:r>
            <a:r>
              <a:rPr lang="en-US" altLang="zh-CN" sz="1200" b="0" i="0" kern="1200" dirty="0" smtClean="0">
                <a:solidFill>
                  <a:schemeClr val="tx1"/>
                </a:solidFill>
                <a:effectLst/>
                <a:latin typeface="+mn-lt"/>
                <a:ea typeface="+mn-ea"/>
                <a:cs typeface="+mn-cs"/>
              </a:rPr>
              <a:t>Application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Context</a:t>
            </a:r>
            <a:r>
              <a:rPr lang="zh-CN" altLang="en-US" sz="1200" b="0" i="0" kern="1200" dirty="0" smtClean="0">
                <a:solidFill>
                  <a:schemeClr val="tx1"/>
                </a:solidFill>
                <a:effectLst/>
                <a:latin typeface="+mn-lt"/>
                <a:ea typeface="+mn-ea"/>
                <a:cs typeface="+mn-cs"/>
              </a:rPr>
              <a:t>，让它被单例持有，这样退出 </a:t>
            </a:r>
            <a:r>
              <a:rPr lang="en-US" altLang="zh-CN" sz="1200" b="0" i="0" kern="1200" dirty="0" smtClean="0">
                <a:solidFill>
                  <a:schemeClr val="tx1"/>
                </a:solidFill>
                <a:effectLst/>
                <a:latin typeface="+mn-lt"/>
                <a:ea typeface="+mn-ea"/>
                <a:cs typeface="+mn-cs"/>
              </a:rPr>
              <a:t>Activity </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Activity </a:t>
            </a:r>
            <a:r>
              <a:rPr lang="zh-CN" altLang="en-US" sz="1200" b="0" i="0" kern="1200" dirty="0" smtClean="0">
                <a:solidFill>
                  <a:schemeClr val="tx1"/>
                </a:solidFill>
                <a:effectLst/>
                <a:latin typeface="+mn-lt"/>
                <a:ea typeface="+mn-ea"/>
                <a:cs typeface="+mn-cs"/>
              </a:rPr>
              <a:t>对象就能正常被回收了，而 </a:t>
            </a:r>
            <a:r>
              <a:rPr lang="en-US" altLang="zh-CN" sz="1200" b="0" i="0" kern="1200" dirty="0" smtClean="0">
                <a:solidFill>
                  <a:schemeClr val="tx1"/>
                </a:solidFill>
                <a:effectLst/>
                <a:latin typeface="+mn-lt"/>
                <a:ea typeface="+mn-ea"/>
                <a:cs typeface="+mn-cs"/>
              </a:rPr>
              <a:t>Application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Context </a:t>
            </a:r>
            <a:r>
              <a:rPr lang="zh-CN" altLang="en-US" sz="1200" b="0" i="0" kern="1200" dirty="0" smtClean="0">
                <a:solidFill>
                  <a:schemeClr val="tx1"/>
                </a:solidFill>
                <a:effectLst/>
                <a:latin typeface="+mn-lt"/>
                <a:ea typeface="+mn-ea"/>
                <a:cs typeface="+mn-cs"/>
              </a:rPr>
              <a:t>的生命周期和单例的生命周期是一致的，所有再整个 </a:t>
            </a:r>
            <a:r>
              <a:rPr lang="en-US" altLang="zh-CN" sz="1200" b="0" i="0" kern="1200" dirty="0" smtClean="0">
                <a:solidFill>
                  <a:schemeClr val="tx1"/>
                </a:solidFill>
                <a:effectLst/>
                <a:latin typeface="+mn-lt"/>
                <a:ea typeface="+mn-ea"/>
                <a:cs typeface="+mn-cs"/>
              </a:rPr>
              <a:t>App </a:t>
            </a:r>
            <a:r>
              <a:rPr lang="zh-CN" altLang="en-US" sz="1200" b="0" i="0" kern="1200" dirty="0" smtClean="0">
                <a:solidFill>
                  <a:schemeClr val="tx1"/>
                </a:solidFill>
                <a:effectLst/>
                <a:latin typeface="+mn-lt"/>
                <a:ea typeface="+mn-ea"/>
                <a:cs typeface="+mn-cs"/>
              </a:rPr>
              <a:t>运行过程中都不会造成内存泄漏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9132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2017/12/8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96c068ada2deee33ee468c774e905b05"/>
          <p:cNvPicPr>
            <a:picLocks noChangeAspect="1"/>
          </p:cNvPicPr>
          <p:nvPr/>
        </p:nvPicPr>
        <p:blipFill>
          <a:blip r:embed="rId2"/>
          <a:stretch>
            <a:fillRect/>
          </a:stretch>
        </p:blipFill>
        <p:spPr>
          <a:xfrm>
            <a:off x="944880" y="3592830"/>
            <a:ext cx="10057765" cy="1287145"/>
          </a:xfrm>
          <a:prstGeom prst="rect">
            <a:avLst/>
          </a:prstGeom>
        </p:spPr>
      </p:pic>
      <p:sp>
        <p:nvSpPr>
          <p:cNvPr id="8" name="文本框 7"/>
          <p:cNvSpPr txBox="1"/>
          <p:nvPr/>
        </p:nvSpPr>
        <p:spPr>
          <a:xfrm>
            <a:off x="2506980" y="2186940"/>
            <a:ext cx="6933565" cy="829945"/>
          </a:xfrm>
          <a:prstGeom prst="rect">
            <a:avLst/>
          </a:prstGeom>
          <a:noFill/>
        </p:spPr>
        <p:txBody>
          <a:bodyPr wrap="square" rtlCol="0">
            <a:spAutoFit/>
          </a:bodyPr>
          <a:lstStyle/>
          <a:p>
            <a:pPr algn="ctr"/>
            <a:r>
              <a:rPr lang="zh-CN" altLang="en-US" sz="4800">
                <a:solidFill>
                  <a:schemeClr val="tx2">
                    <a:lumMod val="75000"/>
                  </a:schemeClr>
                </a:solidFill>
                <a:latin typeface="方正幼线简体" panose="03000509000000000000" charset="-122"/>
                <a:ea typeface="方正幼线简体" panose="03000509000000000000" charset="-122"/>
              </a:rPr>
              <a:t>深入理解</a:t>
            </a:r>
            <a:r>
              <a:rPr lang="en-US" altLang="zh-CN" sz="4800">
                <a:solidFill>
                  <a:schemeClr val="tx2">
                    <a:lumMod val="75000"/>
                  </a:schemeClr>
                </a:solidFill>
                <a:latin typeface="方正幼线简体" panose="03000509000000000000" charset="-122"/>
                <a:ea typeface="方正幼线简体" panose="03000509000000000000" charset="-122"/>
              </a:rPr>
              <a:t>jvm</a:t>
            </a:r>
            <a:r>
              <a:rPr lang="zh-CN" altLang="en-US" sz="4800">
                <a:solidFill>
                  <a:schemeClr val="tx2">
                    <a:lumMod val="75000"/>
                  </a:schemeClr>
                </a:solidFill>
                <a:latin typeface="方正幼线简体" panose="03000509000000000000" charset="-122"/>
                <a:ea typeface="方正幼线简体" panose="03000509000000000000" charset="-122"/>
              </a:rPr>
              <a:t>虚拟机</a:t>
            </a:r>
          </a:p>
        </p:txBody>
      </p:sp>
      <p:pic>
        <p:nvPicPr>
          <p:cNvPr id="10" name="图片 9" descr="2e1fb3f4da1668875c32d576dde8725a"/>
          <p:cNvPicPr>
            <a:picLocks noChangeAspect="1"/>
          </p:cNvPicPr>
          <p:nvPr/>
        </p:nvPicPr>
        <p:blipFill>
          <a:blip r:embed="rId3">
            <a:lum bright="-48000" contrast="-30000"/>
          </a:blip>
          <a:stretch>
            <a:fillRect/>
          </a:stretch>
        </p:blipFill>
        <p:spPr>
          <a:xfrm>
            <a:off x="944245" y="4420235"/>
            <a:ext cx="10058400" cy="1345565"/>
          </a:xfrm>
          <a:prstGeom prst="rect">
            <a:avLst/>
          </a:prstGeom>
        </p:spPr>
      </p:pic>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5" name="组合 14"/>
          <p:cNvGrpSpPr/>
          <p:nvPr/>
        </p:nvGrpSpPr>
        <p:grpSpPr>
          <a:xfrm>
            <a:off x="864870" y="1358265"/>
            <a:ext cx="2313786" cy="963741"/>
            <a:chOff x="3099" y="4406"/>
            <a:chExt cx="5189" cy="2161"/>
          </a:xfrm>
        </p:grpSpPr>
        <p:sp>
          <p:nvSpPr>
            <p:cNvPr id="13" name="矩形 12"/>
            <p:cNvSpPr/>
            <p:nvPr/>
          </p:nvSpPr>
          <p:spPr>
            <a:xfrm rot="2700000">
              <a:off x="3099" y="4418"/>
              <a:ext cx="2149" cy="2149"/>
            </a:xfrm>
            <a:prstGeom prst="rect">
              <a:avLst/>
            </a:prstGeom>
            <a:solidFill>
              <a:schemeClr val="tx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矩形 13"/>
            <p:cNvSpPr/>
            <p:nvPr/>
          </p:nvSpPr>
          <p:spPr>
            <a:xfrm rot="2700000">
              <a:off x="4393" y="4406"/>
              <a:ext cx="2149" cy="214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矩形 15"/>
            <p:cNvSpPr/>
            <p:nvPr/>
          </p:nvSpPr>
          <p:spPr>
            <a:xfrm rot="2700000">
              <a:off x="6139" y="4406"/>
              <a:ext cx="2149" cy="2149"/>
            </a:xfrm>
            <a:prstGeom prst="rect">
              <a:avLst/>
            </a:prstGeom>
            <a:solidFill>
              <a:schemeClr val="tx2">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a:solidFill>
                  <a:schemeClr val="tx2">
                    <a:lumMod val="75000"/>
                  </a:schemeClr>
                </a:solidFill>
                <a:latin typeface="方正幼线简体" panose="03000509000000000000" charset="-122"/>
                <a:ea typeface="方正幼线简体" panose="03000509000000000000" charset="-122"/>
                <a:sym typeface="+mn-ea"/>
              </a:rPr>
              <a:t>回收哪些对象？</a:t>
            </a:r>
          </a:p>
        </p:txBody>
      </p:sp>
      <p:sp>
        <p:nvSpPr>
          <p:cNvPr id="7" name="矩形 6"/>
          <p:cNvSpPr/>
          <p:nvPr/>
        </p:nvSpPr>
        <p:spPr>
          <a:xfrm>
            <a:off x="1428750" y="2515235"/>
            <a:ext cx="8508365" cy="3556000"/>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a:solidFill>
                  <a:schemeClr val="bg1"/>
                </a:solidFill>
                <a:latin typeface="方正幼线简体" panose="03000509000000000000" charset="-122"/>
                <a:ea typeface="方正幼线简体" panose="03000509000000000000" charset="-122"/>
                <a:sym typeface="+mn-ea"/>
              </a:rPr>
              <a:t>我们能想到的最简单的算法就是：给对象添加一个引用计数器，每当有地方引用它时，计数器值加</a:t>
            </a:r>
            <a:r>
              <a:rPr lang="en-US" altLang="zh-CN" sz="2800" dirty="0">
                <a:solidFill>
                  <a:schemeClr val="bg1"/>
                </a:solidFill>
                <a:latin typeface="方正幼线简体" panose="03000509000000000000" charset="-122"/>
                <a:ea typeface="方正幼线简体" panose="03000509000000000000" charset="-122"/>
                <a:sym typeface="+mn-ea"/>
              </a:rPr>
              <a:t>1</a:t>
            </a:r>
            <a:r>
              <a:rPr lang="zh-CN" altLang="en-US" sz="2800" dirty="0">
                <a:solidFill>
                  <a:schemeClr val="bg1"/>
                </a:solidFill>
                <a:latin typeface="方正幼线简体" panose="03000509000000000000" charset="-122"/>
                <a:ea typeface="方正幼线简体" panose="03000509000000000000" charset="-122"/>
                <a:sym typeface="+mn-ea"/>
              </a:rPr>
              <a:t>，引用失效时，计数器减</a:t>
            </a:r>
            <a:r>
              <a:rPr lang="en-US" altLang="zh-CN" sz="2800" dirty="0">
                <a:solidFill>
                  <a:schemeClr val="bg1"/>
                </a:solidFill>
                <a:latin typeface="方正幼线简体" panose="03000509000000000000" charset="-122"/>
                <a:ea typeface="方正幼线简体" panose="03000509000000000000" charset="-122"/>
                <a:sym typeface="+mn-ea"/>
              </a:rPr>
              <a:t>1</a:t>
            </a:r>
            <a:r>
              <a:rPr lang="zh-CN" altLang="en-US" sz="2800" dirty="0">
                <a:solidFill>
                  <a:schemeClr val="bg1"/>
                </a:solidFill>
                <a:latin typeface="方正幼线简体" panose="03000509000000000000" charset="-122"/>
                <a:ea typeface="方正幼线简体" panose="03000509000000000000" charset="-122"/>
                <a:sym typeface="+mn-ea"/>
              </a:rPr>
              <a:t>。为</a:t>
            </a:r>
            <a:r>
              <a:rPr lang="en-US" altLang="zh-CN" sz="2800" dirty="0">
                <a:solidFill>
                  <a:schemeClr val="bg1"/>
                </a:solidFill>
                <a:latin typeface="方正幼线简体" panose="03000509000000000000" charset="-122"/>
                <a:ea typeface="方正幼线简体" panose="03000509000000000000" charset="-122"/>
                <a:sym typeface="+mn-ea"/>
              </a:rPr>
              <a:t>0</a:t>
            </a:r>
            <a:r>
              <a:rPr lang="zh-CN" altLang="en-US" sz="2800" dirty="0">
                <a:solidFill>
                  <a:schemeClr val="bg1"/>
                </a:solidFill>
                <a:latin typeface="方正幼线简体" panose="03000509000000000000" charset="-122"/>
                <a:ea typeface="方正幼线简体" panose="03000509000000000000" charset="-122"/>
                <a:sym typeface="+mn-ea"/>
              </a:rPr>
              <a:t>的对象就是没有引用的。</a:t>
            </a:r>
            <a:r>
              <a:rPr lang="en-US" altLang="zh-CN" sz="2800" dirty="0">
                <a:solidFill>
                  <a:schemeClr val="bg1"/>
                </a:solidFill>
                <a:latin typeface="方正幼线简体" panose="03000509000000000000" charset="-122"/>
                <a:ea typeface="方正幼线简体" panose="03000509000000000000" charset="-122"/>
                <a:sym typeface="+mn-ea"/>
              </a:rPr>
              <a:t>“</a:t>
            </a:r>
            <a:r>
              <a:rPr lang="zh-CN" altLang="en-US" sz="2800" dirty="0">
                <a:solidFill>
                  <a:schemeClr val="bg1"/>
                </a:solidFill>
                <a:latin typeface="方正幼线简体" panose="03000509000000000000" charset="-122"/>
                <a:ea typeface="方正幼线简体" panose="03000509000000000000" charset="-122"/>
                <a:sym typeface="+mn-ea"/>
              </a:rPr>
              <a:t>引用计数算法</a:t>
            </a:r>
            <a:r>
              <a:rPr lang="en-US" altLang="zh-CN" sz="2800" dirty="0">
                <a:solidFill>
                  <a:schemeClr val="bg1"/>
                </a:solidFill>
                <a:latin typeface="方正幼线简体" panose="03000509000000000000" charset="-122"/>
                <a:ea typeface="方正幼线简体" panose="03000509000000000000" charset="-122"/>
                <a:sym typeface="+mn-ea"/>
              </a:rPr>
              <a:t>”</a:t>
            </a: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a:solidFill>
                  <a:schemeClr val="tx2">
                    <a:lumMod val="75000"/>
                  </a:schemeClr>
                </a:solidFill>
                <a:latin typeface="方正幼线简体" panose="03000509000000000000" charset="-122"/>
                <a:ea typeface="方正幼线简体" panose="03000509000000000000" charset="-122"/>
                <a:sym typeface="+mn-ea"/>
              </a:rPr>
              <a:t>回收哪些对象？</a:t>
            </a:r>
          </a:p>
        </p:txBody>
      </p:sp>
      <p:sp>
        <p:nvSpPr>
          <p:cNvPr id="7" name="矩形 6"/>
          <p:cNvSpPr/>
          <p:nvPr/>
        </p:nvSpPr>
        <p:spPr>
          <a:xfrm>
            <a:off x="1428750" y="2515235"/>
            <a:ext cx="8508365" cy="3556000"/>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sz="2800" dirty="0">
                <a:solidFill>
                  <a:schemeClr val="bg1"/>
                </a:solidFill>
                <a:latin typeface="方正幼线简体" panose="03000509000000000000" charset="-122"/>
                <a:ea typeface="方正幼线简体" panose="03000509000000000000" charset="-122"/>
                <a:sym typeface="+mn-ea"/>
              </a:rPr>
              <a:t>可达性分析算法：</a:t>
            </a:r>
          </a:p>
          <a:p>
            <a:pPr algn="ctr"/>
            <a:r>
              <a:rPr lang="zh-CN" sz="2800" dirty="0">
                <a:solidFill>
                  <a:schemeClr val="bg1"/>
                </a:solidFill>
                <a:latin typeface="方正幼线简体" panose="03000509000000000000" charset="-122"/>
                <a:ea typeface="方正幼线简体" panose="03000509000000000000" charset="-122"/>
                <a:sym typeface="+mn-ea"/>
              </a:rPr>
              <a:t>通过一系列的称为</a:t>
            </a:r>
            <a:r>
              <a:rPr lang="en-US" altLang="zh-CN" sz="2800" dirty="0">
                <a:solidFill>
                  <a:schemeClr val="bg1"/>
                </a:solidFill>
                <a:latin typeface="方正幼线简体" panose="03000509000000000000" charset="-122"/>
                <a:ea typeface="方正幼线简体" panose="03000509000000000000" charset="-122"/>
                <a:sym typeface="+mn-ea"/>
              </a:rPr>
              <a:t>GC Roots</a:t>
            </a:r>
            <a:r>
              <a:rPr lang="zh-CN" altLang="en-US" sz="2800" dirty="0">
                <a:solidFill>
                  <a:schemeClr val="bg1"/>
                </a:solidFill>
                <a:latin typeface="方正幼线简体" panose="03000509000000000000" charset="-122"/>
                <a:ea typeface="方正幼线简体" panose="03000509000000000000" charset="-122"/>
                <a:sym typeface="+mn-ea"/>
              </a:rPr>
              <a:t>的对象作为起点，从这些节点向下搜索，搜索所走过的路径称为引用链，当一个对象到</a:t>
            </a:r>
            <a:r>
              <a:rPr lang="en-US" altLang="zh-CN" sz="2800" dirty="0">
                <a:solidFill>
                  <a:schemeClr val="bg1"/>
                </a:solidFill>
                <a:latin typeface="方正幼线简体" panose="03000509000000000000" charset="-122"/>
                <a:ea typeface="方正幼线简体" panose="03000509000000000000" charset="-122"/>
                <a:sym typeface="+mn-ea"/>
              </a:rPr>
              <a:t>GC roots</a:t>
            </a:r>
            <a:r>
              <a:rPr lang="zh-CN" altLang="en-US" sz="2800" dirty="0">
                <a:solidFill>
                  <a:schemeClr val="bg1"/>
                </a:solidFill>
                <a:latin typeface="方正幼线简体" panose="03000509000000000000" charset="-122"/>
                <a:ea typeface="方正幼线简体" panose="03000509000000000000" charset="-122"/>
                <a:sym typeface="+mn-ea"/>
              </a:rPr>
              <a:t>没有任何引用链相连。（有向图不可达即为可回收的对象）</a:t>
            </a: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a:solidFill>
                  <a:schemeClr val="tx2">
                    <a:lumMod val="75000"/>
                  </a:schemeClr>
                </a:solidFill>
                <a:latin typeface="方正幼线简体" panose="03000509000000000000" charset="-122"/>
                <a:ea typeface="方正幼线简体" panose="03000509000000000000" charset="-122"/>
                <a:sym typeface="+mn-ea"/>
              </a:rPr>
              <a:t>对象的自我救赎</a:t>
            </a:r>
          </a:p>
        </p:txBody>
      </p:sp>
      <p:sp>
        <p:nvSpPr>
          <p:cNvPr id="7" name="矩形 6"/>
          <p:cNvSpPr/>
          <p:nvPr/>
        </p:nvSpPr>
        <p:spPr>
          <a:xfrm>
            <a:off x="1428750" y="2515235"/>
            <a:ext cx="8508365" cy="3556000"/>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a:solidFill>
                  <a:schemeClr val="bg1"/>
                </a:solidFill>
                <a:latin typeface="方正幼线简体" panose="03000509000000000000" charset="-122"/>
                <a:ea typeface="方正幼线简体" panose="03000509000000000000" charset="-122"/>
                <a:sym typeface="+mn-ea"/>
              </a:rPr>
              <a:t>即使在可达性分析算法中不可达的对象，至少要被标记两次才会被回收。在这两次之间，会判断该对象有没有覆盖</a:t>
            </a:r>
            <a:r>
              <a:rPr lang="en-US" altLang="zh-CN" sz="2800" dirty="0">
                <a:solidFill>
                  <a:schemeClr val="bg1"/>
                </a:solidFill>
                <a:latin typeface="方正幼线简体" panose="03000509000000000000" charset="-122"/>
                <a:ea typeface="方正幼线简体" panose="03000509000000000000" charset="-122"/>
                <a:sym typeface="+mn-ea"/>
              </a:rPr>
              <a:t>finalize</a:t>
            </a:r>
            <a:r>
              <a:rPr lang="zh-CN" altLang="en-US" sz="2800" dirty="0">
                <a:solidFill>
                  <a:schemeClr val="bg1"/>
                </a:solidFill>
                <a:latin typeface="方正幼线简体" panose="03000509000000000000" charset="-122"/>
                <a:ea typeface="方正幼线简体" panose="03000509000000000000" charset="-122"/>
                <a:sym typeface="+mn-ea"/>
              </a:rPr>
              <a:t>（）方法（只会被系统调用一次），当有覆盖并且没有被执行过，这个对象会被放置在</a:t>
            </a:r>
            <a:r>
              <a:rPr lang="en-US" altLang="zh-CN" sz="2800" dirty="0">
                <a:solidFill>
                  <a:schemeClr val="bg1"/>
                </a:solidFill>
                <a:latin typeface="方正幼线简体" panose="03000509000000000000" charset="-122"/>
                <a:ea typeface="方正幼线简体" panose="03000509000000000000" charset="-122"/>
                <a:sym typeface="+mn-ea"/>
              </a:rPr>
              <a:t>F-QUEUE</a:t>
            </a:r>
            <a:r>
              <a:rPr lang="zh-CN" altLang="en-US" sz="2800" dirty="0">
                <a:solidFill>
                  <a:schemeClr val="bg1"/>
                </a:solidFill>
                <a:latin typeface="方正幼线简体" panose="03000509000000000000" charset="-122"/>
                <a:ea typeface="方正幼线简体" panose="03000509000000000000" charset="-122"/>
                <a:sym typeface="+mn-ea"/>
              </a:rPr>
              <a:t>的队列中并且在一个低优先级的</a:t>
            </a:r>
            <a:r>
              <a:rPr lang="en-US" altLang="zh-CN" sz="2800" dirty="0">
                <a:solidFill>
                  <a:schemeClr val="bg1"/>
                </a:solidFill>
                <a:latin typeface="方正幼线简体" panose="03000509000000000000" charset="-122"/>
                <a:ea typeface="方正幼线简体" panose="03000509000000000000" charset="-122"/>
                <a:sym typeface="+mn-ea"/>
              </a:rPr>
              <a:t>Finalize</a:t>
            </a:r>
            <a:r>
              <a:rPr lang="zh-CN" altLang="en-US" sz="2800" dirty="0">
                <a:solidFill>
                  <a:schemeClr val="bg1"/>
                </a:solidFill>
                <a:latin typeface="方正幼线简体" panose="03000509000000000000" charset="-122"/>
                <a:ea typeface="方正幼线简体" panose="03000509000000000000" charset="-122"/>
                <a:sym typeface="+mn-ea"/>
              </a:rPr>
              <a:t>线程去执行。稍后会对</a:t>
            </a:r>
            <a:r>
              <a:rPr lang="en-US" altLang="zh-CN" sz="2800" dirty="0">
                <a:solidFill>
                  <a:schemeClr val="bg1"/>
                </a:solidFill>
                <a:latin typeface="方正幼线简体" panose="03000509000000000000" charset="-122"/>
                <a:ea typeface="方正幼线简体" panose="03000509000000000000" charset="-122"/>
                <a:sym typeface="+mn-ea"/>
              </a:rPr>
              <a:t>F-QUEUE</a:t>
            </a:r>
            <a:r>
              <a:rPr lang="zh-CN" altLang="en-US" sz="2800" dirty="0">
                <a:solidFill>
                  <a:schemeClr val="bg1"/>
                </a:solidFill>
                <a:latin typeface="方正幼线简体" panose="03000509000000000000" charset="-122"/>
                <a:ea typeface="方正幼线简体" panose="03000509000000000000" charset="-122"/>
                <a:sym typeface="+mn-ea"/>
              </a:rPr>
              <a:t>的对象进行第二次标记。</a:t>
            </a: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a:solidFill>
                  <a:schemeClr val="tx2">
                    <a:lumMod val="75000"/>
                  </a:schemeClr>
                </a:solidFill>
                <a:latin typeface="方正幼线简体" panose="03000509000000000000" charset="-122"/>
                <a:ea typeface="方正幼线简体" panose="03000509000000000000" charset="-122"/>
                <a:sym typeface="+mn-ea"/>
              </a:rPr>
              <a:t>四</a:t>
            </a:r>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种类型的引用</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sp>
        <p:nvSpPr>
          <p:cNvPr id="5" name="矩形 4"/>
          <p:cNvSpPr/>
          <p:nvPr/>
        </p:nvSpPr>
        <p:spPr>
          <a:xfrm>
            <a:off x="3481681" y="2008505"/>
            <a:ext cx="2650490" cy="3890010"/>
          </a:xfrm>
          <a:prstGeom prst="rect">
            <a:avLst/>
          </a:prstGeom>
          <a:solidFill>
            <a:schemeClr val="tx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400" dirty="0">
              <a:solidFill>
                <a:schemeClr val="bg1"/>
              </a:solidFill>
              <a:latin typeface="方正幼线简体" panose="03000509000000000000" charset="-122"/>
              <a:ea typeface="方正幼线简体" panose="03000509000000000000" charset="-122"/>
              <a:sym typeface="+mn-ea"/>
            </a:endParaRPr>
          </a:p>
        </p:txBody>
      </p:sp>
      <p:sp>
        <p:nvSpPr>
          <p:cNvPr id="7" name="矩形 6"/>
          <p:cNvSpPr/>
          <p:nvPr/>
        </p:nvSpPr>
        <p:spPr>
          <a:xfrm>
            <a:off x="6132171" y="2008505"/>
            <a:ext cx="2650490" cy="3890010"/>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400" dirty="0">
              <a:solidFill>
                <a:schemeClr val="bg1"/>
              </a:solidFill>
              <a:latin typeface="方正幼线简体" panose="03000509000000000000" charset="-122"/>
              <a:ea typeface="方正幼线简体" panose="03000509000000000000" charset="-122"/>
              <a:sym typeface="+mn-ea"/>
            </a:endParaRPr>
          </a:p>
          <a:p>
            <a:pPr algn="ctr"/>
            <a:endParaRPr lang="zh-CN" altLang="en-US" sz="2400" dirty="0">
              <a:solidFill>
                <a:schemeClr val="bg1"/>
              </a:solidFill>
              <a:latin typeface="方正幼线简体" panose="03000509000000000000" charset="-122"/>
              <a:ea typeface="方正幼线简体" panose="03000509000000000000" charset="-122"/>
              <a:sym typeface="+mn-ea"/>
            </a:endParaRPr>
          </a:p>
          <a:p>
            <a:pPr algn="ctr"/>
            <a:endParaRPr lang="zh-CN" altLang="en-US"/>
          </a:p>
        </p:txBody>
      </p:sp>
      <p:sp>
        <p:nvSpPr>
          <p:cNvPr id="8" name="矩形 7"/>
          <p:cNvSpPr/>
          <p:nvPr/>
        </p:nvSpPr>
        <p:spPr>
          <a:xfrm>
            <a:off x="8782661" y="2008505"/>
            <a:ext cx="2650490" cy="3890010"/>
          </a:xfrm>
          <a:prstGeom prst="rect">
            <a:avLst/>
          </a:prstGeom>
          <a:solidFill>
            <a:schemeClr val="tx2">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8"/>
          <p:cNvSpPr txBox="1"/>
          <p:nvPr/>
        </p:nvSpPr>
        <p:spPr>
          <a:xfrm>
            <a:off x="3584926" y="2167320"/>
            <a:ext cx="2461260" cy="3785652"/>
          </a:xfrm>
          <a:prstGeom prst="rect">
            <a:avLst/>
          </a:prstGeom>
          <a:noFill/>
        </p:spPr>
        <p:txBody>
          <a:bodyPr wrap="square" rtlCol="0">
            <a:spAutoFit/>
          </a:bodyPr>
          <a:lstStyle/>
          <a:p>
            <a:pPr algn="ctr"/>
            <a:r>
              <a:rPr lang="zh-CN" altLang="en-US" sz="2400" dirty="0" smtClean="0">
                <a:solidFill>
                  <a:schemeClr val="bg1"/>
                </a:solidFill>
                <a:latin typeface="方正幼线简体" panose="03000509000000000000" charset="-122"/>
                <a:ea typeface="方正幼线简体" panose="03000509000000000000" charset="-122"/>
                <a:sym typeface="+mn-ea"/>
              </a:rPr>
              <a:t>软引用：</a:t>
            </a:r>
            <a:endParaRPr lang="en-US" altLang="zh-CN" sz="2400" dirty="0" smtClean="0">
              <a:solidFill>
                <a:schemeClr val="bg1"/>
              </a:solidFill>
              <a:latin typeface="方正幼线简体" panose="03000509000000000000" charset="-122"/>
              <a:ea typeface="方正幼线简体" panose="03000509000000000000" charset="-122"/>
              <a:sym typeface="+mn-ea"/>
            </a:endParaRPr>
          </a:p>
          <a:p>
            <a:pPr algn="ctr"/>
            <a:r>
              <a:rPr lang="zh-CN" altLang="en-US" sz="2400" dirty="0" smtClean="0">
                <a:solidFill>
                  <a:schemeClr val="bg1"/>
                </a:solidFill>
                <a:ea typeface="方正幼线简体" panose="03000509000000000000" charset="-122"/>
                <a:sym typeface="+mn-ea"/>
              </a:rPr>
              <a:t>用来描述一些有用但是并非必须的对象。在系统将要发生内存溢出的之前，会把这些引用的对象放进二次回收的范围里。（</a:t>
            </a:r>
            <a:r>
              <a:rPr lang="en-US" altLang="zh-CN" sz="2400" dirty="0" err="1" smtClean="0">
                <a:solidFill>
                  <a:schemeClr val="bg1"/>
                </a:solidFill>
                <a:ea typeface="方正幼线简体" panose="03000509000000000000" charset="-122"/>
                <a:sym typeface="+mn-ea"/>
              </a:rPr>
              <a:t>SoftReference</a:t>
            </a:r>
            <a:r>
              <a:rPr lang="zh-CN" altLang="en-US" sz="2400" dirty="0" smtClean="0">
                <a:solidFill>
                  <a:schemeClr val="bg1"/>
                </a:solidFill>
                <a:ea typeface="方正幼线简体" panose="03000509000000000000" charset="-122"/>
                <a:sym typeface="+mn-ea"/>
              </a:rPr>
              <a:t>）</a:t>
            </a:r>
            <a:endParaRPr lang="zh-CN" altLang="en-US" dirty="0"/>
          </a:p>
        </p:txBody>
      </p:sp>
      <p:sp>
        <p:nvSpPr>
          <p:cNvPr id="10" name="文本框 9"/>
          <p:cNvSpPr txBox="1"/>
          <p:nvPr/>
        </p:nvSpPr>
        <p:spPr>
          <a:xfrm>
            <a:off x="6187404" y="2515235"/>
            <a:ext cx="2461260" cy="3416320"/>
          </a:xfrm>
          <a:prstGeom prst="rect">
            <a:avLst/>
          </a:prstGeom>
          <a:noFill/>
        </p:spPr>
        <p:txBody>
          <a:bodyPr wrap="square" rtlCol="0">
            <a:spAutoFit/>
          </a:bodyPr>
          <a:lstStyle/>
          <a:p>
            <a:pPr algn="ctr"/>
            <a:r>
              <a:rPr lang="zh-CN" altLang="en-US" sz="2400" dirty="0" smtClean="0">
                <a:solidFill>
                  <a:schemeClr val="bg1"/>
                </a:solidFill>
                <a:latin typeface="方正幼线简体" panose="03000509000000000000" charset="-122"/>
                <a:ea typeface="方正幼线简体" panose="03000509000000000000" charset="-122"/>
                <a:sym typeface="+mn-ea"/>
              </a:rPr>
              <a:t>弱引用：</a:t>
            </a:r>
            <a:endParaRPr lang="en-US" altLang="zh-CN" sz="2400" dirty="0" smtClean="0">
              <a:solidFill>
                <a:schemeClr val="bg1"/>
              </a:solidFill>
              <a:latin typeface="方正幼线简体" panose="03000509000000000000" charset="-122"/>
              <a:ea typeface="方正幼线简体" panose="03000509000000000000" charset="-122"/>
              <a:sym typeface="+mn-ea"/>
            </a:endParaRPr>
          </a:p>
          <a:p>
            <a:pPr algn="ctr"/>
            <a:r>
              <a:rPr lang="zh-CN" altLang="en-US" sz="2400" dirty="0" smtClean="0">
                <a:solidFill>
                  <a:schemeClr val="bg1"/>
                </a:solidFill>
                <a:ea typeface="方正幼线简体" panose="03000509000000000000" charset="-122"/>
                <a:sym typeface="+mn-ea"/>
              </a:rPr>
              <a:t>只能生存到下一次垃圾收集发生之前。当垃圾收集器工作的时，无论当前内存是否足够，都会回收掉。（</a:t>
            </a:r>
            <a:r>
              <a:rPr lang="en-US" altLang="zh-CN" sz="2400" dirty="0" err="1" smtClean="0">
                <a:solidFill>
                  <a:schemeClr val="bg1"/>
                </a:solidFill>
                <a:ea typeface="方正幼线简体" panose="03000509000000000000" charset="-122"/>
                <a:sym typeface="+mn-ea"/>
              </a:rPr>
              <a:t>weakReference</a:t>
            </a:r>
            <a:r>
              <a:rPr lang="zh-CN" altLang="en-US" sz="2400" dirty="0" smtClean="0">
                <a:solidFill>
                  <a:schemeClr val="bg1"/>
                </a:solidFill>
                <a:ea typeface="方正幼线简体" panose="03000509000000000000" charset="-122"/>
                <a:sym typeface="+mn-ea"/>
              </a:rPr>
              <a:t>）</a:t>
            </a:r>
            <a:endParaRPr lang="en-US" altLang="zh-CN" sz="2400" dirty="0" smtClean="0">
              <a:solidFill>
                <a:schemeClr val="bg1"/>
              </a:solidFill>
              <a:ea typeface="方正幼线简体" panose="03000509000000000000" charset="-122"/>
              <a:sym typeface="+mn-ea"/>
            </a:endParaRPr>
          </a:p>
        </p:txBody>
      </p:sp>
      <p:sp>
        <p:nvSpPr>
          <p:cNvPr id="11" name="文本框 10"/>
          <p:cNvSpPr txBox="1"/>
          <p:nvPr/>
        </p:nvSpPr>
        <p:spPr>
          <a:xfrm>
            <a:off x="8916658" y="2198098"/>
            <a:ext cx="2461260" cy="3724096"/>
          </a:xfrm>
          <a:prstGeom prst="rect">
            <a:avLst/>
          </a:prstGeom>
          <a:noFill/>
        </p:spPr>
        <p:txBody>
          <a:bodyPr wrap="square" rtlCol="0">
            <a:spAutoFit/>
          </a:bodyPr>
          <a:lstStyle/>
          <a:p>
            <a:pPr algn="ctr"/>
            <a:r>
              <a:rPr lang="zh-CN" altLang="en-US" sz="2400" dirty="0" smtClean="0">
                <a:solidFill>
                  <a:schemeClr val="bg1"/>
                </a:solidFill>
                <a:latin typeface="方正幼线简体" panose="03000509000000000000" charset="-122"/>
                <a:ea typeface="方正幼线简体" panose="03000509000000000000" charset="-122"/>
                <a:sym typeface="+mn-ea"/>
              </a:rPr>
              <a:t>虚引用：</a:t>
            </a:r>
            <a:endParaRPr lang="en-US" altLang="zh-CN" sz="2400" dirty="0" smtClean="0">
              <a:solidFill>
                <a:schemeClr val="bg1"/>
              </a:solidFill>
              <a:latin typeface="方正幼线简体" panose="03000509000000000000" charset="-122"/>
              <a:ea typeface="方正幼线简体" panose="03000509000000000000" charset="-122"/>
              <a:sym typeface="+mn-ea"/>
            </a:endParaRPr>
          </a:p>
          <a:p>
            <a:pPr algn="ctr"/>
            <a:r>
              <a:rPr lang="zh-CN" altLang="en-US" sz="2400" dirty="0" smtClean="0">
                <a:solidFill>
                  <a:schemeClr val="bg1"/>
                </a:solidFill>
                <a:ea typeface="方正幼线简体" panose="03000509000000000000" charset="-122"/>
                <a:sym typeface="+mn-ea"/>
              </a:rPr>
              <a:t>不会对对象的生存时间构成影响，也不能用来取得对象的实例。唯一的目的是在对象被收集器回收时收到一个系统通知。</a:t>
            </a:r>
            <a:r>
              <a:rPr lang="zh-CN" altLang="en-US" sz="2000" dirty="0" smtClean="0">
                <a:solidFill>
                  <a:schemeClr val="bg1"/>
                </a:solidFill>
                <a:ea typeface="方正幼线简体" panose="03000509000000000000" charset="-122"/>
                <a:sym typeface="+mn-ea"/>
              </a:rPr>
              <a:t>（</a:t>
            </a:r>
            <a:r>
              <a:rPr lang="en-US" altLang="zh-CN" sz="2000" dirty="0" err="1" smtClean="0">
                <a:solidFill>
                  <a:schemeClr val="bg1"/>
                </a:solidFill>
                <a:ea typeface="方正幼线简体" panose="03000509000000000000" charset="-122"/>
                <a:sym typeface="+mn-ea"/>
              </a:rPr>
              <a:t>PhantomReference</a:t>
            </a:r>
            <a:r>
              <a:rPr lang="zh-CN" altLang="en-US" sz="2000" dirty="0" smtClean="0">
                <a:solidFill>
                  <a:schemeClr val="bg1"/>
                </a:solidFill>
                <a:ea typeface="方正幼线简体" panose="03000509000000000000" charset="-122"/>
                <a:sym typeface="+mn-ea"/>
              </a:rPr>
              <a:t>）</a:t>
            </a:r>
            <a:endParaRPr lang="zh-CN" altLang="en-US" sz="2000" dirty="0"/>
          </a:p>
        </p:txBody>
      </p:sp>
      <p:sp>
        <p:nvSpPr>
          <p:cNvPr id="13" name="矩形 12"/>
          <p:cNvSpPr/>
          <p:nvPr/>
        </p:nvSpPr>
        <p:spPr>
          <a:xfrm>
            <a:off x="831191" y="2008505"/>
            <a:ext cx="2650490" cy="3890010"/>
          </a:xfrm>
          <a:prstGeom prst="rect">
            <a:avLst/>
          </a:prstGeom>
          <a:solidFill>
            <a:schemeClr val="tx2">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文本框 13"/>
          <p:cNvSpPr txBox="1"/>
          <p:nvPr/>
        </p:nvSpPr>
        <p:spPr>
          <a:xfrm>
            <a:off x="869226" y="2518088"/>
            <a:ext cx="2461260" cy="2308324"/>
          </a:xfrm>
          <a:prstGeom prst="rect">
            <a:avLst/>
          </a:prstGeom>
          <a:noFill/>
        </p:spPr>
        <p:txBody>
          <a:bodyPr wrap="square" rtlCol="0">
            <a:spAutoFit/>
          </a:bodyPr>
          <a:lstStyle/>
          <a:p>
            <a:pPr algn="ctr"/>
            <a:r>
              <a:rPr lang="zh-CN" altLang="en-US" sz="2400" dirty="0" smtClean="0">
                <a:solidFill>
                  <a:schemeClr val="bg1"/>
                </a:solidFill>
                <a:latin typeface="方正幼线简体" panose="03000509000000000000" charset="-122"/>
                <a:ea typeface="方正幼线简体" panose="03000509000000000000" charset="-122"/>
                <a:sym typeface="+mn-ea"/>
              </a:rPr>
              <a:t>强应用：</a:t>
            </a:r>
            <a:endParaRPr lang="en-US" altLang="zh-CN" sz="2400" dirty="0" smtClean="0">
              <a:solidFill>
                <a:schemeClr val="bg1"/>
              </a:solidFill>
              <a:latin typeface="方正幼线简体" panose="03000509000000000000" charset="-122"/>
              <a:ea typeface="方正幼线简体" panose="03000509000000000000" charset="-122"/>
              <a:sym typeface="+mn-ea"/>
            </a:endParaRPr>
          </a:p>
          <a:p>
            <a:pPr algn="ctr"/>
            <a:r>
              <a:rPr lang="zh-CN" altLang="en-US" sz="2400" dirty="0" smtClean="0">
                <a:solidFill>
                  <a:schemeClr val="bg1"/>
                </a:solidFill>
                <a:ea typeface="方正幼线简体" panose="03000509000000000000" charset="-122"/>
                <a:sym typeface="+mn-ea"/>
              </a:rPr>
              <a:t>代码中普遍存在的，只要强引用存在，垃圾收集器永远不会回收掉被引用的对象</a:t>
            </a:r>
            <a:endParaRPr lang="zh-CN" altLang="en-US" dirty="0"/>
          </a:p>
        </p:txBody>
      </p:sp>
    </p:spTree>
    <p:extLst>
      <p:ext uri="{BB962C8B-B14F-4D97-AF65-F5344CB8AC3E}">
        <p14:creationId xmlns:p14="http://schemas.microsoft.com/office/powerpoint/2010/main" val="3154869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29" y="558800"/>
            <a:ext cx="6479589" cy="584775"/>
          </a:xfrm>
          <a:prstGeom prst="rect">
            <a:avLst/>
          </a:prstGeom>
          <a:noFill/>
        </p:spPr>
        <p:txBody>
          <a:bodyPr wrap="square" rtlCol="0">
            <a:spAutoFit/>
          </a:bodyPr>
          <a:lstStyle/>
          <a:p>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关于项目中的一些内存泄漏的风险</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sp>
        <p:nvSpPr>
          <p:cNvPr id="14" name="文本框 13"/>
          <p:cNvSpPr txBox="1"/>
          <p:nvPr/>
        </p:nvSpPr>
        <p:spPr>
          <a:xfrm>
            <a:off x="869226" y="2518088"/>
            <a:ext cx="2461260" cy="2308324"/>
          </a:xfrm>
          <a:prstGeom prst="rect">
            <a:avLst/>
          </a:prstGeom>
          <a:noFill/>
        </p:spPr>
        <p:txBody>
          <a:bodyPr wrap="square" rtlCol="0">
            <a:spAutoFit/>
          </a:bodyPr>
          <a:lstStyle/>
          <a:p>
            <a:pPr algn="ctr"/>
            <a:r>
              <a:rPr lang="zh-CN" altLang="en-US" sz="2400" dirty="0" smtClean="0">
                <a:solidFill>
                  <a:schemeClr val="bg1"/>
                </a:solidFill>
                <a:latin typeface="方正幼线简体" panose="03000509000000000000" charset="-122"/>
                <a:ea typeface="方正幼线简体" panose="03000509000000000000" charset="-122"/>
                <a:sym typeface="+mn-ea"/>
              </a:rPr>
              <a:t>强应用：</a:t>
            </a:r>
            <a:endParaRPr lang="en-US" altLang="zh-CN" sz="2400" dirty="0" smtClean="0">
              <a:solidFill>
                <a:schemeClr val="bg1"/>
              </a:solidFill>
              <a:latin typeface="方正幼线简体" panose="03000509000000000000" charset="-122"/>
              <a:ea typeface="方正幼线简体" panose="03000509000000000000" charset="-122"/>
              <a:sym typeface="+mn-ea"/>
            </a:endParaRPr>
          </a:p>
          <a:p>
            <a:pPr algn="ctr"/>
            <a:r>
              <a:rPr lang="zh-CN" altLang="en-US" sz="2400" dirty="0" smtClean="0">
                <a:solidFill>
                  <a:schemeClr val="bg1"/>
                </a:solidFill>
                <a:ea typeface="方正幼线简体" panose="03000509000000000000" charset="-122"/>
                <a:sym typeface="+mn-ea"/>
              </a:rPr>
              <a:t>代码中普遍存在的，只要强引用存在，垃圾收集器永远不会回收掉被引用的对象</a:t>
            </a:r>
            <a:endParaRPr lang="zh-CN" altLang="en-US" dirty="0"/>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709" y="1438969"/>
            <a:ext cx="8952699" cy="5076075"/>
          </a:xfrm>
          <a:prstGeom prst="rect">
            <a:avLst/>
          </a:prstGeom>
        </p:spPr>
      </p:pic>
    </p:spTree>
    <p:extLst>
      <p:ext uri="{BB962C8B-B14F-4D97-AF65-F5344CB8AC3E}">
        <p14:creationId xmlns:p14="http://schemas.microsoft.com/office/powerpoint/2010/main" val="332241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29" y="558800"/>
            <a:ext cx="6479589" cy="584775"/>
          </a:xfrm>
          <a:prstGeom prst="rect">
            <a:avLst/>
          </a:prstGeom>
          <a:noFill/>
        </p:spPr>
        <p:txBody>
          <a:bodyPr wrap="square" rtlCol="0">
            <a:spAutoFit/>
          </a:bodyPr>
          <a:lstStyle/>
          <a:p>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关于项目中的一些内存泄漏的风险</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sp>
        <p:nvSpPr>
          <p:cNvPr id="14" name="文本框 13"/>
          <p:cNvSpPr txBox="1"/>
          <p:nvPr/>
        </p:nvSpPr>
        <p:spPr>
          <a:xfrm>
            <a:off x="869226" y="2518088"/>
            <a:ext cx="2461260" cy="2308324"/>
          </a:xfrm>
          <a:prstGeom prst="rect">
            <a:avLst/>
          </a:prstGeom>
          <a:noFill/>
        </p:spPr>
        <p:txBody>
          <a:bodyPr wrap="square" rtlCol="0">
            <a:spAutoFit/>
          </a:bodyPr>
          <a:lstStyle/>
          <a:p>
            <a:pPr algn="ctr"/>
            <a:r>
              <a:rPr lang="zh-CN" altLang="en-US" sz="2400" dirty="0" smtClean="0">
                <a:solidFill>
                  <a:schemeClr val="bg1"/>
                </a:solidFill>
                <a:latin typeface="方正幼线简体" panose="03000509000000000000" charset="-122"/>
                <a:ea typeface="方正幼线简体" panose="03000509000000000000" charset="-122"/>
                <a:sym typeface="+mn-ea"/>
              </a:rPr>
              <a:t>强应用：</a:t>
            </a:r>
            <a:endParaRPr lang="en-US" altLang="zh-CN" sz="2400" dirty="0" smtClean="0">
              <a:solidFill>
                <a:schemeClr val="bg1"/>
              </a:solidFill>
              <a:latin typeface="方正幼线简体" panose="03000509000000000000" charset="-122"/>
              <a:ea typeface="方正幼线简体" panose="03000509000000000000" charset="-122"/>
              <a:sym typeface="+mn-ea"/>
            </a:endParaRPr>
          </a:p>
          <a:p>
            <a:pPr algn="ctr"/>
            <a:r>
              <a:rPr lang="zh-CN" altLang="en-US" sz="2400" dirty="0" smtClean="0">
                <a:solidFill>
                  <a:schemeClr val="bg1"/>
                </a:solidFill>
                <a:ea typeface="方正幼线简体" panose="03000509000000000000" charset="-122"/>
                <a:sym typeface="+mn-ea"/>
              </a:rPr>
              <a:t>代码中普遍存在的，只要强引用存在，垃圾收集器永远不会回收掉被引用的对象</a:t>
            </a:r>
            <a:endParaRPr lang="zh-CN" altLang="en-US" dirty="0"/>
          </a:p>
        </p:txBody>
      </p:sp>
      <p:pic>
        <p:nvPicPr>
          <p:cNvPr id="5" name="图片 4"/>
          <p:cNvPicPr>
            <a:picLocks noChangeAspect="1"/>
          </p:cNvPicPr>
          <p:nvPr/>
        </p:nvPicPr>
        <p:blipFill>
          <a:blip r:embed="rId3"/>
          <a:stretch>
            <a:fillRect/>
          </a:stretch>
        </p:blipFill>
        <p:spPr>
          <a:xfrm>
            <a:off x="633729" y="1952997"/>
            <a:ext cx="9732030" cy="4091544"/>
          </a:xfrm>
          <a:prstGeom prst="rect">
            <a:avLst/>
          </a:prstGeom>
        </p:spPr>
      </p:pic>
    </p:spTree>
    <p:extLst>
      <p:ext uri="{BB962C8B-B14F-4D97-AF65-F5344CB8AC3E}">
        <p14:creationId xmlns:p14="http://schemas.microsoft.com/office/powerpoint/2010/main" val="3568589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29" y="558800"/>
            <a:ext cx="6479589" cy="584775"/>
          </a:xfrm>
          <a:prstGeom prst="rect">
            <a:avLst/>
          </a:prstGeom>
          <a:noFill/>
        </p:spPr>
        <p:txBody>
          <a:bodyPr wrap="square" rtlCol="0">
            <a:spAutoFit/>
          </a:bodyPr>
          <a:lstStyle/>
          <a:p>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关于项目中的一些内存泄漏的风险</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sp>
        <p:nvSpPr>
          <p:cNvPr id="14" name="文本框 13"/>
          <p:cNvSpPr txBox="1"/>
          <p:nvPr/>
        </p:nvSpPr>
        <p:spPr>
          <a:xfrm>
            <a:off x="869226" y="2518088"/>
            <a:ext cx="2461260" cy="2308324"/>
          </a:xfrm>
          <a:prstGeom prst="rect">
            <a:avLst/>
          </a:prstGeom>
          <a:noFill/>
        </p:spPr>
        <p:txBody>
          <a:bodyPr wrap="square" rtlCol="0">
            <a:spAutoFit/>
          </a:bodyPr>
          <a:lstStyle/>
          <a:p>
            <a:pPr algn="ctr"/>
            <a:r>
              <a:rPr lang="zh-CN" altLang="en-US" sz="2400" dirty="0" smtClean="0">
                <a:solidFill>
                  <a:schemeClr val="bg1"/>
                </a:solidFill>
                <a:latin typeface="方正幼线简体" panose="03000509000000000000" charset="-122"/>
                <a:ea typeface="方正幼线简体" panose="03000509000000000000" charset="-122"/>
                <a:sym typeface="+mn-ea"/>
              </a:rPr>
              <a:t>强应用：</a:t>
            </a:r>
            <a:endParaRPr lang="en-US" altLang="zh-CN" sz="2400" dirty="0" smtClean="0">
              <a:solidFill>
                <a:schemeClr val="bg1"/>
              </a:solidFill>
              <a:latin typeface="方正幼线简体" panose="03000509000000000000" charset="-122"/>
              <a:ea typeface="方正幼线简体" panose="03000509000000000000" charset="-122"/>
              <a:sym typeface="+mn-ea"/>
            </a:endParaRPr>
          </a:p>
          <a:p>
            <a:pPr algn="ctr"/>
            <a:r>
              <a:rPr lang="zh-CN" altLang="en-US" sz="2400" dirty="0" smtClean="0">
                <a:solidFill>
                  <a:schemeClr val="bg1"/>
                </a:solidFill>
                <a:ea typeface="方正幼线简体" panose="03000509000000000000" charset="-122"/>
                <a:sym typeface="+mn-ea"/>
              </a:rPr>
              <a:t>代码中普遍存在的，只要强引用存在，垃圾收集器永远不会回收掉被引用的对象</a:t>
            </a:r>
            <a:endParaRPr lang="zh-CN" altLang="en-US" dirty="0"/>
          </a:p>
        </p:txBody>
      </p:sp>
      <p:pic>
        <p:nvPicPr>
          <p:cNvPr id="7" name="图片 6"/>
          <p:cNvPicPr>
            <a:picLocks noChangeAspect="1"/>
          </p:cNvPicPr>
          <p:nvPr/>
        </p:nvPicPr>
        <p:blipFill>
          <a:blip r:embed="rId3"/>
          <a:stretch>
            <a:fillRect/>
          </a:stretch>
        </p:blipFill>
        <p:spPr>
          <a:xfrm>
            <a:off x="1154233" y="1253489"/>
            <a:ext cx="6837860" cy="5436382"/>
          </a:xfrm>
          <a:prstGeom prst="rect">
            <a:avLst/>
          </a:prstGeom>
        </p:spPr>
      </p:pic>
    </p:spTree>
    <p:extLst>
      <p:ext uri="{BB962C8B-B14F-4D97-AF65-F5344CB8AC3E}">
        <p14:creationId xmlns:p14="http://schemas.microsoft.com/office/powerpoint/2010/main" val="2521909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29" y="558800"/>
            <a:ext cx="6479589" cy="584775"/>
          </a:xfrm>
          <a:prstGeom prst="rect">
            <a:avLst/>
          </a:prstGeom>
          <a:noFill/>
        </p:spPr>
        <p:txBody>
          <a:bodyPr wrap="square" rtlCol="0">
            <a:spAutoFit/>
          </a:bodyPr>
          <a:lstStyle/>
          <a:p>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关于项目中的一些内存泄漏的风险</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sp>
        <p:nvSpPr>
          <p:cNvPr id="14" name="文本框 13"/>
          <p:cNvSpPr txBox="1"/>
          <p:nvPr/>
        </p:nvSpPr>
        <p:spPr>
          <a:xfrm>
            <a:off x="869226" y="2518088"/>
            <a:ext cx="2461260" cy="2308324"/>
          </a:xfrm>
          <a:prstGeom prst="rect">
            <a:avLst/>
          </a:prstGeom>
          <a:noFill/>
        </p:spPr>
        <p:txBody>
          <a:bodyPr wrap="square" rtlCol="0">
            <a:spAutoFit/>
          </a:bodyPr>
          <a:lstStyle/>
          <a:p>
            <a:pPr algn="ctr"/>
            <a:r>
              <a:rPr lang="zh-CN" altLang="en-US" sz="2400" dirty="0" smtClean="0">
                <a:solidFill>
                  <a:schemeClr val="bg1"/>
                </a:solidFill>
                <a:latin typeface="方正幼线简体" panose="03000509000000000000" charset="-122"/>
                <a:ea typeface="方正幼线简体" panose="03000509000000000000" charset="-122"/>
                <a:sym typeface="+mn-ea"/>
              </a:rPr>
              <a:t>强应用：</a:t>
            </a:r>
            <a:endParaRPr lang="en-US" altLang="zh-CN" sz="2400" dirty="0" smtClean="0">
              <a:solidFill>
                <a:schemeClr val="bg1"/>
              </a:solidFill>
              <a:latin typeface="方正幼线简体" panose="03000509000000000000" charset="-122"/>
              <a:ea typeface="方正幼线简体" panose="03000509000000000000" charset="-122"/>
              <a:sym typeface="+mn-ea"/>
            </a:endParaRPr>
          </a:p>
          <a:p>
            <a:pPr algn="ctr"/>
            <a:r>
              <a:rPr lang="zh-CN" altLang="en-US" sz="2400" dirty="0" smtClean="0">
                <a:solidFill>
                  <a:schemeClr val="bg1"/>
                </a:solidFill>
                <a:ea typeface="方正幼线简体" panose="03000509000000000000" charset="-122"/>
                <a:sym typeface="+mn-ea"/>
              </a:rPr>
              <a:t>代码中普遍存在的，只要强引用存在，垃圾收集器永远不会回收掉被引用的对象</a:t>
            </a:r>
            <a:endParaRPr lang="zh-CN" altLang="en-US" dirty="0"/>
          </a:p>
        </p:txBody>
      </p:sp>
      <p:pic>
        <p:nvPicPr>
          <p:cNvPr id="5" name="图片 4"/>
          <p:cNvPicPr>
            <a:picLocks noChangeAspect="1"/>
          </p:cNvPicPr>
          <p:nvPr/>
        </p:nvPicPr>
        <p:blipFill>
          <a:blip r:embed="rId3"/>
          <a:stretch>
            <a:fillRect/>
          </a:stretch>
        </p:blipFill>
        <p:spPr>
          <a:xfrm>
            <a:off x="817293" y="1585656"/>
            <a:ext cx="7257928" cy="5061883"/>
          </a:xfrm>
          <a:prstGeom prst="rect">
            <a:avLst/>
          </a:prstGeom>
        </p:spPr>
      </p:pic>
    </p:spTree>
    <p:extLst>
      <p:ext uri="{BB962C8B-B14F-4D97-AF65-F5344CB8AC3E}">
        <p14:creationId xmlns:p14="http://schemas.microsoft.com/office/powerpoint/2010/main" val="668156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29" y="558800"/>
            <a:ext cx="6479589" cy="584775"/>
          </a:xfrm>
          <a:prstGeom prst="rect">
            <a:avLst/>
          </a:prstGeom>
          <a:noFill/>
        </p:spPr>
        <p:txBody>
          <a:bodyPr wrap="square" rtlCol="0">
            <a:spAutoFit/>
          </a:bodyPr>
          <a:lstStyle/>
          <a:p>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关于项目中的一些内存泄漏的风险</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sp>
        <p:nvSpPr>
          <p:cNvPr id="10" name="矩形 9"/>
          <p:cNvSpPr/>
          <p:nvPr/>
        </p:nvSpPr>
        <p:spPr>
          <a:xfrm>
            <a:off x="1428750" y="2515235"/>
            <a:ext cx="8508365" cy="3556000"/>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a:solidFill>
                  <a:schemeClr val="bg1"/>
                </a:solidFill>
                <a:latin typeface="方正幼线简体" panose="03000509000000000000" charset="-122"/>
                <a:ea typeface="方正幼线简体" panose="03000509000000000000" charset="-122"/>
                <a:sym typeface="+mn-ea"/>
              </a:rPr>
              <a:t>在 </a:t>
            </a:r>
            <a:r>
              <a:rPr lang="en-US" altLang="zh-CN" sz="2800" dirty="0">
                <a:solidFill>
                  <a:schemeClr val="bg1"/>
                </a:solidFill>
                <a:latin typeface="方正幼线简体" panose="03000509000000000000" charset="-122"/>
                <a:ea typeface="方正幼线简体" panose="03000509000000000000" charset="-122"/>
                <a:sym typeface="+mn-ea"/>
              </a:rPr>
              <a:t>MVP </a:t>
            </a:r>
            <a:r>
              <a:rPr lang="zh-CN" altLang="en-US" sz="2800" dirty="0">
                <a:solidFill>
                  <a:schemeClr val="bg1"/>
                </a:solidFill>
                <a:latin typeface="方正幼线简体" panose="03000509000000000000" charset="-122"/>
                <a:ea typeface="方正幼线简体" panose="03000509000000000000" charset="-122"/>
                <a:sym typeface="+mn-ea"/>
              </a:rPr>
              <a:t>的架构中，通常 </a:t>
            </a:r>
            <a:r>
              <a:rPr lang="en-US" altLang="zh-CN" sz="2800" dirty="0">
                <a:solidFill>
                  <a:schemeClr val="bg1"/>
                </a:solidFill>
                <a:latin typeface="方正幼线简体" panose="03000509000000000000" charset="-122"/>
                <a:ea typeface="方正幼线简体" panose="03000509000000000000" charset="-122"/>
                <a:sym typeface="+mn-ea"/>
              </a:rPr>
              <a:t>Presenter </a:t>
            </a:r>
            <a:r>
              <a:rPr lang="zh-CN" altLang="en-US" sz="2800" dirty="0">
                <a:solidFill>
                  <a:schemeClr val="bg1"/>
                </a:solidFill>
                <a:latin typeface="方正幼线简体" panose="03000509000000000000" charset="-122"/>
                <a:ea typeface="方正幼线简体" panose="03000509000000000000" charset="-122"/>
                <a:sym typeface="+mn-ea"/>
              </a:rPr>
              <a:t>要同时持有 </a:t>
            </a:r>
            <a:r>
              <a:rPr lang="en-US" altLang="zh-CN" sz="2800" dirty="0">
                <a:solidFill>
                  <a:schemeClr val="bg1"/>
                </a:solidFill>
                <a:latin typeface="方正幼线简体" panose="03000509000000000000" charset="-122"/>
                <a:ea typeface="方正幼线简体" panose="03000509000000000000" charset="-122"/>
                <a:sym typeface="+mn-ea"/>
              </a:rPr>
              <a:t>View </a:t>
            </a:r>
            <a:r>
              <a:rPr lang="zh-CN" altLang="en-US" sz="2800" dirty="0">
                <a:solidFill>
                  <a:schemeClr val="bg1"/>
                </a:solidFill>
                <a:latin typeface="方正幼线简体" panose="03000509000000000000" charset="-122"/>
                <a:ea typeface="方正幼线简体" panose="03000509000000000000" charset="-122"/>
                <a:sym typeface="+mn-ea"/>
              </a:rPr>
              <a:t>和 </a:t>
            </a:r>
            <a:r>
              <a:rPr lang="en-US" altLang="zh-CN" sz="2800" dirty="0">
                <a:solidFill>
                  <a:schemeClr val="bg1"/>
                </a:solidFill>
                <a:latin typeface="方正幼线简体" panose="03000509000000000000" charset="-122"/>
                <a:ea typeface="方正幼线简体" panose="03000509000000000000" charset="-122"/>
                <a:sym typeface="+mn-ea"/>
              </a:rPr>
              <a:t>Model </a:t>
            </a:r>
            <a:r>
              <a:rPr lang="zh-CN" altLang="en-US" sz="2800" dirty="0">
                <a:solidFill>
                  <a:schemeClr val="bg1"/>
                </a:solidFill>
                <a:latin typeface="方正幼线简体" panose="03000509000000000000" charset="-122"/>
                <a:ea typeface="方正幼线简体" panose="03000509000000000000" charset="-122"/>
                <a:sym typeface="+mn-ea"/>
              </a:rPr>
              <a:t>的引用，如果在 </a:t>
            </a:r>
            <a:r>
              <a:rPr lang="en-US" altLang="zh-CN" sz="2800" dirty="0">
                <a:solidFill>
                  <a:schemeClr val="bg1"/>
                </a:solidFill>
                <a:latin typeface="方正幼线简体" panose="03000509000000000000" charset="-122"/>
                <a:ea typeface="方正幼线简体" panose="03000509000000000000" charset="-122"/>
                <a:sym typeface="+mn-ea"/>
              </a:rPr>
              <a:t>Activity </a:t>
            </a:r>
            <a:r>
              <a:rPr lang="zh-CN" altLang="en-US" sz="2800" dirty="0">
                <a:solidFill>
                  <a:schemeClr val="bg1"/>
                </a:solidFill>
                <a:latin typeface="方正幼线简体" panose="03000509000000000000" charset="-122"/>
                <a:ea typeface="方正幼线简体" panose="03000509000000000000" charset="-122"/>
                <a:sym typeface="+mn-ea"/>
              </a:rPr>
              <a:t>退出的时候，</a:t>
            </a:r>
            <a:r>
              <a:rPr lang="en-US" altLang="zh-CN" sz="2800" dirty="0">
                <a:solidFill>
                  <a:schemeClr val="bg1"/>
                </a:solidFill>
                <a:latin typeface="方正幼线简体" panose="03000509000000000000" charset="-122"/>
                <a:ea typeface="方正幼线简体" panose="03000509000000000000" charset="-122"/>
                <a:sym typeface="+mn-ea"/>
              </a:rPr>
              <a:t>Presenter </a:t>
            </a:r>
            <a:r>
              <a:rPr lang="zh-CN" altLang="en-US" sz="2800" dirty="0">
                <a:solidFill>
                  <a:schemeClr val="bg1"/>
                </a:solidFill>
                <a:latin typeface="方正幼线简体" panose="03000509000000000000" charset="-122"/>
                <a:ea typeface="方正幼线简体" panose="03000509000000000000" charset="-122"/>
                <a:sym typeface="+mn-ea"/>
              </a:rPr>
              <a:t>正在进行一个耗时操作，那么 </a:t>
            </a:r>
            <a:r>
              <a:rPr lang="en-US" altLang="zh-CN" sz="2800" dirty="0">
                <a:solidFill>
                  <a:schemeClr val="bg1"/>
                </a:solidFill>
                <a:latin typeface="方正幼线简体" panose="03000509000000000000" charset="-122"/>
                <a:ea typeface="方正幼线简体" panose="03000509000000000000" charset="-122"/>
                <a:sym typeface="+mn-ea"/>
              </a:rPr>
              <a:t>Presenter </a:t>
            </a:r>
            <a:r>
              <a:rPr lang="zh-CN" altLang="en-US" sz="2800" dirty="0">
                <a:solidFill>
                  <a:schemeClr val="bg1"/>
                </a:solidFill>
                <a:latin typeface="方正幼线简体" panose="03000509000000000000" charset="-122"/>
                <a:ea typeface="方正幼线简体" panose="03000509000000000000" charset="-122"/>
                <a:sym typeface="+mn-ea"/>
              </a:rPr>
              <a:t>的生命周期会比 </a:t>
            </a:r>
            <a:r>
              <a:rPr lang="en-US" altLang="zh-CN" sz="2800" dirty="0">
                <a:solidFill>
                  <a:schemeClr val="bg1"/>
                </a:solidFill>
                <a:latin typeface="方正幼线简体" panose="03000509000000000000" charset="-122"/>
                <a:ea typeface="方正幼线简体" panose="03000509000000000000" charset="-122"/>
                <a:sym typeface="+mn-ea"/>
              </a:rPr>
              <a:t>Activity </a:t>
            </a:r>
            <a:r>
              <a:rPr lang="zh-CN" altLang="en-US" sz="2800" dirty="0">
                <a:solidFill>
                  <a:schemeClr val="bg1"/>
                </a:solidFill>
                <a:latin typeface="方正幼线简体" panose="03000509000000000000" charset="-122"/>
                <a:ea typeface="方正幼线简体" panose="03000509000000000000" charset="-122"/>
                <a:sym typeface="+mn-ea"/>
              </a:rPr>
              <a:t>长，导致 </a:t>
            </a:r>
            <a:r>
              <a:rPr lang="en-US" altLang="zh-CN" sz="2800" dirty="0">
                <a:solidFill>
                  <a:schemeClr val="bg1"/>
                </a:solidFill>
                <a:latin typeface="方正幼线简体" panose="03000509000000000000" charset="-122"/>
                <a:ea typeface="方正幼线简体" panose="03000509000000000000" charset="-122"/>
                <a:sym typeface="+mn-ea"/>
              </a:rPr>
              <a:t>Activity </a:t>
            </a:r>
            <a:r>
              <a:rPr lang="zh-CN" altLang="en-US" sz="2800" dirty="0">
                <a:solidFill>
                  <a:schemeClr val="bg1"/>
                </a:solidFill>
                <a:latin typeface="方正幼线简体" panose="03000509000000000000" charset="-122"/>
                <a:ea typeface="方正幼线简体" panose="03000509000000000000" charset="-122"/>
                <a:sym typeface="+mn-ea"/>
              </a:rPr>
              <a:t>无法回收，造成内存泄漏</a:t>
            </a:r>
            <a:endParaRPr lang="zh-CN" altLang="en-US" sz="2800" dirty="0">
              <a:solidFill>
                <a:schemeClr val="bg1"/>
              </a:solidFill>
              <a:latin typeface="方正幼线简体" panose="03000509000000000000" charset="-122"/>
              <a:ea typeface="方正幼线简体" panose="03000509000000000000" charset="-122"/>
              <a:sym typeface="+mn-ea"/>
            </a:endParaRPr>
          </a:p>
        </p:txBody>
      </p:sp>
    </p:spTree>
    <p:extLst>
      <p:ext uri="{BB962C8B-B14F-4D97-AF65-F5344CB8AC3E}">
        <p14:creationId xmlns:p14="http://schemas.microsoft.com/office/powerpoint/2010/main" val="34274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4455160" y="1771650"/>
            <a:ext cx="3281045" cy="2964180"/>
            <a:chOff x="7169" y="1215"/>
            <a:chExt cx="5167" cy="4668"/>
          </a:xfrm>
        </p:grpSpPr>
        <p:sp>
          <p:nvSpPr>
            <p:cNvPr id="5" name="菱形 4"/>
            <p:cNvSpPr/>
            <p:nvPr/>
          </p:nvSpPr>
          <p:spPr>
            <a:xfrm rot="2700000">
              <a:off x="7169" y="1689"/>
              <a:ext cx="2746" cy="2746"/>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8" name="菱形 7"/>
            <p:cNvSpPr/>
            <p:nvPr/>
          </p:nvSpPr>
          <p:spPr>
            <a:xfrm rot="2700000">
              <a:off x="8664" y="1215"/>
              <a:ext cx="2746" cy="2746"/>
            </a:xfrm>
            <a:prstGeom prst="diamond">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6" name="菱形 5"/>
            <p:cNvSpPr/>
            <p:nvPr/>
          </p:nvSpPr>
          <p:spPr>
            <a:xfrm rot="2700000">
              <a:off x="7914" y="3137"/>
              <a:ext cx="2746" cy="2746"/>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7" name="菱形 6"/>
            <p:cNvSpPr/>
            <p:nvPr/>
          </p:nvSpPr>
          <p:spPr>
            <a:xfrm rot="2700000">
              <a:off x="9590" y="2936"/>
              <a:ext cx="2746" cy="2746"/>
            </a:xfrm>
            <a:prstGeom prst="diamon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grpSp>
      <p:sp>
        <p:nvSpPr>
          <p:cNvPr id="10" name="文本框 9"/>
          <p:cNvSpPr txBox="1"/>
          <p:nvPr/>
        </p:nvSpPr>
        <p:spPr>
          <a:xfrm>
            <a:off x="5381625" y="2630805"/>
            <a:ext cx="1524000" cy="1445260"/>
          </a:xfrm>
          <a:prstGeom prst="rect">
            <a:avLst/>
          </a:prstGeom>
          <a:noFill/>
        </p:spPr>
        <p:txBody>
          <a:bodyPr wrap="square" rtlCol="0">
            <a:spAutoFit/>
          </a:bodyPr>
          <a:lstStyle/>
          <a:p>
            <a:pPr algn="ctr"/>
            <a:r>
              <a:rPr lang="en-US" altLang="zh-CN" sz="8800" dirty="0" smtClean="0">
                <a:solidFill>
                  <a:schemeClr val="bg1"/>
                </a:solidFill>
                <a:latin typeface="方正幼线简体" panose="03000509000000000000" charset="-122"/>
                <a:ea typeface="方正幼线简体" panose="03000509000000000000" charset="-122"/>
              </a:rPr>
              <a:t>03</a:t>
            </a:r>
            <a:endParaRPr lang="en-US" altLang="zh-CN" sz="8800" dirty="0">
              <a:solidFill>
                <a:schemeClr val="bg1"/>
              </a:solidFill>
              <a:latin typeface="方正幼线简体" panose="03000509000000000000" charset="-122"/>
              <a:ea typeface="方正幼线简体" panose="03000509000000000000" charset="-122"/>
            </a:endParaRPr>
          </a:p>
        </p:txBody>
      </p:sp>
      <p:grpSp>
        <p:nvGrpSpPr>
          <p:cNvPr id="11" name="组合 10"/>
          <p:cNvGrpSpPr/>
          <p:nvPr/>
        </p:nvGrpSpPr>
        <p:grpSpPr>
          <a:xfrm>
            <a:off x="2950845" y="2630805"/>
            <a:ext cx="3079750" cy="222250"/>
            <a:chOff x="2048" y="3893"/>
            <a:chExt cx="4850" cy="350"/>
          </a:xfrm>
        </p:grpSpPr>
        <p:sp>
          <p:nvSpPr>
            <p:cNvPr id="13" name="矩形 12"/>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4" name="直接连接符 13"/>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559550" y="3954780"/>
            <a:ext cx="3079750" cy="222250"/>
            <a:chOff x="2048" y="3893"/>
            <a:chExt cx="4850" cy="350"/>
          </a:xfrm>
        </p:grpSpPr>
        <p:sp>
          <p:nvSpPr>
            <p:cNvPr id="18" name="矩形 17"/>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9" name="直接连接符 18"/>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8802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5" name="组合 14"/>
          <p:cNvGrpSpPr/>
          <p:nvPr/>
        </p:nvGrpSpPr>
        <p:grpSpPr>
          <a:xfrm>
            <a:off x="864870" y="1358265"/>
            <a:ext cx="2313786" cy="963741"/>
            <a:chOff x="3099" y="4406"/>
            <a:chExt cx="5189" cy="2161"/>
          </a:xfrm>
        </p:grpSpPr>
        <p:sp>
          <p:nvSpPr>
            <p:cNvPr id="13" name="矩形 12"/>
            <p:cNvSpPr/>
            <p:nvPr/>
          </p:nvSpPr>
          <p:spPr>
            <a:xfrm rot="2700000">
              <a:off x="3099" y="4418"/>
              <a:ext cx="2149" cy="2149"/>
            </a:xfrm>
            <a:prstGeom prst="rect">
              <a:avLst/>
            </a:prstGeom>
            <a:solidFill>
              <a:schemeClr val="tx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矩形 13"/>
            <p:cNvSpPr/>
            <p:nvPr/>
          </p:nvSpPr>
          <p:spPr>
            <a:xfrm rot="2700000">
              <a:off x="4393" y="4406"/>
              <a:ext cx="2149" cy="214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矩形 15"/>
            <p:cNvSpPr/>
            <p:nvPr/>
          </p:nvSpPr>
          <p:spPr>
            <a:xfrm rot="2700000">
              <a:off x="6139" y="4406"/>
              <a:ext cx="2149" cy="2149"/>
            </a:xfrm>
            <a:prstGeom prst="rect">
              <a:avLst/>
            </a:prstGeom>
            <a:solidFill>
              <a:schemeClr val="tx2">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3" name="文本框 2"/>
          <p:cNvSpPr txBox="1"/>
          <p:nvPr/>
        </p:nvSpPr>
        <p:spPr>
          <a:xfrm>
            <a:off x="3618865" y="1428115"/>
            <a:ext cx="6349365" cy="1814830"/>
          </a:xfrm>
          <a:prstGeom prst="rect">
            <a:avLst/>
          </a:prstGeom>
          <a:noFill/>
        </p:spPr>
        <p:txBody>
          <a:bodyPr wrap="square" rtlCol="0">
            <a:spAutoFit/>
          </a:bodyPr>
          <a:lstStyle/>
          <a:p>
            <a:r>
              <a:rPr lang="zh-CN" altLang="en-US" sz="4800">
                <a:solidFill>
                  <a:schemeClr val="tx2">
                    <a:lumMod val="75000"/>
                  </a:schemeClr>
                </a:solidFill>
                <a:latin typeface="方正幼线简体" panose="03000509000000000000" charset="-122"/>
                <a:ea typeface="方正幼线简体" panose="03000509000000000000" charset="-122"/>
              </a:rPr>
              <a:t>目录</a:t>
            </a:r>
          </a:p>
          <a:p>
            <a:r>
              <a:rPr lang="en-US" altLang="zh-CN" sz="1600" dirty="0">
                <a:solidFill>
                  <a:schemeClr val="tx2">
                    <a:lumMod val="75000"/>
                  </a:schemeClr>
                </a:solidFill>
                <a:latin typeface="微软雅黑" panose="020B0503020204020204" charset="-122"/>
                <a:ea typeface="微软雅黑" panose="020B0503020204020204" charset="-122"/>
                <a:sym typeface="+mn-ea"/>
              </a:rPr>
              <a:t>CONTENTS PAGE</a:t>
            </a:r>
          </a:p>
          <a:p>
            <a:endParaRPr lang="zh-CN" altLang="en-US" sz="4800">
              <a:solidFill>
                <a:schemeClr val="tx2">
                  <a:lumMod val="75000"/>
                </a:schemeClr>
              </a:solidFill>
              <a:latin typeface="方正幼线简体" panose="03000509000000000000" charset="-122"/>
              <a:ea typeface="方正幼线简体" panose="03000509000000000000" charset="-122"/>
            </a:endParaRPr>
          </a:p>
        </p:txBody>
      </p:sp>
      <p:sp>
        <p:nvSpPr>
          <p:cNvPr id="5" name="菱形 4"/>
          <p:cNvSpPr/>
          <p:nvPr/>
        </p:nvSpPr>
        <p:spPr>
          <a:xfrm>
            <a:off x="3376930" y="2628265"/>
            <a:ext cx="1156335" cy="115633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方正幼线简体" panose="03000509000000000000" charset="-122"/>
                <a:ea typeface="方正幼线简体" panose="03000509000000000000" charset="-122"/>
              </a:rPr>
              <a:t>01</a:t>
            </a:r>
          </a:p>
        </p:txBody>
      </p:sp>
      <p:sp>
        <p:nvSpPr>
          <p:cNvPr id="6" name="菱形 5"/>
          <p:cNvSpPr/>
          <p:nvPr/>
        </p:nvSpPr>
        <p:spPr>
          <a:xfrm>
            <a:off x="3376930" y="3907155"/>
            <a:ext cx="1155700" cy="1155700"/>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方正幼线简体" panose="03000509000000000000" charset="-122"/>
                <a:ea typeface="方正幼线简体" panose="03000509000000000000" charset="-122"/>
              </a:rPr>
              <a:t>02</a:t>
            </a:r>
          </a:p>
        </p:txBody>
      </p:sp>
      <p:sp>
        <p:nvSpPr>
          <p:cNvPr id="7" name="菱形 6"/>
          <p:cNvSpPr/>
          <p:nvPr/>
        </p:nvSpPr>
        <p:spPr>
          <a:xfrm>
            <a:off x="3376930" y="5184775"/>
            <a:ext cx="1155700" cy="1155700"/>
          </a:xfrm>
          <a:prstGeom prst="diamon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方正幼线简体" panose="03000509000000000000" charset="-122"/>
                <a:ea typeface="方正幼线简体" panose="03000509000000000000" charset="-122"/>
              </a:rPr>
              <a:t>03</a:t>
            </a:r>
          </a:p>
        </p:txBody>
      </p:sp>
      <p:sp>
        <p:nvSpPr>
          <p:cNvPr id="8" name="文本框 7"/>
          <p:cNvSpPr txBox="1"/>
          <p:nvPr/>
        </p:nvSpPr>
        <p:spPr>
          <a:xfrm>
            <a:off x="5016500" y="2976245"/>
            <a:ext cx="4031615" cy="460375"/>
          </a:xfrm>
          <a:prstGeom prst="rect">
            <a:avLst/>
          </a:prstGeom>
          <a:noFill/>
        </p:spPr>
        <p:txBody>
          <a:bodyPr wrap="square" rtlCol="0">
            <a:spAutoFit/>
          </a:bodyPr>
          <a:lstStyle/>
          <a:p>
            <a:r>
              <a:rPr lang="en-US" altLang="zh-CN" sz="2400" dirty="0">
                <a:solidFill>
                  <a:schemeClr val="tx2">
                    <a:lumMod val="75000"/>
                  </a:schemeClr>
                </a:solidFill>
                <a:latin typeface="方正幼线简体" panose="03000509000000000000" charset="-122"/>
                <a:ea typeface="方正幼线简体" panose="03000509000000000000" charset="-122"/>
                <a:sym typeface="+mn-ea"/>
              </a:rPr>
              <a:t>Java</a:t>
            </a:r>
            <a:r>
              <a:rPr lang="zh-CN" altLang="en-US" sz="2400" dirty="0">
                <a:solidFill>
                  <a:schemeClr val="tx2">
                    <a:lumMod val="75000"/>
                  </a:schemeClr>
                </a:solidFill>
                <a:latin typeface="方正幼线简体" panose="03000509000000000000" charset="-122"/>
                <a:ea typeface="方正幼线简体" panose="03000509000000000000" charset="-122"/>
                <a:sym typeface="+mn-ea"/>
              </a:rPr>
              <a:t>内存区域</a:t>
            </a:r>
          </a:p>
        </p:txBody>
      </p:sp>
      <p:sp>
        <p:nvSpPr>
          <p:cNvPr id="9" name="文本框 8"/>
          <p:cNvSpPr txBox="1"/>
          <p:nvPr/>
        </p:nvSpPr>
        <p:spPr>
          <a:xfrm>
            <a:off x="5016500" y="4254500"/>
            <a:ext cx="4031615" cy="460375"/>
          </a:xfrm>
          <a:prstGeom prst="rect">
            <a:avLst/>
          </a:prstGeom>
          <a:noFill/>
        </p:spPr>
        <p:txBody>
          <a:bodyPr wrap="square" rtlCol="0">
            <a:spAutoFit/>
          </a:bodyPr>
          <a:lstStyle/>
          <a:p>
            <a:r>
              <a:rPr lang="zh-CN" altLang="en-US" sz="2400" dirty="0">
                <a:solidFill>
                  <a:schemeClr val="tx2">
                    <a:lumMod val="75000"/>
                  </a:schemeClr>
                </a:solidFill>
                <a:latin typeface="方正幼线简体" panose="03000509000000000000" charset="-122"/>
                <a:ea typeface="方正幼线简体" panose="03000509000000000000" charset="-122"/>
                <a:sym typeface="+mn-ea"/>
              </a:rPr>
              <a:t>垃圾回收</a:t>
            </a:r>
          </a:p>
        </p:txBody>
      </p:sp>
      <p:sp>
        <p:nvSpPr>
          <p:cNvPr id="10" name="文本框 9"/>
          <p:cNvSpPr txBox="1"/>
          <p:nvPr/>
        </p:nvSpPr>
        <p:spPr>
          <a:xfrm>
            <a:off x="5016500" y="5532120"/>
            <a:ext cx="4031615" cy="460375"/>
          </a:xfrm>
          <a:prstGeom prst="rect">
            <a:avLst/>
          </a:prstGeom>
          <a:noFill/>
        </p:spPr>
        <p:txBody>
          <a:bodyPr wrap="square" rtlCol="0">
            <a:spAutoFit/>
          </a:bodyPr>
          <a:lstStyle/>
          <a:p>
            <a:r>
              <a:rPr lang="en-US" altLang="zh-CN" sz="2400" dirty="0" smtClean="0">
                <a:solidFill>
                  <a:schemeClr val="tx2">
                    <a:lumMod val="75000"/>
                  </a:schemeClr>
                </a:solidFill>
                <a:latin typeface="方正幼线简体" panose="03000509000000000000" charset="-122"/>
                <a:ea typeface="方正幼线简体" panose="03000509000000000000" charset="-122"/>
                <a:sym typeface="+mn-ea"/>
              </a:rPr>
              <a:t>Class</a:t>
            </a:r>
            <a:r>
              <a:rPr lang="zh-CN" altLang="en-US" sz="2400" dirty="0" smtClean="0">
                <a:solidFill>
                  <a:schemeClr val="tx2">
                    <a:lumMod val="75000"/>
                  </a:schemeClr>
                </a:solidFill>
                <a:latin typeface="方正幼线简体" panose="03000509000000000000" charset="-122"/>
                <a:ea typeface="方正幼线简体" panose="03000509000000000000" charset="-122"/>
                <a:sym typeface="+mn-ea"/>
              </a:rPr>
              <a:t>文件介绍</a:t>
            </a:r>
            <a:endParaRPr lang="zh-CN" altLang="en-US" sz="2400" dirty="0">
              <a:solidFill>
                <a:schemeClr val="tx2">
                  <a:lumMod val="75000"/>
                </a:schemeClr>
              </a:solidFill>
              <a:latin typeface="方正幼线简体" panose="03000509000000000000" charset="-122"/>
              <a:ea typeface="方正幼线简体" panose="03000509000000000000"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smtClean="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graphicFrame>
        <p:nvGraphicFramePr>
          <p:cNvPr id="5" name="图示 4"/>
          <p:cNvGraphicFramePr/>
          <p:nvPr>
            <p:extLst>
              <p:ext uri="{D42A27DB-BD31-4B8C-83A1-F6EECF244321}">
                <p14:modId xmlns:p14="http://schemas.microsoft.com/office/powerpoint/2010/main" val="3258840884"/>
              </p:ext>
            </p:extLst>
          </p:nvPr>
        </p:nvGraphicFramePr>
        <p:xfrm>
          <a:off x="2713355" y="2013584"/>
          <a:ext cx="6591300" cy="4238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2519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633730" y="1440180"/>
            <a:ext cx="3766820" cy="1533487"/>
          </a:xfrm>
          <a:prstGeom prst="rect">
            <a:avLst/>
          </a:prstGeom>
        </p:spPr>
      </p:pic>
      <p:pic>
        <p:nvPicPr>
          <p:cNvPr id="9" name="图片 8"/>
          <p:cNvPicPr>
            <a:picLocks noChangeAspect="1"/>
          </p:cNvPicPr>
          <p:nvPr/>
        </p:nvPicPr>
        <p:blipFill>
          <a:blip r:embed="rId3"/>
          <a:stretch>
            <a:fillRect/>
          </a:stretch>
        </p:blipFill>
        <p:spPr>
          <a:xfrm>
            <a:off x="262890" y="4249420"/>
            <a:ext cx="10126980" cy="1576516"/>
          </a:xfrm>
          <a:prstGeom prst="rect">
            <a:avLst/>
          </a:prstGeom>
        </p:spPr>
      </p:pic>
    </p:spTree>
    <p:extLst>
      <p:ext uri="{BB962C8B-B14F-4D97-AF65-F5344CB8AC3E}">
        <p14:creationId xmlns:p14="http://schemas.microsoft.com/office/powerpoint/2010/main" val="3686586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481965" y="5235221"/>
            <a:ext cx="10424160" cy="1622779"/>
          </a:xfrm>
          <a:prstGeom prst="rect">
            <a:avLst/>
          </a:prstGeom>
        </p:spPr>
      </p:pic>
      <p:sp>
        <p:nvSpPr>
          <p:cNvPr id="10" name="矩形 9"/>
          <p:cNvSpPr/>
          <p:nvPr/>
        </p:nvSpPr>
        <p:spPr>
          <a:xfrm>
            <a:off x="638175" y="1684796"/>
            <a:ext cx="7498080" cy="3007994"/>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solidFill>
                  <a:schemeClr val="bg1"/>
                </a:solidFill>
                <a:latin typeface="方正幼线简体" panose="03000509000000000000" charset="-122"/>
                <a:ea typeface="方正幼线简体" panose="03000509000000000000" charset="-122"/>
                <a:sym typeface="+mn-ea"/>
              </a:rPr>
              <a:t>每个</a:t>
            </a:r>
            <a:r>
              <a:rPr lang="en-US" altLang="zh-CN" sz="2400" dirty="0">
                <a:solidFill>
                  <a:schemeClr val="bg1"/>
                </a:solidFill>
                <a:latin typeface="方正幼线简体" panose="03000509000000000000" charset="-122"/>
                <a:ea typeface="方正幼线简体" panose="03000509000000000000" charset="-122"/>
                <a:sym typeface="+mn-ea"/>
              </a:rPr>
              <a:t>Class</a:t>
            </a:r>
            <a:r>
              <a:rPr lang="zh-CN" altLang="en-US" sz="2400" dirty="0">
                <a:solidFill>
                  <a:schemeClr val="bg1"/>
                </a:solidFill>
                <a:latin typeface="方正幼线简体" panose="03000509000000000000" charset="-122"/>
                <a:ea typeface="方正幼线简体" panose="03000509000000000000" charset="-122"/>
                <a:sym typeface="+mn-ea"/>
              </a:rPr>
              <a:t>文件的头</a:t>
            </a:r>
            <a:r>
              <a:rPr lang="en-US" altLang="zh-CN" sz="2400" dirty="0">
                <a:solidFill>
                  <a:schemeClr val="bg1"/>
                </a:solidFill>
                <a:latin typeface="方正幼线简体" panose="03000509000000000000" charset="-122"/>
                <a:ea typeface="方正幼线简体" panose="03000509000000000000" charset="-122"/>
                <a:sym typeface="+mn-ea"/>
              </a:rPr>
              <a:t>4</a:t>
            </a:r>
            <a:r>
              <a:rPr lang="zh-CN" altLang="en-US" sz="2400" dirty="0">
                <a:solidFill>
                  <a:schemeClr val="bg1"/>
                </a:solidFill>
                <a:latin typeface="方正幼线简体" panose="03000509000000000000" charset="-122"/>
                <a:ea typeface="方正幼线简体" panose="03000509000000000000" charset="-122"/>
                <a:sym typeface="+mn-ea"/>
              </a:rPr>
              <a:t>个字节称为魔数（</a:t>
            </a:r>
            <a:r>
              <a:rPr lang="en-US" altLang="zh-CN" sz="2400" dirty="0">
                <a:solidFill>
                  <a:schemeClr val="bg1"/>
                </a:solidFill>
                <a:latin typeface="方正幼线简体" panose="03000509000000000000" charset="-122"/>
                <a:ea typeface="方正幼线简体" panose="03000509000000000000" charset="-122"/>
                <a:sym typeface="+mn-ea"/>
              </a:rPr>
              <a:t>Magic Number</a:t>
            </a:r>
            <a:r>
              <a:rPr lang="zh-CN" altLang="en-US" sz="2400" dirty="0">
                <a:solidFill>
                  <a:schemeClr val="bg1"/>
                </a:solidFill>
                <a:latin typeface="方正幼线简体" panose="03000509000000000000" charset="-122"/>
                <a:ea typeface="方正幼线简体" panose="03000509000000000000" charset="-122"/>
                <a:sym typeface="+mn-ea"/>
              </a:rPr>
              <a:t>），它的唯一作用是确定这个文件</a:t>
            </a:r>
          </a:p>
          <a:p>
            <a:pPr algn="ctr"/>
            <a:r>
              <a:rPr lang="zh-CN" altLang="en-US" sz="2400" dirty="0">
                <a:solidFill>
                  <a:schemeClr val="bg1"/>
                </a:solidFill>
                <a:latin typeface="方正幼线简体" panose="03000509000000000000" charset="-122"/>
                <a:ea typeface="方正幼线简体" panose="03000509000000000000" charset="-122"/>
                <a:sym typeface="+mn-ea"/>
              </a:rPr>
              <a:t>是否为一个能被虚拟机接受的</a:t>
            </a:r>
            <a:r>
              <a:rPr lang="en-US" altLang="zh-CN" sz="2400" dirty="0">
                <a:solidFill>
                  <a:schemeClr val="bg1"/>
                </a:solidFill>
                <a:latin typeface="方正幼线简体" panose="03000509000000000000" charset="-122"/>
                <a:ea typeface="方正幼线简体" panose="03000509000000000000" charset="-122"/>
                <a:sym typeface="+mn-ea"/>
              </a:rPr>
              <a:t>Class</a:t>
            </a:r>
            <a:r>
              <a:rPr lang="zh-CN" altLang="en-US" sz="2400" dirty="0">
                <a:solidFill>
                  <a:schemeClr val="bg1"/>
                </a:solidFill>
                <a:latin typeface="方正幼线简体" panose="03000509000000000000" charset="-122"/>
                <a:ea typeface="方正幼线简体" panose="03000509000000000000" charset="-122"/>
                <a:sym typeface="+mn-ea"/>
              </a:rPr>
              <a:t>文件。紧接着魔数的</a:t>
            </a:r>
            <a:r>
              <a:rPr lang="en-US" altLang="zh-CN" sz="2400" dirty="0">
                <a:solidFill>
                  <a:schemeClr val="bg1"/>
                </a:solidFill>
                <a:latin typeface="方正幼线简体" panose="03000509000000000000" charset="-122"/>
                <a:ea typeface="方正幼线简体" panose="03000509000000000000" charset="-122"/>
                <a:sym typeface="+mn-ea"/>
              </a:rPr>
              <a:t>4</a:t>
            </a:r>
            <a:r>
              <a:rPr lang="zh-CN" altLang="en-US" sz="2400" dirty="0">
                <a:solidFill>
                  <a:schemeClr val="bg1"/>
                </a:solidFill>
                <a:latin typeface="方正幼线简体" panose="03000509000000000000" charset="-122"/>
                <a:ea typeface="方正幼线简体" panose="03000509000000000000" charset="-122"/>
                <a:sym typeface="+mn-ea"/>
              </a:rPr>
              <a:t>个字节存储的是</a:t>
            </a:r>
            <a:r>
              <a:rPr lang="en-US" altLang="zh-CN" sz="2400" dirty="0">
                <a:solidFill>
                  <a:schemeClr val="bg1"/>
                </a:solidFill>
                <a:latin typeface="方正幼线简体" panose="03000509000000000000" charset="-122"/>
                <a:ea typeface="方正幼线简体" panose="03000509000000000000" charset="-122"/>
                <a:sym typeface="+mn-ea"/>
              </a:rPr>
              <a:t>Class</a:t>
            </a:r>
            <a:r>
              <a:rPr lang="zh-CN" altLang="en-US" sz="2400" dirty="0">
                <a:solidFill>
                  <a:schemeClr val="bg1"/>
                </a:solidFill>
                <a:latin typeface="方正幼线简体" panose="03000509000000000000" charset="-122"/>
                <a:ea typeface="方正幼线简体" panose="03000509000000000000" charset="-122"/>
                <a:sym typeface="+mn-ea"/>
              </a:rPr>
              <a:t>文件的版本号：第</a:t>
            </a:r>
            <a:r>
              <a:rPr lang="en-US" altLang="zh-CN" sz="2400" dirty="0">
                <a:solidFill>
                  <a:schemeClr val="bg1"/>
                </a:solidFill>
                <a:latin typeface="方正幼线简体" panose="03000509000000000000" charset="-122"/>
                <a:ea typeface="方正幼线简体" panose="03000509000000000000" charset="-122"/>
                <a:sym typeface="+mn-ea"/>
              </a:rPr>
              <a:t>5</a:t>
            </a:r>
            <a:r>
              <a:rPr lang="zh-CN" altLang="en-US" sz="2400" dirty="0">
                <a:solidFill>
                  <a:schemeClr val="bg1"/>
                </a:solidFill>
                <a:latin typeface="方正幼线简体" panose="03000509000000000000" charset="-122"/>
                <a:ea typeface="方正幼线简体" panose="03000509000000000000" charset="-122"/>
                <a:sym typeface="+mn-ea"/>
              </a:rPr>
              <a:t>和第</a:t>
            </a:r>
            <a:r>
              <a:rPr lang="en-US" altLang="zh-CN" sz="2400" dirty="0">
                <a:solidFill>
                  <a:schemeClr val="bg1"/>
                </a:solidFill>
                <a:latin typeface="方正幼线简体" panose="03000509000000000000" charset="-122"/>
                <a:ea typeface="方正幼线简体" panose="03000509000000000000" charset="-122"/>
                <a:sym typeface="+mn-ea"/>
              </a:rPr>
              <a:t>6</a:t>
            </a:r>
            <a:r>
              <a:rPr lang="zh-CN" altLang="en-US" sz="2400" dirty="0">
                <a:solidFill>
                  <a:schemeClr val="bg1"/>
                </a:solidFill>
                <a:latin typeface="方正幼线简体" panose="03000509000000000000" charset="-122"/>
                <a:ea typeface="方正幼线简体" panose="03000509000000000000" charset="-122"/>
                <a:sym typeface="+mn-ea"/>
              </a:rPr>
              <a:t>个字节是次版本号（</a:t>
            </a:r>
            <a:r>
              <a:rPr lang="en-US" altLang="zh-CN" sz="2400" dirty="0">
                <a:solidFill>
                  <a:schemeClr val="bg1"/>
                </a:solidFill>
                <a:latin typeface="方正幼线简体" panose="03000509000000000000" charset="-122"/>
                <a:ea typeface="方正幼线简体" panose="03000509000000000000" charset="-122"/>
                <a:sym typeface="+mn-ea"/>
              </a:rPr>
              <a:t>Minor</a:t>
            </a:r>
          </a:p>
          <a:p>
            <a:pPr algn="ctr"/>
            <a:r>
              <a:rPr lang="en-US" altLang="zh-CN" sz="2400" dirty="0">
                <a:solidFill>
                  <a:schemeClr val="bg1"/>
                </a:solidFill>
                <a:latin typeface="方正幼线简体" panose="03000509000000000000" charset="-122"/>
                <a:ea typeface="方正幼线简体" panose="03000509000000000000" charset="-122"/>
                <a:sym typeface="+mn-ea"/>
              </a:rPr>
              <a:t>Version</a:t>
            </a:r>
            <a:r>
              <a:rPr lang="zh-CN" altLang="en-US" sz="2400" dirty="0">
                <a:solidFill>
                  <a:schemeClr val="bg1"/>
                </a:solidFill>
                <a:latin typeface="方正幼线简体" panose="03000509000000000000" charset="-122"/>
                <a:ea typeface="方正幼线简体" panose="03000509000000000000" charset="-122"/>
                <a:sym typeface="+mn-ea"/>
              </a:rPr>
              <a:t>），第</a:t>
            </a:r>
            <a:r>
              <a:rPr lang="en-US" altLang="zh-CN" sz="2400" dirty="0">
                <a:solidFill>
                  <a:schemeClr val="bg1"/>
                </a:solidFill>
                <a:latin typeface="方正幼线简体" panose="03000509000000000000" charset="-122"/>
                <a:ea typeface="方正幼线简体" panose="03000509000000000000" charset="-122"/>
                <a:sym typeface="+mn-ea"/>
              </a:rPr>
              <a:t>7</a:t>
            </a:r>
            <a:r>
              <a:rPr lang="zh-CN" altLang="en-US" sz="2400" dirty="0">
                <a:solidFill>
                  <a:schemeClr val="bg1"/>
                </a:solidFill>
                <a:latin typeface="方正幼线简体" panose="03000509000000000000" charset="-122"/>
                <a:ea typeface="方正幼线简体" panose="03000509000000000000" charset="-122"/>
                <a:sym typeface="+mn-ea"/>
              </a:rPr>
              <a:t>和第</a:t>
            </a:r>
            <a:r>
              <a:rPr lang="en-US" altLang="zh-CN" sz="2400" dirty="0">
                <a:solidFill>
                  <a:schemeClr val="bg1"/>
                </a:solidFill>
                <a:latin typeface="方正幼线简体" panose="03000509000000000000" charset="-122"/>
                <a:ea typeface="方正幼线简体" panose="03000509000000000000" charset="-122"/>
                <a:sym typeface="+mn-ea"/>
              </a:rPr>
              <a:t>8</a:t>
            </a:r>
            <a:r>
              <a:rPr lang="zh-CN" altLang="en-US" sz="2400" dirty="0">
                <a:solidFill>
                  <a:schemeClr val="bg1"/>
                </a:solidFill>
                <a:latin typeface="方正幼线简体" panose="03000509000000000000" charset="-122"/>
                <a:ea typeface="方正幼线简体" panose="03000509000000000000" charset="-122"/>
                <a:sym typeface="+mn-ea"/>
              </a:rPr>
              <a:t>个字节是主版本号（</a:t>
            </a:r>
            <a:r>
              <a:rPr lang="en-US" altLang="zh-CN" sz="2400" dirty="0">
                <a:solidFill>
                  <a:schemeClr val="bg1"/>
                </a:solidFill>
                <a:latin typeface="方正幼线简体" panose="03000509000000000000" charset="-122"/>
                <a:ea typeface="方正幼线简体" panose="03000509000000000000" charset="-122"/>
                <a:sym typeface="+mn-ea"/>
              </a:rPr>
              <a:t>Major Version</a:t>
            </a:r>
            <a:r>
              <a:rPr lang="zh-CN" altLang="en-US" sz="2400" dirty="0" smtClean="0">
                <a:solidFill>
                  <a:schemeClr val="bg1"/>
                </a:solidFill>
                <a:latin typeface="方正幼线简体" panose="03000509000000000000" charset="-122"/>
                <a:ea typeface="方正幼线简体" panose="03000509000000000000" charset="-122"/>
                <a:sym typeface="+mn-ea"/>
              </a:rPr>
              <a:t>）</a:t>
            </a:r>
            <a:endParaRPr lang="en-US" altLang="zh-CN" sz="2800" dirty="0" smtClean="0">
              <a:solidFill>
                <a:schemeClr val="bg1"/>
              </a:solidFill>
              <a:latin typeface="方正幼线简体" panose="03000509000000000000" charset="-122"/>
              <a:ea typeface="方正幼线简体" panose="03000509000000000000" charset="-122"/>
              <a:sym typeface="+mn-ea"/>
            </a:endParaRPr>
          </a:p>
        </p:txBody>
      </p:sp>
    </p:spTree>
    <p:extLst>
      <p:ext uri="{BB962C8B-B14F-4D97-AF65-F5344CB8AC3E}">
        <p14:creationId xmlns:p14="http://schemas.microsoft.com/office/powerpoint/2010/main" val="782792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481965" y="5235221"/>
            <a:ext cx="10424160" cy="1622779"/>
          </a:xfrm>
          <a:prstGeom prst="rect">
            <a:avLst/>
          </a:prstGeom>
        </p:spPr>
      </p:pic>
      <p:sp>
        <p:nvSpPr>
          <p:cNvPr id="10" name="矩形 9"/>
          <p:cNvSpPr/>
          <p:nvPr/>
        </p:nvSpPr>
        <p:spPr>
          <a:xfrm>
            <a:off x="638175" y="1684796"/>
            <a:ext cx="7498080" cy="3007994"/>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solidFill>
                  <a:schemeClr val="bg1"/>
                </a:solidFill>
                <a:latin typeface="方正幼线简体" panose="03000509000000000000" charset="-122"/>
                <a:ea typeface="方正幼线简体" panose="03000509000000000000" charset="-122"/>
                <a:sym typeface="+mn-ea"/>
              </a:rPr>
              <a:t>紧接着主次版本号之后的是常量池入口，常量池可以理解为</a:t>
            </a:r>
            <a:r>
              <a:rPr lang="en-US" altLang="zh-CN" sz="2400" dirty="0">
                <a:solidFill>
                  <a:schemeClr val="bg1"/>
                </a:solidFill>
                <a:latin typeface="方正幼线简体" panose="03000509000000000000" charset="-122"/>
                <a:ea typeface="方正幼线简体" panose="03000509000000000000" charset="-122"/>
                <a:sym typeface="+mn-ea"/>
              </a:rPr>
              <a:t>Class</a:t>
            </a:r>
            <a:r>
              <a:rPr lang="zh-CN" altLang="en-US" sz="2400" dirty="0">
                <a:solidFill>
                  <a:schemeClr val="bg1"/>
                </a:solidFill>
                <a:latin typeface="方正幼线简体" panose="03000509000000000000" charset="-122"/>
                <a:ea typeface="方正幼线简体" panose="03000509000000000000" charset="-122"/>
                <a:sym typeface="+mn-ea"/>
              </a:rPr>
              <a:t>文件之中的资源仓库，</a:t>
            </a:r>
          </a:p>
          <a:p>
            <a:pPr algn="ctr"/>
            <a:r>
              <a:rPr lang="zh-CN" altLang="en-US" sz="2400" dirty="0">
                <a:solidFill>
                  <a:schemeClr val="bg1"/>
                </a:solidFill>
                <a:latin typeface="方正幼线简体" panose="03000509000000000000" charset="-122"/>
                <a:ea typeface="方正幼线简体" panose="03000509000000000000" charset="-122"/>
                <a:sym typeface="+mn-ea"/>
              </a:rPr>
              <a:t>它是</a:t>
            </a:r>
            <a:r>
              <a:rPr lang="en-US" altLang="zh-CN" sz="2400" dirty="0">
                <a:solidFill>
                  <a:schemeClr val="bg1"/>
                </a:solidFill>
                <a:latin typeface="方正幼线简体" panose="03000509000000000000" charset="-122"/>
                <a:ea typeface="方正幼线简体" panose="03000509000000000000" charset="-122"/>
                <a:sym typeface="+mn-ea"/>
              </a:rPr>
              <a:t>Class</a:t>
            </a:r>
            <a:r>
              <a:rPr lang="zh-CN" altLang="en-US" sz="2400" dirty="0">
                <a:solidFill>
                  <a:schemeClr val="bg1"/>
                </a:solidFill>
                <a:latin typeface="方正幼线简体" panose="03000509000000000000" charset="-122"/>
                <a:ea typeface="方正幼线简体" panose="03000509000000000000" charset="-122"/>
                <a:sym typeface="+mn-ea"/>
              </a:rPr>
              <a:t>文件结构中与其他项目关联最多的数据类型，也是占用</a:t>
            </a:r>
            <a:r>
              <a:rPr lang="en-US" altLang="zh-CN" sz="2400" dirty="0">
                <a:solidFill>
                  <a:schemeClr val="bg1"/>
                </a:solidFill>
                <a:latin typeface="方正幼线简体" panose="03000509000000000000" charset="-122"/>
                <a:ea typeface="方正幼线简体" panose="03000509000000000000" charset="-122"/>
                <a:sym typeface="+mn-ea"/>
              </a:rPr>
              <a:t>Class</a:t>
            </a:r>
            <a:r>
              <a:rPr lang="zh-CN" altLang="en-US" sz="2400" dirty="0">
                <a:solidFill>
                  <a:schemeClr val="bg1"/>
                </a:solidFill>
                <a:latin typeface="方正幼线简体" panose="03000509000000000000" charset="-122"/>
                <a:ea typeface="方正幼线简体" panose="03000509000000000000" charset="-122"/>
                <a:sym typeface="+mn-ea"/>
              </a:rPr>
              <a:t>文件空间最大的数据</a:t>
            </a:r>
          </a:p>
          <a:p>
            <a:pPr algn="ctr"/>
            <a:r>
              <a:rPr lang="zh-CN" altLang="en-US" sz="2400" dirty="0">
                <a:solidFill>
                  <a:schemeClr val="bg1"/>
                </a:solidFill>
                <a:latin typeface="方正幼线简体" panose="03000509000000000000" charset="-122"/>
                <a:ea typeface="方正幼线简体" panose="03000509000000000000" charset="-122"/>
                <a:sym typeface="+mn-ea"/>
              </a:rPr>
              <a:t>项目之一，同时它还是在</a:t>
            </a:r>
            <a:r>
              <a:rPr lang="en-US" altLang="zh-CN" sz="2400" dirty="0">
                <a:solidFill>
                  <a:schemeClr val="bg1"/>
                </a:solidFill>
                <a:latin typeface="方正幼线简体" panose="03000509000000000000" charset="-122"/>
                <a:ea typeface="方正幼线简体" panose="03000509000000000000" charset="-122"/>
                <a:sym typeface="+mn-ea"/>
              </a:rPr>
              <a:t>Class</a:t>
            </a:r>
            <a:r>
              <a:rPr lang="zh-CN" altLang="en-US" sz="2400" dirty="0">
                <a:solidFill>
                  <a:schemeClr val="bg1"/>
                </a:solidFill>
                <a:latin typeface="方正幼线简体" panose="03000509000000000000" charset="-122"/>
                <a:ea typeface="方正幼线简体" panose="03000509000000000000" charset="-122"/>
                <a:sym typeface="+mn-ea"/>
              </a:rPr>
              <a:t>文件中第一个出现的表类型数据项目。</a:t>
            </a:r>
          </a:p>
        </p:txBody>
      </p:sp>
    </p:spTree>
    <p:extLst>
      <p:ext uri="{BB962C8B-B14F-4D97-AF65-F5344CB8AC3E}">
        <p14:creationId xmlns:p14="http://schemas.microsoft.com/office/powerpoint/2010/main" val="2148535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481965" y="5235221"/>
            <a:ext cx="10424160" cy="1622779"/>
          </a:xfrm>
          <a:prstGeom prst="rect">
            <a:avLst/>
          </a:prstGeom>
        </p:spPr>
      </p:pic>
      <p:sp>
        <p:nvSpPr>
          <p:cNvPr id="10" name="矩形 9"/>
          <p:cNvSpPr/>
          <p:nvPr/>
        </p:nvSpPr>
        <p:spPr>
          <a:xfrm>
            <a:off x="638175" y="1684796"/>
            <a:ext cx="7498080" cy="3007994"/>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chemeClr val="bg1"/>
                </a:solidFill>
                <a:latin typeface="方正幼线简体" panose="03000509000000000000" charset="-122"/>
                <a:ea typeface="方正幼线简体" panose="03000509000000000000" charset="-122"/>
                <a:sym typeface="+mn-ea"/>
              </a:rPr>
              <a:t>常量池中主要存放两大类常量：字面</a:t>
            </a:r>
            <a:r>
              <a:rPr lang="zh-CN" altLang="en-US" sz="2000" dirty="0" smtClean="0">
                <a:solidFill>
                  <a:schemeClr val="bg1"/>
                </a:solidFill>
                <a:latin typeface="方正幼线简体" panose="03000509000000000000" charset="-122"/>
                <a:ea typeface="方正幼线简体" panose="03000509000000000000" charset="-122"/>
                <a:sym typeface="+mn-ea"/>
              </a:rPr>
              <a:t>量和</a:t>
            </a:r>
            <a:r>
              <a:rPr lang="zh-CN" altLang="en-US" sz="2000" dirty="0">
                <a:solidFill>
                  <a:schemeClr val="bg1"/>
                </a:solidFill>
                <a:latin typeface="方正幼线简体" panose="03000509000000000000" charset="-122"/>
                <a:ea typeface="方正幼线简体" panose="03000509000000000000" charset="-122"/>
                <a:sym typeface="+mn-ea"/>
              </a:rPr>
              <a:t>符号</a:t>
            </a:r>
            <a:r>
              <a:rPr lang="zh-CN" altLang="en-US" sz="2000" dirty="0" smtClean="0">
                <a:solidFill>
                  <a:schemeClr val="bg1"/>
                </a:solidFill>
                <a:latin typeface="方正幼线简体" panose="03000509000000000000" charset="-122"/>
                <a:ea typeface="方正幼线简体" panose="03000509000000000000" charset="-122"/>
                <a:sym typeface="+mn-ea"/>
              </a:rPr>
              <a:t>引用</a:t>
            </a:r>
            <a:endParaRPr lang="zh-CN" altLang="en-US" sz="2000" dirty="0">
              <a:solidFill>
                <a:schemeClr val="bg1"/>
              </a:solidFill>
              <a:latin typeface="方正幼线简体" panose="03000509000000000000" charset="-122"/>
              <a:ea typeface="方正幼线简体" panose="03000509000000000000" charset="-122"/>
              <a:sym typeface="+mn-ea"/>
            </a:endParaRPr>
          </a:p>
          <a:p>
            <a:pPr algn="ctr"/>
            <a:r>
              <a:rPr lang="zh-CN" altLang="en-US" sz="2000" dirty="0">
                <a:solidFill>
                  <a:schemeClr val="bg1"/>
                </a:solidFill>
                <a:latin typeface="方正幼线简体" panose="03000509000000000000" charset="-122"/>
                <a:ea typeface="方正幼线简体" panose="03000509000000000000" charset="-122"/>
                <a:sym typeface="+mn-ea"/>
              </a:rPr>
              <a:t>字面量比较接近于</a:t>
            </a:r>
            <a:r>
              <a:rPr lang="en-US" altLang="zh-CN" sz="2000" dirty="0">
                <a:solidFill>
                  <a:schemeClr val="bg1"/>
                </a:solidFill>
                <a:latin typeface="方正幼线简体" panose="03000509000000000000" charset="-122"/>
                <a:ea typeface="方正幼线简体" panose="03000509000000000000" charset="-122"/>
                <a:sym typeface="+mn-ea"/>
              </a:rPr>
              <a:t>Java</a:t>
            </a:r>
            <a:r>
              <a:rPr lang="zh-CN" altLang="en-US" sz="2000" dirty="0">
                <a:solidFill>
                  <a:schemeClr val="bg1"/>
                </a:solidFill>
                <a:latin typeface="方正幼线简体" panose="03000509000000000000" charset="-122"/>
                <a:ea typeface="方正幼线简体" panose="03000509000000000000" charset="-122"/>
                <a:sym typeface="+mn-ea"/>
              </a:rPr>
              <a:t>语言层面的常量概念，如文本字符串、声明为</a:t>
            </a:r>
            <a:r>
              <a:rPr lang="en-US" altLang="zh-CN" sz="2000" dirty="0">
                <a:solidFill>
                  <a:schemeClr val="bg1"/>
                </a:solidFill>
                <a:latin typeface="方正幼线简体" panose="03000509000000000000" charset="-122"/>
                <a:ea typeface="方正幼线简体" panose="03000509000000000000" charset="-122"/>
                <a:sym typeface="+mn-ea"/>
              </a:rPr>
              <a:t>final</a:t>
            </a:r>
            <a:r>
              <a:rPr lang="zh-CN" altLang="en-US" sz="2000" dirty="0">
                <a:solidFill>
                  <a:schemeClr val="bg1"/>
                </a:solidFill>
                <a:latin typeface="方正幼线简体" panose="03000509000000000000" charset="-122"/>
                <a:ea typeface="方正幼线简体" panose="03000509000000000000" charset="-122"/>
                <a:sym typeface="+mn-ea"/>
              </a:rPr>
              <a:t>的常量值等。而符</a:t>
            </a:r>
          </a:p>
          <a:p>
            <a:pPr algn="ctr"/>
            <a:r>
              <a:rPr lang="zh-CN" altLang="en-US" sz="2000" dirty="0">
                <a:solidFill>
                  <a:schemeClr val="bg1"/>
                </a:solidFill>
                <a:latin typeface="方正幼线简体" panose="03000509000000000000" charset="-122"/>
                <a:ea typeface="方正幼线简体" panose="03000509000000000000" charset="-122"/>
                <a:sym typeface="+mn-ea"/>
              </a:rPr>
              <a:t>号引用则属于编译原理方面的概念，包括了下面三类常量：</a:t>
            </a:r>
          </a:p>
          <a:p>
            <a:pPr algn="ctr"/>
            <a:r>
              <a:rPr lang="zh-CN" altLang="en-US" sz="2000" dirty="0">
                <a:solidFill>
                  <a:schemeClr val="bg1"/>
                </a:solidFill>
                <a:latin typeface="方正幼线简体" panose="03000509000000000000" charset="-122"/>
                <a:ea typeface="方正幼线简体" panose="03000509000000000000" charset="-122"/>
                <a:sym typeface="+mn-ea"/>
              </a:rPr>
              <a:t>类和接口的全限定名（</a:t>
            </a:r>
            <a:r>
              <a:rPr lang="en-US" altLang="zh-CN" sz="2000" dirty="0">
                <a:solidFill>
                  <a:schemeClr val="bg1"/>
                </a:solidFill>
                <a:latin typeface="方正幼线简体" panose="03000509000000000000" charset="-122"/>
                <a:ea typeface="方正幼线简体" panose="03000509000000000000" charset="-122"/>
                <a:sym typeface="+mn-ea"/>
              </a:rPr>
              <a:t>Fully Qualified Name</a:t>
            </a:r>
            <a:r>
              <a:rPr lang="zh-CN" altLang="en-US" sz="2000" dirty="0">
                <a:solidFill>
                  <a:schemeClr val="bg1"/>
                </a:solidFill>
                <a:latin typeface="方正幼线简体" panose="03000509000000000000" charset="-122"/>
                <a:ea typeface="方正幼线简体" panose="03000509000000000000" charset="-122"/>
                <a:sym typeface="+mn-ea"/>
              </a:rPr>
              <a:t>）</a:t>
            </a:r>
          </a:p>
          <a:p>
            <a:pPr algn="ctr"/>
            <a:r>
              <a:rPr lang="zh-CN" altLang="en-US" sz="2000" dirty="0">
                <a:solidFill>
                  <a:schemeClr val="bg1"/>
                </a:solidFill>
                <a:latin typeface="方正幼线简体" panose="03000509000000000000" charset="-122"/>
                <a:ea typeface="方正幼线简体" panose="03000509000000000000" charset="-122"/>
                <a:sym typeface="+mn-ea"/>
              </a:rPr>
              <a:t>字段的名称和描述符（</a:t>
            </a:r>
            <a:r>
              <a:rPr lang="en-US" altLang="zh-CN" sz="2000" dirty="0">
                <a:solidFill>
                  <a:schemeClr val="bg1"/>
                </a:solidFill>
                <a:latin typeface="方正幼线简体" panose="03000509000000000000" charset="-122"/>
                <a:ea typeface="方正幼线简体" panose="03000509000000000000" charset="-122"/>
                <a:sym typeface="+mn-ea"/>
              </a:rPr>
              <a:t>Descriptor</a:t>
            </a:r>
            <a:r>
              <a:rPr lang="zh-CN" altLang="en-US" sz="2000" dirty="0">
                <a:solidFill>
                  <a:schemeClr val="bg1"/>
                </a:solidFill>
                <a:latin typeface="方正幼线简体" panose="03000509000000000000" charset="-122"/>
                <a:ea typeface="方正幼线简体" panose="03000509000000000000" charset="-122"/>
                <a:sym typeface="+mn-ea"/>
              </a:rPr>
              <a:t>）</a:t>
            </a:r>
          </a:p>
          <a:p>
            <a:pPr algn="ctr"/>
            <a:r>
              <a:rPr lang="zh-CN" altLang="en-US" sz="2000" dirty="0">
                <a:solidFill>
                  <a:schemeClr val="bg1"/>
                </a:solidFill>
                <a:latin typeface="方正幼线简体" panose="03000509000000000000" charset="-122"/>
                <a:ea typeface="方正幼线简体" panose="03000509000000000000" charset="-122"/>
                <a:sym typeface="+mn-ea"/>
              </a:rPr>
              <a:t>方法的名称和描述符</a:t>
            </a:r>
          </a:p>
        </p:txBody>
      </p:sp>
    </p:spTree>
    <p:extLst>
      <p:ext uri="{BB962C8B-B14F-4D97-AF65-F5344CB8AC3E}">
        <p14:creationId xmlns:p14="http://schemas.microsoft.com/office/powerpoint/2010/main" val="600031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633730" y="1384937"/>
            <a:ext cx="9333230" cy="5310079"/>
          </a:xfrm>
          <a:prstGeom prst="rect">
            <a:avLst/>
          </a:prstGeom>
        </p:spPr>
      </p:pic>
    </p:spTree>
    <p:extLst>
      <p:ext uri="{BB962C8B-B14F-4D97-AF65-F5344CB8AC3E}">
        <p14:creationId xmlns:p14="http://schemas.microsoft.com/office/powerpoint/2010/main" val="3826607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481965" y="1364615"/>
            <a:ext cx="10424160" cy="1622779"/>
          </a:xfrm>
          <a:prstGeom prst="rect">
            <a:avLst/>
          </a:prstGeom>
        </p:spPr>
      </p:pic>
      <p:pic>
        <p:nvPicPr>
          <p:cNvPr id="7" name="图片 6"/>
          <p:cNvPicPr>
            <a:picLocks noChangeAspect="1"/>
          </p:cNvPicPr>
          <p:nvPr/>
        </p:nvPicPr>
        <p:blipFill>
          <a:blip r:embed="rId4"/>
          <a:stretch>
            <a:fillRect/>
          </a:stretch>
        </p:blipFill>
        <p:spPr>
          <a:xfrm>
            <a:off x="481965" y="4044644"/>
            <a:ext cx="11177905" cy="1700829"/>
          </a:xfrm>
          <a:prstGeom prst="rect">
            <a:avLst/>
          </a:prstGeom>
        </p:spPr>
      </p:pic>
    </p:spTree>
    <p:extLst>
      <p:ext uri="{BB962C8B-B14F-4D97-AF65-F5344CB8AC3E}">
        <p14:creationId xmlns:p14="http://schemas.microsoft.com/office/powerpoint/2010/main" val="2372837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481965" y="1491146"/>
            <a:ext cx="10424160" cy="1622779"/>
          </a:xfrm>
          <a:prstGeom prst="rect">
            <a:avLst/>
          </a:prstGeom>
        </p:spPr>
      </p:pic>
      <p:pic>
        <p:nvPicPr>
          <p:cNvPr id="5" name="图片 4"/>
          <p:cNvPicPr>
            <a:picLocks noChangeAspect="1"/>
          </p:cNvPicPr>
          <p:nvPr/>
        </p:nvPicPr>
        <p:blipFill>
          <a:blip r:embed="rId4"/>
          <a:stretch>
            <a:fillRect/>
          </a:stretch>
        </p:blipFill>
        <p:spPr>
          <a:xfrm>
            <a:off x="481965" y="4056581"/>
            <a:ext cx="10424160" cy="2133716"/>
          </a:xfrm>
          <a:prstGeom prst="rect">
            <a:avLst/>
          </a:prstGeom>
        </p:spPr>
      </p:pic>
    </p:spTree>
    <p:extLst>
      <p:ext uri="{BB962C8B-B14F-4D97-AF65-F5344CB8AC3E}">
        <p14:creationId xmlns:p14="http://schemas.microsoft.com/office/powerpoint/2010/main" val="40832813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Class</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文件</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481965" y="4056581"/>
            <a:ext cx="10424160" cy="2133716"/>
          </a:xfrm>
          <a:prstGeom prst="rect">
            <a:avLst/>
          </a:prstGeom>
        </p:spPr>
      </p:pic>
      <p:sp>
        <p:nvSpPr>
          <p:cNvPr id="10" name="矩形 9"/>
          <p:cNvSpPr/>
          <p:nvPr/>
        </p:nvSpPr>
        <p:spPr>
          <a:xfrm>
            <a:off x="1291589" y="1586866"/>
            <a:ext cx="4787267" cy="2235734"/>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由于</a:t>
            </a:r>
            <a:r>
              <a:rPr lang="en-US" altLang="zh-CN" dirty="0"/>
              <a:t>Class</a:t>
            </a:r>
            <a:r>
              <a:rPr lang="zh-CN" altLang="en-US" dirty="0"/>
              <a:t>文件中方法、字段等都需要引用</a:t>
            </a:r>
            <a:r>
              <a:rPr lang="en-US" altLang="zh-CN" dirty="0"/>
              <a:t>CONSTANT_Utf8_info</a:t>
            </a:r>
            <a:r>
              <a:rPr lang="zh-CN" altLang="en-US" dirty="0"/>
              <a:t>型常量来</a:t>
            </a:r>
          </a:p>
          <a:p>
            <a:pPr algn="ctr"/>
            <a:r>
              <a:rPr lang="zh-CN" altLang="en-US" dirty="0"/>
              <a:t>描述名称，所以</a:t>
            </a:r>
            <a:r>
              <a:rPr lang="en-US" altLang="zh-CN" dirty="0"/>
              <a:t>CONSTANT_Utf8_info</a:t>
            </a:r>
            <a:r>
              <a:rPr lang="zh-CN" altLang="en-US" dirty="0"/>
              <a:t>型常量的最大长度也就是</a:t>
            </a:r>
            <a:r>
              <a:rPr lang="en-US" altLang="zh-CN" dirty="0"/>
              <a:t>Java</a:t>
            </a:r>
            <a:r>
              <a:rPr lang="zh-CN" altLang="en-US" dirty="0"/>
              <a:t>中方法、字段名的最大</a:t>
            </a:r>
          </a:p>
          <a:p>
            <a:pPr algn="ctr"/>
            <a:r>
              <a:rPr lang="zh-CN" altLang="en-US" dirty="0"/>
              <a:t>长度。而这里的最大长度就是</a:t>
            </a:r>
            <a:r>
              <a:rPr lang="en-US" altLang="zh-CN" dirty="0"/>
              <a:t>length</a:t>
            </a:r>
            <a:r>
              <a:rPr lang="zh-CN" altLang="en-US" dirty="0"/>
              <a:t>的最大值，既</a:t>
            </a:r>
            <a:r>
              <a:rPr lang="en-US" altLang="zh-CN" dirty="0"/>
              <a:t>u2</a:t>
            </a:r>
            <a:r>
              <a:rPr lang="zh-CN" altLang="en-US" dirty="0"/>
              <a:t>类型能表达的最大值</a:t>
            </a:r>
            <a:r>
              <a:rPr lang="en-US" altLang="zh-CN" dirty="0"/>
              <a:t>65535</a:t>
            </a:r>
            <a:r>
              <a:rPr lang="zh-CN" altLang="en-US" dirty="0"/>
              <a:t>。所以</a:t>
            </a:r>
            <a:r>
              <a:rPr lang="en-US" altLang="zh-CN" dirty="0"/>
              <a:t>Java</a:t>
            </a:r>
            <a:r>
              <a:rPr lang="zh-CN" altLang="en-US" dirty="0"/>
              <a:t>程</a:t>
            </a:r>
          </a:p>
          <a:p>
            <a:pPr algn="ctr"/>
            <a:r>
              <a:rPr lang="zh-CN" altLang="en-US" dirty="0"/>
              <a:t>序中如果定义了超过</a:t>
            </a:r>
            <a:r>
              <a:rPr lang="en-US" altLang="zh-CN" dirty="0"/>
              <a:t>64KB</a:t>
            </a:r>
            <a:r>
              <a:rPr lang="zh-CN" altLang="en-US" dirty="0"/>
              <a:t>英文字符的变量或方法名，将会无法</a:t>
            </a:r>
            <a:r>
              <a:rPr lang="zh-CN" altLang="en-US" dirty="0" smtClean="0"/>
              <a:t>编译。</a:t>
            </a:r>
            <a:endParaRPr lang="zh-CN" altLang="en-US" dirty="0"/>
          </a:p>
        </p:txBody>
      </p:sp>
    </p:spTree>
    <p:extLst>
      <p:ext uri="{BB962C8B-B14F-4D97-AF65-F5344CB8AC3E}">
        <p14:creationId xmlns:p14="http://schemas.microsoft.com/office/powerpoint/2010/main" val="770755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4455160" y="1771650"/>
            <a:ext cx="3281045" cy="2964180"/>
            <a:chOff x="7169" y="1215"/>
            <a:chExt cx="5167" cy="4668"/>
          </a:xfrm>
        </p:grpSpPr>
        <p:sp>
          <p:nvSpPr>
            <p:cNvPr id="5" name="菱形 4"/>
            <p:cNvSpPr/>
            <p:nvPr/>
          </p:nvSpPr>
          <p:spPr>
            <a:xfrm rot="2700000">
              <a:off x="7169" y="1689"/>
              <a:ext cx="2746" cy="2746"/>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8" name="菱形 7"/>
            <p:cNvSpPr/>
            <p:nvPr/>
          </p:nvSpPr>
          <p:spPr>
            <a:xfrm rot="2700000">
              <a:off x="8664" y="1215"/>
              <a:ext cx="2746" cy="2746"/>
            </a:xfrm>
            <a:prstGeom prst="diamond">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6" name="菱形 5"/>
            <p:cNvSpPr/>
            <p:nvPr/>
          </p:nvSpPr>
          <p:spPr>
            <a:xfrm rot="2700000">
              <a:off x="7914" y="3137"/>
              <a:ext cx="2746" cy="2746"/>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7" name="菱形 6"/>
            <p:cNvSpPr/>
            <p:nvPr/>
          </p:nvSpPr>
          <p:spPr>
            <a:xfrm rot="2700000">
              <a:off x="9590" y="2936"/>
              <a:ext cx="2746" cy="2746"/>
            </a:xfrm>
            <a:prstGeom prst="diamon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grpSp>
      <p:sp>
        <p:nvSpPr>
          <p:cNvPr id="10" name="文本框 9"/>
          <p:cNvSpPr txBox="1"/>
          <p:nvPr/>
        </p:nvSpPr>
        <p:spPr>
          <a:xfrm>
            <a:off x="5381625" y="2630805"/>
            <a:ext cx="1524000" cy="1445260"/>
          </a:xfrm>
          <a:prstGeom prst="rect">
            <a:avLst/>
          </a:prstGeom>
          <a:noFill/>
        </p:spPr>
        <p:txBody>
          <a:bodyPr wrap="square" rtlCol="0">
            <a:spAutoFit/>
          </a:bodyPr>
          <a:lstStyle/>
          <a:p>
            <a:pPr algn="ctr"/>
            <a:r>
              <a:rPr lang="en-US" altLang="zh-CN" sz="8800" dirty="0" smtClean="0">
                <a:solidFill>
                  <a:schemeClr val="bg1"/>
                </a:solidFill>
                <a:latin typeface="方正幼线简体" panose="03000509000000000000" charset="-122"/>
                <a:ea typeface="方正幼线简体" panose="03000509000000000000" charset="-122"/>
              </a:rPr>
              <a:t>04</a:t>
            </a:r>
            <a:endParaRPr lang="en-US" altLang="zh-CN" sz="8800" dirty="0">
              <a:solidFill>
                <a:schemeClr val="bg1"/>
              </a:solidFill>
              <a:latin typeface="方正幼线简体" panose="03000509000000000000" charset="-122"/>
              <a:ea typeface="方正幼线简体" panose="03000509000000000000" charset="-122"/>
            </a:endParaRPr>
          </a:p>
        </p:txBody>
      </p:sp>
      <p:grpSp>
        <p:nvGrpSpPr>
          <p:cNvPr id="11" name="组合 10"/>
          <p:cNvGrpSpPr/>
          <p:nvPr/>
        </p:nvGrpSpPr>
        <p:grpSpPr>
          <a:xfrm>
            <a:off x="2950845" y="2630805"/>
            <a:ext cx="3079750" cy="222250"/>
            <a:chOff x="2048" y="3893"/>
            <a:chExt cx="4850" cy="350"/>
          </a:xfrm>
        </p:grpSpPr>
        <p:sp>
          <p:nvSpPr>
            <p:cNvPr id="13" name="矩形 12"/>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4" name="直接连接符 13"/>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559550" y="3954780"/>
            <a:ext cx="3079750" cy="222250"/>
            <a:chOff x="2048" y="3893"/>
            <a:chExt cx="4850" cy="350"/>
          </a:xfrm>
        </p:grpSpPr>
        <p:sp>
          <p:nvSpPr>
            <p:cNvPr id="18" name="矩形 17"/>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9" name="直接连接符 18"/>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3512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5" name="组合 14"/>
          <p:cNvGrpSpPr/>
          <p:nvPr/>
        </p:nvGrpSpPr>
        <p:grpSpPr>
          <a:xfrm>
            <a:off x="864870" y="1358265"/>
            <a:ext cx="2313786" cy="963741"/>
            <a:chOff x="3099" y="4406"/>
            <a:chExt cx="5189" cy="2161"/>
          </a:xfrm>
        </p:grpSpPr>
        <p:sp>
          <p:nvSpPr>
            <p:cNvPr id="13" name="矩形 12"/>
            <p:cNvSpPr/>
            <p:nvPr/>
          </p:nvSpPr>
          <p:spPr>
            <a:xfrm rot="2700000">
              <a:off x="3099" y="4418"/>
              <a:ext cx="2149" cy="2149"/>
            </a:xfrm>
            <a:prstGeom prst="rect">
              <a:avLst/>
            </a:prstGeom>
            <a:solidFill>
              <a:schemeClr val="tx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矩形 13"/>
            <p:cNvSpPr/>
            <p:nvPr/>
          </p:nvSpPr>
          <p:spPr>
            <a:xfrm rot="2700000">
              <a:off x="4393" y="4406"/>
              <a:ext cx="2149" cy="214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矩形 15"/>
            <p:cNvSpPr/>
            <p:nvPr/>
          </p:nvSpPr>
          <p:spPr>
            <a:xfrm rot="2700000">
              <a:off x="6139" y="4406"/>
              <a:ext cx="2149" cy="2149"/>
            </a:xfrm>
            <a:prstGeom prst="rect">
              <a:avLst/>
            </a:prstGeom>
            <a:solidFill>
              <a:schemeClr val="tx2">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3" name="文本框 2"/>
          <p:cNvSpPr txBox="1"/>
          <p:nvPr/>
        </p:nvSpPr>
        <p:spPr>
          <a:xfrm>
            <a:off x="3618865" y="1428115"/>
            <a:ext cx="6349365" cy="1814830"/>
          </a:xfrm>
          <a:prstGeom prst="rect">
            <a:avLst/>
          </a:prstGeom>
          <a:noFill/>
        </p:spPr>
        <p:txBody>
          <a:bodyPr wrap="square" rtlCol="0">
            <a:spAutoFit/>
          </a:bodyPr>
          <a:lstStyle/>
          <a:p>
            <a:r>
              <a:rPr lang="zh-CN" altLang="en-US" sz="4800">
                <a:solidFill>
                  <a:schemeClr val="tx2">
                    <a:lumMod val="75000"/>
                  </a:schemeClr>
                </a:solidFill>
                <a:latin typeface="方正幼线简体" panose="03000509000000000000" charset="-122"/>
                <a:ea typeface="方正幼线简体" panose="03000509000000000000" charset="-122"/>
              </a:rPr>
              <a:t>目录</a:t>
            </a:r>
          </a:p>
          <a:p>
            <a:r>
              <a:rPr lang="en-US" altLang="zh-CN" sz="1600" dirty="0">
                <a:solidFill>
                  <a:schemeClr val="tx2">
                    <a:lumMod val="75000"/>
                  </a:schemeClr>
                </a:solidFill>
                <a:latin typeface="微软雅黑" panose="020B0503020204020204" charset="-122"/>
                <a:ea typeface="微软雅黑" panose="020B0503020204020204" charset="-122"/>
                <a:sym typeface="+mn-ea"/>
              </a:rPr>
              <a:t>CONTENTS PAGE</a:t>
            </a:r>
          </a:p>
          <a:p>
            <a:endParaRPr lang="zh-CN" altLang="en-US" sz="4800">
              <a:solidFill>
                <a:schemeClr val="tx2">
                  <a:lumMod val="75000"/>
                </a:schemeClr>
              </a:solidFill>
              <a:latin typeface="方正幼线简体" panose="03000509000000000000" charset="-122"/>
              <a:ea typeface="方正幼线简体" panose="03000509000000000000" charset="-122"/>
            </a:endParaRPr>
          </a:p>
        </p:txBody>
      </p:sp>
      <p:sp>
        <p:nvSpPr>
          <p:cNvPr id="5" name="菱形 4"/>
          <p:cNvSpPr/>
          <p:nvPr/>
        </p:nvSpPr>
        <p:spPr>
          <a:xfrm>
            <a:off x="3376930" y="3416935"/>
            <a:ext cx="1156335" cy="115633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方正幼线简体" panose="03000509000000000000" charset="-122"/>
                <a:ea typeface="方正幼线简体" panose="03000509000000000000" charset="-122"/>
              </a:rPr>
              <a:t>04</a:t>
            </a:r>
          </a:p>
        </p:txBody>
      </p:sp>
      <p:sp>
        <p:nvSpPr>
          <p:cNvPr id="8" name="文本框 7"/>
          <p:cNvSpPr txBox="1"/>
          <p:nvPr/>
        </p:nvSpPr>
        <p:spPr>
          <a:xfrm>
            <a:off x="5016500" y="3764915"/>
            <a:ext cx="4031615" cy="460375"/>
          </a:xfrm>
          <a:prstGeom prst="rect">
            <a:avLst/>
          </a:prstGeom>
          <a:noFill/>
        </p:spPr>
        <p:txBody>
          <a:bodyPr wrap="square" rtlCol="0">
            <a:spAutoFit/>
          </a:bodyPr>
          <a:lstStyle/>
          <a:p>
            <a:r>
              <a:rPr lang="zh-CN" altLang="en-US" sz="2400" dirty="0">
                <a:solidFill>
                  <a:schemeClr val="tx2">
                    <a:lumMod val="75000"/>
                  </a:schemeClr>
                </a:solidFill>
                <a:latin typeface="方正幼线简体" panose="03000509000000000000" charset="-122"/>
                <a:ea typeface="方正幼线简体" panose="03000509000000000000" charset="-122"/>
                <a:sym typeface="+mn-ea"/>
              </a:rPr>
              <a:t>虚拟机类加载</a:t>
            </a:r>
            <a:endParaRPr lang="zh-CN" altLang="en-US" sz="2400" dirty="0">
              <a:solidFill>
                <a:schemeClr val="tx2">
                  <a:lumMod val="75000"/>
                </a:schemeClr>
              </a:solidFill>
              <a:latin typeface="方正幼线简体" panose="03000509000000000000" charset="-122"/>
              <a:ea typeface="方正幼线简体" panose="03000509000000000000"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虚拟机类加载</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9750" y="2040810"/>
            <a:ext cx="5889625" cy="4417219"/>
          </a:xfrm>
          <a:prstGeom prst="rect">
            <a:avLst/>
          </a:prstGeom>
        </p:spPr>
      </p:pic>
    </p:spTree>
    <p:extLst>
      <p:ext uri="{BB962C8B-B14F-4D97-AF65-F5344CB8AC3E}">
        <p14:creationId xmlns:p14="http://schemas.microsoft.com/office/powerpoint/2010/main" val="3511130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a:solidFill>
                  <a:schemeClr val="tx2">
                    <a:lumMod val="75000"/>
                  </a:schemeClr>
                </a:solidFill>
                <a:latin typeface="方正幼线简体" panose="03000509000000000000" charset="-122"/>
                <a:ea typeface="方正幼线简体" panose="03000509000000000000" charset="-122"/>
                <a:sym typeface="+mn-ea"/>
              </a:rPr>
              <a:t>虚拟机类加载</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sp>
        <p:nvSpPr>
          <p:cNvPr id="8" name="矩形 7"/>
          <p:cNvSpPr/>
          <p:nvPr/>
        </p:nvSpPr>
        <p:spPr>
          <a:xfrm>
            <a:off x="1417320" y="2195195"/>
            <a:ext cx="8508365" cy="3556000"/>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smtClean="0">
                <a:solidFill>
                  <a:schemeClr val="bg1"/>
                </a:solidFill>
                <a:latin typeface="方正幼线简体" panose="03000509000000000000" charset="-122"/>
                <a:ea typeface="方正幼线简体" panose="03000509000000000000" charset="-122"/>
                <a:sym typeface="+mn-ea"/>
              </a:rPr>
              <a:t>类加载的时机：</a:t>
            </a:r>
            <a:endParaRPr lang="en-US" altLang="zh-CN" sz="2800" dirty="0" smtClean="0">
              <a:solidFill>
                <a:schemeClr val="bg1"/>
              </a:solidFill>
              <a:latin typeface="方正幼线简体" panose="03000509000000000000" charset="-122"/>
              <a:ea typeface="方正幼线简体" panose="03000509000000000000" charset="-122"/>
              <a:sym typeface="+mn-ea"/>
            </a:endParaRPr>
          </a:p>
          <a:p>
            <a:pPr algn="ctr"/>
            <a:r>
              <a:rPr lang="en-US" altLang="zh-CN" sz="2800" dirty="0" smtClean="0">
                <a:solidFill>
                  <a:schemeClr val="bg1"/>
                </a:solidFill>
                <a:latin typeface="方正幼线简体" panose="03000509000000000000" charset="-122"/>
                <a:ea typeface="方正幼线简体" panose="03000509000000000000" charset="-122"/>
                <a:sym typeface="+mn-ea"/>
              </a:rPr>
              <a:t>1.</a:t>
            </a:r>
            <a:r>
              <a:rPr lang="zh-CN" altLang="en-US" sz="2800" dirty="0" smtClean="0">
                <a:solidFill>
                  <a:schemeClr val="bg1"/>
                </a:solidFill>
                <a:latin typeface="方正幼线简体" panose="03000509000000000000" charset="-122"/>
                <a:ea typeface="方正幼线简体" panose="03000509000000000000" charset="-122"/>
                <a:sym typeface="+mn-ea"/>
              </a:rPr>
              <a:t>最常见的就是</a:t>
            </a:r>
            <a:r>
              <a:rPr lang="zh-CN" altLang="en-US" sz="2800" dirty="0" smtClean="0">
                <a:solidFill>
                  <a:schemeClr val="bg1"/>
                </a:solidFill>
                <a:latin typeface="方正幼线简体" panose="03000509000000000000" charset="-122"/>
                <a:ea typeface="方正幼线简体" panose="03000509000000000000" charset="-122"/>
                <a:sym typeface="+mn-ea"/>
              </a:rPr>
              <a:t>场景就是</a:t>
            </a:r>
            <a:r>
              <a:rPr lang="en-US" altLang="zh-CN" sz="2800" dirty="0" smtClean="0">
                <a:solidFill>
                  <a:schemeClr val="bg1"/>
                </a:solidFill>
                <a:latin typeface="方正幼线简体" panose="03000509000000000000" charset="-122"/>
                <a:ea typeface="方正幼线简体" panose="03000509000000000000" charset="-122"/>
                <a:sym typeface="+mn-ea"/>
              </a:rPr>
              <a:t>new</a:t>
            </a:r>
            <a:r>
              <a:rPr lang="zh-CN" altLang="en-US" sz="2800" dirty="0" smtClean="0">
                <a:solidFill>
                  <a:schemeClr val="bg1"/>
                </a:solidFill>
                <a:latin typeface="方正幼线简体" panose="03000509000000000000" charset="-122"/>
                <a:ea typeface="方正幼线简体" panose="03000509000000000000" charset="-122"/>
                <a:sym typeface="+mn-ea"/>
              </a:rPr>
              <a:t>关键字实例化对象、读取或者设置一个类的静态字段（被</a:t>
            </a:r>
            <a:r>
              <a:rPr lang="en-US" altLang="zh-CN" sz="2800" dirty="0" smtClean="0">
                <a:solidFill>
                  <a:schemeClr val="bg1"/>
                </a:solidFill>
                <a:latin typeface="方正幼线简体" panose="03000509000000000000" charset="-122"/>
                <a:ea typeface="方正幼线简体" panose="03000509000000000000" charset="-122"/>
                <a:sym typeface="+mn-ea"/>
              </a:rPr>
              <a:t>final</a:t>
            </a:r>
            <a:r>
              <a:rPr lang="zh-CN" altLang="en-US" sz="2800" dirty="0" smtClean="0">
                <a:solidFill>
                  <a:schemeClr val="bg1"/>
                </a:solidFill>
                <a:latin typeface="方正幼线简体" panose="03000509000000000000" charset="-122"/>
                <a:ea typeface="方正幼线简体" panose="03000509000000000000" charset="-122"/>
                <a:sym typeface="+mn-ea"/>
              </a:rPr>
              <a:t>修饰的除外、已在编译期把结果放入常量池的静态字段除外）</a:t>
            </a:r>
            <a:endParaRPr lang="en-US" altLang="zh-CN" sz="2800" dirty="0">
              <a:solidFill>
                <a:schemeClr val="bg1"/>
              </a:solidFill>
              <a:latin typeface="方正幼线简体" panose="03000509000000000000" charset="-122"/>
              <a:ea typeface="方正幼线简体" panose="03000509000000000000" charset="-122"/>
              <a:sym typeface="+mn-ea"/>
            </a:endParaRPr>
          </a:p>
          <a:p>
            <a:pPr algn="ctr"/>
            <a:r>
              <a:rPr lang="en-US" altLang="zh-CN" sz="2800" dirty="0" smtClean="0">
                <a:solidFill>
                  <a:schemeClr val="bg1"/>
                </a:solidFill>
                <a:latin typeface="方正幼线简体" panose="03000509000000000000" charset="-122"/>
                <a:ea typeface="方正幼线简体" panose="03000509000000000000" charset="-122"/>
                <a:sym typeface="+mn-ea"/>
              </a:rPr>
              <a:t>2.</a:t>
            </a:r>
            <a:r>
              <a:rPr lang="zh-CN" altLang="en-US" sz="2800" dirty="0" smtClean="0">
                <a:solidFill>
                  <a:schemeClr val="bg1"/>
                </a:solidFill>
                <a:latin typeface="方正幼线简体" panose="03000509000000000000" charset="-122"/>
                <a:ea typeface="方正幼线简体" panose="03000509000000000000" charset="-122"/>
                <a:sym typeface="+mn-ea"/>
              </a:rPr>
              <a:t>使用反射调用</a:t>
            </a:r>
            <a:endParaRPr lang="en-US" altLang="zh-CN" sz="2800" dirty="0" smtClean="0">
              <a:solidFill>
                <a:schemeClr val="bg1"/>
              </a:solidFill>
              <a:latin typeface="方正幼线简体" panose="03000509000000000000" charset="-122"/>
              <a:ea typeface="方正幼线简体" panose="03000509000000000000" charset="-122"/>
              <a:sym typeface="+mn-ea"/>
            </a:endParaRPr>
          </a:p>
          <a:p>
            <a:pPr algn="ctr"/>
            <a:r>
              <a:rPr lang="en-US" altLang="zh-CN" sz="2800" dirty="0" smtClean="0">
                <a:solidFill>
                  <a:schemeClr val="bg1"/>
                </a:solidFill>
                <a:latin typeface="方正幼线简体" panose="03000509000000000000" charset="-122"/>
                <a:ea typeface="方正幼线简体" panose="03000509000000000000" charset="-122"/>
                <a:sym typeface="+mn-ea"/>
              </a:rPr>
              <a:t>3.</a:t>
            </a:r>
            <a:r>
              <a:rPr lang="zh-CN" altLang="en-US" sz="2800" dirty="0" smtClean="0">
                <a:solidFill>
                  <a:schemeClr val="bg1"/>
                </a:solidFill>
                <a:latin typeface="方正幼线简体" panose="03000509000000000000" charset="-122"/>
                <a:ea typeface="方正幼线简体" panose="03000509000000000000" charset="-122"/>
                <a:sym typeface="+mn-ea"/>
              </a:rPr>
              <a:t>当初始化一个类的时候，父类还没有初始化，优先会初始化父类</a:t>
            </a:r>
            <a:endParaRPr lang="en-US" altLang="zh-CN" sz="2800" dirty="0" smtClean="0">
              <a:solidFill>
                <a:schemeClr val="bg1"/>
              </a:solidFill>
              <a:latin typeface="方正幼线简体" panose="03000509000000000000" charset="-122"/>
              <a:ea typeface="方正幼线简体" panose="03000509000000000000" charset="-122"/>
              <a:sym typeface="+mn-ea"/>
            </a:endParaRPr>
          </a:p>
          <a:p>
            <a:pPr algn="ctr"/>
            <a:r>
              <a:rPr lang="en-US" altLang="zh-CN" sz="2800" dirty="0" smtClean="0">
                <a:solidFill>
                  <a:schemeClr val="bg1"/>
                </a:solidFill>
                <a:latin typeface="方正幼线简体" panose="03000509000000000000" charset="-122"/>
                <a:ea typeface="方正幼线简体" panose="03000509000000000000" charset="-122"/>
                <a:sym typeface="+mn-ea"/>
              </a:rPr>
              <a:t>4.</a:t>
            </a:r>
            <a:r>
              <a:rPr lang="zh-CN" altLang="en-US" sz="2800" dirty="0" smtClean="0">
                <a:solidFill>
                  <a:schemeClr val="bg1"/>
                </a:solidFill>
                <a:latin typeface="方正幼线简体" panose="03000509000000000000" charset="-122"/>
                <a:ea typeface="方正幼线简体" panose="03000509000000000000" charset="-122"/>
                <a:sym typeface="+mn-ea"/>
              </a:rPr>
              <a:t>当虚拟机启动的时候指定了要执行的主类的时候</a:t>
            </a:r>
            <a:endParaRPr lang="zh-CN" altLang="en-US" sz="2800" dirty="0">
              <a:solidFill>
                <a:schemeClr val="bg1"/>
              </a:solidFill>
              <a:latin typeface="方正幼线简体" panose="03000509000000000000" charset="-122"/>
              <a:ea typeface="方正幼线简体" panose="03000509000000000000" charset="-122"/>
              <a:sym typeface="+mn-ea"/>
            </a:endParaRPr>
          </a:p>
        </p:txBody>
      </p:sp>
    </p:spTree>
    <p:extLst>
      <p:ext uri="{BB962C8B-B14F-4D97-AF65-F5344CB8AC3E}">
        <p14:creationId xmlns:p14="http://schemas.microsoft.com/office/powerpoint/2010/main" val="22978107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双亲委派模式</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3480" y="1511301"/>
            <a:ext cx="3732371" cy="4976495"/>
          </a:xfrm>
          <a:prstGeom prst="rect">
            <a:avLst/>
          </a:prstGeom>
        </p:spPr>
      </p:pic>
    </p:spTree>
    <p:extLst>
      <p:ext uri="{BB962C8B-B14F-4D97-AF65-F5344CB8AC3E}">
        <p14:creationId xmlns:p14="http://schemas.microsoft.com/office/powerpoint/2010/main" val="1692046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smtClean="0">
                <a:solidFill>
                  <a:schemeClr val="tx2">
                    <a:lumMod val="75000"/>
                  </a:schemeClr>
                </a:solidFill>
                <a:latin typeface="方正幼线简体" panose="03000509000000000000" charset="-122"/>
                <a:ea typeface="方正幼线简体" panose="03000509000000000000" charset="-122"/>
                <a:sym typeface="+mn-ea"/>
              </a:rPr>
              <a:t>虚拟机类加载</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28750" y="2515235"/>
            <a:ext cx="8508365" cy="3556000"/>
          </a:xfrm>
          <a:prstGeom prst="rect">
            <a:avLst/>
          </a:prstGeom>
          <a:solidFill>
            <a:schemeClr val="tx2">
              <a:lumMod val="75000"/>
              <a:alpha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smtClean="0">
                <a:solidFill>
                  <a:schemeClr val="bg1"/>
                </a:solidFill>
                <a:latin typeface="方正幼线简体" panose="03000509000000000000" charset="-122"/>
                <a:ea typeface="方正幼线简体" panose="03000509000000000000" charset="-122"/>
                <a:sym typeface="+mn-ea"/>
              </a:rPr>
              <a:t>初始化阶段根据程序员的代码区初始化类变量和其他资源，也就是说会执行</a:t>
            </a:r>
            <a:r>
              <a:rPr lang="zh-CN" altLang="en-US" sz="2800" dirty="0" smtClean="0">
                <a:solidFill>
                  <a:schemeClr val="bg1"/>
                </a:solidFill>
                <a:latin typeface="方正幼线简体" panose="03000509000000000000" charset="-122"/>
                <a:ea typeface="方正幼线简体" panose="03000509000000000000" charset="-122"/>
                <a:sym typeface="+mn-ea"/>
              </a:rPr>
              <a:t>类构造器的</a:t>
            </a:r>
            <a:r>
              <a:rPr lang="en-US" altLang="zh-CN" sz="2800" dirty="0" smtClean="0">
                <a:solidFill>
                  <a:schemeClr val="bg1"/>
                </a:solidFill>
                <a:latin typeface="方正幼线简体" panose="03000509000000000000" charset="-122"/>
                <a:ea typeface="方正幼线简体" panose="03000509000000000000" charset="-122"/>
                <a:sym typeface="+mn-ea"/>
              </a:rPr>
              <a:t>&lt;</a:t>
            </a:r>
            <a:r>
              <a:rPr lang="en-US" altLang="zh-CN" sz="2800" dirty="0" err="1" smtClean="0">
                <a:solidFill>
                  <a:schemeClr val="bg1"/>
                </a:solidFill>
                <a:latin typeface="方正幼线简体" panose="03000509000000000000" charset="-122"/>
                <a:ea typeface="方正幼线简体" panose="03000509000000000000" charset="-122"/>
                <a:sym typeface="+mn-ea"/>
              </a:rPr>
              <a:t>clint</a:t>
            </a:r>
            <a:r>
              <a:rPr lang="en-US" altLang="zh-CN" sz="2800" dirty="0" smtClean="0">
                <a:solidFill>
                  <a:schemeClr val="bg1"/>
                </a:solidFill>
                <a:latin typeface="方正幼线简体" panose="03000509000000000000" charset="-122"/>
                <a:ea typeface="方正幼线简体" panose="03000509000000000000" charset="-122"/>
                <a:sym typeface="+mn-ea"/>
              </a:rPr>
              <a:t>&gt;()</a:t>
            </a:r>
            <a:r>
              <a:rPr lang="zh-CN" altLang="en-US" sz="2800" dirty="0" smtClean="0">
                <a:solidFill>
                  <a:schemeClr val="bg1"/>
                </a:solidFill>
                <a:latin typeface="方正幼线简体" panose="03000509000000000000" charset="-122"/>
                <a:ea typeface="方正幼线简体" panose="03000509000000000000" charset="-122"/>
                <a:sym typeface="+mn-ea"/>
              </a:rPr>
              <a:t>方法。</a:t>
            </a:r>
            <a:endParaRPr lang="zh-CN" altLang="en-US" sz="2800" dirty="0">
              <a:solidFill>
                <a:schemeClr val="bg1"/>
              </a:solidFill>
              <a:latin typeface="方正幼线简体" panose="03000509000000000000" charset="-122"/>
              <a:ea typeface="方正幼线简体" panose="03000509000000000000" charset="-122"/>
              <a:sym typeface="+mn-ea"/>
            </a:endParaRPr>
          </a:p>
        </p:txBody>
      </p:sp>
    </p:spTree>
    <p:extLst>
      <p:ext uri="{BB962C8B-B14F-4D97-AF65-F5344CB8AC3E}">
        <p14:creationId xmlns:p14="http://schemas.microsoft.com/office/powerpoint/2010/main" val="2347347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a:solidFill>
                  <a:schemeClr val="tx2">
                    <a:lumMod val="75000"/>
                  </a:schemeClr>
                </a:solidFill>
                <a:latin typeface="方正幼线简体" panose="03000509000000000000" charset="-122"/>
                <a:ea typeface="方正幼线简体" panose="03000509000000000000" charset="-122"/>
                <a:sym typeface="+mn-ea"/>
              </a:rPr>
              <a:t>虚拟机类加载</a:t>
            </a:r>
            <a:endParaRPr lang="zh-CN" altLang="en-US" sz="3200" dirty="0">
              <a:solidFill>
                <a:schemeClr val="tx2">
                  <a:lumMod val="75000"/>
                </a:schemeClr>
              </a:solidFill>
              <a:latin typeface="方正幼线简体" panose="03000509000000000000" charset="-122"/>
              <a:ea typeface="方正幼线简体" panose="03000509000000000000" charset="-122"/>
              <a:sym typeface="+mn-ea"/>
            </a:endParaRPr>
          </a:p>
        </p:txBody>
      </p:sp>
      <p:graphicFrame>
        <p:nvGraphicFramePr>
          <p:cNvPr id="5" name="图示 4"/>
          <p:cNvGraphicFramePr/>
          <p:nvPr>
            <p:extLst>
              <p:ext uri="{D42A27DB-BD31-4B8C-83A1-F6EECF244321}">
                <p14:modId xmlns:p14="http://schemas.microsoft.com/office/powerpoint/2010/main" val="1147427388"/>
              </p:ext>
            </p:extLst>
          </p:nvPr>
        </p:nvGraphicFramePr>
        <p:xfrm>
          <a:off x="3238500" y="2036445"/>
          <a:ext cx="5715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300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1" name="组合 10"/>
          <p:cNvGrpSpPr/>
          <p:nvPr/>
        </p:nvGrpSpPr>
        <p:grpSpPr>
          <a:xfrm>
            <a:off x="2823845" y="1995170"/>
            <a:ext cx="3079750" cy="222250"/>
            <a:chOff x="2048" y="3893"/>
            <a:chExt cx="4850" cy="350"/>
          </a:xfrm>
        </p:grpSpPr>
        <p:sp>
          <p:nvSpPr>
            <p:cNvPr id="13" name="矩形 12"/>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4" name="直接连接符 13"/>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686550" y="4050030"/>
            <a:ext cx="3079750" cy="222250"/>
            <a:chOff x="2048" y="3893"/>
            <a:chExt cx="4850" cy="350"/>
          </a:xfrm>
        </p:grpSpPr>
        <p:sp>
          <p:nvSpPr>
            <p:cNvPr id="18" name="矩形 17"/>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9" name="直接连接符 18"/>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4222750" y="2664460"/>
            <a:ext cx="4857115" cy="1014730"/>
          </a:xfrm>
          <a:prstGeom prst="rect">
            <a:avLst/>
          </a:prstGeom>
          <a:noFill/>
        </p:spPr>
        <p:txBody>
          <a:bodyPr wrap="square" rtlCol="0">
            <a:spAutoFit/>
          </a:bodyPr>
          <a:lstStyle/>
          <a:p>
            <a:r>
              <a:rPr lang="zh-CN" altLang="en-US" sz="6000" dirty="0">
                <a:solidFill>
                  <a:schemeClr val="tx2">
                    <a:lumMod val="75000"/>
                  </a:schemeClr>
                </a:solidFill>
                <a:latin typeface="方正幼线简体" panose="03000509000000000000" charset="-122"/>
                <a:ea typeface="方正幼线简体" panose="03000509000000000000" charset="-122"/>
              </a:rPr>
              <a:t>谢谢观看</a:t>
            </a:r>
          </a:p>
        </p:txBody>
      </p:sp>
    </p:spTree>
    <p:extLst>
      <p:ext uri="{BB962C8B-B14F-4D97-AF65-F5344CB8AC3E}">
        <p14:creationId xmlns:p14="http://schemas.microsoft.com/office/powerpoint/2010/main" val="751053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4455160" y="1771650"/>
            <a:ext cx="3281045" cy="2964180"/>
            <a:chOff x="7169" y="1215"/>
            <a:chExt cx="5167" cy="4668"/>
          </a:xfrm>
        </p:grpSpPr>
        <p:sp>
          <p:nvSpPr>
            <p:cNvPr id="5" name="菱形 4"/>
            <p:cNvSpPr/>
            <p:nvPr/>
          </p:nvSpPr>
          <p:spPr>
            <a:xfrm rot="2700000">
              <a:off x="7169" y="1689"/>
              <a:ext cx="2746" cy="2746"/>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8" name="菱形 7"/>
            <p:cNvSpPr/>
            <p:nvPr/>
          </p:nvSpPr>
          <p:spPr>
            <a:xfrm rot="2700000">
              <a:off x="8664" y="1215"/>
              <a:ext cx="2746" cy="2746"/>
            </a:xfrm>
            <a:prstGeom prst="diamond">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6" name="菱形 5"/>
            <p:cNvSpPr/>
            <p:nvPr/>
          </p:nvSpPr>
          <p:spPr>
            <a:xfrm rot="2700000">
              <a:off x="7914" y="3137"/>
              <a:ext cx="2746" cy="2746"/>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7" name="菱形 6"/>
            <p:cNvSpPr/>
            <p:nvPr/>
          </p:nvSpPr>
          <p:spPr>
            <a:xfrm rot="2700000">
              <a:off x="9590" y="2936"/>
              <a:ext cx="2746" cy="2746"/>
            </a:xfrm>
            <a:prstGeom prst="diamon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grpSp>
      <p:sp>
        <p:nvSpPr>
          <p:cNvPr id="10" name="文本框 9"/>
          <p:cNvSpPr txBox="1"/>
          <p:nvPr/>
        </p:nvSpPr>
        <p:spPr>
          <a:xfrm>
            <a:off x="5381625" y="2630805"/>
            <a:ext cx="1524000" cy="1445260"/>
          </a:xfrm>
          <a:prstGeom prst="rect">
            <a:avLst/>
          </a:prstGeom>
          <a:noFill/>
        </p:spPr>
        <p:txBody>
          <a:bodyPr wrap="square" rtlCol="0">
            <a:spAutoFit/>
          </a:bodyPr>
          <a:lstStyle/>
          <a:p>
            <a:pPr algn="ctr"/>
            <a:r>
              <a:rPr lang="en-US" altLang="zh-CN" sz="8800">
                <a:solidFill>
                  <a:schemeClr val="bg1"/>
                </a:solidFill>
                <a:latin typeface="方正幼线简体" panose="03000509000000000000" charset="-122"/>
                <a:ea typeface="方正幼线简体" panose="03000509000000000000" charset="-122"/>
              </a:rPr>
              <a:t>01</a:t>
            </a:r>
          </a:p>
        </p:txBody>
      </p:sp>
      <p:grpSp>
        <p:nvGrpSpPr>
          <p:cNvPr id="11" name="组合 10"/>
          <p:cNvGrpSpPr/>
          <p:nvPr/>
        </p:nvGrpSpPr>
        <p:grpSpPr>
          <a:xfrm>
            <a:off x="2950845" y="2630805"/>
            <a:ext cx="3079750" cy="222250"/>
            <a:chOff x="2048" y="3893"/>
            <a:chExt cx="4850" cy="350"/>
          </a:xfrm>
        </p:grpSpPr>
        <p:sp>
          <p:nvSpPr>
            <p:cNvPr id="13" name="矩形 12"/>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4" name="直接连接符 13"/>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559550" y="3954780"/>
            <a:ext cx="3079750" cy="222250"/>
            <a:chOff x="2048" y="3893"/>
            <a:chExt cx="4850" cy="350"/>
          </a:xfrm>
        </p:grpSpPr>
        <p:sp>
          <p:nvSpPr>
            <p:cNvPr id="18" name="矩形 17"/>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9" name="直接连接符 18"/>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7032625" y="1852295"/>
            <a:ext cx="3873500" cy="23971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633730" y="1641475"/>
            <a:ext cx="6066155" cy="48507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Java</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内存区域</a:t>
            </a:r>
          </a:p>
        </p:txBody>
      </p:sp>
      <p:sp>
        <p:nvSpPr>
          <p:cNvPr id="5" name="矩形 4"/>
          <p:cNvSpPr/>
          <p:nvPr/>
        </p:nvSpPr>
        <p:spPr>
          <a:xfrm>
            <a:off x="2009140" y="2008505"/>
            <a:ext cx="2650490" cy="3890010"/>
          </a:xfrm>
          <a:prstGeom prst="rect">
            <a:avLst/>
          </a:prstGeom>
          <a:solidFill>
            <a:schemeClr val="tx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400" dirty="0">
              <a:solidFill>
                <a:schemeClr val="bg1"/>
              </a:solidFill>
              <a:latin typeface="方正幼线简体" panose="03000509000000000000" charset="-122"/>
              <a:ea typeface="方正幼线简体" panose="03000509000000000000" charset="-122"/>
              <a:sym typeface="+mn-ea"/>
            </a:endParaRPr>
          </a:p>
        </p:txBody>
      </p:sp>
      <p:sp>
        <p:nvSpPr>
          <p:cNvPr id="7" name="矩形 6"/>
          <p:cNvSpPr/>
          <p:nvPr/>
        </p:nvSpPr>
        <p:spPr>
          <a:xfrm>
            <a:off x="4659630" y="2008505"/>
            <a:ext cx="2650490" cy="3890010"/>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400" dirty="0">
              <a:solidFill>
                <a:schemeClr val="bg1"/>
              </a:solidFill>
              <a:latin typeface="方正幼线简体" panose="03000509000000000000" charset="-122"/>
              <a:ea typeface="方正幼线简体" panose="03000509000000000000" charset="-122"/>
              <a:sym typeface="+mn-ea"/>
            </a:endParaRPr>
          </a:p>
          <a:p>
            <a:pPr algn="ctr"/>
            <a:endParaRPr lang="zh-CN" altLang="en-US" sz="2400" dirty="0">
              <a:solidFill>
                <a:schemeClr val="bg1"/>
              </a:solidFill>
              <a:latin typeface="方正幼线简体" panose="03000509000000000000" charset="-122"/>
              <a:ea typeface="方正幼线简体" panose="03000509000000000000" charset="-122"/>
              <a:sym typeface="+mn-ea"/>
            </a:endParaRPr>
          </a:p>
          <a:p>
            <a:pPr algn="ctr"/>
            <a:endParaRPr lang="zh-CN" altLang="en-US"/>
          </a:p>
        </p:txBody>
      </p:sp>
      <p:sp>
        <p:nvSpPr>
          <p:cNvPr id="8" name="矩形 7"/>
          <p:cNvSpPr/>
          <p:nvPr/>
        </p:nvSpPr>
        <p:spPr>
          <a:xfrm>
            <a:off x="7310120" y="2008505"/>
            <a:ext cx="2650490" cy="3890010"/>
          </a:xfrm>
          <a:prstGeom prst="rect">
            <a:avLst/>
          </a:prstGeom>
          <a:solidFill>
            <a:schemeClr val="tx2">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8"/>
          <p:cNvSpPr txBox="1"/>
          <p:nvPr/>
        </p:nvSpPr>
        <p:spPr>
          <a:xfrm>
            <a:off x="2103755" y="2805430"/>
            <a:ext cx="2461260" cy="1938020"/>
          </a:xfrm>
          <a:prstGeom prst="rect">
            <a:avLst/>
          </a:prstGeom>
          <a:noFill/>
        </p:spPr>
        <p:txBody>
          <a:bodyPr wrap="square" rtlCol="0">
            <a:spAutoFit/>
          </a:bodyPr>
          <a:lstStyle/>
          <a:p>
            <a:pPr algn="ctr"/>
            <a:r>
              <a:rPr lang="zh-CN" altLang="en-US" sz="2400" dirty="0">
                <a:solidFill>
                  <a:schemeClr val="bg1"/>
                </a:solidFill>
                <a:latin typeface="方正幼线简体" panose="03000509000000000000" charset="-122"/>
                <a:ea typeface="方正幼线简体" panose="03000509000000000000" charset="-122"/>
                <a:sym typeface="+mn-ea"/>
              </a:rPr>
              <a:t>程序计数器：可以看成是当前线程所执行字节码的行号指示器。（线程私有）</a:t>
            </a:r>
            <a:endParaRPr lang="zh-CN" altLang="en-US"/>
          </a:p>
        </p:txBody>
      </p:sp>
      <p:sp>
        <p:nvSpPr>
          <p:cNvPr id="10" name="文本框 9"/>
          <p:cNvSpPr txBox="1"/>
          <p:nvPr/>
        </p:nvSpPr>
        <p:spPr>
          <a:xfrm>
            <a:off x="4754245" y="2393950"/>
            <a:ext cx="2461260" cy="3138170"/>
          </a:xfrm>
          <a:prstGeom prst="rect">
            <a:avLst/>
          </a:prstGeom>
          <a:noFill/>
        </p:spPr>
        <p:txBody>
          <a:bodyPr wrap="square" rtlCol="0">
            <a:spAutoFit/>
          </a:bodyPr>
          <a:lstStyle/>
          <a:p>
            <a:pPr algn="ctr"/>
            <a:r>
              <a:rPr lang="en-US" altLang="zh-CN" sz="2000" dirty="0">
                <a:solidFill>
                  <a:schemeClr val="bg1"/>
                </a:solidFill>
                <a:latin typeface="方正幼线简体" panose="03000509000000000000" charset="-122"/>
                <a:ea typeface="方正幼线简体" panose="03000509000000000000" charset="-122"/>
                <a:sym typeface="+mn-ea"/>
              </a:rPr>
              <a:t>java</a:t>
            </a:r>
            <a:r>
              <a:rPr lang="zh-CN" altLang="en-US" sz="2000" dirty="0">
                <a:solidFill>
                  <a:schemeClr val="bg1"/>
                </a:solidFill>
                <a:latin typeface="方正幼线简体" panose="03000509000000000000" charset="-122"/>
                <a:ea typeface="方正幼线简体" panose="03000509000000000000" charset="-122"/>
                <a:sym typeface="+mn-ea"/>
              </a:rPr>
              <a:t>虚拟机栈：</a:t>
            </a:r>
          </a:p>
          <a:p>
            <a:pPr algn="ctr"/>
            <a:r>
              <a:rPr lang="en-US" altLang="zh-CN" sz="2000" dirty="0">
                <a:solidFill>
                  <a:schemeClr val="bg1"/>
                </a:solidFill>
                <a:latin typeface="方正幼线简体" panose="03000509000000000000" charset="-122"/>
                <a:ea typeface="方正幼线简体" panose="03000509000000000000" charset="-122"/>
                <a:sym typeface="+mn-ea"/>
              </a:rPr>
              <a:t>java</a:t>
            </a:r>
            <a:r>
              <a:rPr lang="zh-CN" altLang="en-US" sz="2000" dirty="0">
                <a:solidFill>
                  <a:schemeClr val="bg1"/>
                </a:solidFill>
                <a:latin typeface="方正幼线简体" panose="03000509000000000000" charset="-122"/>
                <a:ea typeface="方正幼线简体" panose="03000509000000000000" charset="-122"/>
                <a:sym typeface="+mn-ea"/>
              </a:rPr>
              <a:t>执行方法的内存模型，每个方法执行的时候都会创建一个栈帧用于存储局部变量表、操作数动态链接、方法出口等信息。</a:t>
            </a:r>
          </a:p>
          <a:p>
            <a:pPr algn="ctr"/>
            <a:r>
              <a:rPr lang="zh-CN" altLang="en-US" sz="2000" dirty="0">
                <a:solidFill>
                  <a:schemeClr val="bg1"/>
                </a:solidFill>
                <a:latin typeface="方正幼线简体" panose="03000509000000000000" charset="-122"/>
                <a:ea typeface="方正幼线简体" panose="03000509000000000000" charset="-122"/>
                <a:sym typeface="+mn-ea"/>
              </a:rPr>
              <a:t>（线程私有）</a:t>
            </a:r>
          </a:p>
          <a:p>
            <a:endParaRPr lang="zh-CN" altLang="en-US"/>
          </a:p>
        </p:txBody>
      </p:sp>
      <p:sp>
        <p:nvSpPr>
          <p:cNvPr id="11" name="文本框 10"/>
          <p:cNvSpPr txBox="1"/>
          <p:nvPr/>
        </p:nvSpPr>
        <p:spPr>
          <a:xfrm>
            <a:off x="7404735" y="2805430"/>
            <a:ext cx="2461260" cy="1938020"/>
          </a:xfrm>
          <a:prstGeom prst="rect">
            <a:avLst/>
          </a:prstGeom>
          <a:noFill/>
        </p:spPr>
        <p:txBody>
          <a:bodyPr wrap="square" rtlCol="0">
            <a:spAutoFit/>
          </a:bodyPr>
          <a:lstStyle/>
          <a:p>
            <a:r>
              <a:rPr lang="en-US" altLang="zh-CN" sz="2400" dirty="0">
                <a:solidFill>
                  <a:schemeClr val="bg1"/>
                </a:solidFill>
                <a:latin typeface="方正幼线简体" panose="03000509000000000000" charset="-122"/>
                <a:ea typeface="方正幼线简体" panose="03000509000000000000" charset="-122"/>
                <a:sym typeface="+mn-ea"/>
              </a:rPr>
              <a:t>java</a:t>
            </a:r>
            <a:r>
              <a:rPr lang="zh-CN" altLang="en-US" sz="2400" dirty="0">
                <a:solidFill>
                  <a:schemeClr val="bg1"/>
                </a:solidFill>
                <a:latin typeface="方正幼线简体" panose="03000509000000000000" charset="-122"/>
                <a:ea typeface="方正幼线简体" panose="03000509000000000000" charset="-122"/>
                <a:sym typeface="+mn-ea"/>
              </a:rPr>
              <a:t>堆：几乎所有的对象实例和数组都要在堆上分配。</a:t>
            </a:r>
          </a:p>
          <a:p>
            <a:r>
              <a:rPr lang="zh-CN" altLang="en-US" sz="2400" dirty="0">
                <a:solidFill>
                  <a:schemeClr val="bg1"/>
                </a:solidFill>
                <a:latin typeface="方正幼线简体" panose="03000509000000000000" charset="-122"/>
                <a:ea typeface="方正幼线简体" panose="03000509000000000000" charset="-122"/>
                <a:sym typeface="+mn-ea"/>
              </a:rPr>
              <a:t>（线程公有）</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en-US" altLang="zh-CN" sz="3200" dirty="0">
                <a:solidFill>
                  <a:schemeClr val="tx2">
                    <a:lumMod val="75000"/>
                  </a:schemeClr>
                </a:solidFill>
                <a:latin typeface="方正幼线简体" panose="03000509000000000000" charset="-122"/>
                <a:ea typeface="方正幼线简体" panose="03000509000000000000" charset="-122"/>
                <a:sym typeface="+mn-ea"/>
              </a:rPr>
              <a:t>Java</a:t>
            </a:r>
            <a:r>
              <a:rPr lang="zh-CN" altLang="en-US" sz="3200" dirty="0">
                <a:solidFill>
                  <a:schemeClr val="tx2">
                    <a:lumMod val="75000"/>
                  </a:schemeClr>
                </a:solidFill>
                <a:latin typeface="方正幼线简体" panose="03000509000000000000" charset="-122"/>
                <a:ea typeface="方正幼线简体" panose="03000509000000000000" charset="-122"/>
                <a:sym typeface="+mn-ea"/>
              </a:rPr>
              <a:t>内存区域</a:t>
            </a:r>
          </a:p>
        </p:txBody>
      </p:sp>
      <p:sp>
        <p:nvSpPr>
          <p:cNvPr id="5" name="矩形 4"/>
          <p:cNvSpPr/>
          <p:nvPr/>
        </p:nvSpPr>
        <p:spPr>
          <a:xfrm>
            <a:off x="2009140" y="2008505"/>
            <a:ext cx="2650490" cy="3890010"/>
          </a:xfrm>
          <a:prstGeom prst="rect">
            <a:avLst/>
          </a:prstGeom>
          <a:solidFill>
            <a:schemeClr val="tx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400" dirty="0">
              <a:solidFill>
                <a:schemeClr val="bg1"/>
              </a:solidFill>
              <a:latin typeface="方正幼线简体" panose="03000509000000000000" charset="-122"/>
              <a:ea typeface="方正幼线简体" panose="03000509000000000000" charset="-122"/>
              <a:sym typeface="+mn-ea"/>
            </a:endParaRPr>
          </a:p>
        </p:txBody>
      </p:sp>
      <p:sp>
        <p:nvSpPr>
          <p:cNvPr id="7" name="矩形 6"/>
          <p:cNvSpPr/>
          <p:nvPr/>
        </p:nvSpPr>
        <p:spPr>
          <a:xfrm>
            <a:off x="4659630" y="2008505"/>
            <a:ext cx="2650490" cy="3890010"/>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400" dirty="0">
              <a:solidFill>
                <a:schemeClr val="bg1"/>
              </a:solidFill>
              <a:latin typeface="方正幼线简体" panose="03000509000000000000" charset="-122"/>
              <a:ea typeface="方正幼线简体" panose="03000509000000000000" charset="-122"/>
              <a:sym typeface="+mn-ea"/>
            </a:endParaRPr>
          </a:p>
          <a:p>
            <a:pPr algn="ctr"/>
            <a:endParaRPr lang="zh-CN" altLang="en-US" sz="2400" dirty="0">
              <a:solidFill>
                <a:schemeClr val="bg1"/>
              </a:solidFill>
              <a:latin typeface="方正幼线简体" panose="03000509000000000000" charset="-122"/>
              <a:ea typeface="方正幼线简体" panose="03000509000000000000" charset="-122"/>
              <a:sym typeface="+mn-ea"/>
            </a:endParaRPr>
          </a:p>
          <a:p>
            <a:pPr algn="ctr"/>
            <a:endParaRPr lang="zh-CN" altLang="en-US"/>
          </a:p>
        </p:txBody>
      </p:sp>
      <p:sp>
        <p:nvSpPr>
          <p:cNvPr id="9" name="文本框 8"/>
          <p:cNvSpPr txBox="1"/>
          <p:nvPr/>
        </p:nvSpPr>
        <p:spPr>
          <a:xfrm>
            <a:off x="2103755" y="2805430"/>
            <a:ext cx="2461260" cy="2306955"/>
          </a:xfrm>
          <a:prstGeom prst="rect">
            <a:avLst/>
          </a:prstGeom>
          <a:noFill/>
        </p:spPr>
        <p:txBody>
          <a:bodyPr wrap="square" rtlCol="0">
            <a:spAutoFit/>
          </a:bodyPr>
          <a:lstStyle/>
          <a:p>
            <a:pPr algn="ctr"/>
            <a:r>
              <a:rPr lang="zh-CN" altLang="en-US" sz="2400" dirty="0">
                <a:solidFill>
                  <a:schemeClr val="bg1"/>
                </a:solidFill>
                <a:latin typeface="方正幼线简体" panose="03000509000000000000" charset="-122"/>
                <a:ea typeface="方正幼线简体" panose="03000509000000000000" charset="-122"/>
                <a:sym typeface="+mn-ea"/>
              </a:rPr>
              <a:t>方法区：存储已被虚拟机加载的类信息、常量、静态变量、即时编译后的代码等。（线程私有）</a:t>
            </a:r>
            <a:endParaRPr lang="zh-CN" altLang="en-US"/>
          </a:p>
        </p:txBody>
      </p:sp>
      <p:sp>
        <p:nvSpPr>
          <p:cNvPr id="10" name="文本框 9"/>
          <p:cNvSpPr txBox="1"/>
          <p:nvPr/>
        </p:nvSpPr>
        <p:spPr>
          <a:xfrm>
            <a:off x="4754245" y="2393950"/>
            <a:ext cx="2461260" cy="3138170"/>
          </a:xfrm>
          <a:prstGeom prst="rect">
            <a:avLst/>
          </a:prstGeom>
          <a:noFill/>
        </p:spPr>
        <p:txBody>
          <a:bodyPr wrap="square" rtlCol="0">
            <a:spAutoFit/>
          </a:bodyPr>
          <a:lstStyle/>
          <a:p>
            <a:pPr algn="ctr"/>
            <a:r>
              <a:rPr lang="en-US" altLang="zh-CN" sz="2000" dirty="0">
                <a:solidFill>
                  <a:schemeClr val="bg1"/>
                </a:solidFill>
                <a:latin typeface="方正幼线简体" panose="03000509000000000000" charset="-122"/>
                <a:ea typeface="方正幼线简体" panose="03000509000000000000" charset="-122"/>
                <a:sym typeface="+mn-ea"/>
              </a:rPr>
              <a:t>java</a:t>
            </a:r>
            <a:r>
              <a:rPr lang="zh-CN" altLang="en-US" sz="2000" dirty="0">
                <a:solidFill>
                  <a:schemeClr val="bg1"/>
                </a:solidFill>
                <a:latin typeface="方正幼线简体" panose="03000509000000000000" charset="-122"/>
                <a:ea typeface="方正幼线简体" panose="03000509000000000000" charset="-122"/>
                <a:sym typeface="+mn-ea"/>
              </a:rPr>
              <a:t>虚拟机栈：</a:t>
            </a:r>
          </a:p>
          <a:p>
            <a:pPr algn="ctr"/>
            <a:r>
              <a:rPr lang="en-US" altLang="zh-CN" sz="2000" dirty="0">
                <a:solidFill>
                  <a:schemeClr val="bg1"/>
                </a:solidFill>
                <a:latin typeface="方正幼线简体" panose="03000509000000000000" charset="-122"/>
                <a:ea typeface="方正幼线简体" panose="03000509000000000000" charset="-122"/>
                <a:sym typeface="+mn-ea"/>
              </a:rPr>
              <a:t>java</a:t>
            </a:r>
            <a:r>
              <a:rPr lang="zh-CN" altLang="en-US" sz="2000" dirty="0">
                <a:solidFill>
                  <a:schemeClr val="bg1"/>
                </a:solidFill>
                <a:latin typeface="方正幼线简体" panose="03000509000000000000" charset="-122"/>
                <a:ea typeface="方正幼线简体" panose="03000509000000000000" charset="-122"/>
                <a:sym typeface="+mn-ea"/>
              </a:rPr>
              <a:t>执行方法的内存模型，每个方法执行的时候都会创建一个栈帧用于存储局部变量表、操作数动态链接、方法出口等信息。</a:t>
            </a:r>
          </a:p>
          <a:p>
            <a:pPr algn="ctr"/>
            <a:r>
              <a:rPr lang="zh-CN" altLang="en-US" sz="2000" dirty="0">
                <a:solidFill>
                  <a:schemeClr val="bg1"/>
                </a:solidFill>
                <a:latin typeface="方正幼线简体" panose="03000509000000000000" charset="-122"/>
                <a:ea typeface="方正幼线简体" panose="03000509000000000000" charset="-122"/>
                <a:sym typeface="+mn-ea"/>
              </a:rPr>
              <a:t>（线程私有）</a:t>
            </a:r>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633730" y="1142365"/>
            <a:ext cx="3079750" cy="222250"/>
            <a:chOff x="2048" y="3893"/>
            <a:chExt cx="4850" cy="350"/>
          </a:xfrm>
        </p:grpSpPr>
        <p:sp>
          <p:nvSpPr>
            <p:cNvPr id="2" name="矩形 1"/>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 name="直接连接符 2"/>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33730" y="558800"/>
            <a:ext cx="4254500" cy="583565"/>
          </a:xfrm>
          <a:prstGeom prst="rect">
            <a:avLst/>
          </a:prstGeom>
          <a:noFill/>
        </p:spPr>
        <p:txBody>
          <a:bodyPr wrap="square" rtlCol="0">
            <a:spAutoFit/>
          </a:bodyPr>
          <a:lstStyle/>
          <a:p>
            <a:r>
              <a:rPr lang="zh-CN" altLang="en-US" sz="3200" dirty="0">
                <a:solidFill>
                  <a:schemeClr val="tx2">
                    <a:lumMod val="75000"/>
                  </a:schemeClr>
                </a:solidFill>
                <a:latin typeface="方正幼线简体" panose="03000509000000000000" charset="-122"/>
                <a:ea typeface="方正幼线简体" panose="03000509000000000000" charset="-122"/>
                <a:sym typeface="+mn-ea"/>
              </a:rPr>
              <a:t>有趣的例子</a:t>
            </a:r>
          </a:p>
        </p:txBody>
      </p:sp>
      <p:sp>
        <p:nvSpPr>
          <p:cNvPr id="9" name="文本框 8"/>
          <p:cNvSpPr txBox="1"/>
          <p:nvPr/>
        </p:nvSpPr>
        <p:spPr>
          <a:xfrm>
            <a:off x="2103755" y="2805430"/>
            <a:ext cx="2461260" cy="2584450"/>
          </a:xfrm>
          <a:prstGeom prst="rect">
            <a:avLst/>
          </a:prstGeom>
          <a:noFill/>
        </p:spPr>
        <p:txBody>
          <a:bodyPr wrap="square" rtlCol="0">
            <a:spAutoFit/>
          </a:bodyPr>
          <a:lstStyle/>
          <a:p>
            <a:pPr algn="ctr"/>
            <a:r>
              <a:rPr lang="zh-CN" altLang="en-US" sz="2400" dirty="0">
                <a:solidFill>
                  <a:schemeClr val="bg1"/>
                </a:solidFill>
                <a:latin typeface="方正幼线简体" panose="03000509000000000000" charset="-122"/>
                <a:ea typeface="方正幼线简体" panose="03000509000000000000" charset="-122"/>
                <a:sym typeface="+mn-ea"/>
              </a:rPr>
              <a:t>点击此处输入文字内容点击此处输入文字内容点击此处输入文字内容点击此处输入文字内容</a:t>
            </a:r>
          </a:p>
          <a:p>
            <a:endParaRPr lang="zh-CN" altLang="en-US"/>
          </a:p>
        </p:txBody>
      </p:sp>
      <p:sp>
        <p:nvSpPr>
          <p:cNvPr id="10" name="文本框 9"/>
          <p:cNvSpPr txBox="1"/>
          <p:nvPr/>
        </p:nvSpPr>
        <p:spPr>
          <a:xfrm>
            <a:off x="4754245" y="2805430"/>
            <a:ext cx="2461260" cy="2584450"/>
          </a:xfrm>
          <a:prstGeom prst="rect">
            <a:avLst/>
          </a:prstGeom>
          <a:noFill/>
        </p:spPr>
        <p:txBody>
          <a:bodyPr wrap="square" rtlCol="0">
            <a:spAutoFit/>
          </a:bodyPr>
          <a:lstStyle/>
          <a:p>
            <a:pPr algn="ctr"/>
            <a:r>
              <a:rPr lang="zh-CN" altLang="en-US" sz="2400" dirty="0">
                <a:solidFill>
                  <a:schemeClr val="bg1"/>
                </a:solidFill>
                <a:latin typeface="方正幼线简体" panose="03000509000000000000" charset="-122"/>
                <a:ea typeface="方正幼线简体" panose="03000509000000000000" charset="-122"/>
                <a:sym typeface="+mn-ea"/>
              </a:rPr>
              <a:t>点击此处输入文字内容点击此处输入文字内容点击此处输入文字内容点击此处输入文字内容</a:t>
            </a:r>
          </a:p>
          <a:p>
            <a:endParaRPr lang="zh-CN" altLang="en-US"/>
          </a:p>
        </p:txBody>
      </p:sp>
      <p:sp>
        <p:nvSpPr>
          <p:cNvPr id="11" name="文本框 10"/>
          <p:cNvSpPr txBox="1"/>
          <p:nvPr/>
        </p:nvSpPr>
        <p:spPr>
          <a:xfrm>
            <a:off x="7404735" y="2805430"/>
            <a:ext cx="2461260" cy="2584450"/>
          </a:xfrm>
          <a:prstGeom prst="rect">
            <a:avLst/>
          </a:prstGeom>
          <a:noFill/>
        </p:spPr>
        <p:txBody>
          <a:bodyPr wrap="square" rtlCol="0">
            <a:spAutoFit/>
          </a:bodyPr>
          <a:lstStyle/>
          <a:p>
            <a:pPr algn="ctr"/>
            <a:r>
              <a:rPr lang="zh-CN" altLang="en-US" sz="2400" dirty="0">
                <a:solidFill>
                  <a:schemeClr val="bg1"/>
                </a:solidFill>
                <a:latin typeface="方正幼线简体" panose="03000509000000000000" charset="-122"/>
                <a:ea typeface="方正幼线简体" panose="03000509000000000000" charset="-122"/>
                <a:sym typeface="+mn-ea"/>
              </a:rPr>
              <a:t>点击此处输入文字内容点击此处输入文字内容点击此处输入文字内容点击此处输入文字内容</a:t>
            </a:r>
          </a:p>
          <a:p>
            <a:endParaRPr lang="zh-CN" altLang="en-US"/>
          </a:p>
        </p:txBody>
      </p:sp>
      <p:pic>
        <p:nvPicPr>
          <p:cNvPr id="13" name="图片 12"/>
          <p:cNvPicPr>
            <a:picLocks noChangeAspect="1"/>
          </p:cNvPicPr>
          <p:nvPr/>
        </p:nvPicPr>
        <p:blipFill>
          <a:blip r:embed="rId3"/>
          <a:stretch>
            <a:fillRect/>
          </a:stretch>
        </p:blipFill>
        <p:spPr>
          <a:xfrm>
            <a:off x="749300" y="2515235"/>
            <a:ext cx="10810875" cy="26860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9239885" y="-8255"/>
            <a:ext cx="2968625" cy="2523490"/>
          </a:xfrm>
          <a:prstGeom prst="rtTriangle">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4455160" y="1771650"/>
            <a:ext cx="3281045" cy="2964180"/>
            <a:chOff x="7169" y="1215"/>
            <a:chExt cx="5167" cy="4668"/>
          </a:xfrm>
        </p:grpSpPr>
        <p:sp>
          <p:nvSpPr>
            <p:cNvPr id="5" name="菱形 4"/>
            <p:cNvSpPr/>
            <p:nvPr/>
          </p:nvSpPr>
          <p:spPr>
            <a:xfrm rot="2700000">
              <a:off x="7169" y="1689"/>
              <a:ext cx="2746" cy="2746"/>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8" name="菱形 7"/>
            <p:cNvSpPr/>
            <p:nvPr/>
          </p:nvSpPr>
          <p:spPr>
            <a:xfrm rot="2700000">
              <a:off x="8664" y="1215"/>
              <a:ext cx="2746" cy="2746"/>
            </a:xfrm>
            <a:prstGeom prst="diamond">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6" name="菱形 5"/>
            <p:cNvSpPr/>
            <p:nvPr/>
          </p:nvSpPr>
          <p:spPr>
            <a:xfrm rot="2700000">
              <a:off x="7914" y="3137"/>
              <a:ext cx="2746" cy="2746"/>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sp>
          <p:nvSpPr>
            <p:cNvPr id="7" name="菱形 6"/>
            <p:cNvSpPr/>
            <p:nvPr/>
          </p:nvSpPr>
          <p:spPr>
            <a:xfrm rot="2700000">
              <a:off x="9590" y="2936"/>
              <a:ext cx="2746" cy="2746"/>
            </a:xfrm>
            <a:prstGeom prst="diamon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solidFill>
                  <a:schemeClr val="bg1"/>
                </a:solidFill>
                <a:latin typeface="方正幼线简体" panose="03000509000000000000" charset="-122"/>
                <a:ea typeface="方正幼线简体" panose="03000509000000000000" charset="-122"/>
              </a:endParaRPr>
            </a:p>
          </p:txBody>
        </p:sp>
      </p:grpSp>
      <p:sp>
        <p:nvSpPr>
          <p:cNvPr id="10" name="文本框 9"/>
          <p:cNvSpPr txBox="1"/>
          <p:nvPr/>
        </p:nvSpPr>
        <p:spPr>
          <a:xfrm>
            <a:off x="5381625" y="2630805"/>
            <a:ext cx="1524000" cy="1445260"/>
          </a:xfrm>
          <a:prstGeom prst="rect">
            <a:avLst/>
          </a:prstGeom>
          <a:noFill/>
        </p:spPr>
        <p:txBody>
          <a:bodyPr wrap="square" rtlCol="0">
            <a:spAutoFit/>
          </a:bodyPr>
          <a:lstStyle/>
          <a:p>
            <a:pPr algn="ctr"/>
            <a:r>
              <a:rPr lang="en-US" altLang="zh-CN" sz="8800">
                <a:solidFill>
                  <a:schemeClr val="bg1"/>
                </a:solidFill>
                <a:latin typeface="方正幼线简体" panose="03000509000000000000" charset="-122"/>
                <a:ea typeface="方正幼线简体" panose="03000509000000000000" charset="-122"/>
              </a:rPr>
              <a:t>02</a:t>
            </a:r>
          </a:p>
        </p:txBody>
      </p:sp>
      <p:grpSp>
        <p:nvGrpSpPr>
          <p:cNvPr id="11" name="组合 10"/>
          <p:cNvGrpSpPr/>
          <p:nvPr/>
        </p:nvGrpSpPr>
        <p:grpSpPr>
          <a:xfrm>
            <a:off x="2950845" y="2630805"/>
            <a:ext cx="3079750" cy="222250"/>
            <a:chOff x="2048" y="3893"/>
            <a:chExt cx="4850" cy="350"/>
          </a:xfrm>
        </p:grpSpPr>
        <p:sp>
          <p:nvSpPr>
            <p:cNvPr id="13" name="矩形 12"/>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4" name="直接连接符 13"/>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559550" y="3954780"/>
            <a:ext cx="3079750" cy="222250"/>
            <a:chOff x="2048" y="3893"/>
            <a:chExt cx="4850" cy="350"/>
          </a:xfrm>
        </p:grpSpPr>
        <p:sp>
          <p:nvSpPr>
            <p:cNvPr id="18" name="矩形 17"/>
            <p:cNvSpPr/>
            <p:nvPr/>
          </p:nvSpPr>
          <p:spPr>
            <a:xfrm>
              <a:off x="2048" y="3893"/>
              <a:ext cx="3275" cy="119"/>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9" name="直接连接符 18"/>
            <p:cNvCxnSpPr/>
            <p:nvPr/>
          </p:nvCxnSpPr>
          <p:spPr>
            <a:xfrm>
              <a:off x="3598" y="4243"/>
              <a:ext cx="33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08355" y="5096510"/>
            <a:ext cx="10935335" cy="368300"/>
          </a:xfrm>
          <a:prstGeom prst="rect">
            <a:avLst/>
          </a:prstGeom>
          <a:noFill/>
        </p:spPr>
        <p:txBody>
          <a:bodyPr wrap="none" rtlCol="0">
            <a:spAutoFit/>
          </a:bodyPr>
          <a:lstStyle/>
          <a:p>
            <a:r>
              <a:rPr lang="en-US" altLang="zh-CN"/>
              <a:t>java</a:t>
            </a:r>
            <a:r>
              <a:rPr lang="zh-CN" altLang="en-US"/>
              <a:t>与</a:t>
            </a:r>
            <a:r>
              <a:rPr lang="en-US" altLang="zh-CN"/>
              <a:t>c++</a:t>
            </a:r>
            <a:r>
              <a:rPr lang="zh-CN" altLang="en-US"/>
              <a:t>之间有一堵由动态内存分配和垃圾收集技术所围成的高墙，墙外的人想进去，墙里面的人想出来。</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2371</Words>
  <Application>Microsoft Office PowerPoint</Application>
  <PresentationFormat>宽屏</PresentationFormat>
  <Paragraphs>177</Paragraphs>
  <Slides>35</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方正幼线简体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秋阳</cp:lastModifiedBy>
  <cp:revision>44</cp:revision>
  <dcterms:created xsi:type="dcterms:W3CDTF">2015-05-05T08:02:00Z</dcterms:created>
  <dcterms:modified xsi:type="dcterms:W3CDTF">2017-12-08T06:00:45Z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