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5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824436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body"/>
          </p:nvPr>
        </p:nvSpPr>
        <p:spPr>
          <a:xfrm>
            <a:off x="412200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body"/>
          </p:nvPr>
        </p:nvSpPr>
        <p:spPr>
          <a:xfrm>
            <a:off x="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24436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12200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824436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 type="body"/>
          </p:nvPr>
        </p:nvSpPr>
        <p:spPr>
          <a:xfrm>
            <a:off x="412200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 type="body"/>
          </p:nvPr>
        </p:nvSpPr>
        <p:spPr>
          <a:xfrm>
            <a:off x="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824436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9" name="PlaceHolder 6"/>
          <p:cNvSpPr>
            <a:spLocks noGrp="1"/>
          </p:cNvSpPr>
          <p:nvPr>
            <p:ph type="body"/>
          </p:nvPr>
        </p:nvSpPr>
        <p:spPr>
          <a:xfrm>
            <a:off x="412200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0" name="PlaceHolder 7"/>
          <p:cNvSpPr>
            <a:spLocks noGrp="1"/>
          </p:cNvSpPr>
          <p:nvPr>
            <p:ph type="body"/>
          </p:nvPr>
        </p:nvSpPr>
        <p:spPr>
          <a:xfrm>
            <a:off x="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4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9" name="PlaceHolder 5"/>
          <p:cNvSpPr>
            <a:spLocks noGrp="1"/>
          </p:cNvSpPr>
          <p:nvPr>
            <p:ph type="body"/>
          </p:nvPr>
        </p:nvSpPr>
        <p:spPr>
          <a:xfrm>
            <a:off x="824436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0" name="PlaceHolder 6"/>
          <p:cNvSpPr>
            <a:spLocks noGrp="1"/>
          </p:cNvSpPr>
          <p:nvPr>
            <p:ph type="body"/>
          </p:nvPr>
        </p:nvSpPr>
        <p:spPr>
          <a:xfrm>
            <a:off x="412200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1" name="PlaceHolder 7"/>
          <p:cNvSpPr>
            <a:spLocks noGrp="1"/>
          </p:cNvSpPr>
          <p:nvPr>
            <p:ph type="body"/>
          </p:nvPr>
        </p:nvSpPr>
        <p:spPr>
          <a:xfrm>
            <a:off x="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0" name="PlaceHolder 5"/>
          <p:cNvSpPr>
            <a:spLocks noGrp="1"/>
          </p:cNvSpPr>
          <p:nvPr>
            <p:ph type="body"/>
          </p:nvPr>
        </p:nvSpPr>
        <p:spPr>
          <a:xfrm>
            <a:off x="824436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1" name="PlaceHolder 6"/>
          <p:cNvSpPr>
            <a:spLocks noGrp="1"/>
          </p:cNvSpPr>
          <p:nvPr>
            <p:ph type="body"/>
          </p:nvPr>
        </p:nvSpPr>
        <p:spPr>
          <a:xfrm>
            <a:off x="412200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2" name="PlaceHolder 7"/>
          <p:cNvSpPr>
            <a:spLocks noGrp="1"/>
          </p:cNvSpPr>
          <p:nvPr>
            <p:ph type="body"/>
          </p:nvPr>
        </p:nvSpPr>
        <p:spPr>
          <a:xfrm>
            <a:off x="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24436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12200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24436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12200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824436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12200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824436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412200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824436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412200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824436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412200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body"/>
          </p:nvPr>
        </p:nvSpPr>
        <p:spPr>
          <a:xfrm>
            <a:off x="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21917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24708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59493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824436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 type="body"/>
          </p:nvPr>
        </p:nvSpPr>
        <p:spPr>
          <a:xfrm>
            <a:off x="412200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 type="body"/>
          </p:nvPr>
        </p:nvSpPr>
        <p:spPr>
          <a:xfrm>
            <a:off x="0" y="3582000"/>
            <a:ext cx="39254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f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f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952560" y="2146320"/>
            <a:ext cx="6043320" cy="373320"/>
          </a:xfrm>
          <a:prstGeom prst="roundRect">
            <a:avLst>
              <a:gd name="adj" fmla="val 1442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2"/>
          <p:cNvSpPr/>
          <p:nvPr/>
        </p:nvSpPr>
        <p:spPr>
          <a:xfrm>
            <a:off x="952560" y="2403000"/>
            <a:ext cx="6043320" cy="34639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3"/>
          <p:cNvSpPr/>
          <p:nvPr/>
        </p:nvSpPr>
        <p:spPr>
          <a:xfrm>
            <a:off x="6379560" y="2233440"/>
            <a:ext cx="95400" cy="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4"/>
          <p:cNvSpPr/>
          <p:nvPr/>
        </p:nvSpPr>
        <p:spPr>
          <a:xfrm>
            <a:off x="6528240" y="2233440"/>
            <a:ext cx="95400" cy="9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5"/>
          <p:cNvSpPr/>
          <p:nvPr/>
        </p:nvSpPr>
        <p:spPr>
          <a:xfrm>
            <a:off x="6677280" y="2233440"/>
            <a:ext cx="95400" cy="9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PlaceHolder 6"/>
          <p:cNvSpPr>
            <a:spLocks noGrp="1"/>
          </p:cNvSpPr>
          <p:nvPr>
            <p:ph type="body"/>
          </p:nvPr>
        </p:nvSpPr>
        <p:spPr>
          <a:xfrm>
            <a:off x="952560" y="2403000"/>
            <a:ext cx="6043320" cy="3463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h-CN" sz="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Browser Mock Up</a:t>
            </a:r>
            <a:endParaRPr b="0" lang="zh-CN" sz="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单击此处编辑母版文本样式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0169965-4AAD-4E36-8AB5-403397550772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9/22/17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5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4BCC39-4510-4A71-A3F1-59C1F1CB82A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6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24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6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09F7DA75-9490-4BCC-80C8-6F4C1D49F6B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f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760" cy="34286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268600" y="2144520"/>
            <a:ext cx="1654560" cy="1654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f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2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0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f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952560" y="2133720"/>
            <a:ext cx="2212560" cy="2212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h-CN" sz="10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Team#</a:t>
            </a:r>
            <a:endParaRPr b="0" lang="zh-CN" sz="10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43200" y="2133720"/>
            <a:ext cx="2212560" cy="2212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h-CN" sz="10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Team#</a:t>
            </a:r>
            <a:endParaRPr b="0" lang="zh-CN" sz="10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333840" y="2133720"/>
            <a:ext cx="2212560" cy="2212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h-CN" sz="10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Team#</a:t>
            </a:r>
            <a:endParaRPr b="0" lang="zh-CN" sz="10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9024480" y="2133720"/>
            <a:ext cx="2212560" cy="2212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h-CN" sz="10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Team#</a:t>
            </a:r>
            <a:endParaRPr b="0" lang="zh-CN" sz="10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f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5184360" cy="6857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h-CN" sz="10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Image#</a:t>
            </a:r>
            <a:endParaRPr b="0" lang="zh-CN" sz="10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f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955800" y="2133720"/>
            <a:ext cx="5138640" cy="3730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h-CN" sz="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Portfolio#</a:t>
            </a:r>
            <a:endParaRPr b="0" lang="zh-CN" sz="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170760" y="2133720"/>
            <a:ext cx="2495880" cy="2221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h-CN" sz="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Portfolio#</a:t>
            </a:r>
            <a:endParaRPr b="0" lang="zh-CN" sz="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8742240" y="2133720"/>
            <a:ext cx="2495880" cy="2221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h-CN" sz="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Portfolio#</a:t>
            </a:r>
            <a:endParaRPr b="0" lang="zh-CN" sz="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f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955800" y="2133720"/>
            <a:ext cx="5138640" cy="3730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h-CN" sz="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Image#</a:t>
            </a:r>
            <a:endParaRPr b="0" lang="zh-CN" sz="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f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1" descr=""/>
          <p:cNvPicPr/>
          <p:nvPr/>
        </p:nvPicPr>
        <p:blipFill>
          <a:blip r:embed="rId2"/>
          <a:stretch/>
        </p:blipFill>
        <p:spPr>
          <a:xfrm>
            <a:off x="415800" y="2723760"/>
            <a:ext cx="6163560" cy="3448080"/>
          </a:xfrm>
          <a:prstGeom prst="rect">
            <a:avLst/>
          </a:prstGeom>
          <a:ln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1573200" y="2881440"/>
            <a:ext cx="3904200" cy="24685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h-CN" sz="10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 Up Image</a:t>
            </a:r>
            <a:endParaRPr b="0" lang="zh-CN" sz="10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f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1" descr=""/>
          <p:cNvPicPr/>
          <p:nvPr/>
        </p:nvPicPr>
        <p:blipFill>
          <a:blip r:embed="rId2"/>
          <a:stretch/>
        </p:blipFill>
        <p:spPr>
          <a:xfrm>
            <a:off x="766440" y="2133720"/>
            <a:ext cx="2563200" cy="4498560"/>
          </a:xfrm>
          <a:prstGeom prst="rect">
            <a:avLst/>
          </a:prstGeom>
          <a:ln>
            <a:noFill/>
          </a:ln>
        </p:spPr>
      </p:pic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1147680" y="2630520"/>
            <a:ext cx="1753920" cy="3099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zh-CN" sz="10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 Up Image</a:t>
            </a:r>
            <a:endParaRPr b="0" lang="zh-CN" sz="10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3236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zh-CN" sz="1800" spc="-1" strike="noStrike">
              <a:solidFill>
                <a:srgbClr val="32363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ReactiveX/RxAndroid" TargetMode="External"/><Relationship Id="rId2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图片占位符 3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CustomShape 2"/>
          <p:cNvSpPr/>
          <p:nvPr/>
        </p:nvSpPr>
        <p:spPr>
          <a:xfrm>
            <a:off x="3616200" y="2942640"/>
            <a:ext cx="4963320" cy="12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RxJava </a:t>
            </a:r>
            <a:r>
              <a:rPr b="1" lang="en-US" sz="4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系列分享</a:t>
            </a:r>
            <a:endParaRPr b="0" lang="en-US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林泽池　　</a:t>
            </a:r>
            <a:r>
              <a:rPr b="1" lang="en-US" sz="14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2017.09.22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3"/>
          <p:cNvSpPr/>
          <p:nvPr/>
        </p:nvSpPr>
        <p:spPr>
          <a:xfrm>
            <a:off x="5865120" y="2083320"/>
            <a:ext cx="461160" cy="461160"/>
          </a:xfrm>
          <a:custGeom>
            <a:avLst/>
            <a:gdLst/>
            <a:ahLst/>
            <a:rect l="l" t="t" r="r" b="b"/>
            <a:pathLst>
              <a:path w="208" h="208">
                <a:moveTo>
                  <a:pt x="0" y="208"/>
                </a:moveTo>
                <a:cubicBezTo>
                  <a:pt x="29" y="120"/>
                  <a:pt x="29" y="120"/>
                  <a:pt x="29" y="120"/>
                </a:cubicBezTo>
                <a:cubicBezTo>
                  <a:pt x="111" y="38"/>
                  <a:pt x="111" y="38"/>
                  <a:pt x="111" y="38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21"/>
                  <a:pt x="34" y="121"/>
                  <a:pt x="34" y="121"/>
                </a:cubicBezTo>
                <a:cubicBezTo>
                  <a:pt x="34" y="121"/>
                  <a:pt x="34" y="121"/>
                  <a:pt x="34" y="121"/>
                </a:cubicBezTo>
                <a:cubicBezTo>
                  <a:pt x="32" y="125"/>
                  <a:pt x="31" y="129"/>
                  <a:pt x="30" y="133"/>
                </a:cubicBezTo>
                <a:cubicBezTo>
                  <a:pt x="28" y="137"/>
                  <a:pt x="27" y="142"/>
                  <a:pt x="25" y="146"/>
                </a:cubicBezTo>
                <a:cubicBezTo>
                  <a:pt x="24" y="150"/>
                  <a:pt x="22" y="154"/>
                  <a:pt x="21" y="158"/>
                </a:cubicBezTo>
                <a:cubicBezTo>
                  <a:pt x="20" y="161"/>
                  <a:pt x="19" y="164"/>
                  <a:pt x="19" y="166"/>
                </a:cubicBezTo>
                <a:cubicBezTo>
                  <a:pt x="16" y="173"/>
                  <a:pt x="16" y="173"/>
                  <a:pt x="16" y="173"/>
                </a:cubicBezTo>
                <a:cubicBezTo>
                  <a:pt x="19" y="173"/>
                  <a:pt x="23" y="175"/>
                  <a:pt x="28" y="180"/>
                </a:cubicBezTo>
                <a:cubicBezTo>
                  <a:pt x="32" y="185"/>
                  <a:pt x="35" y="188"/>
                  <a:pt x="35" y="192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82" y="170"/>
                  <a:pt x="82" y="170"/>
                  <a:pt x="82" y="170"/>
                </a:cubicBezTo>
                <a:cubicBezTo>
                  <a:pt x="162" y="90"/>
                  <a:pt x="162" y="90"/>
                  <a:pt x="162" y="90"/>
                </a:cubicBezTo>
                <a:cubicBezTo>
                  <a:pt x="170" y="97"/>
                  <a:pt x="170" y="97"/>
                  <a:pt x="170" y="97"/>
                </a:cubicBezTo>
                <a:cubicBezTo>
                  <a:pt x="88" y="179"/>
                  <a:pt x="88" y="179"/>
                  <a:pt x="88" y="179"/>
                </a:cubicBezTo>
                <a:lnTo>
                  <a:pt x="0" y="208"/>
                </a:lnTo>
                <a:close/>
                <a:moveTo>
                  <a:pt x="48" y="135"/>
                </a:moveTo>
                <a:cubicBezTo>
                  <a:pt x="128" y="55"/>
                  <a:pt x="128" y="55"/>
                  <a:pt x="128" y="55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55" y="143"/>
                  <a:pt x="55" y="143"/>
                  <a:pt x="55" y="143"/>
                </a:cubicBezTo>
                <a:lnTo>
                  <a:pt x="48" y="135"/>
                </a:lnTo>
                <a:close/>
                <a:moveTo>
                  <a:pt x="65" y="153"/>
                </a:moveTo>
                <a:cubicBezTo>
                  <a:pt x="145" y="72"/>
                  <a:pt x="145" y="72"/>
                  <a:pt x="145" y="72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73" y="160"/>
                  <a:pt x="73" y="160"/>
                  <a:pt x="73" y="160"/>
                </a:cubicBezTo>
                <a:lnTo>
                  <a:pt x="65" y="153"/>
                </a:lnTo>
                <a:close/>
                <a:moveTo>
                  <a:pt x="118" y="31"/>
                </a:moveTo>
                <a:cubicBezTo>
                  <a:pt x="126" y="24"/>
                  <a:pt x="126" y="24"/>
                  <a:pt x="126" y="24"/>
                </a:cubicBezTo>
                <a:cubicBezTo>
                  <a:pt x="185" y="82"/>
                  <a:pt x="185" y="82"/>
                  <a:pt x="185" y="82"/>
                </a:cubicBezTo>
                <a:cubicBezTo>
                  <a:pt x="177" y="90"/>
                  <a:pt x="177" y="90"/>
                  <a:pt x="177" y="90"/>
                </a:cubicBezTo>
                <a:lnTo>
                  <a:pt x="118" y="31"/>
                </a:lnTo>
                <a:close/>
                <a:moveTo>
                  <a:pt x="133" y="16"/>
                </a:moveTo>
                <a:cubicBezTo>
                  <a:pt x="140" y="9"/>
                  <a:pt x="140" y="9"/>
                  <a:pt x="140" y="9"/>
                </a:cubicBezTo>
                <a:cubicBezTo>
                  <a:pt x="143" y="6"/>
                  <a:pt x="147" y="3"/>
                  <a:pt x="151" y="2"/>
                </a:cubicBezTo>
                <a:cubicBezTo>
                  <a:pt x="154" y="0"/>
                  <a:pt x="158" y="0"/>
                  <a:pt x="162" y="0"/>
                </a:cubicBezTo>
                <a:cubicBezTo>
                  <a:pt x="171" y="0"/>
                  <a:pt x="178" y="3"/>
                  <a:pt x="185" y="9"/>
                </a:cubicBezTo>
                <a:cubicBezTo>
                  <a:pt x="199" y="24"/>
                  <a:pt x="199" y="24"/>
                  <a:pt x="199" y="24"/>
                </a:cubicBezTo>
                <a:cubicBezTo>
                  <a:pt x="205" y="30"/>
                  <a:pt x="208" y="37"/>
                  <a:pt x="208" y="46"/>
                </a:cubicBezTo>
                <a:cubicBezTo>
                  <a:pt x="208" y="50"/>
                  <a:pt x="208" y="54"/>
                  <a:pt x="206" y="57"/>
                </a:cubicBezTo>
                <a:cubicBezTo>
                  <a:pt x="205" y="61"/>
                  <a:pt x="202" y="65"/>
                  <a:pt x="199" y="68"/>
                </a:cubicBezTo>
                <a:cubicBezTo>
                  <a:pt x="192" y="75"/>
                  <a:pt x="192" y="75"/>
                  <a:pt x="192" y="75"/>
                </a:cubicBezTo>
                <a:lnTo>
                  <a:pt x="133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blinds dir="vert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3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freeze">
                            <p:stCondLst>
                              <p:cond delay="300"/>
                            </p:stCondLst>
                            <p:childTnLst>
                              <p:par>
                                <p:cTn id="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3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3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3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300"/>
                                        <p:tgtEl>
                                          <p:spTgt spid="515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" dur="300" fill="hold"/>
                                        <p:tgtEl>
                                          <p:spTgt spid="515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300" fill="hold"/>
                                        <p:tgtEl>
                                          <p:spTgt spid="515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freeze">
                            <p:stCondLst>
                              <p:cond delay="600"/>
                            </p:stCondLst>
                            <p:childTnLst>
                              <p:par>
                                <p:cTn id="20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2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300"/>
                                        <p:tgtEl>
                                          <p:spTgt spid="515">
                                            <p:txEl>
                                              <p:pRg st="12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300" fill="hold"/>
                                        <p:tgtEl>
                                          <p:spTgt spid="515">
                                            <p:txEl>
                                              <p:pRg st="12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300" fill="hold"/>
                                        <p:tgtEl>
                                          <p:spTgt spid="515">
                                            <p:txEl>
                                              <p:pRg st="12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558720" y="515520"/>
            <a:ext cx="6209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搞清楚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RxJava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代码为什么这么写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2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3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4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5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6"/>
          <p:cNvSpPr/>
          <p:nvPr/>
        </p:nvSpPr>
        <p:spPr>
          <a:xfrm>
            <a:off x="6033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CustomShape 7"/>
          <p:cNvSpPr/>
          <p:nvPr/>
        </p:nvSpPr>
        <p:spPr>
          <a:xfrm>
            <a:off x="72072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CustomShape 8"/>
          <p:cNvSpPr/>
          <p:nvPr/>
        </p:nvSpPr>
        <p:spPr>
          <a:xfrm>
            <a:off x="83844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CustomShape 9"/>
          <p:cNvSpPr/>
          <p:nvPr/>
        </p:nvSpPr>
        <p:spPr>
          <a:xfrm>
            <a:off x="955800" y="1554480"/>
            <a:ext cx="45360" cy="45360"/>
          </a:xfrm>
          <a:prstGeom prst="ellipse">
            <a:avLst/>
          </a:prstGeom>
          <a:solidFill>
            <a:schemeClr val="accent1"/>
          </a:solidFill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CustomShape 10"/>
          <p:cNvSpPr/>
          <p:nvPr/>
        </p:nvSpPr>
        <p:spPr>
          <a:xfrm>
            <a:off x="10731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" descr=""/>
          <p:cNvPicPr/>
          <p:nvPr/>
        </p:nvPicPr>
        <p:blipFill>
          <a:blip r:embed="rId1"/>
          <a:stretch/>
        </p:blipFill>
        <p:spPr>
          <a:xfrm>
            <a:off x="648000" y="1841400"/>
            <a:ext cx="9504360" cy="4494600"/>
          </a:xfrm>
          <a:prstGeom prst="rect">
            <a:avLst/>
          </a:prstGeom>
          <a:ln>
            <a:noFill/>
          </a:ln>
        </p:spPr>
      </p:pic>
      <p:pic>
        <p:nvPicPr>
          <p:cNvPr id="610" name="" descr=""/>
          <p:cNvPicPr/>
          <p:nvPr/>
        </p:nvPicPr>
        <p:blipFill>
          <a:blip r:embed="rId2"/>
          <a:stretch/>
        </p:blipFill>
        <p:spPr>
          <a:xfrm>
            <a:off x="3063240" y="2685240"/>
            <a:ext cx="6143400" cy="2838240"/>
          </a:xfrm>
          <a:prstGeom prst="rect">
            <a:avLst/>
          </a:prstGeom>
          <a:ln>
            <a:noFill/>
          </a:ln>
        </p:spPr>
      </p:pic>
    </p:spTree>
  </p:cSld>
  <p:transition spd="slow" advTm="3000">
    <p:blinds dir="vert"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558720" y="515520"/>
            <a:ext cx="6209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搞清楚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RxJava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代码为什么这么写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2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CustomShape 3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4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CustomShape 5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6"/>
          <p:cNvSpPr/>
          <p:nvPr/>
        </p:nvSpPr>
        <p:spPr>
          <a:xfrm>
            <a:off x="6033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CustomShape 7"/>
          <p:cNvSpPr/>
          <p:nvPr/>
        </p:nvSpPr>
        <p:spPr>
          <a:xfrm>
            <a:off x="72072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CustomShape 8"/>
          <p:cNvSpPr/>
          <p:nvPr/>
        </p:nvSpPr>
        <p:spPr>
          <a:xfrm>
            <a:off x="83844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CustomShape 9"/>
          <p:cNvSpPr/>
          <p:nvPr/>
        </p:nvSpPr>
        <p:spPr>
          <a:xfrm>
            <a:off x="955800" y="1554480"/>
            <a:ext cx="45360" cy="45360"/>
          </a:xfrm>
          <a:prstGeom prst="ellipse">
            <a:avLst/>
          </a:prstGeom>
          <a:solidFill>
            <a:schemeClr val="accent1"/>
          </a:solidFill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CustomShape 10"/>
          <p:cNvSpPr/>
          <p:nvPr/>
        </p:nvSpPr>
        <p:spPr>
          <a:xfrm>
            <a:off x="10731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1" name="" descr=""/>
          <p:cNvPicPr/>
          <p:nvPr/>
        </p:nvPicPr>
        <p:blipFill>
          <a:blip r:embed="rId1"/>
          <a:stretch/>
        </p:blipFill>
        <p:spPr>
          <a:xfrm>
            <a:off x="648000" y="1839240"/>
            <a:ext cx="8486640" cy="3920760"/>
          </a:xfrm>
          <a:prstGeom prst="rect">
            <a:avLst/>
          </a:prstGeom>
          <a:ln>
            <a:noFill/>
          </a:ln>
        </p:spPr>
      </p:pic>
    </p:spTree>
  </p:cSld>
  <p:transition spd="slow" advTm="3000">
    <p:blinds dir="vert"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558720" y="515520"/>
            <a:ext cx="6209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搞清楚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RxJava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代码为什么这么写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CustomShape 2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4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5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6"/>
          <p:cNvSpPr/>
          <p:nvPr/>
        </p:nvSpPr>
        <p:spPr>
          <a:xfrm>
            <a:off x="6033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CustomShape 7"/>
          <p:cNvSpPr/>
          <p:nvPr/>
        </p:nvSpPr>
        <p:spPr>
          <a:xfrm>
            <a:off x="72072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CustomShape 8"/>
          <p:cNvSpPr/>
          <p:nvPr/>
        </p:nvSpPr>
        <p:spPr>
          <a:xfrm>
            <a:off x="83844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CustomShape 9"/>
          <p:cNvSpPr/>
          <p:nvPr/>
        </p:nvSpPr>
        <p:spPr>
          <a:xfrm>
            <a:off x="955800" y="1554480"/>
            <a:ext cx="45360" cy="45360"/>
          </a:xfrm>
          <a:prstGeom prst="ellipse">
            <a:avLst/>
          </a:prstGeom>
          <a:solidFill>
            <a:schemeClr val="accent1"/>
          </a:solidFill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CustomShape 10"/>
          <p:cNvSpPr/>
          <p:nvPr/>
        </p:nvSpPr>
        <p:spPr>
          <a:xfrm>
            <a:off x="10731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2" name="" descr=""/>
          <p:cNvPicPr/>
          <p:nvPr/>
        </p:nvPicPr>
        <p:blipFill>
          <a:blip r:embed="rId1"/>
          <a:stretch/>
        </p:blipFill>
        <p:spPr>
          <a:xfrm>
            <a:off x="79560" y="1080000"/>
            <a:ext cx="6400440" cy="5304960"/>
          </a:xfrm>
          <a:prstGeom prst="rect">
            <a:avLst/>
          </a:prstGeom>
          <a:ln>
            <a:noFill/>
          </a:ln>
        </p:spPr>
      </p:pic>
      <p:pic>
        <p:nvPicPr>
          <p:cNvPr id="633" name="" descr=""/>
          <p:cNvPicPr/>
          <p:nvPr/>
        </p:nvPicPr>
        <p:blipFill>
          <a:blip r:embed="rId2"/>
          <a:stretch/>
        </p:blipFill>
        <p:spPr>
          <a:xfrm>
            <a:off x="6048000" y="1115280"/>
            <a:ext cx="6105240" cy="4428720"/>
          </a:xfrm>
          <a:prstGeom prst="rect">
            <a:avLst/>
          </a:prstGeom>
          <a:ln>
            <a:noFill/>
          </a:ln>
        </p:spPr>
      </p:pic>
    </p:spTree>
  </p:cSld>
  <p:transition spd="slow" advTm="3000">
    <p:blinds dir="vert"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ustomShape 1"/>
          <p:cNvSpPr/>
          <p:nvPr/>
        </p:nvSpPr>
        <p:spPr>
          <a:xfrm>
            <a:off x="558720" y="515520"/>
            <a:ext cx="6209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搞清楚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RxJava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代码为什么这么写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CustomShape 2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4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8" name="CustomShape 5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6"/>
          <p:cNvSpPr/>
          <p:nvPr/>
        </p:nvSpPr>
        <p:spPr>
          <a:xfrm>
            <a:off x="6033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CustomShape 7"/>
          <p:cNvSpPr/>
          <p:nvPr/>
        </p:nvSpPr>
        <p:spPr>
          <a:xfrm>
            <a:off x="72072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CustomShape 8"/>
          <p:cNvSpPr/>
          <p:nvPr/>
        </p:nvSpPr>
        <p:spPr>
          <a:xfrm>
            <a:off x="83844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CustomShape 9"/>
          <p:cNvSpPr/>
          <p:nvPr/>
        </p:nvSpPr>
        <p:spPr>
          <a:xfrm>
            <a:off x="955800" y="1554480"/>
            <a:ext cx="45360" cy="45360"/>
          </a:xfrm>
          <a:prstGeom prst="ellipse">
            <a:avLst/>
          </a:prstGeom>
          <a:solidFill>
            <a:schemeClr val="accent1"/>
          </a:solidFill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CustomShape 10"/>
          <p:cNvSpPr/>
          <p:nvPr/>
        </p:nvSpPr>
        <p:spPr>
          <a:xfrm>
            <a:off x="10731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4" name="" descr=""/>
          <p:cNvPicPr/>
          <p:nvPr/>
        </p:nvPicPr>
        <p:blipFill>
          <a:blip r:embed="rId1"/>
          <a:stretch/>
        </p:blipFill>
        <p:spPr>
          <a:xfrm>
            <a:off x="720000" y="1145160"/>
            <a:ext cx="6152760" cy="5190840"/>
          </a:xfrm>
          <a:prstGeom prst="rect">
            <a:avLst/>
          </a:prstGeom>
          <a:ln>
            <a:noFill/>
          </a:ln>
        </p:spPr>
      </p:pic>
    </p:spTree>
  </p:cSld>
  <p:transition spd="slow" advTm="3000">
    <p:blinds dir="vert"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558720" y="515520"/>
            <a:ext cx="6209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搞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清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楚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x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J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v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代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码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为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什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么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这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么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写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</a:t>
            </a: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GE </a:t>
            </a: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3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4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</a:t>
            </a: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CustomShape 5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6"/>
          <p:cNvSpPr/>
          <p:nvPr/>
        </p:nvSpPr>
        <p:spPr>
          <a:xfrm>
            <a:off x="6033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CustomShape 7"/>
          <p:cNvSpPr/>
          <p:nvPr/>
        </p:nvSpPr>
        <p:spPr>
          <a:xfrm>
            <a:off x="72072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CustomShape 8"/>
          <p:cNvSpPr/>
          <p:nvPr/>
        </p:nvSpPr>
        <p:spPr>
          <a:xfrm>
            <a:off x="83844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CustomShape 9"/>
          <p:cNvSpPr/>
          <p:nvPr/>
        </p:nvSpPr>
        <p:spPr>
          <a:xfrm>
            <a:off x="955800" y="1554480"/>
            <a:ext cx="45360" cy="45360"/>
          </a:xfrm>
          <a:prstGeom prst="ellipse">
            <a:avLst/>
          </a:prstGeom>
          <a:solidFill>
            <a:schemeClr val="accent1"/>
          </a:solidFill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CustomShape 10"/>
          <p:cNvSpPr/>
          <p:nvPr/>
        </p:nvSpPr>
        <p:spPr>
          <a:xfrm>
            <a:off x="10731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5" name="" descr=""/>
          <p:cNvPicPr/>
          <p:nvPr/>
        </p:nvPicPr>
        <p:blipFill>
          <a:blip r:embed="rId1"/>
          <a:stretch/>
        </p:blipFill>
        <p:spPr>
          <a:xfrm>
            <a:off x="360000" y="1093320"/>
            <a:ext cx="4320360" cy="6857640"/>
          </a:xfrm>
          <a:prstGeom prst="rect">
            <a:avLst/>
          </a:prstGeom>
          <a:ln>
            <a:noFill/>
          </a:ln>
        </p:spPr>
      </p:pic>
      <p:sp>
        <p:nvSpPr>
          <p:cNvPr id="656" name="TextShape 11"/>
          <p:cNvSpPr txBox="1"/>
          <p:nvPr/>
        </p:nvSpPr>
        <p:spPr>
          <a:xfrm>
            <a:off x="6912000" y="3240000"/>
            <a:ext cx="5040000" cy="28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现在它有了更多无关代码和花括号，但是逻辑是一样的。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每一个异步操作，我们都必须创建出回调接口并在代码中手动的插入它们，接口也越来越多！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在这样的代码中错误不会自动地传递，我们需要在手动在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onStoreFailed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onQueryFailed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方法里面，添加代码，将错误传递给上一层。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为了解决这些问题，我们引入了泛型回调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3000">
    <p:blinds dir="vert"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414720" y="515520"/>
            <a:ext cx="6209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搞清楚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RxJava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代码为什么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这么写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2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3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4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5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6"/>
          <p:cNvSpPr/>
          <p:nvPr/>
        </p:nvSpPr>
        <p:spPr>
          <a:xfrm>
            <a:off x="6033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CustomShape 7"/>
          <p:cNvSpPr/>
          <p:nvPr/>
        </p:nvSpPr>
        <p:spPr>
          <a:xfrm>
            <a:off x="72072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CustomShape 8"/>
          <p:cNvSpPr/>
          <p:nvPr/>
        </p:nvSpPr>
        <p:spPr>
          <a:xfrm>
            <a:off x="83844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CustomShape 9"/>
          <p:cNvSpPr/>
          <p:nvPr/>
        </p:nvSpPr>
        <p:spPr>
          <a:xfrm>
            <a:off x="955800" y="1554480"/>
            <a:ext cx="45360" cy="45360"/>
          </a:xfrm>
          <a:prstGeom prst="ellipse">
            <a:avLst/>
          </a:prstGeom>
          <a:solidFill>
            <a:schemeClr val="accent1"/>
          </a:solidFill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CustomShape 10"/>
          <p:cNvSpPr/>
          <p:nvPr/>
        </p:nvSpPr>
        <p:spPr>
          <a:xfrm>
            <a:off x="10731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7" name="" descr=""/>
          <p:cNvPicPr/>
          <p:nvPr/>
        </p:nvPicPr>
        <p:blipFill>
          <a:blip r:embed="rId1"/>
          <a:stretch/>
        </p:blipFill>
        <p:spPr>
          <a:xfrm>
            <a:off x="460080" y="1238040"/>
            <a:ext cx="5971680" cy="3771720"/>
          </a:xfrm>
          <a:prstGeom prst="rect">
            <a:avLst/>
          </a:prstGeom>
          <a:ln>
            <a:noFill/>
          </a:ln>
        </p:spPr>
      </p:pic>
      <p:pic>
        <p:nvPicPr>
          <p:cNvPr id="668" name="" descr=""/>
          <p:cNvPicPr/>
          <p:nvPr/>
        </p:nvPicPr>
        <p:blipFill>
          <a:blip r:embed="rId2"/>
          <a:stretch/>
        </p:blipFill>
        <p:spPr>
          <a:xfrm>
            <a:off x="6552000" y="360"/>
            <a:ext cx="5643000" cy="6857640"/>
          </a:xfrm>
          <a:prstGeom prst="rect">
            <a:avLst/>
          </a:prstGeom>
          <a:ln>
            <a:noFill/>
          </a:ln>
        </p:spPr>
      </p:pic>
    </p:spTree>
  </p:cSld>
  <p:transition spd="slow" advTm="3000">
    <p:blinds dir="vert"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576000" y="515520"/>
            <a:ext cx="48927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RxJava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操作符和响应类型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2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3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4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CustomShape 5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6"/>
          <p:cNvSpPr/>
          <p:nvPr/>
        </p:nvSpPr>
        <p:spPr>
          <a:xfrm>
            <a:off x="6033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CustomShape 7"/>
          <p:cNvSpPr/>
          <p:nvPr/>
        </p:nvSpPr>
        <p:spPr>
          <a:xfrm>
            <a:off x="72072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CustomShape 8"/>
          <p:cNvSpPr/>
          <p:nvPr/>
        </p:nvSpPr>
        <p:spPr>
          <a:xfrm>
            <a:off x="83844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CustomShape 9"/>
          <p:cNvSpPr/>
          <p:nvPr/>
        </p:nvSpPr>
        <p:spPr>
          <a:xfrm>
            <a:off x="955800" y="1554480"/>
            <a:ext cx="45360" cy="45360"/>
          </a:xfrm>
          <a:prstGeom prst="ellipse">
            <a:avLst/>
          </a:prstGeom>
          <a:solidFill>
            <a:schemeClr val="accent1"/>
          </a:solidFill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CustomShape 10"/>
          <p:cNvSpPr/>
          <p:nvPr/>
        </p:nvSpPr>
        <p:spPr>
          <a:xfrm>
            <a:off x="10731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CustomShape 11"/>
          <p:cNvSpPr/>
          <p:nvPr/>
        </p:nvSpPr>
        <p:spPr>
          <a:xfrm>
            <a:off x="576000" y="1815840"/>
            <a:ext cx="10296000" cy="1238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TextShape 12"/>
          <p:cNvSpPr txBox="1"/>
          <p:nvPr/>
        </p:nvSpPr>
        <p:spPr>
          <a:xfrm>
            <a:off x="648000" y="1857960"/>
            <a:ext cx="7827120" cy="11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操作符让你可以变换、组合、操纵和处理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Observable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发射的数据。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Rx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的操作符让你可以用声明式的风格组合异步操作序列，它拥有回调的所有效率优势，同时又避免了典型的异步系统中嵌套回调的缺点。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3000">
    <p:blinds dir="vert"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>
            <a:off x="478080" y="466200"/>
            <a:ext cx="48927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RxJava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操作符和响应类型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2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CustomShape 3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4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5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6"/>
          <p:cNvSpPr/>
          <p:nvPr/>
        </p:nvSpPr>
        <p:spPr>
          <a:xfrm>
            <a:off x="6033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CustomShape 7"/>
          <p:cNvSpPr/>
          <p:nvPr/>
        </p:nvSpPr>
        <p:spPr>
          <a:xfrm>
            <a:off x="72072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CustomShape 8"/>
          <p:cNvSpPr/>
          <p:nvPr/>
        </p:nvSpPr>
        <p:spPr>
          <a:xfrm>
            <a:off x="83844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CustomShape 9"/>
          <p:cNvSpPr/>
          <p:nvPr/>
        </p:nvSpPr>
        <p:spPr>
          <a:xfrm>
            <a:off x="955800" y="1554480"/>
            <a:ext cx="45360" cy="45360"/>
          </a:xfrm>
          <a:prstGeom prst="ellipse">
            <a:avLst/>
          </a:prstGeom>
          <a:solidFill>
            <a:schemeClr val="accent1"/>
          </a:solidFill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CustomShape 10"/>
          <p:cNvSpPr/>
          <p:nvPr/>
        </p:nvSpPr>
        <p:spPr>
          <a:xfrm>
            <a:off x="10731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1" name="" descr=""/>
          <p:cNvPicPr/>
          <p:nvPr/>
        </p:nvPicPr>
        <p:blipFill>
          <a:blip r:embed="rId1"/>
          <a:stretch/>
        </p:blipFill>
        <p:spPr>
          <a:xfrm>
            <a:off x="221400" y="1080000"/>
            <a:ext cx="5250600" cy="6857640"/>
          </a:xfrm>
          <a:prstGeom prst="rect">
            <a:avLst/>
          </a:prstGeom>
          <a:ln>
            <a:noFill/>
          </a:ln>
        </p:spPr>
      </p:pic>
      <p:pic>
        <p:nvPicPr>
          <p:cNvPr id="692" name="" descr=""/>
          <p:cNvPicPr/>
          <p:nvPr/>
        </p:nvPicPr>
        <p:blipFill>
          <a:blip r:embed="rId2"/>
          <a:stretch/>
        </p:blipFill>
        <p:spPr>
          <a:xfrm>
            <a:off x="5671080" y="1080000"/>
            <a:ext cx="6352920" cy="3219120"/>
          </a:xfrm>
          <a:prstGeom prst="rect">
            <a:avLst/>
          </a:prstGeom>
          <a:ln>
            <a:noFill/>
          </a:ln>
        </p:spPr>
      </p:pic>
    </p:spTree>
  </p:cSld>
  <p:transition spd="slow" advTm="3000">
    <p:blinds dir="vert"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CustomShape 1"/>
          <p:cNvSpPr/>
          <p:nvPr/>
        </p:nvSpPr>
        <p:spPr>
          <a:xfrm>
            <a:off x="576000" y="515520"/>
            <a:ext cx="48927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x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J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v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操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作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符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和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响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应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类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型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2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4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5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6"/>
          <p:cNvSpPr/>
          <p:nvPr/>
        </p:nvSpPr>
        <p:spPr>
          <a:xfrm>
            <a:off x="6033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CustomShape 7"/>
          <p:cNvSpPr/>
          <p:nvPr/>
        </p:nvSpPr>
        <p:spPr>
          <a:xfrm>
            <a:off x="72072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CustomShape 8"/>
          <p:cNvSpPr/>
          <p:nvPr/>
        </p:nvSpPr>
        <p:spPr>
          <a:xfrm>
            <a:off x="83844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CustomShape 9"/>
          <p:cNvSpPr/>
          <p:nvPr/>
        </p:nvSpPr>
        <p:spPr>
          <a:xfrm>
            <a:off x="955800" y="1554480"/>
            <a:ext cx="45360" cy="45360"/>
          </a:xfrm>
          <a:prstGeom prst="ellipse">
            <a:avLst/>
          </a:prstGeom>
          <a:solidFill>
            <a:schemeClr val="accent1"/>
          </a:solidFill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CustomShape 10"/>
          <p:cNvSpPr/>
          <p:nvPr/>
        </p:nvSpPr>
        <p:spPr>
          <a:xfrm>
            <a:off x="10731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3" name="" descr=""/>
          <p:cNvPicPr/>
          <p:nvPr/>
        </p:nvPicPr>
        <p:blipFill>
          <a:blip r:embed="rId1"/>
          <a:stretch/>
        </p:blipFill>
        <p:spPr>
          <a:xfrm>
            <a:off x="504000" y="100080"/>
            <a:ext cx="9144000" cy="6453000"/>
          </a:xfrm>
          <a:prstGeom prst="rect">
            <a:avLst/>
          </a:prstGeom>
          <a:ln>
            <a:noFill/>
          </a:ln>
        </p:spPr>
      </p:pic>
    </p:spTree>
  </p:cSld>
  <p:transition spd="slow" advTm="3000">
    <p:blinds dir="vert"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CustomShape 1"/>
          <p:cNvSpPr/>
          <p:nvPr/>
        </p:nvSpPr>
        <p:spPr>
          <a:xfrm>
            <a:off x="576000" y="515520"/>
            <a:ext cx="48927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RxJava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操作符和响应类型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2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3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4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8" name="CustomShape 5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6"/>
          <p:cNvSpPr/>
          <p:nvPr/>
        </p:nvSpPr>
        <p:spPr>
          <a:xfrm>
            <a:off x="6033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CustomShape 7"/>
          <p:cNvSpPr/>
          <p:nvPr/>
        </p:nvSpPr>
        <p:spPr>
          <a:xfrm>
            <a:off x="72072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CustomShape 8"/>
          <p:cNvSpPr/>
          <p:nvPr/>
        </p:nvSpPr>
        <p:spPr>
          <a:xfrm>
            <a:off x="83844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CustomShape 9"/>
          <p:cNvSpPr/>
          <p:nvPr/>
        </p:nvSpPr>
        <p:spPr>
          <a:xfrm>
            <a:off x="955800" y="1554480"/>
            <a:ext cx="45360" cy="45360"/>
          </a:xfrm>
          <a:prstGeom prst="ellipse">
            <a:avLst/>
          </a:prstGeom>
          <a:solidFill>
            <a:schemeClr val="accent1"/>
          </a:solidFill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CustomShape 10"/>
          <p:cNvSpPr/>
          <p:nvPr/>
        </p:nvSpPr>
        <p:spPr>
          <a:xfrm>
            <a:off x="10731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4" name="" descr=""/>
          <p:cNvPicPr/>
          <p:nvPr/>
        </p:nvPicPr>
        <p:blipFill>
          <a:blip r:embed="rId1"/>
          <a:stretch/>
        </p:blipFill>
        <p:spPr>
          <a:xfrm>
            <a:off x="129600" y="65880"/>
            <a:ext cx="6638400" cy="6486120"/>
          </a:xfrm>
          <a:prstGeom prst="rect">
            <a:avLst/>
          </a:prstGeom>
          <a:ln>
            <a:noFill/>
          </a:ln>
        </p:spPr>
      </p:pic>
      <p:pic>
        <p:nvPicPr>
          <p:cNvPr id="715" name="" descr=""/>
          <p:cNvPicPr/>
          <p:nvPr/>
        </p:nvPicPr>
        <p:blipFill>
          <a:blip r:embed="rId2"/>
          <a:stretch/>
        </p:blipFill>
        <p:spPr>
          <a:xfrm>
            <a:off x="6422760" y="1038600"/>
            <a:ext cx="6105240" cy="3857400"/>
          </a:xfrm>
          <a:prstGeom prst="rect">
            <a:avLst/>
          </a:prstGeom>
          <a:ln>
            <a:noFill/>
          </a:ln>
        </p:spPr>
      </p:pic>
    </p:spTree>
  </p:cSld>
  <p:transition spd="slow" advTm="3000">
    <p:blinds dir="vert"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576000" y="2304000"/>
            <a:ext cx="9216000" cy="79200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2"/>
          <p:cNvSpPr/>
          <p:nvPr/>
        </p:nvSpPr>
        <p:spPr>
          <a:xfrm>
            <a:off x="288000" y="515520"/>
            <a:ext cx="4079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x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J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v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最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简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单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的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入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门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</a:t>
            </a: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A</a:t>
            </a: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G</a:t>
            </a: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E</a:t>
            </a: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 </a:t>
            </a: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0</a:t>
            </a: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4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5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6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7"/>
          <p:cNvSpPr/>
          <p:nvPr/>
        </p:nvSpPr>
        <p:spPr>
          <a:xfrm>
            <a:off x="6033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CustomShape 8"/>
          <p:cNvSpPr/>
          <p:nvPr/>
        </p:nvSpPr>
        <p:spPr>
          <a:xfrm>
            <a:off x="72072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9"/>
          <p:cNvSpPr/>
          <p:nvPr/>
        </p:nvSpPr>
        <p:spPr>
          <a:xfrm>
            <a:off x="83844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10"/>
          <p:cNvSpPr/>
          <p:nvPr/>
        </p:nvSpPr>
        <p:spPr>
          <a:xfrm>
            <a:off x="955800" y="1554480"/>
            <a:ext cx="45360" cy="45360"/>
          </a:xfrm>
          <a:prstGeom prst="ellipse">
            <a:avLst/>
          </a:prstGeom>
          <a:solidFill>
            <a:schemeClr val="accent1"/>
          </a:solidFill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11"/>
          <p:cNvSpPr/>
          <p:nvPr/>
        </p:nvSpPr>
        <p:spPr>
          <a:xfrm>
            <a:off x="10731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TextShape 12"/>
          <p:cNvSpPr txBox="1"/>
          <p:nvPr/>
        </p:nvSpPr>
        <p:spPr>
          <a:xfrm>
            <a:off x="432000" y="1857960"/>
            <a:ext cx="11304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环境搭建：在主项目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gradle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dependencies {}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里添加以下依赖，最新的引用请参考官网</a:t>
            </a: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RxAndroid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TextShape 13"/>
          <p:cNvSpPr txBox="1"/>
          <p:nvPr/>
        </p:nvSpPr>
        <p:spPr>
          <a:xfrm>
            <a:off x="648000" y="2376000"/>
            <a:ext cx="540000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 'io.reactivex.rxjava2:rxandroid:2.0.1'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 'io.reactivex.rxjava2:rxjava:2.1.3'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TextShape 14"/>
          <p:cNvSpPr txBox="1"/>
          <p:nvPr/>
        </p:nvSpPr>
        <p:spPr>
          <a:xfrm>
            <a:off x="632160" y="3599280"/>
            <a:ext cx="9000000" cy="16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RxJava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也是基于观察者模式来组建自己的程序逻辑的，</a:t>
            </a:r>
            <a:br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就是构建被观察者（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Observable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），观察者（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Observer/Subscriber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），</a:t>
            </a:r>
            <a:br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然后建立二者的订阅关系（就像那根电线，连接起台灯和开关）实现观察，</a:t>
            </a:r>
            <a:br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在事件传递过程中还可以对事件做各种处理。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3000">
    <p:blinds dir="vert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bc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图片占位符 11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71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CustomShape 2"/>
          <p:cNvSpPr/>
          <p:nvPr/>
        </p:nvSpPr>
        <p:spPr>
          <a:xfrm>
            <a:off x="3165840" y="3136680"/>
            <a:ext cx="585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THANK YOU FOR WATCHING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9" name="CustomShape 3"/>
          <p:cNvSpPr/>
          <p:nvPr/>
        </p:nvSpPr>
        <p:spPr>
          <a:xfrm>
            <a:off x="5838120" y="3885120"/>
            <a:ext cx="45360" cy="45360"/>
          </a:xfrm>
          <a:prstGeom prst="ellipse">
            <a:avLst/>
          </a:prstGeom>
          <a:solidFill>
            <a:schemeClr val="bg2"/>
          </a:solidFill>
          <a:ln w="324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CustomShape 4"/>
          <p:cNvSpPr/>
          <p:nvPr/>
        </p:nvSpPr>
        <p:spPr>
          <a:xfrm>
            <a:off x="5955840" y="3885120"/>
            <a:ext cx="45360" cy="45360"/>
          </a:xfrm>
          <a:prstGeom prst="ellipse">
            <a:avLst/>
          </a:prstGeom>
          <a:solidFill>
            <a:schemeClr val="bg2"/>
          </a:solidFill>
          <a:ln w="324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CustomShape 5"/>
          <p:cNvSpPr/>
          <p:nvPr/>
        </p:nvSpPr>
        <p:spPr>
          <a:xfrm>
            <a:off x="6073200" y="3885120"/>
            <a:ext cx="45360" cy="45360"/>
          </a:xfrm>
          <a:prstGeom prst="ellipse">
            <a:avLst/>
          </a:prstGeom>
          <a:solidFill>
            <a:schemeClr val="bg2"/>
          </a:solidFill>
          <a:ln w="324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CustomShape 6"/>
          <p:cNvSpPr/>
          <p:nvPr/>
        </p:nvSpPr>
        <p:spPr>
          <a:xfrm>
            <a:off x="6190560" y="3885120"/>
            <a:ext cx="45360" cy="45360"/>
          </a:xfrm>
          <a:prstGeom prst="ellipse">
            <a:avLst/>
          </a:prstGeom>
          <a:solidFill>
            <a:schemeClr val="bg2"/>
          </a:solidFill>
          <a:ln w="324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CustomShape 7"/>
          <p:cNvSpPr/>
          <p:nvPr/>
        </p:nvSpPr>
        <p:spPr>
          <a:xfrm>
            <a:off x="6307920" y="3885120"/>
            <a:ext cx="45360" cy="45360"/>
          </a:xfrm>
          <a:prstGeom prst="ellipse">
            <a:avLst/>
          </a:prstGeom>
          <a:solidFill>
            <a:schemeClr val="bg2"/>
          </a:solidFill>
          <a:ln w="324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 advTm="3000">
    <p:blinds dir="vert"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3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</a:t>
            </a: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4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5" name="" descr=""/>
          <p:cNvPicPr/>
          <p:nvPr/>
        </p:nvPicPr>
        <p:blipFill>
          <a:blip r:embed="rId1"/>
          <a:stretch/>
        </p:blipFill>
        <p:spPr>
          <a:xfrm>
            <a:off x="216000" y="1310400"/>
            <a:ext cx="6181200" cy="3009600"/>
          </a:xfrm>
          <a:prstGeom prst="rect">
            <a:avLst/>
          </a:prstGeom>
          <a:ln>
            <a:noFill/>
          </a:ln>
        </p:spPr>
      </p:pic>
      <p:sp>
        <p:nvSpPr>
          <p:cNvPr id="536" name="CustomShape 5"/>
          <p:cNvSpPr/>
          <p:nvPr/>
        </p:nvSpPr>
        <p:spPr>
          <a:xfrm>
            <a:off x="288000" y="515520"/>
            <a:ext cx="4079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x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J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v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最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简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单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的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入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门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7" name="" descr=""/>
          <p:cNvPicPr/>
          <p:nvPr/>
        </p:nvPicPr>
        <p:blipFill>
          <a:blip r:embed="rId2"/>
          <a:stretch/>
        </p:blipFill>
        <p:spPr>
          <a:xfrm>
            <a:off x="190080" y="4464360"/>
            <a:ext cx="6019560" cy="1723680"/>
          </a:xfrm>
          <a:prstGeom prst="rect">
            <a:avLst/>
          </a:prstGeom>
          <a:ln>
            <a:noFill/>
          </a:ln>
        </p:spPr>
      </p:pic>
      <p:pic>
        <p:nvPicPr>
          <p:cNvPr id="538" name="" descr=""/>
          <p:cNvPicPr/>
          <p:nvPr/>
        </p:nvPicPr>
        <p:blipFill>
          <a:blip r:embed="rId3"/>
          <a:stretch/>
        </p:blipFill>
        <p:spPr>
          <a:xfrm>
            <a:off x="6048000" y="2534040"/>
            <a:ext cx="6048000" cy="4161960"/>
          </a:xfrm>
          <a:prstGeom prst="rect">
            <a:avLst/>
          </a:prstGeom>
          <a:ln>
            <a:noFill/>
          </a:ln>
        </p:spPr>
      </p:pic>
    </p:spTree>
  </p:cSld>
  <p:transition spd="slow" advTm="3000">
    <p:blinds dir="vert"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288000" y="515520"/>
            <a:ext cx="4079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RxJava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最简单的入门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4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5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4" name="" descr=""/>
          <p:cNvPicPr/>
          <p:nvPr/>
        </p:nvPicPr>
        <p:blipFill>
          <a:blip r:embed="rId1"/>
          <a:stretch/>
        </p:blipFill>
        <p:spPr>
          <a:xfrm>
            <a:off x="126000" y="1152000"/>
            <a:ext cx="6210000" cy="3381120"/>
          </a:xfrm>
          <a:prstGeom prst="rect">
            <a:avLst/>
          </a:prstGeom>
          <a:ln>
            <a:noFill/>
          </a:ln>
        </p:spPr>
      </p:pic>
      <p:pic>
        <p:nvPicPr>
          <p:cNvPr id="545" name="" descr=""/>
          <p:cNvPicPr/>
          <p:nvPr/>
        </p:nvPicPr>
        <p:blipFill>
          <a:blip r:embed="rId2"/>
          <a:stretch/>
        </p:blipFill>
        <p:spPr>
          <a:xfrm>
            <a:off x="5771880" y="2444040"/>
            <a:ext cx="6324120" cy="4323960"/>
          </a:xfrm>
          <a:prstGeom prst="rect">
            <a:avLst/>
          </a:prstGeom>
          <a:ln>
            <a:noFill/>
          </a:ln>
        </p:spPr>
      </p:pic>
    </p:spTree>
  </p:cSld>
  <p:transition spd="slow" advTm="3000">
    <p:blinds dir="vert"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288000" y="515520"/>
            <a:ext cx="4079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RxJava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最简单的入门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2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3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4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5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1" name="" descr=""/>
          <p:cNvPicPr/>
          <p:nvPr/>
        </p:nvPicPr>
        <p:blipFill>
          <a:blip r:embed="rId1"/>
          <a:stretch/>
        </p:blipFill>
        <p:spPr>
          <a:xfrm>
            <a:off x="2664000" y="1706760"/>
            <a:ext cx="6524280" cy="3981240"/>
          </a:xfrm>
          <a:prstGeom prst="rect">
            <a:avLst/>
          </a:prstGeom>
          <a:ln>
            <a:noFill/>
          </a:ln>
        </p:spPr>
      </p:pic>
    </p:spTree>
  </p:cSld>
  <p:transition spd="slow" advTm="3000">
    <p:blinds dir="vert"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504000" y="2376000"/>
            <a:ext cx="9216000" cy="79200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2"/>
          <p:cNvSpPr/>
          <p:nvPr/>
        </p:nvSpPr>
        <p:spPr>
          <a:xfrm>
            <a:off x="288000" y="515520"/>
            <a:ext cx="4079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RxJava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最简单的入门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5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6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7"/>
          <p:cNvSpPr/>
          <p:nvPr/>
        </p:nvSpPr>
        <p:spPr>
          <a:xfrm>
            <a:off x="6033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CustomShape 8"/>
          <p:cNvSpPr/>
          <p:nvPr/>
        </p:nvSpPr>
        <p:spPr>
          <a:xfrm>
            <a:off x="72072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9"/>
          <p:cNvSpPr/>
          <p:nvPr/>
        </p:nvSpPr>
        <p:spPr>
          <a:xfrm>
            <a:off x="83844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10"/>
          <p:cNvSpPr/>
          <p:nvPr/>
        </p:nvSpPr>
        <p:spPr>
          <a:xfrm>
            <a:off x="955800" y="1554480"/>
            <a:ext cx="45360" cy="45360"/>
          </a:xfrm>
          <a:prstGeom prst="ellipse">
            <a:avLst/>
          </a:prstGeom>
          <a:solidFill>
            <a:schemeClr val="accent1"/>
          </a:solidFill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11"/>
          <p:cNvSpPr/>
          <p:nvPr/>
        </p:nvSpPr>
        <p:spPr>
          <a:xfrm>
            <a:off x="10731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TextShape 12"/>
          <p:cNvSpPr txBox="1"/>
          <p:nvPr/>
        </p:nvSpPr>
        <p:spPr>
          <a:xfrm>
            <a:off x="432000" y="1857960"/>
            <a:ext cx="1800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运行线程控制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TextShape 13"/>
          <p:cNvSpPr txBox="1"/>
          <p:nvPr/>
        </p:nvSpPr>
        <p:spPr>
          <a:xfrm>
            <a:off x="504000" y="2376000"/>
            <a:ext cx="9144000" cy="7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默认情况下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发送者和接收者都运行在主线程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但是这显然是不符合实际需求的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我们在日常使用中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通常用的最多的就是在子线程进行各种耗时操作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然后发送到主线程进行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这个时候我们就是需要进行进程切换。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TextShape 14"/>
          <p:cNvSpPr txBox="1"/>
          <p:nvPr/>
        </p:nvSpPr>
        <p:spPr>
          <a:xfrm>
            <a:off x="432000" y="3600000"/>
            <a:ext cx="9144000" cy="105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subscribeOn(),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只有在第一次调用的时候生效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之后不管调用多少次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只会以第一次为准，也就是说对所有的操作符生效，是一个群杀技能～～（但是杀伤力比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observeOn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弱，就很好的理解了下面例子下的解释）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observeOn(),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可以被调用多次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每次调用都会更改线程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一般放在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或者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创建之后，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flatmap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等操作符之前。每个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observeOn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都可以控制操作符中的操作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作用范围是在下一个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observeOn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出现前。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3000">
    <p:blinds dir="vert"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288000" y="515520"/>
            <a:ext cx="4079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RxJava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最简单的入门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4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5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6"/>
          <p:cNvSpPr/>
          <p:nvPr/>
        </p:nvSpPr>
        <p:spPr>
          <a:xfrm>
            <a:off x="6033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CustomShape 7"/>
          <p:cNvSpPr/>
          <p:nvPr/>
        </p:nvSpPr>
        <p:spPr>
          <a:xfrm>
            <a:off x="72072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CustomShape 8"/>
          <p:cNvSpPr/>
          <p:nvPr/>
        </p:nvSpPr>
        <p:spPr>
          <a:xfrm>
            <a:off x="83844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CustomShape 9"/>
          <p:cNvSpPr/>
          <p:nvPr/>
        </p:nvSpPr>
        <p:spPr>
          <a:xfrm>
            <a:off x="955800" y="1554480"/>
            <a:ext cx="45360" cy="45360"/>
          </a:xfrm>
          <a:prstGeom prst="ellipse">
            <a:avLst/>
          </a:prstGeom>
          <a:solidFill>
            <a:schemeClr val="accent1"/>
          </a:solidFill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CustomShape 10"/>
          <p:cNvSpPr/>
          <p:nvPr/>
        </p:nvSpPr>
        <p:spPr>
          <a:xfrm>
            <a:off x="10731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6" name="" descr=""/>
          <p:cNvPicPr/>
          <p:nvPr/>
        </p:nvPicPr>
        <p:blipFill>
          <a:blip r:embed="rId1"/>
          <a:stretch/>
        </p:blipFill>
        <p:spPr>
          <a:xfrm>
            <a:off x="432000" y="1224000"/>
            <a:ext cx="8175240" cy="5088240"/>
          </a:xfrm>
          <a:prstGeom prst="rect">
            <a:avLst/>
          </a:prstGeom>
          <a:ln>
            <a:noFill/>
          </a:ln>
        </p:spPr>
      </p:pic>
    </p:spTree>
  </p:cSld>
  <p:transition spd="slow" advTm="3000">
    <p:blinds dir="vert"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288000" y="515520"/>
            <a:ext cx="4079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RxJava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最简单的入门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4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5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6"/>
          <p:cNvSpPr/>
          <p:nvPr/>
        </p:nvSpPr>
        <p:spPr>
          <a:xfrm>
            <a:off x="6033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CustomShape 7"/>
          <p:cNvSpPr/>
          <p:nvPr/>
        </p:nvSpPr>
        <p:spPr>
          <a:xfrm>
            <a:off x="72072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CustomShape 8"/>
          <p:cNvSpPr/>
          <p:nvPr/>
        </p:nvSpPr>
        <p:spPr>
          <a:xfrm>
            <a:off x="83844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CustomShape 9"/>
          <p:cNvSpPr/>
          <p:nvPr/>
        </p:nvSpPr>
        <p:spPr>
          <a:xfrm>
            <a:off x="955800" y="1554480"/>
            <a:ext cx="45360" cy="45360"/>
          </a:xfrm>
          <a:prstGeom prst="ellipse">
            <a:avLst/>
          </a:prstGeom>
          <a:solidFill>
            <a:schemeClr val="accent1"/>
          </a:solidFill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CustomShape 10"/>
          <p:cNvSpPr/>
          <p:nvPr/>
        </p:nvSpPr>
        <p:spPr>
          <a:xfrm>
            <a:off x="10731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" descr=""/>
          <p:cNvPicPr/>
          <p:nvPr/>
        </p:nvPicPr>
        <p:blipFill>
          <a:blip r:embed="rId1"/>
          <a:stretch/>
        </p:blipFill>
        <p:spPr>
          <a:xfrm>
            <a:off x="414000" y="1512000"/>
            <a:ext cx="8907120" cy="4166640"/>
          </a:xfrm>
          <a:prstGeom prst="rect">
            <a:avLst/>
          </a:prstGeom>
          <a:ln>
            <a:noFill/>
          </a:ln>
        </p:spPr>
      </p:pic>
    </p:spTree>
  </p:cSld>
  <p:transition spd="slow" advTm="3000">
    <p:blinds dir="vert"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6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/>
          <p:nvPr/>
        </p:nvSpPr>
        <p:spPr>
          <a:xfrm>
            <a:off x="558720" y="515520"/>
            <a:ext cx="6209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搞清楚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RxJava</a:t>
            </a:r>
            <a:r>
              <a:rPr b="1" lang="en-US" sz="32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代码为什么这么写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CustomShape 2"/>
          <p:cNvSpPr/>
          <p:nvPr/>
        </p:nvSpPr>
        <p:spPr>
          <a:xfrm>
            <a:off x="10970280" y="0"/>
            <a:ext cx="576000" cy="212040"/>
          </a:xfrm>
          <a:prstGeom prst="rect">
            <a:avLst/>
          </a:prstGeom>
          <a:solidFill>
            <a:srgbClr val="1bbc9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eef2f5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PAGE 01</a:t>
            </a:r>
            <a:endParaRPr b="0" lang="en-US" sz="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3"/>
          <p:cNvSpPr/>
          <p:nvPr/>
        </p:nvSpPr>
        <p:spPr>
          <a:xfrm>
            <a:off x="1141092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4"/>
          <p:cNvSpPr/>
          <p:nvPr/>
        </p:nvSpPr>
        <p:spPr>
          <a:xfrm>
            <a:off x="8458560" y="6310440"/>
            <a:ext cx="259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ab2bd"/>
                </a:solidFill>
                <a:uFill>
                  <a:solidFill>
                    <a:srgbClr val="ffffff"/>
                  </a:solidFill>
                </a:uFill>
                <a:latin typeface="Calibri"/>
                <a:ea typeface="Open Sans"/>
              </a:rPr>
              <a:t>http://www.jianshu.com/u/c703d690cf32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5"/>
          <p:cNvSpPr/>
          <p:nvPr/>
        </p:nvSpPr>
        <p:spPr>
          <a:xfrm flipH="1">
            <a:off x="11165040" y="6347880"/>
            <a:ext cx="171000" cy="17100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4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6"/>
          <p:cNvSpPr/>
          <p:nvPr/>
        </p:nvSpPr>
        <p:spPr>
          <a:xfrm>
            <a:off x="6033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CustomShape 7"/>
          <p:cNvSpPr/>
          <p:nvPr/>
        </p:nvSpPr>
        <p:spPr>
          <a:xfrm>
            <a:off x="72072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CustomShape 8"/>
          <p:cNvSpPr/>
          <p:nvPr/>
        </p:nvSpPr>
        <p:spPr>
          <a:xfrm>
            <a:off x="83844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CustomShape 9"/>
          <p:cNvSpPr/>
          <p:nvPr/>
        </p:nvSpPr>
        <p:spPr>
          <a:xfrm>
            <a:off x="955800" y="1554480"/>
            <a:ext cx="45360" cy="45360"/>
          </a:xfrm>
          <a:prstGeom prst="ellipse">
            <a:avLst/>
          </a:prstGeom>
          <a:solidFill>
            <a:schemeClr val="accent1"/>
          </a:solidFill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CustomShape 10"/>
          <p:cNvSpPr/>
          <p:nvPr/>
        </p:nvSpPr>
        <p:spPr>
          <a:xfrm>
            <a:off x="1073160" y="1554480"/>
            <a:ext cx="45360" cy="45360"/>
          </a:xfrm>
          <a:prstGeom prst="ellipse">
            <a:avLst/>
          </a:prstGeom>
          <a:noFill/>
          <a:ln w="3240">
            <a:solidFill>
              <a:srgbClr val="1bb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8" name="" descr=""/>
          <p:cNvPicPr/>
          <p:nvPr/>
        </p:nvPicPr>
        <p:blipFill>
          <a:blip r:embed="rId1"/>
          <a:stretch/>
        </p:blipFill>
        <p:spPr>
          <a:xfrm>
            <a:off x="666720" y="1296000"/>
            <a:ext cx="8693280" cy="4731480"/>
          </a:xfrm>
          <a:prstGeom prst="rect">
            <a:avLst/>
          </a:prstGeom>
          <a:ln>
            <a:noFill/>
          </a:ln>
        </p:spPr>
      </p:pic>
    </p:spTree>
  </p:cSld>
  <p:transition spd="slow" advTm="3000">
    <p:blinds dir="vert"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Application>LibreOffice/5.3.6.1$Linux_X86_64 LibreOffice_project/30m0$Build-1</Application>
  <Words>886</Words>
  <Paragraphs>159</Paragraphs>
  <Company>Sky123.Org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2017-03-09T11:32:46Z</dcterms:created>
  <dc:creator>www.1ppt.com</dc:creator>
  <dc:description/>
  <dc:language>zh-CN</dc:language>
  <cp:lastModifiedBy/>
  <dcterms:modified xsi:type="dcterms:W3CDTF">2017-09-22T04:02:52Z</dcterms:modified>
  <cp:revision>20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Sky123.Org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自定义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