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4" r:id="rId2"/>
    <p:sldId id="262" r:id="rId3"/>
    <p:sldId id="317" r:id="rId4"/>
    <p:sldId id="318" r:id="rId5"/>
    <p:sldId id="263" r:id="rId6"/>
    <p:sldId id="264" r:id="rId7"/>
    <p:sldId id="316" r:id="rId8"/>
    <p:sldId id="319" r:id="rId9"/>
    <p:sldId id="272" r:id="rId10"/>
    <p:sldId id="322" r:id="rId11"/>
    <p:sldId id="326" r:id="rId12"/>
    <p:sldId id="321" r:id="rId13"/>
    <p:sldId id="323" r:id="rId14"/>
    <p:sldId id="324" r:id="rId15"/>
    <p:sldId id="325" r:id="rId16"/>
    <p:sldId id="320" r:id="rId17"/>
    <p:sldId id="327" r:id="rId18"/>
  </p:sldIdLst>
  <p:sldSz cx="12195175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2F5EB0"/>
    <a:srgbClr val="FFFFFF"/>
    <a:srgbClr val="1C2747"/>
    <a:srgbClr val="0E1A40"/>
    <a:srgbClr val="3CCCC7"/>
    <a:srgbClr val="FF6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096" autoAdjust="0"/>
  </p:normalViewPr>
  <p:slideViewPr>
    <p:cSldViewPr showGuides="1">
      <p:cViewPr varScale="1">
        <p:scale>
          <a:sx n="72" d="100"/>
          <a:sy n="72" d="100"/>
        </p:scale>
        <p:origin x="198" y="66"/>
      </p:cViewPr>
      <p:guideLst>
        <p:guide orient="horz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5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57473-301C-4F69-A7FC-AE1DEF9F2CA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837B1-3942-4B36-A9A2-6AF914CE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4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89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71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71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193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0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399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90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00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25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52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861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282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099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4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91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771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0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C373-83E8-404D-A870-0C99071BEBA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8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C373-83E8-404D-A870-0C99071BEBA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80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502" y="274639"/>
            <a:ext cx="2743914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59" y="274639"/>
            <a:ext cx="802849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C373-83E8-404D-A870-0C99071BEBA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7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C373-83E8-404D-A870-0C99071BEBA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38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C373-83E8-404D-A870-0C99071BEBA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98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59" y="1600201"/>
            <a:ext cx="538620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214" y="1600201"/>
            <a:ext cx="538620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C373-83E8-404D-A870-0C99071BEBA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C373-83E8-404D-A870-0C99071BEBA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C373-83E8-404D-A870-0C99071BEBA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3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C373-83E8-404D-A870-0C99071BEBA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46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C373-83E8-404D-A870-0C99071BEBA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81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C373-83E8-404D-A870-0C99071BEBA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39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2C373-83E8-404D-A870-0C99071BEBA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5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jianshu.com/p/f54f32b39b7c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ianshu.com/p/f54f32b39b7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15336" y="-27384"/>
            <a:ext cx="12385376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145259" y="4671076"/>
            <a:ext cx="5235536" cy="342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Rxjavac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操作符系列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7"/>
          <p:cNvSpPr>
            <a:spLocks noChangeArrowheads="1"/>
          </p:cNvSpPr>
          <p:nvPr/>
        </p:nvSpPr>
        <p:spPr bwMode="auto">
          <a:xfrm>
            <a:off x="4513411" y="5426493"/>
            <a:ext cx="2605960" cy="276999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分享人：</a:t>
            </a: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林泽池</a:t>
            </a:r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pic>
        <p:nvPicPr>
          <p:cNvPr id="31" name="1" descr="D:\360data\重要数据\桌面\666666666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4886" y="695257"/>
            <a:ext cx="2796958" cy="2796594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2" descr="D:\360data\重要数据\桌面\555555555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4886" y="695257"/>
            <a:ext cx="2796958" cy="2796594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3" descr="D:\360data\重要数据\桌面\4444444444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4886" y="695257"/>
            <a:ext cx="2796958" cy="2796594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4" descr="D:\360data\重要数据\桌面\333333333333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4886" y="695257"/>
            <a:ext cx="2796958" cy="2796594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5" descr="D:\360data\重要数据\桌面\222222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4886" y="695257"/>
            <a:ext cx="2796958" cy="2796594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6" descr="D:\360data\重要数据\桌面\11111111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4886" y="695257"/>
            <a:ext cx="2796958" cy="2796594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LOGO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225323" y="1725512"/>
            <a:ext cx="736083" cy="736083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544" y="1798219"/>
            <a:ext cx="736083" cy="565312"/>
          </a:xfrm>
          <a:prstGeom prst="rect">
            <a:avLst/>
          </a:prstGeom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189058" y="1981828"/>
            <a:ext cx="3695970" cy="522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77107" y="3836066"/>
            <a:ext cx="7776865" cy="769441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RxJava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系列分享第二弹</a:t>
            </a:r>
            <a:endParaRPr lang="zh-CN" altLang="en-US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76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4800000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6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" fmla="*/ 55821 w 982405"/>
              <a:gd name="connsiteY0" fmla="*/ 0 h 144680"/>
              <a:gd name="connsiteX1" fmla="*/ 982405 w 982405"/>
              <a:gd name="connsiteY1" fmla="*/ 0 h 144680"/>
              <a:gd name="connsiteX2" fmla="*/ 982405 w 982405"/>
              <a:gd name="connsiteY2" fmla="*/ 118098 h 144680"/>
              <a:gd name="connsiteX3" fmla="*/ 0 w 982405"/>
              <a:gd name="connsiteY3" fmla="*/ 144680 h 144680"/>
              <a:gd name="connsiteX4" fmla="*/ 55821 w 982405"/>
              <a:gd name="connsiteY4" fmla="*/ 0 h 144680"/>
              <a:gd name="connsiteX0" fmla="*/ 55821 w 998354"/>
              <a:gd name="connsiteY0" fmla="*/ 0 h 147338"/>
              <a:gd name="connsiteX1" fmla="*/ 982405 w 998354"/>
              <a:gd name="connsiteY1" fmla="*/ 0 h 147338"/>
              <a:gd name="connsiteX2" fmla="*/ 998354 w 998354"/>
              <a:gd name="connsiteY2" fmla="*/ 147338 h 147338"/>
              <a:gd name="connsiteX3" fmla="*/ 0 w 998354"/>
              <a:gd name="connsiteY3" fmla="*/ 144680 h 147338"/>
              <a:gd name="connsiteX4" fmla="*/ 55821 w 998354"/>
              <a:gd name="connsiteY4" fmla="*/ 0 h 147338"/>
              <a:gd name="connsiteX0" fmla="*/ 84307 w 1026840"/>
              <a:gd name="connsiteY0" fmla="*/ 0 h 150534"/>
              <a:gd name="connsiteX1" fmla="*/ 1010891 w 1026840"/>
              <a:gd name="connsiteY1" fmla="*/ 0 h 150534"/>
              <a:gd name="connsiteX2" fmla="*/ 1026840 w 1026840"/>
              <a:gd name="connsiteY2" fmla="*/ 147338 h 150534"/>
              <a:gd name="connsiteX3" fmla="*/ 0 w 1026840"/>
              <a:gd name="connsiteY3" fmla="*/ 150534 h 150534"/>
              <a:gd name="connsiteX4" fmla="*/ 84307 w 1026840"/>
              <a:gd name="connsiteY4" fmla="*/ 0 h 150534"/>
              <a:gd name="connsiteX0" fmla="*/ 84307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84307 w 1021143"/>
              <a:gd name="connsiteY4" fmla="*/ 0 h 153193"/>
              <a:gd name="connsiteX0" fmla="*/ 92853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92853 w 1021143"/>
              <a:gd name="connsiteY4" fmla="*/ 0 h 153193"/>
              <a:gd name="connsiteX0" fmla="*/ 90004 w 1018294"/>
              <a:gd name="connsiteY0" fmla="*/ 0 h 153193"/>
              <a:gd name="connsiteX1" fmla="*/ 1008042 w 1018294"/>
              <a:gd name="connsiteY1" fmla="*/ 0 h 153193"/>
              <a:gd name="connsiteX2" fmla="*/ 1018294 w 1018294"/>
              <a:gd name="connsiteY2" fmla="*/ 153193 h 153193"/>
              <a:gd name="connsiteX3" fmla="*/ 0 w 1018294"/>
              <a:gd name="connsiteY3" fmla="*/ 142728 h 153193"/>
              <a:gd name="connsiteX4" fmla="*/ 90004 w 1018294"/>
              <a:gd name="connsiteY4" fmla="*/ 0 h 1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13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29" name="矩形 2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KSO_Shape"/>
          <p:cNvSpPr>
            <a:spLocks/>
          </p:cNvSpPr>
          <p:nvPr/>
        </p:nvSpPr>
        <p:spPr bwMode="auto">
          <a:xfrm>
            <a:off x="331060" y="261229"/>
            <a:ext cx="299804" cy="22865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32" name="文本框 9"/>
          <p:cNvSpPr txBox="1"/>
          <p:nvPr/>
        </p:nvSpPr>
        <p:spPr>
          <a:xfrm>
            <a:off x="841003" y="202431"/>
            <a:ext cx="136815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组合操作</a:t>
            </a:r>
            <a:endParaRPr lang="zh-CN" altLang="en-US" sz="1400" kern="100" dirty="0">
              <a:solidFill>
                <a:schemeClr val="tx1">
                  <a:lumMod val="50000"/>
                  <a:lumOff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pic>
        <p:nvPicPr>
          <p:cNvPr id="6146" name="Picture 2" descr="http://upload-images.jianshu.io/upload_images/1008453-e11e9d75b1775e4e.png?imageMogr2/auto-orient/strip%7CimageView2/2/w/12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95" y="1553622"/>
            <a:ext cx="60293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25757" y="845024"/>
            <a:ext cx="6744154" cy="461665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34" charset="-122"/>
                <a:ea typeface="Menlo"/>
              </a:rPr>
              <a:t>Zip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F2F2F"/>
                </a:solidFill>
                <a:effectLst/>
                <a:ea typeface="-apple-system"/>
              </a:rPr>
              <a:t>通过一个函数将多个Observable发送的事件结合到一起，然后发送这些组合到一起的事件.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2F2F2F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F2F2F"/>
                </a:solidFill>
                <a:effectLst/>
                <a:ea typeface="-apple-system"/>
              </a:rPr>
              <a:t> 它按照严格的顺序应用这个函数。它只发射与发射数据项最少的那个Observable一样多的数据。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50" name="Picture 6" descr="http://upload-images.jianshu.io/upload_images/1008453-08f91b634493eae0.png?imageMogr2/auto-orient/strip%7CimageView2/2/w/12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411" y="-948820"/>
            <a:ext cx="6172200" cy="837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56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" fmla="*/ 55821 w 982405"/>
              <a:gd name="connsiteY0" fmla="*/ 0 h 144680"/>
              <a:gd name="connsiteX1" fmla="*/ 982405 w 982405"/>
              <a:gd name="connsiteY1" fmla="*/ 0 h 144680"/>
              <a:gd name="connsiteX2" fmla="*/ 982405 w 982405"/>
              <a:gd name="connsiteY2" fmla="*/ 118098 h 144680"/>
              <a:gd name="connsiteX3" fmla="*/ 0 w 982405"/>
              <a:gd name="connsiteY3" fmla="*/ 144680 h 144680"/>
              <a:gd name="connsiteX4" fmla="*/ 55821 w 982405"/>
              <a:gd name="connsiteY4" fmla="*/ 0 h 144680"/>
              <a:gd name="connsiteX0" fmla="*/ 55821 w 998354"/>
              <a:gd name="connsiteY0" fmla="*/ 0 h 147338"/>
              <a:gd name="connsiteX1" fmla="*/ 982405 w 998354"/>
              <a:gd name="connsiteY1" fmla="*/ 0 h 147338"/>
              <a:gd name="connsiteX2" fmla="*/ 998354 w 998354"/>
              <a:gd name="connsiteY2" fmla="*/ 147338 h 147338"/>
              <a:gd name="connsiteX3" fmla="*/ 0 w 998354"/>
              <a:gd name="connsiteY3" fmla="*/ 144680 h 147338"/>
              <a:gd name="connsiteX4" fmla="*/ 55821 w 998354"/>
              <a:gd name="connsiteY4" fmla="*/ 0 h 147338"/>
              <a:gd name="connsiteX0" fmla="*/ 84307 w 1026840"/>
              <a:gd name="connsiteY0" fmla="*/ 0 h 150534"/>
              <a:gd name="connsiteX1" fmla="*/ 1010891 w 1026840"/>
              <a:gd name="connsiteY1" fmla="*/ 0 h 150534"/>
              <a:gd name="connsiteX2" fmla="*/ 1026840 w 1026840"/>
              <a:gd name="connsiteY2" fmla="*/ 147338 h 150534"/>
              <a:gd name="connsiteX3" fmla="*/ 0 w 1026840"/>
              <a:gd name="connsiteY3" fmla="*/ 150534 h 150534"/>
              <a:gd name="connsiteX4" fmla="*/ 84307 w 1026840"/>
              <a:gd name="connsiteY4" fmla="*/ 0 h 150534"/>
              <a:gd name="connsiteX0" fmla="*/ 84307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84307 w 1021143"/>
              <a:gd name="connsiteY4" fmla="*/ 0 h 153193"/>
              <a:gd name="connsiteX0" fmla="*/ 92853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92853 w 1021143"/>
              <a:gd name="connsiteY4" fmla="*/ 0 h 153193"/>
              <a:gd name="connsiteX0" fmla="*/ 90004 w 1018294"/>
              <a:gd name="connsiteY0" fmla="*/ 0 h 153193"/>
              <a:gd name="connsiteX1" fmla="*/ 1008042 w 1018294"/>
              <a:gd name="connsiteY1" fmla="*/ 0 h 153193"/>
              <a:gd name="connsiteX2" fmla="*/ 1018294 w 1018294"/>
              <a:gd name="connsiteY2" fmla="*/ 153193 h 153193"/>
              <a:gd name="connsiteX3" fmla="*/ 0 w 1018294"/>
              <a:gd name="connsiteY3" fmla="*/ 142728 h 153193"/>
              <a:gd name="connsiteX4" fmla="*/ 90004 w 1018294"/>
              <a:gd name="connsiteY4" fmla="*/ 0 h 1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13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29" name="矩形 2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KSO_Shape"/>
          <p:cNvSpPr>
            <a:spLocks/>
          </p:cNvSpPr>
          <p:nvPr/>
        </p:nvSpPr>
        <p:spPr bwMode="auto">
          <a:xfrm>
            <a:off x="331060" y="261229"/>
            <a:ext cx="299804" cy="22865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32" name="文本框 9"/>
          <p:cNvSpPr txBox="1"/>
          <p:nvPr/>
        </p:nvSpPr>
        <p:spPr>
          <a:xfrm>
            <a:off x="841003" y="202431"/>
            <a:ext cx="136815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组合操作</a:t>
            </a:r>
            <a:endParaRPr lang="zh-CN" altLang="en-US" sz="1400" kern="100" dirty="0">
              <a:solidFill>
                <a:schemeClr val="tx1">
                  <a:lumMod val="50000"/>
                  <a:lumOff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pic>
        <p:nvPicPr>
          <p:cNvPr id="7170" name="Picture 2" descr="http://upload-images.jianshu.io/upload_images/1008453-fd6a756f8eecaa68.png?imageMogr2/auto-orient/strip%7CimageView2/2/w/12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03" y="618194"/>
            <a:ext cx="7976517" cy="554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05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" fmla="*/ 55821 w 982405"/>
              <a:gd name="connsiteY0" fmla="*/ 0 h 144680"/>
              <a:gd name="connsiteX1" fmla="*/ 982405 w 982405"/>
              <a:gd name="connsiteY1" fmla="*/ 0 h 144680"/>
              <a:gd name="connsiteX2" fmla="*/ 982405 w 982405"/>
              <a:gd name="connsiteY2" fmla="*/ 118098 h 144680"/>
              <a:gd name="connsiteX3" fmla="*/ 0 w 982405"/>
              <a:gd name="connsiteY3" fmla="*/ 144680 h 144680"/>
              <a:gd name="connsiteX4" fmla="*/ 55821 w 982405"/>
              <a:gd name="connsiteY4" fmla="*/ 0 h 144680"/>
              <a:gd name="connsiteX0" fmla="*/ 55821 w 998354"/>
              <a:gd name="connsiteY0" fmla="*/ 0 h 147338"/>
              <a:gd name="connsiteX1" fmla="*/ 982405 w 998354"/>
              <a:gd name="connsiteY1" fmla="*/ 0 h 147338"/>
              <a:gd name="connsiteX2" fmla="*/ 998354 w 998354"/>
              <a:gd name="connsiteY2" fmla="*/ 147338 h 147338"/>
              <a:gd name="connsiteX3" fmla="*/ 0 w 998354"/>
              <a:gd name="connsiteY3" fmla="*/ 144680 h 147338"/>
              <a:gd name="connsiteX4" fmla="*/ 55821 w 998354"/>
              <a:gd name="connsiteY4" fmla="*/ 0 h 147338"/>
              <a:gd name="connsiteX0" fmla="*/ 84307 w 1026840"/>
              <a:gd name="connsiteY0" fmla="*/ 0 h 150534"/>
              <a:gd name="connsiteX1" fmla="*/ 1010891 w 1026840"/>
              <a:gd name="connsiteY1" fmla="*/ 0 h 150534"/>
              <a:gd name="connsiteX2" fmla="*/ 1026840 w 1026840"/>
              <a:gd name="connsiteY2" fmla="*/ 147338 h 150534"/>
              <a:gd name="connsiteX3" fmla="*/ 0 w 1026840"/>
              <a:gd name="connsiteY3" fmla="*/ 150534 h 150534"/>
              <a:gd name="connsiteX4" fmla="*/ 84307 w 1026840"/>
              <a:gd name="connsiteY4" fmla="*/ 0 h 150534"/>
              <a:gd name="connsiteX0" fmla="*/ 84307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84307 w 1021143"/>
              <a:gd name="connsiteY4" fmla="*/ 0 h 153193"/>
              <a:gd name="connsiteX0" fmla="*/ 92853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92853 w 1021143"/>
              <a:gd name="connsiteY4" fmla="*/ 0 h 153193"/>
              <a:gd name="connsiteX0" fmla="*/ 90004 w 1018294"/>
              <a:gd name="connsiteY0" fmla="*/ 0 h 153193"/>
              <a:gd name="connsiteX1" fmla="*/ 1008042 w 1018294"/>
              <a:gd name="connsiteY1" fmla="*/ 0 h 153193"/>
              <a:gd name="connsiteX2" fmla="*/ 1018294 w 1018294"/>
              <a:gd name="connsiteY2" fmla="*/ 153193 h 153193"/>
              <a:gd name="connsiteX3" fmla="*/ 0 w 1018294"/>
              <a:gd name="connsiteY3" fmla="*/ 142728 h 153193"/>
              <a:gd name="connsiteX4" fmla="*/ 90004 w 1018294"/>
              <a:gd name="connsiteY4" fmla="*/ 0 h 1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13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29" name="矩形 2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KSO_Shape"/>
          <p:cNvSpPr>
            <a:spLocks/>
          </p:cNvSpPr>
          <p:nvPr/>
        </p:nvSpPr>
        <p:spPr bwMode="auto">
          <a:xfrm>
            <a:off x="331060" y="261229"/>
            <a:ext cx="299804" cy="22865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32" name="文本框 9"/>
          <p:cNvSpPr txBox="1"/>
          <p:nvPr/>
        </p:nvSpPr>
        <p:spPr>
          <a:xfrm>
            <a:off x="841003" y="202431"/>
            <a:ext cx="136815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变换操作符</a:t>
            </a:r>
            <a:endParaRPr lang="zh-CN" altLang="en-US" dirty="0">
              <a:solidFill>
                <a:srgbClr val="2F5EB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810" y="229866"/>
            <a:ext cx="7540376" cy="552380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050100" y="5839209"/>
            <a:ext cx="4094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4"/>
              </a:rPr>
              <a:t>http://www.jianshu.com/p/f54f32b39b7c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82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" fmla="*/ 55821 w 982405"/>
              <a:gd name="connsiteY0" fmla="*/ 0 h 144680"/>
              <a:gd name="connsiteX1" fmla="*/ 982405 w 982405"/>
              <a:gd name="connsiteY1" fmla="*/ 0 h 144680"/>
              <a:gd name="connsiteX2" fmla="*/ 982405 w 982405"/>
              <a:gd name="connsiteY2" fmla="*/ 118098 h 144680"/>
              <a:gd name="connsiteX3" fmla="*/ 0 w 982405"/>
              <a:gd name="connsiteY3" fmla="*/ 144680 h 144680"/>
              <a:gd name="connsiteX4" fmla="*/ 55821 w 982405"/>
              <a:gd name="connsiteY4" fmla="*/ 0 h 144680"/>
              <a:gd name="connsiteX0" fmla="*/ 55821 w 998354"/>
              <a:gd name="connsiteY0" fmla="*/ 0 h 147338"/>
              <a:gd name="connsiteX1" fmla="*/ 982405 w 998354"/>
              <a:gd name="connsiteY1" fmla="*/ 0 h 147338"/>
              <a:gd name="connsiteX2" fmla="*/ 998354 w 998354"/>
              <a:gd name="connsiteY2" fmla="*/ 147338 h 147338"/>
              <a:gd name="connsiteX3" fmla="*/ 0 w 998354"/>
              <a:gd name="connsiteY3" fmla="*/ 144680 h 147338"/>
              <a:gd name="connsiteX4" fmla="*/ 55821 w 998354"/>
              <a:gd name="connsiteY4" fmla="*/ 0 h 147338"/>
              <a:gd name="connsiteX0" fmla="*/ 84307 w 1026840"/>
              <a:gd name="connsiteY0" fmla="*/ 0 h 150534"/>
              <a:gd name="connsiteX1" fmla="*/ 1010891 w 1026840"/>
              <a:gd name="connsiteY1" fmla="*/ 0 h 150534"/>
              <a:gd name="connsiteX2" fmla="*/ 1026840 w 1026840"/>
              <a:gd name="connsiteY2" fmla="*/ 147338 h 150534"/>
              <a:gd name="connsiteX3" fmla="*/ 0 w 1026840"/>
              <a:gd name="connsiteY3" fmla="*/ 150534 h 150534"/>
              <a:gd name="connsiteX4" fmla="*/ 84307 w 1026840"/>
              <a:gd name="connsiteY4" fmla="*/ 0 h 150534"/>
              <a:gd name="connsiteX0" fmla="*/ 84307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84307 w 1021143"/>
              <a:gd name="connsiteY4" fmla="*/ 0 h 153193"/>
              <a:gd name="connsiteX0" fmla="*/ 92853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92853 w 1021143"/>
              <a:gd name="connsiteY4" fmla="*/ 0 h 153193"/>
              <a:gd name="connsiteX0" fmla="*/ 90004 w 1018294"/>
              <a:gd name="connsiteY0" fmla="*/ 0 h 153193"/>
              <a:gd name="connsiteX1" fmla="*/ 1008042 w 1018294"/>
              <a:gd name="connsiteY1" fmla="*/ 0 h 153193"/>
              <a:gd name="connsiteX2" fmla="*/ 1018294 w 1018294"/>
              <a:gd name="connsiteY2" fmla="*/ 153193 h 153193"/>
              <a:gd name="connsiteX3" fmla="*/ 0 w 1018294"/>
              <a:gd name="connsiteY3" fmla="*/ 142728 h 153193"/>
              <a:gd name="connsiteX4" fmla="*/ 90004 w 1018294"/>
              <a:gd name="connsiteY4" fmla="*/ 0 h 1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13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29" name="矩形 2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KSO_Shape"/>
          <p:cNvSpPr>
            <a:spLocks/>
          </p:cNvSpPr>
          <p:nvPr/>
        </p:nvSpPr>
        <p:spPr bwMode="auto">
          <a:xfrm>
            <a:off x="331060" y="261229"/>
            <a:ext cx="299804" cy="22865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32" name="文本框 9"/>
          <p:cNvSpPr txBox="1"/>
          <p:nvPr/>
        </p:nvSpPr>
        <p:spPr>
          <a:xfrm>
            <a:off x="841003" y="202431"/>
            <a:ext cx="136815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变换操作符</a:t>
            </a:r>
            <a:endParaRPr lang="zh-CN" altLang="en-US" dirty="0">
              <a:solidFill>
                <a:srgbClr val="2F5EB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244284" y="325313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F2F2F"/>
                </a:solidFill>
                <a:latin typeface="-apple-system"/>
              </a:rPr>
              <a:t>Map</a:t>
            </a:r>
            <a:endParaRPr lang="en-US" altLang="zh-CN" b="1" i="0" dirty="0">
              <a:solidFill>
                <a:srgbClr val="2F2F2F"/>
              </a:solidFill>
              <a:effectLst/>
              <a:latin typeface="-apple-system"/>
            </a:endParaRPr>
          </a:p>
        </p:txBody>
      </p:sp>
      <p:pic>
        <p:nvPicPr>
          <p:cNvPr id="4098" name="Picture 2" descr="http://upload-images.jianshu.io/upload_images/1008453-2a068dc6b726568a.png?imageMogr2/auto-orient/strip%7CimageView2/2/w/12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64" y="930519"/>
            <a:ext cx="55245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415" y="657922"/>
            <a:ext cx="8293543" cy="54010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590" y="1291248"/>
            <a:ext cx="8996183" cy="363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" fmla="*/ 55821 w 982405"/>
              <a:gd name="connsiteY0" fmla="*/ 0 h 144680"/>
              <a:gd name="connsiteX1" fmla="*/ 982405 w 982405"/>
              <a:gd name="connsiteY1" fmla="*/ 0 h 144680"/>
              <a:gd name="connsiteX2" fmla="*/ 982405 w 982405"/>
              <a:gd name="connsiteY2" fmla="*/ 118098 h 144680"/>
              <a:gd name="connsiteX3" fmla="*/ 0 w 982405"/>
              <a:gd name="connsiteY3" fmla="*/ 144680 h 144680"/>
              <a:gd name="connsiteX4" fmla="*/ 55821 w 982405"/>
              <a:gd name="connsiteY4" fmla="*/ 0 h 144680"/>
              <a:gd name="connsiteX0" fmla="*/ 55821 w 998354"/>
              <a:gd name="connsiteY0" fmla="*/ 0 h 147338"/>
              <a:gd name="connsiteX1" fmla="*/ 982405 w 998354"/>
              <a:gd name="connsiteY1" fmla="*/ 0 h 147338"/>
              <a:gd name="connsiteX2" fmla="*/ 998354 w 998354"/>
              <a:gd name="connsiteY2" fmla="*/ 147338 h 147338"/>
              <a:gd name="connsiteX3" fmla="*/ 0 w 998354"/>
              <a:gd name="connsiteY3" fmla="*/ 144680 h 147338"/>
              <a:gd name="connsiteX4" fmla="*/ 55821 w 998354"/>
              <a:gd name="connsiteY4" fmla="*/ 0 h 147338"/>
              <a:gd name="connsiteX0" fmla="*/ 84307 w 1026840"/>
              <a:gd name="connsiteY0" fmla="*/ 0 h 150534"/>
              <a:gd name="connsiteX1" fmla="*/ 1010891 w 1026840"/>
              <a:gd name="connsiteY1" fmla="*/ 0 h 150534"/>
              <a:gd name="connsiteX2" fmla="*/ 1026840 w 1026840"/>
              <a:gd name="connsiteY2" fmla="*/ 147338 h 150534"/>
              <a:gd name="connsiteX3" fmla="*/ 0 w 1026840"/>
              <a:gd name="connsiteY3" fmla="*/ 150534 h 150534"/>
              <a:gd name="connsiteX4" fmla="*/ 84307 w 1026840"/>
              <a:gd name="connsiteY4" fmla="*/ 0 h 150534"/>
              <a:gd name="connsiteX0" fmla="*/ 84307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84307 w 1021143"/>
              <a:gd name="connsiteY4" fmla="*/ 0 h 153193"/>
              <a:gd name="connsiteX0" fmla="*/ 92853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92853 w 1021143"/>
              <a:gd name="connsiteY4" fmla="*/ 0 h 153193"/>
              <a:gd name="connsiteX0" fmla="*/ 90004 w 1018294"/>
              <a:gd name="connsiteY0" fmla="*/ 0 h 153193"/>
              <a:gd name="connsiteX1" fmla="*/ 1008042 w 1018294"/>
              <a:gd name="connsiteY1" fmla="*/ 0 h 153193"/>
              <a:gd name="connsiteX2" fmla="*/ 1018294 w 1018294"/>
              <a:gd name="connsiteY2" fmla="*/ 153193 h 153193"/>
              <a:gd name="connsiteX3" fmla="*/ 0 w 1018294"/>
              <a:gd name="connsiteY3" fmla="*/ 142728 h 153193"/>
              <a:gd name="connsiteX4" fmla="*/ 90004 w 1018294"/>
              <a:gd name="connsiteY4" fmla="*/ 0 h 1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13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29" name="矩形 2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KSO_Shape"/>
          <p:cNvSpPr>
            <a:spLocks/>
          </p:cNvSpPr>
          <p:nvPr/>
        </p:nvSpPr>
        <p:spPr bwMode="auto">
          <a:xfrm>
            <a:off x="331060" y="261229"/>
            <a:ext cx="299804" cy="22865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32" name="文本框 9"/>
          <p:cNvSpPr txBox="1"/>
          <p:nvPr/>
        </p:nvSpPr>
        <p:spPr>
          <a:xfrm>
            <a:off x="841003" y="202431"/>
            <a:ext cx="136815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变换操作符</a:t>
            </a:r>
            <a:endParaRPr lang="zh-CN" altLang="en-US" dirty="0">
              <a:solidFill>
                <a:srgbClr val="2F5EB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pic>
        <p:nvPicPr>
          <p:cNvPr id="5122" name="Picture 2" descr="http://upload-images.jianshu.io/upload_images/1008453-659c8c548805fdcd.png?imageMogr2/auto-orient/strip%7CimageView2/2/w/12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87" y="1047529"/>
            <a:ext cx="55245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upload-images.jianshu.io/upload_images/1008453-2ccce5cf25e8023a.png?imageMogr2/auto-orient/strip%7CimageView2/2/w/12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867" y="222583"/>
            <a:ext cx="6162675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3501" y="548680"/>
            <a:ext cx="7268188" cy="58774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5370" y="356843"/>
            <a:ext cx="7326194" cy="579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2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" fmla="*/ 55821 w 982405"/>
              <a:gd name="connsiteY0" fmla="*/ 0 h 144680"/>
              <a:gd name="connsiteX1" fmla="*/ 982405 w 982405"/>
              <a:gd name="connsiteY1" fmla="*/ 0 h 144680"/>
              <a:gd name="connsiteX2" fmla="*/ 982405 w 982405"/>
              <a:gd name="connsiteY2" fmla="*/ 118098 h 144680"/>
              <a:gd name="connsiteX3" fmla="*/ 0 w 982405"/>
              <a:gd name="connsiteY3" fmla="*/ 144680 h 144680"/>
              <a:gd name="connsiteX4" fmla="*/ 55821 w 982405"/>
              <a:gd name="connsiteY4" fmla="*/ 0 h 144680"/>
              <a:gd name="connsiteX0" fmla="*/ 55821 w 998354"/>
              <a:gd name="connsiteY0" fmla="*/ 0 h 147338"/>
              <a:gd name="connsiteX1" fmla="*/ 982405 w 998354"/>
              <a:gd name="connsiteY1" fmla="*/ 0 h 147338"/>
              <a:gd name="connsiteX2" fmla="*/ 998354 w 998354"/>
              <a:gd name="connsiteY2" fmla="*/ 147338 h 147338"/>
              <a:gd name="connsiteX3" fmla="*/ 0 w 998354"/>
              <a:gd name="connsiteY3" fmla="*/ 144680 h 147338"/>
              <a:gd name="connsiteX4" fmla="*/ 55821 w 998354"/>
              <a:gd name="connsiteY4" fmla="*/ 0 h 147338"/>
              <a:gd name="connsiteX0" fmla="*/ 84307 w 1026840"/>
              <a:gd name="connsiteY0" fmla="*/ 0 h 150534"/>
              <a:gd name="connsiteX1" fmla="*/ 1010891 w 1026840"/>
              <a:gd name="connsiteY1" fmla="*/ 0 h 150534"/>
              <a:gd name="connsiteX2" fmla="*/ 1026840 w 1026840"/>
              <a:gd name="connsiteY2" fmla="*/ 147338 h 150534"/>
              <a:gd name="connsiteX3" fmla="*/ 0 w 1026840"/>
              <a:gd name="connsiteY3" fmla="*/ 150534 h 150534"/>
              <a:gd name="connsiteX4" fmla="*/ 84307 w 1026840"/>
              <a:gd name="connsiteY4" fmla="*/ 0 h 150534"/>
              <a:gd name="connsiteX0" fmla="*/ 84307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84307 w 1021143"/>
              <a:gd name="connsiteY4" fmla="*/ 0 h 153193"/>
              <a:gd name="connsiteX0" fmla="*/ 92853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92853 w 1021143"/>
              <a:gd name="connsiteY4" fmla="*/ 0 h 153193"/>
              <a:gd name="connsiteX0" fmla="*/ 90004 w 1018294"/>
              <a:gd name="connsiteY0" fmla="*/ 0 h 153193"/>
              <a:gd name="connsiteX1" fmla="*/ 1008042 w 1018294"/>
              <a:gd name="connsiteY1" fmla="*/ 0 h 153193"/>
              <a:gd name="connsiteX2" fmla="*/ 1018294 w 1018294"/>
              <a:gd name="connsiteY2" fmla="*/ 153193 h 153193"/>
              <a:gd name="connsiteX3" fmla="*/ 0 w 1018294"/>
              <a:gd name="connsiteY3" fmla="*/ 142728 h 153193"/>
              <a:gd name="connsiteX4" fmla="*/ 90004 w 1018294"/>
              <a:gd name="connsiteY4" fmla="*/ 0 h 1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13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29" name="矩形 2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KSO_Shape"/>
          <p:cNvSpPr>
            <a:spLocks/>
          </p:cNvSpPr>
          <p:nvPr/>
        </p:nvSpPr>
        <p:spPr bwMode="auto">
          <a:xfrm>
            <a:off x="331060" y="261229"/>
            <a:ext cx="299804" cy="22865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32" name="文本框 9"/>
          <p:cNvSpPr txBox="1"/>
          <p:nvPr/>
        </p:nvSpPr>
        <p:spPr>
          <a:xfrm>
            <a:off x="841003" y="202431"/>
            <a:ext cx="136815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变换操作符</a:t>
            </a:r>
            <a:endParaRPr lang="zh-CN" altLang="en-US" dirty="0">
              <a:solidFill>
                <a:srgbClr val="2F5EB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641203" y="3040739"/>
            <a:ext cx="76565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2F2F2F"/>
                </a:solidFill>
                <a:latin typeface="-apple-system"/>
              </a:rPr>
              <a:t>如果是一个新用户</a:t>
            </a:r>
            <a:r>
              <a:rPr lang="en-US" altLang="zh-CN" sz="2800" b="1" dirty="0">
                <a:solidFill>
                  <a:srgbClr val="2F2F2F"/>
                </a:solidFill>
                <a:latin typeface="-apple-system"/>
              </a:rPr>
              <a:t>, </a:t>
            </a:r>
            <a:r>
              <a:rPr lang="zh-CN" altLang="en-US" sz="2800" b="1" dirty="0">
                <a:solidFill>
                  <a:srgbClr val="2F2F2F"/>
                </a:solidFill>
                <a:latin typeface="-apple-system"/>
              </a:rPr>
              <a:t>必须先注册</a:t>
            </a:r>
            <a:r>
              <a:rPr lang="en-US" altLang="zh-CN" sz="2800" b="1" dirty="0">
                <a:solidFill>
                  <a:srgbClr val="2F2F2F"/>
                </a:solidFill>
                <a:latin typeface="-apple-system"/>
              </a:rPr>
              <a:t>, </a:t>
            </a:r>
            <a:r>
              <a:rPr lang="zh-CN" altLang="en-US" sz="2800" b="1" dirty="0">
                <a:solidFill>
                  <a:srgbClr val="2F2F2F"/>
                </a:solidFill>
                <a:latin typeface="-apple-system"/>
              </a:rPr>
              <a:t>等注册成功之后再自动登录该怎么做</a:t>
            </a:r>
            <a:r>
              <a:rPr lang="zh-CN" altLang="en-US" sz="2800" b="1" dirty="0" smtClean="0">
                <a:solidFill>
                  <a:srgbClr val="2F2F2F"/>
                </a:solidFill>
                <a:latin typeface="-apple-system"/>
              </a:rPr>
              <a:t>呢</a:t>
            </a:r>
            <a:r>
              <a:rPr lang="en-US" altLang="zh-CN" sz="2800" b="1" dirty="0" smtClean="0">
                <a:solidFill>
                  <a:srgbClr val="2F2F2F"/>
                </a:solidFill>
                <a:latin typeface="-apple-system"/>
              </a:rPr>
              <a:t>?</a:t>
            </a:r>
            <a:endParaRPr lang="zh-CN" altLang="en-US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769" y="58882"/>
            <a:ext cx="6323630" cy="657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" fmla="*/ 55821 w 982405"/>
              <a:gd name="connsiteY0" fmla="*/ 0 h 144680"/>
              <a:gd name="connsiteX1" fmla="*/ 982405 w 982405"/>
              <a:gd name="connsiteY1" fmla="*/ 0 h 144680"/>
              <a:gd name="connsiteX2" fmla="*/ 982405 w 982405"/>
              <a:gd name="connsiteY2" fmla="*/ 118098 h 144680"/>
              <a:gd name="connsiteX3" fmla="*/ 0 w 982405"/>
              <a:gd name="connsiteY3" fmla="*/ 144680 h 144680"/>
              <a:gd name="connsiteX4" fmla="*/ 55821 w 982405"/>
              <a:gd name="connsiteY4" fmla="*/ 0 h 144680"/>
              <a:gd name="connsiteX0" fmla="*/ 55821 w 998354"/>
              <a:gd name="connsiteY0" fmla="*/ 0 h 147338"/>
              <a:gd name="connsiteX1" fmla="*/ 982405 w 998354"/>
              <a:gd name="connsiteY1" fmla="*/ 0 h 147338"/>
              <a:gd name="connsiteX2" fmla="*/ 998354 w 998354"/>
              <a:gd name="connsiteY2" fmla="*/ 147338 h 147338"/>
              <a:gd name="connsiteX3" fmla="*/ 0 w 998354"/>
              <a:gd name="connsiteY3" fmla="*/ 144680 h 147338"/>
              <a:gd name="connsiteX4" fmla="*/ 55821 w 998354"/>
              <a:gd name="connsiteY4" fmla="*/ 0 h 147338"/>
              <a:gd name="connsiteX0" fmla="*/ 84307 w 1026840"/>
              <a:gd name="connsiteY0" fmla="*/ 0 h 150534"/>
              <a:gd name="connsiteX1" fmla="*/ 1010891 w 1026840"/>
              <a:gd name="connsiteY1" fmla="*/ 0 h 150534"/>
              <a:gd name="connsiteX2" fmla="*/ 1026840 w 1026840"/>
              <a:gd name="connsiteY2" fmla="*/ 147338 h 150534"/>
              <a:gd name="connsiteX3" fmla="*/ 0 w 1026840"/>
              <a:gd name="connsiteY3" fmla="*/ 150534 h 150534"/>
              <a:gd name="connsiteX4" fmla="*/ 84307 w 1026840"/>
              <a:gd name="connsiteY4" fmla="*/ 0 h 150534"/>
              <a:gd name="connsiteX0" fmla="*/ 84307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84307 w 1021143"/>
              <a:gd name="connsiteY4" fmla="*/ 0 h 153193"/>
              <a:gd name="connsiteX0" fmla="*/ 92853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92853 w 1021143"/>
              <a:gd name="connsiteY4" fmla="*/ 0 h 153193"/>
              <a:gd name="connsiteX0" fmla="*/ 90004 w 1018294"/>
              <a:gd name="connsiteY0" fmla="*/ 0 h 153193"/>
              <a:gd name="connsiteX1" fmla="*/ 1008042 w 1018294"/>
              <a:gd name="connsiteY1" fmla="*/ 0 h 153193"/>
              <a:gd name="connsiteX2" fmla="*/ 1018294 w 1018294"/>
              <a:gd name="connsiteY2" fmla="*/ 153193 h 153193"/>
              <a:gd name="connsiteX3" fmla="*/ 0 w 1018294"/>
              <a:gd name="connsiteY3" fmla="*/ 142728 h 153193"/>
              <a:gd name="connsiteX4" fmla="*/ 90004 w 1018294"/>
              <a:gd name="connsiteY4" fmla="*/ 0 h 1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13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29" name="矩形 2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KSO_Shape"/>
          <p:cNvSpPr>
            <a:spLocks/>
          </p:cNvSpPr>
          <p:nvPr/>
        </p:nvSpPr>
        <p:spPr bwMode="auto">
          <a:xfrm>
            <a:off x="331060" y="261229"/>
            <a:ext cx="299804" cy="22865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32" name="文本框 9"/>
          <p:cNvSpPr txBox="1"/>
          <p:nvPr/>
        </p:nvSpPr>
        <p:spPr>
          <a:xfrm>
            <a:off x="841003" y="202431"/>
            <a:ext cx="136815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b="1" dirty="0"/>
              <a:t>过滤操作符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463" y="29158"/>
            <a:ext cx="5990476" cy="7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9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15336" y="-27384"/>
            <a:ext cx="12385376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145259" y="4671076"/>
            <a:ext cx="5235536" cy="342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Rxjavac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操作符系列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7"/>
          <p:cNvSpPr>
            <a:spLocks noChangeArrowheads="1"/>
          </p:cNvSpPr>
          <p:nvPr/>
        </p:nvSpPr>
        <p:spPr bwMode="auto">
          <a:xfrm>
            <a:off x="4513411" y="5426493"/>
            <a:ext cx="2605960" cy="276999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分享人：</a:t>
            </a: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林泽池</a:t>
            </a:r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pic>
        <p:nvPicPr>
          <p:cNvPr id="31" name="1" descr="D:\360data\重要数据\桌面\666666666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4886" y="695257"/>
            <a:ext cx="2796958" cy="2796594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2" descr="D:\360data\重要数据\桌面\555555555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4886" y="695257"/>
            <a:ext cx="2796958" cy="2796594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3" descr="D:\360data\重要数据\桌面\4444444444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4886" y="695257"/>
            <a:ext cx="2796958" cy="2796594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4" descr="D:\360data\重要数据\桌面\333333333333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4886" y="695257"/>
            <a:ext cx="2796958" cy="2796594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5" descr="D:\360data\重要数据\桌面\222222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4886" y="695257"/>
            <a:ext cx="2796958" cy="2796594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6" descr="D:\360data\重要数据\桌面\11111111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4886" y="695257"/>
            <a:ext cx="2796958" cy="2796594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LOGO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225323" y="1725512"/>
            <a:ext cx="736083" cy="736083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544" y="1798219"/>
            <a:ext cx="736083" cy="565312"/>
          </a:xfrm>
          <a:prstGeom prst="rect">
            <a:avLst/>
          </a:prstGeom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189058" y="1981828"/>
            <a:ext cx="3695970" cy="522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77107" y="3836066"/>
            <a:ext cx="7776865" cy="769441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感谢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各位</a:t>
            </a:r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同事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</a:t>
            </a:r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观看！</a:t>
            </a:r>
            <a:endParaRPr lang="zh-CN" altLang="en-US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00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4800000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5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4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" fmla="*/ 55821 w 982405"/>
              <a:gd name="connsiteY0" fmla="*/ 0 h 144680"/>
              <a:gd name="connsiteX1" fmla="*/ 982405 w 982405"/>
              <a:gd name="connsiteY1" fmla="*/ 0 h 144680"/>
              <a:gd name="connsiteX2" fmla="*/ 982405 w 982405"/>
              <a:gd name="connsiteY2" fmla="*/ 118098 h 144680"/>
              <a:gd name="connsiteX3" fmla="*/ 0 w 982405"/>
              <a:gd name="connsiteY3" fmla="*/ 144680 h 144680"/>
              <a:gd name="connsiteX4" fmla="*/ 55821 w 982405"/>
              <a:gd name="connsiteY4" fmla="*/ 0 h 144680"/>
              <a:gd name="connsiteX0" fmla="*/ 55821 w 998354"/>
              <a:gd name="connsiteY0" fmla="*/ 0 h 147338"/>
              <a:gd name="connsiteX1" fmla="*/ 982405 w 998354"/>
              <a:gd name="connsiteY1" fmla="*/ 0 h 147338"/>
              <a:gd name="connsiteX2" fmla="*/ 998354 w 998354"/>
              <a:gd name="connsiteY2" fmla="*/ 147338 h 147338"/>
              <a:gd name="connsiteX3" fmla="*/ 0 w 998354"/>
              <a:gd name="connsiteY3" fmla="*/ 144680 h 147338"/>
              <a:gd name="connsiteX4" fmla="*/ 55821 w 998354"/>
              <a:gd name="connsiteY4" fmla="*/ 0 h 147338"/>
              <a:gd name="connsiteX0" fmla="*/ 84307 w 1026840"/>
              <a:gd name="connsiteY0" fmla="*/ 0 h 150534"/>
              <a:gd name="connsiteX1" fmla="*/ 1010891 w 1026840"/>
              <a:gd name="connsiteY1" fmla="*/ 0 h 150534"/>
              <a:gd name="connsiteX2" fmla="*/ 1026840 w 1026840"/>
              <a:gd name="connsiteY2" fmla="*/ 147338 h 150534"/>
              <a:gd name="connsiteX3" fmla="*/ 0 w 1026840"/>
              <a:gd name="connsiteY3" fmla="*/ 150534 h 150534"/>
              <a:gd name="connsiteX4" fmla="*/ 84307 w 1026840"/>
              <a:gd name="connsiteY4" fmla="*/ 0 h 150534"/>
              <a:gd name="connsiteX0" fmla="*/ 84307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84307 w 1021143"/>
              <a:gd name="connsiteY4" fmla="*/ 0 h 153193"/>
              <a:gd name="connsiteX0" fmla="*/ 92853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92853 w 1021143"/>
              <a:gd name="connsiteY4" fmla="*/ 0 h 153193"/>
              <a:gd name="connsiteX0" fmla="*/ 90004 w 1018294"/>
              <a:gd name="connsiteY0" fmla="*/ 0 h 153193"/>
              <a:gd name="connsiteX1" fmla="*/ 1008042 w 1018294"/>
              <a:gd name="connsiteY1" fmla="*/ 0 h 153193"/>
              <a:gd name="connsiteX2" fmla="*/ 1018294 w 1018294"/>
              <a:gd name="connsiteY2" fmla="*/ 153193 h 153193"/>
              <a:gd name="connsiteX3" fmla="*/ 0 w 1018294"/>
              <a:gd name="connsiteY3" fmla="*/ 142728 h 153193"/>
              <a:gd name="connsiteX4" fmla="*/ 90004 w 1018294"/>
              <a:gd name="connsiteY4" fmla="*/ 0 h 1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02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58" name="矩形 57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9"/>
          <p:cNvSpPr txBox="1"/>
          <p:nvPr/>
        </p:nvSpPr>
        <p:spPr>
          <a:xfrm>
            <a:off x="841003" y="202431"/>
            <a:ext cx="216024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第二弹 操作符</a:t>
            </a:r>
            <a:endParaRPr lang="en-US" altLang="ko-KR" kern="0" dirty="0" smtClean="0">
              <a:solidFill>
                <a:srgbClr val="2F5EB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KSO_Shape"/>
          <p:cNvSpPr>
            <a:spLocks/>
          </p:cNvSpPr>
          <p:nvPr/>
        </p:nvSpPr>
        <p:spPr bwMode="auto">
          <a:xfrm>
            <a:off x="334546" y="254607"/>
            <a:ext cx="292833" cy="22206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42" y="611224"/>
            <a:ext cx="8496944" cy="548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5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" fmla="*/ 55821 w 982405"/>
              <a:gd name="connsiteY0" fmla="*/ 0 h 144680"/>
              <a:gd name="connsiteX1" fmla="*/ 982405 w 982405"/>
              <a:gd name="connsiteY1" fmla="*/ 0 h 144680"/>
              <a:gd name="connsiteX2" fmla="*/ 982405 w 982405"/>
              <a:gd name="connsiteY2" fmla="*/ 118098 h 144680"/>
              <a:gd name="connsiteX3" fmla="*/ 0 w 982405"/>
              <a:gd name="connsiteY3" fmla="*/ 144680 h 144680"/>
              <a:gd name="connsiteX4" fmla="*/ 55821 w 982405"/>
              <a:gd name="connsiteY4" fmla="*/ 0 h 144680"/>
              <a:gd name="connsiteX0" fmla="*/ 55821 w 998354"/>
              <a:gd name="connsiteY0" fmla="*/ 0 h 147338"/>
              <a:gd name="connsiteX1" fmla="*/ 982405 w 998354"/>
              <a:gd name="connsiteY1" fmla="*/ 0 h 147338"/>
              <a:gd name="connsiteX2" fmla="*/ 998354 w 998354"/>
              <a:gd name="connsiteY2" fmla="*/ 147338 h 147338"/>
              <a:gd name="connsiteX3" fmla="*/ 0 w 998354"/>
              <a:gd name="connsiteY3" fmla="*/ 144680 h 147338"/>
              <a:gd name="connsiteX4" fmla="*/ 55821 w 998354"/>
              <a:gd name="connsiteY4" fmla="*/ 0 h 147338"/>
              <a:gd name="connsiteX0" fmla="*/ 84307 w 1026840"/>
              <a:gd name="connsiteY0" fmla="*/ 0 h 150534"/>
              <a:gd name="connsiteX1" fmla="*/ 1010891 w 1026840"/>
              <a:gd name="connsiteY1" fmla="*/ 0 h 150534"/>
              <a:gd name="connsiteX2" fmla="*/ 1026840 w 1026840"/>
              <a:gd name="connsiteY2" fmla="*/ 147338 h 150534"/>
              <a:gd name="connsiteX3" fmla="*/ 0 w 1026840"/>
              <a:gd name="connsiteY3" fmla="*/ 150534 h 150534"/>
              <a:gd name="connsiteX4" fmla="*/ 84307 w 1026840"/>
              <a:gd name="connsiteY4" fmla="*/ 0 h 150534"/>
              <a:gd name="connsiteX0" fmla="*/ 84307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84307 w 1021143"/>
              <a:gd name="connsiteY4" fmla="*/ 0 h 153193"/>
              <a:gd name="connsiteX0" fmla="*/ 92853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92853 w 1021143"/>
              <a:gd name="connsiteY4" fmla="*/ 0 h 153193"/>
              <a:gd name="connsiteX0" fmla="*/ 90004 w 1018294"/>
              <a:gd name="connsiteY0" fmla="*/ 0 h 153193"/>
              <a:gd name="connsiteX1" fmla="*/ 1008042 w 1018294"/>
              <a:gd name="connsiteY1" fmla="*/ 0 h 153193"/>
              <a:gd name="connsiteX2" fmla="*/ 1018294 w 1018294"/>
              <a:gd name="connsiteY2" fmla="*/ 153193 h 153193"/>
              <a:gd name="connsiteX3" fmla="*/ 0 w 1018294"/>
              <a:gd name="connsiteY3" fmla="*/ 142728 h 153193"/>
              <a:gd name="connsiteX4" fmla="*/ 90004 w 1018294"/>
              <a:gd name="connsiteY4" fmla="*/ 0 h 1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02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58" name="矩形 57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9"/>
          <p:cNvSpPr txBox="1"/>
          <p:nvPr/>
        </p:nvSpPr>
        <p:spPr>
          <a:xfrm>
            <a:off x="841003" y="202431"/>
            <a:ext cx="216024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第二弹 操作符</a:t>
            </a:r>
            <a:endParaRPr lang="en-US" altLang="ko-KR" kern="0" dirty="0" smtClean="0">
              <a:solidFill>
                <a:srgbClr val="2F5EB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KSO_Shape"/>
          <p:cNvSpPr>
            <a:spLocks/>
          </p:cNvSpPr>
          <p:nvPr/>
        </p:nvSpPr>
        <p:spPr bwMode="auto">
          <a:xfrm>
            <a:off x="334546" y="254607"/>
            <a:ext cx="292833" cy="22206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619" y="692696"/>
            <a:ext cx="5524500" cy="30956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4546" y="1202950"/>
            <a:ext cx="5893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上面一根水管为事件产生的水管，叫它</a:t>
            </a:r>
            <a:r>
              <a:rPr lang="zh-CN" altLang="en-US" b="1" dirty="0"/>
              <a:t>上游</a:t>
            </a:r>
            <a:r>
              <a:rPr lang="zh-CN" altLang="en-US" dirty="0"/>
              <a:t>吧，下面一根水管为事件接收的水管叫它</a:t>
            </a:r>
            <a:r>
              <a:rPr lang="zh-CN" altLang="en-US" b="1" dirty="0"/>
              <a:t>下游</a:t>
            </a:r>
            <a:r>
              <a:rPr lang="zh-CN" altLang="en-US" dirty="0"/>
              <a:t>吧。</a:t>
            </a:r>
          </a:p>
          <a:p>
            <a:endParaRPr lang="zh-CN" altLang="en-US" dirty="0"/>
          </a:p>
          <a:p>
            <a:r>
              <a:rPr lang="zh-CN" altLang="en-US" dirty="0"/>
              <a:t>两根水管通过一定的方式连接起来，使得上游每产生一个事件，下游就能收到该事件。注意这里和官网的事件图是反过来的</a:t>
            </a:r>
            <a:r>
              <a:rPr lang="en-US" altLang="zh-CN" dirty="0"/>
              <a:t>, </a:t>
            </a:r>
            <a:r>
              <a:rPr lang="zh-CN" altLang="en-US" dirty="0"/>
              <a:t>这里的事件发送的顺序是先</a:t>
            </a:r>
            <a:r>
              <a:rPr lang="en-US" altLang="zh-CN" dirty="0"/>
              <a:t>1,</a:t>
            </a:r>
            <a:r>
              <a:rPr lang="zh-CN" altLang="en-US" dirty="0"/>
              <a:t>后</a:t>
            </a:r>
            <a:r>
              <a:rPr lang="en-US" altLang="zh-CN" dirty="0"/>
              <a:t>2,</a:t>
            </a:r>
            <a:r>
              <a:rPr lang="zh-CN" altLang="en-US" dirty="0"/>
              <a:t>后</a:t>
            </a:r>
            <a:r>
              <a:rPr lang="en-US" altLang="zh-CN" dirty="0"/>
              <a:t>3</a:t>
            </a:r>
            <a:r>
              <a:rPr lang="zh-CN" altLang="en-US" dirty="0"/>
              <a:t>这样的顺序</a:t>
            </a:r>
            <a:r>
              <a:rPr lang="en-US" altLang="zh-CN" dirty="0"/>
              <a:t>, </a:t>
            </a:r>
            <a:r>
              <a:rPr lang="zh-CN" altLang="en-US" dirty="0"/>
              <a:t>事件接收的顺序也是先</a:t>
            </a:r>
            <a:r>
              <a:rPr lang="en-US" altLang="zh-CN" dirty="0"/>
              <a:t>1,</a:t>
            </a:r>
            <a:r>
              <a:rPr lang="zh-CN" altLang="en-US" dirty="0"/>
              <a:t>后</a:t>
            </a:r>
            <a:r>
              <a:rPr lang="en-US" altLang="zh-CN" dirty="0"/>
              <a:t>2,</a:t>
            </a:r>
            <a:r>
              <a:rPr lang="zh-CN" altLang="en-US" dirty="0"/>
              <a:t>后</a:t>
            </a:r>
            <a:r>
              <a:rPr lang="en-US" altLang="zh-CN" dirty="0"/>
              <a:t>3</a:t>
            </a:r>
            <a:r>
              <a:rPr lang="zh-CN" altLang="en-US" dirty="0"/>
              <a:t>的顺序</a:t>
            </a:r>
            <a:r>
              <a:rPr lang="en-US" altLang="zh-CN" dirty="0"/>
              <a:t>, </a:t>
            </a:r>
            <a:r>
              <a:rPr lang="zh-CN" altLang="en-US" dirty="0"/>
              <a:t>我觉得这样更符合我们普通人的思维</a:t>
            </a:r>
            <a:r>
              <a:rPr lang="en-US" altLang="zh-CN" dirty="0"/>
              <a:t>, </a:t>
            </a:r>
            <a:r>
              <a:rPr lang="zh-CN" altLang="en-US" dirty="0"/>
              <a:t>简单明了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99672" y="4598736"/>
            <a:ext cx="8434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这里的上游和下游就分别对应着RxJava中的Observable和Observer，它们之间的连接就对应着subscribe()</a:t>
            </a:r>
          </a:p>
        </p:txBody>
      </p:sp>
    </p:spTree>
    <p:extLst>
      <p:ext uri="{BB962C8B-B14F-4D97-AF65-F5344CB8AC3E}">
        <p14:creationId xmlns:p14="http://schemas.microsoft.com/office/powerpoint/2010/main" val="349223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" fmla="*/ 55821 w 982405"/>
              <a:gd name="connsiteY0" fmla="*/ 0 h 144680"/>
              <a:gd name="connsiteX1" fmla="*/ 982405 w 982405"/>
              <a:gd name="connsiteY1" fmla="*/ 0 h 144680"/>
              <a:gd name="connsiteX2" fmla="*/ 982405 w 982405"/>
              <a:gd name="connsiteY2" fmla="*/ 118098 h 144680"/>
              <a:gd name="connsiteX3" fmla="*/ 0 w 982405"/>
              <a:gd name="connsiteY3" fmla="*/ 144680 h 144680"/>
              <a:gd name="connsiteX4" fmla="*/ 55821 w 982405"/>
              <a:gd name="connsiteY4" fmla="*/ 0 h 144680"/>
              <a:gd name="connsiteX0" fmla="*/ 55821 w 998354"/>
              <a:gd name="connsiteY0" fmla="*/ 0 h 147338"/>
              <a:gd name="connsiteX1" fmla="*/ 982405 w 998354"/>
              <a:gd name="connsiteY1" fmla="*/ 0 h 147338"/>
              <a:gd name="connsiteX2" fmla="*/ 998354 w 998354"/>
              <a:gd name="connsiteY2" fmla="*/ 147338 h 147338"/>
              <a:gd name="connsiteX3" fmla="*/ 0 w 998354"/>
              <a:gd name="connsiteY3" fmla="*/ 144680 h 147338"/>
              <a:gd name="connsiteX4" fmla="*/ 55821 w 998354"/>
              <a:gd name="connsiteY4" fmla="*/ 0 h 147338"/>
              <a:gd name="connsiteX0" fmla="*/ 84307 w 1026840"/>
              <a:gd name="connsiteY0" fmla="*/ 0 h 150534"/>
              <a:gd name="connsiteX1" fmla="*/ 1010891 w 1026840"/>
              <a:gd name="connsiteY1" fmla="*/ 0 h 150534"/>
              <a:gd name="connsiteX2" fmla="*/ 1026840 w 1026840"/>
              <a:gd name="connsiteY2" fmla="*/ 147338 h 150534"/>
              <a:gd name="connsiteX3" fmla="*/ 0 w 1026840"/>
              <a:gd name="connsiteY3" fmla="*/ 150534 h 150534"/>
              <a:gd name="connsiteX4" fmla="*/ 84307 w 1026840"/>
              <a:gd name="connsiteY4" fmla="*/ 0 h 150534"/>
              <a:gd name="connsiteX0" fmla="*/ 84307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84307 w 1021143"/>
              <a:gd name="connsiteY4" fmla="*/ 0 h 153193"/>
              <a:gd name="connsiteX0" fmla="*/ 92853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92853 w 1021143"/>
              <a:gd name="connsiteY4" fmla="*/ 0 h 153193"/>
              <a:gd name="connsiteX0" fmla="*/ 90004 w 1018294"/>
              <a:gd name="connsiteY0" fmla="*/ 0 h 153193"/>
              <a:gd name="connsiteX1" fmla="*/ 1008042 w 1018294"/>
              <a:gd name="connsiteY1" fmla="*/ 0 h 153193"/>
              <a:gd name="connsiteX2" fmla="*/ 1018294 w 1018294"/>
              <a:gd name="connsiteY2" fmla="*/ 153193 h 153193"/>
              <a:gd name="connsiteX3" fmla="*/ 0 w 1018294"/>
              <a:gd name="connsiteY3" fmla="*/ 142728 h 153193"/>
              <a:gd name="connsiteX4" fmla="*/ 90004 w 1018294"/>
              <a:gd name="connsiteY4" fmla="*/ 0 h 1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02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58" name="矩形 57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9"/>
          <p:cNvSpPr txBox="1"/>
          <p:nvPr/>
        </p:nvSpPr>
        <p:spPr>
          <a:xfrm>
            <a:off x="841003" y="202431"/>
            <a:ext cx="216024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第二弹 操作符</a:t>
            </a:r>
            <a:endParaRPr lang="en-US" altLang="ko-KR" kern="0" dirty="0" smtClean="0">
              <a:solidFill>
                <a:srgbClr val="2F5EB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KSO_Shape"/>
          <p:cNvSpPr>
            <a:spLocks/>
          </p:cNvSpPr>
          <p:nvPr/>
        </p:nvSpPr>
        <p:spPr bwMode="auto">
          <a:xfrm>
            <a:off x="334546" y="254607"/>
            <a:ext cx="292833" cy="22206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28" y="1006522"/>
            <a:ext cx="11939633" cy="35803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75" y="58316"/>
            <a:ext cx="6701938" cy="644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6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1003" y="202431"/>
            <a:ext cx="172819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第二弹 操作符</a:t>
            </a:r>
            <a:endParaRPr lang="en-US" altLang="ko-KR" kern="0" dirty="0">
              <a:solidFill>
                <a:srgbClr val="2F5EB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" fmla="*/ 55821 w 982405"/>
              <a:gd name="connsiteY0" fmla="*/ 0 h 144680"/>
              <a:gd name="connsiteX1" fmla="*/ 982405 w 982405"/>
              <a:gd name="connsiteY1" fmla="*/ 0 h 144680"/>
              <a:gd name="connsiteX2" fmla="*/ 982405 w 982405"/>
              <a:gd name="connsiteY2" fmla="*/ 118098 h 144680"/>
              <a:gd name="connsiteX3" fmla="*/ 0 w 982405"/>
              <a:gd name="connsiteY3" fmla="*/ 144680 h 144680"/>
              <a:gd name="connsiteX4" fmla="*/ 55821 w 982405"/>
              <a:gd name="connsiteY4" fmla="*/ 0 h 144680"/>
              <a:gd name="connsiteX0" fmla="*/ 55821 w 998354"/>
              <a:gd name="connsiteY0" fmla="*/ 0 h 147338"/>
              <a:gd name="connsiteX1" fmla="*/ 982405 w 998354"/>
              <a:gd name="connsiteY1" fmla="*/ 0 h 147338"/>
              <a:gd name="connsiteX2" fmla="*/ 998354 w 998354"/>
              <a:gd name="connsiteY2" fmla="*/ 147338 h 147338"/>
              <a:gd name="connsiteX3" fmla="*/ 0 w 998354"/>
              <a:gd name="connsiteY3" fmla="*/ 144680 h 147338"/>
              <a:gd name="connsiteX4" fmla="*/ 55821 w 998354"/>
              <a:gd name="connsiteY4" fmla="*/ 0 h 147338"/>
              <a:gd name="connsiteX0" fmla="*/ 84307 w 1026840"/>
              <a:gd name="connsiteY0" fmla="*/ 0 h 150534"/>
              <a:gd name="connsiteX1" fmla="*/ 1010891 w 1026840"/>
              <a:gd name="connsiteY1" fmla="*/ 0 h 150534"/>
              <a:gd name="connsiteX2" fmla="*/ 1026840 w 1026840"/>
              <a:gd name="connsiteY2" fmla="*/ 147338 h 150534"/>
              <a:gd name="connsiteX3" fmla="*/ 0 w 1026840"/>
              <a:gd name="connsiteY3" fmla="*/ 150534 h 150534"/>
              <a:gd name="connsiteX4" fmla="*/ 84307 w 1026840"/>
              <a:gd name="connsiteY4" fmla="*/ 0 h 150534"/>
              <a:gd name="connsiteX0" fmla="*/ 84307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84307 w 1021143"/>
              <a:gd name="connsiteY4" fmla="*/ 0 h 153193"/>
              <a:gd name="connsiteX0" fmla="*/ 92853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92853 w 1021143"/>
              <a:gd name="connsiteY4" fmla="*/ 0 h 153193"/>
              <a:gd name="connsiteX0" fmla="*/ 90004 w 1018294"/>
              <a:gd name="connsiteY0" fmla="*/ 0 h 153193"/>
              <a:gd name="connsiteX1" fmla="*/ 1008042 w 1018294"/>
              <a:gd name="connsiteY1" fmla="*/ 0 h 153193"/>
              <a:gd name="connsiteX2" fmla="*/ 1018294 w 1018294"/>
              <a:gd name="connsiteY2" fmla="*/ 153193 h 153193"/>
              <a:gd name="connsiteX3" fmla="*/ 0 w 1018294"/>
              <a:gd name="connsiteY3" fmla="*/ 142728 h 153193"/>
              <a:gd name="connsiteX4" fmla="*/ 90004 w 1018294"/>
              <a:gd name="connsiteY4" fmla="*/ 0 h 1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04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4" name="KSO_Shape"/>
          <p:cNvSpPr>
            <a:spLocks/>
          </p:cNvSpPr>
          <p:nvPr/>
        </p:nvSpPr>
        <p:spPr bwMode="auto">
          <a:xfrm>
            <a:off x="334546" y="254607"/>
            <a:ext cx="292833" cy="22206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187" name="矩形 186"/>
          <p:cNvSpPr/>
          <p:nvPr/>
        </p:nvSpPr>
        <p:spPr>
          <a:xfrm>
            <a:off x="949765" y="1015322"/>
            <a:ext cx="954031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2F2F2F"/>
                </a:solidFill>
                <a:latin typeface="-apple-system"/>
              </a:rPr>
              <a:t>几种主要的需求：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2F2F2F"/>
                </a:solidFill>
                <a:latin typeface="-apple-system"/>
              </a:rPr>
              <a:t>直接创建一个</a:t>
            </a:r>
            <a:r>
              <a:rPr lang="en-US" altLang="zh-CN" sz="2800" b="1" dirty="0">
                <a:solidFill>
                  <a:srgbClr val="2F2F2F"/>
                </a:solidFill>
                <a:latin typeface="-apple-system"/>
              </a:rPr>
              <a:t>Observable</a:t>
            </a:r>
            <a:r>
              <a:rPr lang="zh-CN" altLang="en-US" sz="2800" b="1" dirty="0">
                <a:solidFill>
                  <a:srgbClr val="2F2F2F"/>
                </a:solidFill>
                <a:latin typeface="-apple-system"/>
              </a:rPr>
              <a:t>（创建操作）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2F2F2F"/>
                </a:solidFill>
                <a:latin typeface="-apple-system"/>
              </a:rPr>
              <a:t>组合多个</a:t>
            </a:r>
            <a:r>
              <a:rPr lang="en-US" altLang="zh-CN" sz="2800" b="1" dirty="0">
                <a:solidFill>
                  <a:srgbClr val="2F2F2F"/>
                </a:solidFill>
                <a:latin typeface="-apple-system"/>
              </a:rPr>
              <a:t>Observable</a:t>
            </a:r>
            <a:r>
              <a:rPr lang="zh-CN" altLang="en-US" sz="2800" b="1" dirty="0">
                <a:solidFill>
                  <a:srgbClr val="2F2F2F"/>
                </a:solidFill>
                <a:latin typeface="-apple-system"/>
              </a:rPr>
              <a:t>（组合操作）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2F2F2F"/>
                </a:solidFill>
                <a:latin typeface="-apple-system"/>
              </a:rPr>
              <a:t>对</a:t>
            </a:r>
            <a:r>
              <a:rPr lang="en-US" altLang="zh-CN" sz="2800" b="1" dirty="0">
                <a:solidFill>
                  <a:srgbClr val="2F2F2F"/>
                </a:solidFill>
                <a:latin typeface="-apple-system"/>
              </a:rPr>
              <a:t>Observable</a:t>
            </a:r>
            <a:r>
              <a:rPr lang="zh-CN" altLang="en-US" sz="2800" b="1" dirty="0">
                <a:solidFill>
                  <a:srgbClr val="2F2F2F"/>
                </a:solidFill>
                <a:latin typeface="-apple-system"/>
              </a:rPr>
              <a:t>发射的数据执行变换操作（变换操作）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2F2F2F"/>
                </a:solidFill>
                <a:latin typeface="-apple-system"/>
              </a:rPr>
              <a:t>从</a:t>
            </a:r>
            <a:r>
              <a:rPr lang="en-US" altLang="zh-CN" sz="2800" b="1" dirty="0">
                <a:solidFill>
                  <a:srgbClr val="2F2F2F"/>
                </a:solidFill>
                <a:latin typeface="-apple-system"/>
              </a:rPr>
              <a:t>Observable</a:t>
            </a:r>
            <a:r>
              <a:rPr lang="zh-CN" altLang="en-US" sz="2800" b="1" dirty="0">
                <a:solidFill>
                  <a:srgbClr val="2F2F2F"/>
                </a:solidFill>
                <a:latin typeface="-apple-system"/>
              </a:rPr>
              <a:t>发射的数据中取特定的值（过滤操作）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2F2F2F"/>
                </a:solidFill>
                <a:latin typeface="-apple-system"/>
              </a:rPr>
              <a:t>转发</a:t>
            </a:r>
            <a:r>
              <a:rPr lang="en-US" altLang="zh-CN" sz="2800" b="1" dirty="0">
                <a:solidFill>
                  <a:srgbClr val="2F2F2F"/>
                </a:solidFill>
                <a:latin typeface="-apple-system"/>
              </a:rPr>
              <a:t>Observable</a:t>
            </a:r>
            <a:r>
              <a:rPr lang="zh-CN" altLang="en-US" sz="2800" b="1" dirty="0">
                <a:solidFill>
                  <a:srgbClr val="2F2F2F"/>
                </a:solidFill>
                <a:latin typeface="-apple-system"/>
              </a:rPr>
              <a:t>的部分值（条件</a:t>
            </a:r>
            <a:r>
              <a:rPr lang="en-US" altLang="zh-CN" sz="2800" b="1" dirty="0">
                <a:solidFill>
                  <a:srgbClr val="2F2F2F"/>
                </a:solidFill>
                <a:latin typeface="-apple-system"/>
              </a:rPr>
              <a:t>/</a:t>
            </a:r>
            <a:r>
              <a:rPr lang="zh-CN" altLang="en-US" sz="2800" b="1" dirty="0">
                <a:solidFill>
                  <a:srgbClr val="2F2F2F"/>
                </a:solidFill>
                <a:latin typeface="-apple-system"/>
              </a:rPr>
              <a:t>布尔</a:t>
            </a:r>
            <a:r>
              <a:rPr lang="en-US" altLang="zh-CN" sz="2800" b="1" dirty="0">
                <a:solidFill>
                  <a:srgbClr val="2F2F2F"/>
                </a:solidFill>
                <a:latin typeface="-apple-system"/>
              </a:rPr>
              <a:t>/</a:t>
            </a:r>
            <a:r>
              <a:rPr lang="zh-CN" altLang="en-US" sz="2800" b="1" dirty="0">
                <a:solidFill>
                  <a:srgbClr val="2F2F2F"/>
                </a:solidFill>
                <a:latin typeface="-apple-system"/>
              </a:rPr>
              <a:t>过滤操作）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2F2F2F"/>
                </a:solidFill>
                <a:latin typeface="-apple-system"/>
              </a:rPr>
              <a:t>对</a:t>
            </a:r>
            <a:r>
              <a:rPr lang="en-US" altLang="zh-CN" sz="2800" b="1" dirty="0">
                <a:solidFill>
                  <a:srgbClr val="2F2F2F"/>
                </a:solidFill>
                <a:latin typeface="-apple-system"/>
              </a:rPr>
              <a:t>Observable</a:t>
            </a:r>
            <a:r>
              <a:rPr lang="zh-CN" altLang="en-US" sz="2800" b="1" dirty="0">
                <a:solidFill>
                  <a:srgbClr val="2F2F2F"/>
                </a:solidFill>
                <a:latin typeface="-apple-system"/>
              </a:rPr>
              <a:t>发射的数据序列求值（算术</a:t>
            </a:r>
            <a:r>
              <a:rPr lang="en-US" altLang="zh-CN" sz="2800" b="1" dirty="0">
                <a:solidFill>
                  <a:srgbClr val="2F2F2F"/>
                </a:solidFill>
                <a:latin typeface="-apple-system"/>
              </a:rPr>
              <a:t>/</a:t>
            </a:r>
            <a:r>
              <a:rPr lang="zh-CN" altLang="en-US" sz="2800" b="1" dirty="0">
                <a:solidFill>
                  <a:srgbClr val="2F2F2F"/>
                </a:solidFill>
                <a:latin typeface="-apple-system"/>
              </a:rPr>
              <a:t>聚合操作）</a:t>
            </a:r>
            <a:endParaRPr lang="zh-CN" altLang="en-US" sz="2800" b="1" i="0" dirty="0">
              <a:solidFill>
                <a:srgbClr val="2F2F2F"/>
              </a:solidFill>
              <a:effectLst/>
              <a:latin typeface="-apple-system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3577308" y="5116535"/>
            <a:ext cx="4190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http://www.jianshu.com/p/f54f32b39b7c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91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" fmla="*/ 55821 w 982405"/>
              <a:gd name="connsiteY0" fmla="*/ 0 h 144680"/>
              <a:gd name="connsiteX1" fmla="*/ 982405 w 982405"/>
              <a:gd name="connsiteY1" fmla="*/ 0 h 144680"/>
              <a:gd name="connsiteX2" fmla="*/ 982405 w 982405"/>
              <a:gd name="connsiteY2" fmla="*/ 118098 h 144680"/>
              <a:gd name="connsiteX3" fmla="*/ 0 w 982405"/>
              <a:gd name="connsiteY3" fmla="*/ 144680 h 144680"/>
              <a:gd name="connsiteX4" fmla="*/ 55821 w 982405"/>
              <a:gd name="connsiteY4" fmla="*/ 0 h 144680"/>
              <a:gd name="connsiteX0" fmla="*/ 55821 w 998354"/>
              <a:gd name="connsiteY0" fmla="*/ 0 h 147338"/>
              <a:gd name="connsiteX1" fmla="*/ 982405 w 998354"/>
              <a:gd name="connsiteY1" fmla="*/ 0 h 147338"/>
              <a:gd name="connsiteX2" fmla="*/ 998354 w 998354"/>
              <a:gd name="connsiteY2" fmla="*/ 147338 h 147338"/>
              <a:gd name="connsiteX3" fmla="*/ 0 w 998354"/>
              <a:gd name="connsiteY3" fmla="*/ 144680 h 147338"/>
              <a:gd name="connsiteX4" fmla="*/ 55821 w 998354"/>
              <a:gd name="connsiteY4" fmla="*/ 0 h 147338"/>
              <a:gd name="connsiteX0" fmla="*/ 84307 w 1026840"/>
              <a:gd name="connsiteY0" fmla="*/ 0 h 150534"/>
              <a:gd name="connsiteX1" fmla="*/ 1010891 w 1026840"/>
              <a:gd name="connsiteY1" fmla="*/ 0 h 150534"/>
              <a:gd name="connsiteX2" fmla="*/ 1026840 w 1026840"/>
              <a:gd name="connsiteY2" fmla="*/ 147338 h 150534"/>
              <a:gd name="connsiteX3" fmla="*/ 0 w 1026840"/>
              <a:gd name="connsiteY3" fmla="*/ 150534 h 150534"/>
              <a:gd name="connsiteX4" fmla="*/ 84307 w 1026840"/>
              <a:gd name="connsiteY4" fmla="*/ 0 h 150534"/>
              <a:gd name="connsiteX0" fmla="*/ 84307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84307 w 1021143"/>
              <a:gd name="connsiteY4" fmla="*/ 0 h 153193"/>
              <a:gd name="connsiteX0" fmla="*/ 92853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92853 w 1021143"/>
              <a:gd name="connsiteY4" fmla="*/ 0 h 153193"/>
              <a:gd name="connsiteX0" fmla="*/ 90004 w 1018294"/>
              <a:gd name="connsiteY0" fmla="*/ 0 h 153193"/>
              <a:gd name="connsiteX1" fmla="*/ 1008042 w 1018294"/>
              <a:gd name="connsiteY1" fmla="*/ 0 h 153193"/>
              <a:gd name="connsiteX2" fmla="*/ 1018294 w 1018294"/>
              <a:gd name="connsiteY2" fmla="*/ 153193 h 153193"/>
              <a:gd name="connsiteX3" fmla="*/ 0 w 1018294"/>
              <a:gd name="connsiteY3" fmla="*/ 142728 h 153193"/>
              <a:gd name="connsiteX4" fmla="*/ 90004 w 1018294"/>
              <a:gd name="connsiteY4" fmla="*/ 0 h 1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06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4" name="KSO_Shape"/>
          <p:cNvSpPr>
            <a:spLocks/>
          </p:cNvSpPr>
          <p:nvPr/>
        </p:nvSpPr>
        <p:spPr bwMode="auto">
          <a:xfrm>
            <a:off x="334546" y="254607"/>
            <a:ext cx="292833" cy="22206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-4" y="3323406"/>
            <a:ext cx="12195177" cy="0"/>
          </a:xfrm>
          <a:prstGeom prst="straightConnector1">
            <a:avLst/>
          </a:prstGeom>
          <a:ln w="152400">
            <a:solidFill>
              <a:srgbClr val="A6A6A6">
                <a:alpha val="52941"/>
              </a:srgb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762551" y="3008791"/>
            <a:ext cx="639384" cy="629230"/>
            <a:chOff x="1762551" y="3008791"/>
            <a:chExt cx="639384" cy="629230"/>
          </a:xfrm>
        </p:grpSpPr>
        <p:sp>
          <p:nvSpPr>
            <p:cNvPr id="16" name="Oval 4"/>
            <p:cNvSpPr/>
            <p:nvPr/>
          </p:nvSpPr>
          <p:spPr>
            <a:xfrm>
              <a:off x="1762551" y="3008791"/>
              <a:ext cx="626458" cy="629230"/>
            </a:xfrm>
            <a:prstGeom prst="ellipse">
              <a:avLst/>
            </a:prstGeom>
            <a:solidFill>
              <a:srgbClr val="2F5EB0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Rectangle 4"/>
            <p:cNvSpPr txBox="1">
              <a:spLocks noChangeArrowheads="1"/>
            </p:cNvSpPr>
            <p:nvPr/>
          </p:nvSpPr>
          <p:spPr bwMode="auto">
            <a:xfrm>
              <a:off x="1762551" y="3158908"/>
              <a:ext cx="639384" cy="34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r>
                <a:rPr lang="en-US" altLang="zh-CN" dirty="0" smtClean="0"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01</a:t>
              </a:r>
              <a:endParaRPr lang="zh-CN" dirty="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510805" y="378904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</a:t>
            </a:r>
            <a:r>
              <a:rPr lang="zh-CN" altLang="en-US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操作</a:t>
            </a:r>
            <a:endParaRPr lang="en-US" altLang="zh-CN" b="1" dirty="0" smtClean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338039" y="2996952"/>
            <a:ext cx="639384" cy="629230"/>
            <a:chOff x="3338039" y="2996952"/>
            <a:chExt cx="639384" cy="629230"/>
          </a:xfrm>
        </p:grpSpPr>
        <p:sp>
          <p:nvSpPr>
            <p:cNvPr id="19" name="Oval 4"/>
            <p:cNvSpPr/>
            <p:nvPr/>
          </p:nvSpPr>
          <p:spPr>
            <a:xfrm>
              <a:off x="3338039" y="2996952"/>
              <a:ext cx="626458" cy="629230"/>
            </a:xfrm>
            <a:prstGeom prst="ellipse">
              <a:avLst/>
            </a:prstGeom>
            <a:solidFill>
              <a:srgbClr val="2F5EB0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Rectangle 4"/>
            <p:cNvSpPr txBox="1">
              <a:spLocks noChangeArrowheads="1"/>
            </p:cNvSpPr>
            <p:nvPr/>
          </p:nvSpPr>
          <p:spPr bwMode="auto">
            <a:xfrm>
              <a:off x="3338039" y="3147069"/>
              <a:ext cx="639384" cy="34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r>
                <a:rPr lang="en-US" altLang="zh-CN" dirty="0" smtClean="0"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02</a:t>
              </a:r>
              <a:endParaRPr lang="zh-CN" dirty="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3097270" y="250545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组合</a:t>
            </a:r>
            <a:r>
              <a:rPr lang="zh-CN" altLang="en-US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操作</a:t>
            </a:r>
            <a:endParaRPr lang="zh-CN" altLang="en-US" sz="1400" kern="100" dirty="0">
              <a:solidFill>
                <a:schemeClr val="tx1">
                  <a:lumMod val="50000"/>
                  <a:lumOff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930903" y="3015794"/>
            <a:ext cx="639384" cy="629230"/>
            <a:chOff x="4930903" y="3015794"/>
            <a:chExt cx="639384" cy="629230"/>
          </a:xfrm>
        </p:grpSpPr>
        <p:sp>
          <p:nvSpPr>
            <p:cNvPr id="22" name="Oval 4"/>
            <p:cNvSpPr/>
            <p:nvPr/>
          </p:nvSpPr>
          <p:spPr>
            <a:xfrm>
              <a:off x="4930903" y="3015794"/>
              <a:ext cx="626458" cy="629230"/>
            </a:xfrm>
            <a:prstGeom prst="ellipse">
              <a:avLst/>
            </a:prstGeom>
            <a:solidFill>
              <a:srgbClr val="2F5EB0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Rectangle 4"/>
            <p:cNvSpPr txBox="1">
              <a:spLocks noChangeArrowheads="1"/>
            </p:cNvSpPr>
            <p:nvPr/>
          </p:nvSpPr>
          <p:spPr bwMode="auto">
            <a:xfrm>
              <a:off x="4930903" y="3165911"/>
              <a:ext cx="639384" cy="34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r>
                <a:rPr lang="en-US" altLang="zh-CN" dirty="0" smtClean="0"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03</a:t>
              </a:r>
              <a:endParaRPr lang="zh-CN" dirty="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4684192" y="382746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</a:t>
            </a:r>
            <a:r>
              <a:rPr lang="zh-CN" altLang="en-US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操作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443071" y="3015794"/>
            <a:ext cx="639384" cy="629230"/>
            <a:chOff x="6443071" y="3015794"/>
            <a:chExt cx="639384" cy="629230"/>
          </a:xfrm>
        </p:grpSpPr>
        <p:sp>
          <p:nvSpPr>
            <p:cNvPr id="25" name="Oval 4"/>
            <p:cNvSpPr/>
            <p:nvPr/>
          </p:nvSpPr>
          <p:spPr>
            <a:xfrm>
              <a:off x="6443071" y="3015794"/>
              <a:ext cx="626458" cy="629230"/>
            </a:xfrm>
            <a:prstGeom prst="ellipse">
              <a:avLst/>
            </a:prstGeom>
            <a:solidFill>
              <a:srgbClr val="2F5EB0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Rectangle 4"/>
            <p:cNvSpPr txBox="1">
              <a:spLocks noChangeArrowheads="1"/>
            </p:cNvSpPr>
            <p:nvPr/>
          </p:nvSpPr>
          <p:spPr bwMode="auto">
            <a:xfrm>
              <a:off x="6443071" y="3165911"/>
              <a:ext cx="639384" cy="34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r>
                <a:rPr lang="en-US" altLang="zh-CN" dirty="0" smtClean="0"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04</a:t>
              </a:r>
              <a:endParaRPr lang="zh-CN" dirty="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6208765" y="258450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过滤</a:t>
            </a:r>
            <a:r>
              <a:rPr lang="zh-CN" altLang="en-US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操作</a:t>
            </a:r>
            <a:endParaRPr lang="zh-CN" altLang="en-US" sz="1400" kern="100" dirty="0">
              <a:solidFill>
                <a:schemeClr val="tx1">
                  <a:lumMod val="50000"/>
                  <a:lumOff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8027247" y="3015794"/>
            <a:ext cx="639384" cy="629230"/>
            <a:chOff x="8027247" y="3015794"/>
            <a:chExt cx="639384" cy="629230"/>
          </a:xfrm>
        </p:grpSpPr>
        <p:sp>
          <p:nvSpPr>
            <p:cNvPr id="28" name="Oval 4"/>
            <p:cNvSpPr/>
            <p:nvPr/>
          </p:nvSpPr>
          <p:spPr>
            <a:xfrm>
              <a:off x="8027247" y="3015794"/>
              <a:ext cx="626458" cy="629230"/>
            </a:xfrm>
            <a:prstGeom prst="ellipse">
              <a:avLst/>
            </a:prstGeom>
            <a:solidFill>
              <a:srgbClr val="2F5EB0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Rectangle 4"/>
            <p:cNvSpPr txBox="1">
              <a:spLocks noChangeArrowheads="1"/>
            </p:cNvSpPr>
            <p:nvPr/>
          </p:nvSpPr>
          <p:spPr bwMode="auto">
            <a:xfrm>
              <a:off x="8027247" y="3165911"/>
              <a:ext cx="639384" cy="34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r>
                <a:rPr lang="en-US" altLang="zh-CN" dirty="0" smtClean="0"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05</a:t>
              </a:r>
              <a:endParaRPr lang="zh-CN" dirty="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7246675" y="3827462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条件</a:t>
            </a:r>
            <a:r>
              <a:rPr lang="en-US" altLang="zh-CN" b="1" dirty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b="1" dirty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布尔</a:t>
            </a:r>
            <a:r>
              <a:rPr lang="en-US" altLang="zh-CN" b="1" dirty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b="1" dirty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过滤</a:t>
            </a:r>
            <a:r>
              <a:rPr lang="zh-CN" altLang="en-US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操作</a:t>
            </a:r>
            <a:endParaRPr lang="zh-CN" altLang="en-US" sz="1400" kern="100" dirty="0">
              <a:solidFill>
                <a:schemeClr val="tx1">
                  <a:lumMod val="50000"/>
                  <a:lumOff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9642262" y="3049380"/>
            <a:ext cx="639384" cy="629230"/>
            <a:chOff x="9642262" y="3049380"/>
            <a:chExt cx="639384" cy="629230"/>
          </a:xfrm>
        </p:grpSpPr>
        <p:sp>
          <p:nvSpPr>
            <p:cNvPr id="31" name="Oval 4"/>
            <p:cNvSpPr/>
            <p:nvPr/>
          </p:nvSpPr>
          <p:spPr>
            <a:xfrm>
              <a:off x="9642262" y="3049380"/>
              <a:ext cx="626458" cy="629230"/>
            </a:xfrm>
            <a:prstGeom prst="ellipse">
              <a:avLst/>
            </a:prstGeom>
            <a:solidFill>
              <a:srgbClr val="2F5EB0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2" name="Rectangle 4"/>
            <p:cNvSpPr txBox="1">
              <a:spLocks noChangeArrowheads="1"/>
            </p:cNvSpPr>
            <p:nvPr/>
          </p:nvSpPr>
          <p:spPr bwMode="auto">
            <a:xfrm>
              <a:off x="9642262" y="3199497"/>
              <a:ext cx="639384" cy="34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r>
                <a:rPr lang="en-US" altLang="zh-CN" dirty="0" smtClean="0"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06</a:t>
              </a:r>
              <a:endParaRPr lang="zh-CN" dirty="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9116158" y="2485202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算术</a:t>
            </a:r>
            <a:r>
              <a:rPr lang="en-US" altLang="zh-CN" b="1" dirty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b="1" dirty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聚合</a:t>
            </a:r>
            <a:r>
              <a:rPr lang="zh-CN" altLang="en-US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操作</a:t>
            </a:r>
            <a:endParaRPr lang="zh-CN" altLang="en-US" sz="1400" kern="100" dirty="0">
              <a:solidFill>
                <a:schemeClr val="tx1">
                  <a:lumMod val="50000"/>
                  <a:lumOff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9"/>
          <p:cNvSpPr txBox="1"/>
          <p:nvPr/>
        </p:nvSpPr>
        <p:spPr>
          <a:xfrm>
            <a:off x="841003" y="202431"/>
            <a:ext cx="136815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操作符汇总</a:t>
            </a:r>
            <a:endParaRPr lang="zh-CN" altLang="en-US" dirty="0">
              <a:solidFill>
                <a:srgbClr val="2F5EB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93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4" grpId="0"/>
      <p:bldP spid="27" grpId="0"/>
      <p:bldP spid="30" grpId="0"/>
      <p:bldP spid="33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1002" y="202431"/>
            <a:ext cx="2208585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第二</a:t>
            </a:r>
            <a:r>
              <a:rPr lang="zh-CN" altLang="en-US" dirty="0" smtClean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弹  创建</a:t>
            </a:r>
            <a:r>
              <a:rPr lang="zh-CN" altLang="en-US" dirty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操作符</a:t>
            </a:r>
            <a:endParaRPr lang="en-US" altLang="ko-KR" kern="0" dirty="0">
              <a:solidFill>
                <a:srgbClr val="2F5EB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" fmla="*/ 55821 w 982405"/>
              <a:gd name="connsiteY0" fmla="*/ 0 h 144680"/>
              <a:gd name="connsiteX1" fmla="*/ 982405 w 982405"/>
              <a:gd name="connsiteY1" fmla="*/ 0 h 144680"/>
              <a:gd name="connsiteX2" fmla="*/ 982405 w 982405"/>
              <a:gd name="connsiteY2" fmla="*/ 118098 h 144680"/>
              <a:gd name="connsiteX3" fmla="*/ 0 w 982405"/>
              <a:gd name="connsiteY3" fmla="*/ 144680 h 144680"/>
              <a:gd name="connsiteX4" fmla="*/ 55821 w 982405"/>
              <a:gd name="connsiteY4" fmla="*/ 0 h 144680"/>
              <a:gd name="connsiteX0" fmla="*/ 55821 w 998354"/>
              <a:gd name="connsiteY0" fmla="*/ 0 h 147338"/>
              <a:gd name="connsiteX1" fmla="*/ 982405 w 998354"/>
              <a:gd name="connsiteY1" fmla="*/ 0 h 147338"/>
              <a:gd name="connsiteX2" fmla="*/ 998354 w 998354"/>
              <a:gd name="connsiteY2" fmla="*/ 147338 h 147338"/>
              <a:gd name="connsiteX3" fmla="*/ 0 w 998354"/>
              <a:gd name="connsiteY3" fmla="*/ 144680 h 147338"/>
              <a:gd name="connsiteX4" fmla="*/ 55821 w 998354"/>
              <a:gd name="connsiteY4" fmla="*/ 0 h 147338"/>
              <a:gd name="connsiteX0" fmla="*/ 84307 w 1026840"/>
              <a:gd name="connsiteY0" fmla="*/ 0 h 150534"/>
              <a:gd name="connsiteX1" fmla="*/ 1010891 w 1026840"/>
              <a:gd name="connsiteY1" fmla="*/ 0 h 150534"/>
              <a:gd name="connsiteX2" fmla="*/ 1026840 w 1026840"/>
              <a:gd name="connsiteY2" fmla="*/ 147338 h 150534"/>
              <a:gd name="connsiteX3" fmla="*/ 0 w 1026840"/>
              <a:gd name="connsiteY3" fmla="*/ 150534 h 150534"/>
              <a:gd name="connsiteX4" fmla="*/ 84307 w 1026840"/>
              <a:gd name="connsiteY4" fmla="*/ 0 h 150534"/>
              <a:gd name="connsiteX0" fmla="*/ 84307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84307 w 1021143"/>
              <a:gd name="connsiteY4" fmla="*/ 0 h 153193"/>
              <a:gd name="connsiteX0" fmla="*/ 92853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92853 w 1021143"/>
              <a:gd name="connsiteY4" fmla="*/ 0 h 153193"/>
              <a:gd name="connsiteX0" fmla="*/ 90004 w 1018294"/>
              <a:gd name="connsiteY0" fmla="*/ 0 h 153193"/>
              <a:gd name="connsiteX1" fmla="*/ 1008042 w 1018294"/>
              <a:gd name="connsiteY1" fmla="*/ 0 h 153193"/>
              <a:gd name="connsiteX2" fmla="*/ 1018294 w 1018294"/>
              <a:gd name="connsiteY2" fmla="*/ 153193 h 153193"/>
              <a:gd name="connsiteX3" fmla="*/ 0 w 1018294"/>
              <a:gd name="connsiteY3" fmla="*/ 142728 h 153193"/>
              <a:gd name="connsiteX4" fmla="*/ 90004 w 1018294"/>
              <a:gd name="connsiteY4" fmla="*/ 0 h 1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04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4" name="KSO_Shape"/>
          <p:cNvSpPr>
            <a:spLocks/>
          </p:cNvSpPr>
          <p:nvPr/>
        </p:nvSpPr>
        <p:spPr bwMode="auto">
          <a:xfrm>
            <a:off x="334546" y="254607"/>
            <a:ext cx="292833" cy="22206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87036" y="587991"/>
            <a:ext cx="1116124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J</a:t>
            </a:r>
            <a:r>
              <a:rPr lang="zh-CN" altLang="en-US" b="1" dirty="0" smtClean="0"/>
              <a:t>ust            </a:t>
            </a:r>
            <a:r>
              <a:rPr lang="zh-CN" altLang="en-US" dirty="0" smtClean="0"/>
              <a:t> 将</a:t>
            </a:r>
            <a:r>
              <a:rPr lang="zh-CN" altLang="en-US" dirty="0"/>
              <a:t>一个或多个对象转换成发射这个或这些对象的一个</a:t>
            </a:r>
            <a:r>
              <a:rPr lang="zh-CN" altLang="en-US" dirty="0" smtClean="0"/>
              <a:t>Observable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fromArray    </a:t>
            </a:r>
            <a:r>
              <a:rPr lang="zh-CN" altLang="en-US" dirty="0" smtClean="0"/>
              <a:t>   将</a:t>
            </a:r>
            <a:r>
              <a:rPr lang="zh-CN" altLang="en-US" dirty="0"/>
              <a:t>一个Iterable, 一个Future, 或者一个数组转换成一个Observable 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 smtClean="0"/>
              <a:t>repea</a:t>
            </a:r>
            <a:r>
              <a:rPr lang="en-US" altLang="zh-CN" b="1" dirty="0" smtClean="0"/>
              <a:t>t         </a:t>
            </a:r>
            <a:r>
              <a:rPr lang="zh-CN" altLang="en-US" dirty="0" smtClean="0"/>
              <a:t>创建</a:t>
            </a:r>
            <a:r>
              <a:rPr lang="zh-CN" altLang="en-US" dirty="0"/>
              <a:t>一个重复发射指定数据或数据序列的Observable 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 smtClean="0"/>
              <a:t>repeatWhen  </a:t>
            </a:r>
            <a:r>
              <a:rPr lang="zh-CN" altLang="en-US" dirty="0" smtClean="0"/>
              <a:t>创建</a:t>
            </a:r>
            <a:r>
              <a:rPr lang="zh-CN" altLang="en-US" dirty="0"/>
              <a:t>一个重复发射指定数据或数据序列的Observable，它依赖于另一个Observable发射的数据 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b="1" dirty="0" smtClean="0"/>
              <a:t>C</a:t>
            </a:r>
            <a:r>
              <a:rPr lang="zh-CN" altLang="en-US" b="1" dirty="0" smtClean="0"/>
              <a:t>reate       </a:t>
            </a:r>
            <a:r>
              <a:rPr lang="zh-CN" altLang="en-US" dirty="0" smtClean="0"/>
              <a:t>使用</a:t>
            </a:r>
            <a:r>
              <a:rPr lang="zh-CN" altLang="en-US" dirty="0"/>
              <a:t>一个函数从头创建一个</a:t>
            </a:r>
            <a:r>
              <a:rPr lang="zh-CN" altLang="en-US" dirty="0" smtClean="0"/>
              <a:t>Observable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b="1" dirty="0" smtClean="0"/>
              <a:t>D</a:t>
            </a:r>
            <a:r>
              <a:rPr lang="zh-CN" altLang="en-US" b="1" dirty="0" smtClean="0"/>
              <a:t>efer   </a:t>
            </a:r>
            <a:r>
              <a:rPr lang="zh-CN" altLang="en-US" dirty="0" smtClean="0"/>
              <a:t>只有</a:t>
            </a:r>
            <a:r>
              <a:rPr lang="zh-CN" altLang="en-US" dirty="0"/>
              <a:t>当订阅者订阅才创建Observable；为每个订阅创建一个新的Observable </a:t>
            </a:r>
          </a:p>
          <a:p>
            <a:endParaRPr lang="en-US" altLang="zh-CN" dirty="0"/>
          </a:p>
          <a:p>
            <a:r>
              <a:rPr lang="en-US" altLang="zh-CN" b="1" dirty="0" smtClean="0"/>
              <a:t>R</a:t>
            </a:r>
            <a:r>
              <a:rPr lang="zh-CN" altLang="en-US" b="1" dirty="0" smtClean="0"/>
              <a:t>ange    </a:t>
            </a:r>
            <a:r>
              <a:rPr lang="zh-CN" altLang="en-US" dirty="0" smtClean="0"/>
              <a:t>创建</a:t>
            </a:r>
            <a:r>
              <a:rPr lang="zh-CN" altLang="en-US" dirty="0"/>
              <a:t>一个发射指定范围的整数序列的</a:t>
            </a:r>
            <a:r>
              <a:rPr lang="zh-CN" altLang="en-US" dirty="0" smtClean="0"/>
              <a:t>Observable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b="1" dirty="0" smtClean="0"/>
              <a:t>I</a:t>
            </a:r>
            <a:r>
              <a:rPr lang="zh-CN" altLang="en-US" b="1" dirty="0" smtClean="0"/>
              <a:t>nterval    </a:t>
            </a:r>
            <a:r>
              <a:rPr lang="zh-CN" altLang="en-US" dirty="0" smtClean="0"/>
              <a:t>创建</a:t>
            </a:r>
            <a:r>
              <a:rPr lang="zh-CN" altLang="en-US" dirty="0"/>
              <a:t>一个按照给定的时间间隔发射整数序列的Observable </a:t>
            </a:r>
          </a:p>
          <a:p>
            <a:endParaRPr lang="en-US" altLang="zh-CN" dirty="0" smtClean="0"/>
          </a:p>
          <a:p>
            <a:r>
              <a:rPr lang="zh-CN" altLang="en-US" b="1" dirty="0" smtClean="0"/>
              <a:t>timer     </a:t>
            </a:r>
            <a:r>
              <a:rPr lang="zh-CN" altLang="en-US" dirty="0" smtClean="0"/>
              <a:t>创建</a:t>
            </a:r>
            <a:r>
              <a:rPr lang="zh-CN" altLang="en-US" dirty="0"/>
              <a:t>一个在给定的延时之后发射单个数据的Observable |</a:t>
            </a:r>
          </a:p>
          <a:p>
            <a:endParaRPr lang="en-US" altLang="zh-CN" dirty="0"/>
          </a:p>
          <a:p>
            <a:r>
              <a:rPr lang="en-US" altLang="zh-CN" b="1" dirty="0" smtClean="0"/>
              <a:t>E</a:t>
            </a:r>
            <a:r>
              <a:rPr lang="zh-CN" altLang="en-US" b="1" dirty="0" smtClean="0"/>
              <a:t>mpty       </a:t>
            </a:r>
            <a:r>
              <a:rPr lang="zh-CN" altLang="en-US" dirty="0" smtClean="0"/>
              <a:t>创建</a:t>
            </a:r>
            <a:r>
              <a:rPr lang="zh-CN" altLang="en-US" dirty="0"/>
              <a:t>一个什么都不做直接通知完成的Observable |</a:t>
            </a:r>
          </a:p>
          <a:p>
            <a:r>
              <a:rPr lang="en-US" altLang="zh-CN" b="1" dirty="0" smtClean="0"/>
              <a:t>E</a:t>
            </a:r>
            <a:r>
              <a:rPr lang="zh-CN" altLang="en-US" b="1" dirty="0" smtClean="0"/>
              <a:t>rror        </a:t>
            </a:r>
            <a:r>
              <a:rPr lang="zh-CN" altLang="en-US" dirty="0" smtClean="0"/>
              <a:t> </a:t>
            </a:r>
            <a:r>
              <a:rPr lang="zh-CN" altLang="en-US" dirty="0"/>
              <a:t>创建一个什么都不做直接通知错误的Observable |</a:t>
            </a:r>
          </a:p>
          <a:p>
            <a:r>
              <a:rPr lang="en-US" altLang="zh-CN" b="1" dirty="0" smtClean="0"/>
              <a:t>N</a:t>
            </a:r>
            <a:r>
              <a:rPr lang="zh-CN" altLang="en-US" b="1" dirty="0" smtClean="0"/>
              <a:t>ever      </a:t>
            </a:r>
            <a:r>
              <a:rPr lang="zh-CN" altLang="en-US" dirty="0" smtClean="0"/>
              <a:t> </a:t>
            </a:r>
            <a:r>
              <a:rPr lang="zh-CN" altLang="en-US" dirty="0"/>
              <a:t>创建一个入不发射任何数据的Observable |</a:t>
            </a:r>
          </a:p>
        </p:txBody>
      </p:sp>
    </p:spTree>
    <p:extLst>
      <p:ext uri="{BB962C8B-B14F-4D97-AF65-F5344CB8AC3E}">
        <p14:creationId xmlns:p14="http://schemas.microsoft.com/office/powerpoint/2010/main" val="157851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1002" y="202431"/>
            <a:ext cx="2208585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第二</a:t>
            </a:r>
            <a:r>
              <a:rPr lang="zh-CN" altLang="en-US" dirty="0" smtClean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弹  创建</a:t>
            </a:r>
            <a:r>
              <a:rPr lang="zh-CN" altLang="en-US" dirty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操作符</a:t>
            </a:r>
            <a:endParaRPr lang="en-US" altLang="ko-KR" kern="0" dirty="0">
              <a:solidFill>
                <a:srgbClr val="2F5EB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" fmla="*/ 55821 w 982405"/>
              <a:gd name="connsiteY0" fmla="*/ 0 h 144680"/>
              <a:gd name="connsiteX1" fmla="*/ 982405 w 982405"/>
              <a:gd name="connsiteY1" fmla="*/ 0 h 144680"/>
              <a:gd name="connsiteX2" fmla="*/ 982405 w 982405"/>
              <a:gd name="connsiteY2" fmla="*/ 118098 h 144680"/>
              <a:gd name="connsiteX3" fmla="*/ 0 w 982405"/>
              <a:gd name="connsiteY3" fmla="*/ 144680 h 144680"/>
              <a:gd name="connsiteX4" fmla="*/ 55821 w 982405"/>
              <a:gd name="connsiteY4" fmla="*/ 0 h 144680"/>
              <a:gd name="connsiteX0" fmla="*/ 55821 w 998354"/>
              <a:gd name="connsiteY0" fmla="*/ 0 h 147338"/>
              <a:gd name="connsiteX1" fmla="*/ 982405 w 998354"/>
              <a:gd name="connsiteY1" fmla="*/ 0 h 147338"/>
              <a:gd name="connsiteX2" fmla="*/ 998354 w 998354"/>
              <a:gd name="connsiteY2" fmla="*/ 147338 h 147338"/>
              <a:gd name="connsiteX3" fmla="*/ 0 w 998354"/>
              <a:gd name="connsiteY3" fmla="*/ 144680 h 147338"/>
              <a:gd name="connsiteX4" fmla="*/ 55821 w 998354"/>
              <a:gd name="connsiteY4" fmla="*/ 0 h 147338"/>
              <a:gd name="connsiteX0" fmla="*/ 84307 w 1026840"/>
              <a:gd name="connsiteY0" fmla="*/ 0 h 150534"/>
              <a:gd name="connsiteX1" fmla="*/ 1010891 w 1026840"/>
              <a:gd name="connsiteY1" fmla="*/ 0 h 150534"/>
              <a:gd name="connsiteX2" fmla="*/ 1026840 w 1026840"/>
              <a:gd name="connsiteY2" fmla="*/ 147338 h 150534"/>
              <a:gd name="connsiteX3" fmla="*/ 0 w 1026840"/>
              <a:gd name="connsiteY3" fmla="*/ 150534 h 150534"/>
              <a:gd name="connsiteX4" fmla="*/ 84307 w 1026840"/>
              <a:gd name="connsiteY4" fmla="*/ 0 h 150534"/>
              <a:gd name="connsiteX0" fmla="*/ 84307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84307 w 1021143"/>
              <a:gd name="connsiteY4" fmla="*/ 0 h 153193"/>
              <a:gd name="connsiteX0" fmla="*/ 92853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92853 w 1021143"/>
              <a:gd name="connsiteY4" fmla="*/ 0 h 153193"/>
              <a:gd name="connsiteX0" fmla="*/ 90004 w 1018294"/>
              <a:gd name="connsiteY0" fmla="*/ 0 h 153193"/>
              <a:gd name="connsiteX1" fmla="*/ 1008042 w 1018294"/>
              <a:gd name="connsiteY1" fmla="*/ 0 h 153193"/>
              <a:gd name="connsiteX2" fmla="*/ 1018294 w 1018294"/>
              <a:gd name="connsiteY2" fmla="*/ 153193 h 153193"/>
              <a:gd name="connsiteX3" fmla="*/ 0 w 1018294"/>
              <a:gd name="connsiteY3" fmla="*/ 142728 h 153193"/>
              <a:gd name="connsiteX4" fmla="*/ 90004 w 1018294"/>
              <a:gd name="connsiteY4" fmla="*/ 0 h 1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04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4" name="KSO_Shape"/>
          <p:cNvSpPr>
            <a:spLocks/>
          </p:cNvSpPr>
          <p:nvPr/>
        </p:nvSpPr>
        <p:spPr bwMode="auto">
          <a:xfrm>
            <a:off x="334546" y="254607"/>
            <a:ext cx="292833" cy="22206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pic>
        <p:nvPicPr>
          <p:cNvPr id="3074" name="Picture 2" descr="ju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43" y="2147445"/>
            <a:ext cx="6328265" cy="306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ef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39" y="1246919"/>
            <a:ext cx="7561847" cy="40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romArra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54" y="948066"/>
            <a:ext cx="9253364" cy="455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57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" fmla="*/ 55821 w 982405"/>
              <a:gd name="connsiteY0" fmla="*/ 0 h 144680"/>
              <a:gd name="connsiteX1" fmla="*/ 982405 w 982405"/>
              <a:gd name="connsiteY1" fmla="*/ 0 h 144680"/>
              <a:gd name="connsiteX2" fmla="*/ 982405 w 982405"/>
              <a:gd name="connsiteY2" fmla="*/ 118098 h 144680"/>
              <a:gd name="connsiteX3" fmla="*/ 0 w 982405"/>
              <a:gd name="connsiteY3" fmla="*/ 144680 h 144680"/>
              <a:gd name="connsiteX4" fmla="*/ 55821 w 982405"/>
              <a:gd name="connsiteY4" fmla="*/ 0 h 144680"/>
              <a:gd name="connsiteX0" fmla="*/ 55821 w 998354"/>
              <a:gd name="connsiteY0" fmla="*/ 0 h 147338"/>
              <a:gd name="connsiteX1" fmla="*/ 982405 w 998354"/>
              <a:gd name="connsiteY1" fmla="*/ 0 h 147338"/>
              <a:gd name="connsiteX2" fmla="*/ 998354 w 998354"/>
              <a:gd name="connsiteY2" fmla="*/ 147338 h 147338"/>
              <a:gd name="connsiteX3" fmla="*/ 0 w 998354"/>
              <a:gd name="connsiteY3" fmla="*/ 144680 h 147338"/>
              <a:gd name="connsiteX4" fmla="*/ 55821 w 998354"/>
              <a:gd name="connsiteY4" fmla="*/ 0 h 147338"/>
              <a:gd name="connsiteX0" fmla="*/ 84307 w 1026840"/>
              <a:gd name="connsiteY0" fmla="*/ 0 h 150534"/>
              <a:gd name="connsiteX1" fmla="*/ 1010891 w 1026840"/>
              <a:gd name="connsiteY1" fmla="*/ 0 h 150534"/>
              <a:gd name="connsiteX2" fmla="*/ 1026840 w 1026840"/>
              <a:gd name="connsiteY2" fmla="*/ 147338 h 150534"/>
              <a:gd name="connsiteX3" fmla="*/ 0 w 1026840"/>
              <a:gd name="connsiteY3" fmla="*/ 150534 h 150534"/>
              <a:gd name="connsiteX4" fmla="*/ 84307 w 1026840"/>
              <a:gd name="connsiteY4" fmla="*/ 0 h 150534"/>
              <a:gd name="connsiteX0" fmla="*/ 84307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84307 w 1021143"/>
              <a:gd name="connsiteY4" fmla="*/ 0 h 153193"/>
              <a:gd name="connsiteX0" fmla="*/ 92853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92853 w 1021143"/>
              <a:gd name="connsiteY4" fmla="*/ 0 h 153193"/>
              <a:gd name="connsiteX0" fmla="*/ 90004 w 1018294"/>
              <a:gd name="connsiteY0" fmla="*/ 0 h 153193"/>
              <a:gd name="connsiteX1" fmla="*/ 1008042 w 1018294"/>
              <a:gd name="connsiteY1" fmla="*/ 0 h 153193"/>
              <a:gd name="connsiteX2" fmla="*/ 1018294 w 1018294"/>
              <a:gd name="connsiteY2" fmla="*/ 153193 h 153193"/>
              <a:gd name="connsiteX3" fmla="*/ 0 w 1018294"/>
              <a:gd name="connsiteY3" fmla="*/ 142728 h 153193"/>
              <a:gd name="connsiteX4" fmla="*/ 90004 w 1018294"/>
              <a:gd name="connsiteY4" fmla="*/ 0 h 1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13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29" name="矩形 2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KSO_Shape"/>
          <p:cNvSpPr>
            <a:spLocks/>
          </p:cNvSpPr>
          <p:nvPr/>
        </p:nvSpPr>
        <p:spPr bwMode="auto">
          <a:xfrm>
            <a:off x="331060" y="261229"/>
            <a:ext cx="299804" cy="22865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32" name="文本框 9"/>
          <p:cNvSpPr txBox="1"/>
          <p:nvPr/>
        </p:nvSpPr>
        <p:spPr>
          <a:xfrm>
            <a:off x="841003" y="202431"/>
            <a:ext cx="136815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组合操作</a:t>
            </a:r>
            <a:endParaRPr lang="zh-CN" altLang="en-US" sz="1400" kern="100" dirty="0">
              <a:solidFill>
                <a:schemeClr val="tx1">
                  <a:lumMod val="50000"/>
                  <a:lumOff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195" y="0"/>
            <a:ext cx="6595638" cy="60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9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662</Words>
  <Application>Microsoft Office PowerPoint</Application>
  <PresentationFormat>自定义</PresentationFormat>
  <Paragraphs>120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-apple-system</vt:lpstr>
      <vt:lpstr>Arial Unicode MS</vt:lpstr>
      <vt:lpstr>Impact MT Std</vt:lpstr>
      <vt:lpstr>Menlo</vt:lpstr>
      <vt:lpstr>方正兰亭超细黑简体</vt:lpstr>
      <vt:lpstr>方正兰亭黑简体</vt:lpstr>
      <vt:lpstr>宋体</vt:lpstr>
      <vt:lpstr>微软雅黑</vt:lpstr>
      <vt:lpstr>Arial</vt:lpstr>
      <vt:lpstr>Calibri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动态科技模板</dc:title>
  <dc:creator>第一PPT模板网：www.1ppt.com</dc:creator>
  <cp:keywords>第一PPT www.1ppt.com</cp:keywords>
  <cp:lastModifiedBy>林philos</cp:lastModifiedBy>
  <cp:revision>31</cp:revision>
  <dcterms:created xsi:type="dcterms:W3CDTF">2015-12-27T01:24:04Z</dcterms:created>
  <dcterms:modified xsi:type="dcterms:W3CDTF">2017-10-26T20:35:50Z</dcterms:modified>
</cp:coreProperties>
</file>