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阚桂虎" initials="阚桂虎" lastIdx="1" clrIdx="0">
    <p:extLst>
      <p:ext uri="{19B8F6BF-5375-455C-9EA6-DF929625EA0E}">
        <p15:presenceInfo xmlns:p15="http://schemas.microsoft.com/office/powerpoint/2012/main" userId="S-1-5-21-55898244-591715416-219867594-363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9T19:11:43.339" idx="1">
    <p:pos x="2016" y="592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E2B3-347B-4F64-9D01-098277FE58FF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789F-794E-4BAF-BAD0-0D9E0DA16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13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E2B3-347B-4F64-9D01-098277FE58FF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789F-794E-4BAF-BAD0-0D9E0DA16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E2B3-347B-4F64-9D01-098277FE58FF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789F-794E-4BAF-BAD0-0D9E0DA16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37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E2B3-347B-4F64-9D01-098277FE58FF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789F-794E-4BAF-BAD0-0D9E0DA16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98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E2B3-347B-4F64-9D01-098277FE58FF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789F-794E-4BAF-BAD0-0D9E0DA16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34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E2B3-347B-4F64-9D01-098277FE58FF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789F-794E-4BAF-BAD0-0D9E0DA16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68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E2B3-347B-4F64-9D01-098277FE58FF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789F-794E-4BAF-BAD0-0D9E0DA16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9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E2B3-347B-4F64-9D01-098277FE58FF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789F-794E-4BAF-BAD0-0D9E0DA16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29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E2B3-347B-4F64-9D01-098277FE58FF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789F-794E-4BAF-BAD0-0D9E0DA16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93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E2B3-347B-4F64-9D01-098277FE58FF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789F-794E-4BAF-BAD0-0D9E0DA16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33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E2B3-347B-4F64-9D01-098277FE58FF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789F-794E-4BAF-BAD0-0D9E0DA16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2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1E2B3-347B-4F64-9D01-098277FE58FF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0789F-794E-4BAF-BAD0-0D9E0DA16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02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graphics/drawable/AdaptiveIconDrawabl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1850" y="5778500"/>
            <a:ext cx="10515600" cy="1079500"/>
          </a:xfrm>
        </p:spPr>
        <p:txBody>
          <a:bodyPr vert="horz">
            <a:normAutofit/>
          </a:bodyPr>
          <a:lstStyle/>
          <a:p>
            <a:r>
              <a:rPr lang="en-US" altLang="zh-CN" dirty="0" smtClean="0"/>
              <a:t>							Oreo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547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1600"/>
            <a:ext cx="10515600" cy="607536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Notification</a:t>
            </a:r>
            <a:r>
              <a:rPr lang="zh-CN" altLang="en-US" dirty="0" smtClean="0"/>
              <a:t>直接回复（</a:t>
            </a:r>
            <a:r>
              <a:rPr lang="en-US" altLang="zh-CN" dirty="0" smtClean="0"/>
              <a:t>Android 7.0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当用户通过键盘回复时，系统将用户输入的文字附在开发者指定的</a:t>
            </a:r>
            <a:r>
              <a:rPr lang="en-US" altLang="zh-CN" sz="2400" dirty="0"/>
              <a:t>Intent</a:t>
            </a:r>
            <a:r>
              <a:rPr lang="zh-CN" altLang="en-US" sz="2400" dirty="0"/>
              <a:t>上，然后发送给对应的应用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1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5900"/>
            <a:ext cx="10515600" cy="59610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Bundling Notification(7.0)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400" dirty="0" smtClean="0"/>
              <a:t>连续的通知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这种展示方式特别适用于即时通讯类应用，因为这类应用会持续不断的收到新的消息并发送通知。这种展示方式是以一种层次性的结构来组织通知。顶部是显示组内概览信息的消息，当用户进一步展开组的时候，系统显示组内的更多</a:t>
            </a:r>
            <a:r>
              <a:rPr lang="zh-CN" altLang="en-US" sz="2400" dirty="0" smtClean="0"/>
              <a:t>信息。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Notification.Builder.setGroup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String  </a:t>
            </a:r>
            <a:r>
              <a:rPr lang="en-US" altLang="zh-CN" sz="2400" dirty="0" err="1" smtClean="0"/>
              <a:t>groupKey</a:t>
            </a:r>
            <a:r>
              <a:rPr lang="zh-CN" altLang="en-US" sz="2400" dirty="0" smtClean="0"/>
              <a:t>）通过</a:t>
            </a:r>
            <a:r>
              <a:rPr lang="en-US" altLang="zh-CN" sz="2400" dirty="0" err="1" smtClean="0"/>
              <a:t>groupKey</a:t>
            </a:r>
            <a:r>
              <a:rPr lang="zh-CN" altLang="en-US" sz="2400" dirty="0" smtClean="0"/>
              <a:t>进行通知分组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Notification.Builder.setGroupSummary</a:t>
            </a:r>
            <a:r>
              <a:rPr lang="en-US" altLang="zh-CN" sz="2400" dirty="0" smtClean="0"/>
              <a:t>(Boolean </a:t>
            </a:r>
            <a:r>
              <a:rPr lang="en-US" altLang="zh-CN" sz="2400" dirty="0" err="1" smtClean="0"/>
              <a:t>isSummary</a:t>
            </a:r>
            <a:r>
              <a:rPr lang="en-US" altLang="zh-CN" sz="2400" dirty="0" smtClean="0"/>
              <a:t>) </a:t>
            </a:r>
            <a:r>
              <a:rPr lang="en-US" altLang="zh-CN" sz="2400" dirty="0" err="1" smtClean="0"/>
              <a:t>isSummary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true</a:t>
            </a:r>
            <a:r>
              <a:rPr lang="zh-CN" altLang="en-US" sz="2400" dirty="0" smtClean="0"/>
              <a:t>时，该通知设置为组内</a:t>
            </a:r>
            <a:r>
              <a:rPr lang="en-US" altLang="zh-CN" sz="2400" dirty="0" smtClean="0"/>
              <a:t>Summary</a:t>
            </a:r>
            <a:r>
              <a:rPr lang="zh-CN" altLang="en-US" sz="2400" dirty="0" smtClean="0"/>
              <a:t>通知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Notification.Builder.setSortKey</a:t>
            </a:r>
            <a:r>
              <a:rPr lang="en-US" altLang="zh-CN" sz="2400" dirty="0" smtClean="0"/>
              <a:t>(String </a:t>
            </a:r>
            <a:r>
              <a:rPr lang="en-US" altLang="zh-CN" sz="2400" dirty="0" err="1" smtClean="0"/>
              <a:t>sortKey</a:t>
            </a:r>
            <a:r>
              <a:rPr lang="en-US" altLang="zh-CN" sz="2400" dirty="0" smtClean="0"/>
              <a:t>) </a:t>
            </a:r>
            <a:r>
              <a:rPr lang="zh-CN" altLang="en-US" sz="2400" dirty="0" smtClean="0"/>
              <a:t>根据</a:t>
            </a:r>
            <a:r>
              <a:rPr lang="en-US" altLang="zh-CN" sz="2400" dirty="0" err="1" smtClean="0"/>
              <a:t>sortKey</a:t>
            </a:r>
            <a:r>
              <a:rPr lang="zh-CN" altLang="en-US" sz="2400" dirty="0" smtClean="0"/>
              <a:t>进行通知排序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88812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 </a:t>
            </a:r>
            <a:r>
              <a:rPr lang="en-US" altLang="zh-CN" dirty="0" err="1" smtClean="0"/>
              <a:t>SourceCode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400" dirty="0" smtClean="0"/>
              <a:t>通知栏：位于状态栏的左侧，有一系列的</a:t>
            </a:r>
            <a:r>
              <a:rPr lang="en-US" altLang="zh-CN" sz="2400" dirty="0" smtClean="0"/>
              <a:t>icon</a:t>
            </a:r>
            <a:r>
              <a:rPr lang="zh-CN" altLang="en-US" sz="2400" dirty="0" smtClean="0"/>
              <a:t>表示</a:t>
            </a:r>
            <a:endParaRPr lang="en-US" altLang="zh-CN" sz="2400" dirty="0"/>
          </a:p>
          <a:p>
            <a:r>
              <a:rPr lang="zh-CN" altLang="en-US" sz="2400" dirty="0" smtClean="0"/>
              <a:t>通知窗口：下滑屏幕上侧，展开通知窗口，通知窗口有两部分组成，</a:t>
            </a:r>
            <a:r>
              <a:rPr lang="en-US" altLang="zh-CN" sz="2400" dirty="0" err="1" smtClean="0"/>
              <a:t>QuickSetting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和 通知列表组成，前者可以展开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73871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</a:t>
            </a:r>
            <a:r>
              <a:rPr lang="en-US" altLang="zh-CN" dirty="0" smtClean="0"/>
              <a:t>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Status bar </a:t>
            </a:r>
            <a:r>
              <a:rPr lang="zh-CN" altLang="en-US" sz="2400" dirty="0" smtClean="0"/>
              <a:t>由</a:t>
            </a:r>
            <a:r>
              <a:rPr lang="en-US" altLang="zh-CN" sz="2400" dirty="0" smtClean="0"/>
              <a:t>super_status_bar.xml</a:t>
            </a:r>
            <a:r>
              <a:rPr lang="zh-CN" altLang="en-US" sz="2400" dirty="0" smtClean="0"/>
              <a:t>组成，根节点为自定义的</a:t>
            </a:r>
            <a:r>
              <a:rPr lang="en-US" altLang="zh-CN" sz="2400" dirty="0" err="1" smtClean="0"/>
              <a:t>FrameLayout</a:t>
            </a:r>
            <a:r>
              <a:rPr lang="zh-CN" altLang="en-US" sz="2400" dirty="0" smtClean="0"/>
              <a:t>，类名是</a:t>
            </a:r>
            <a:r>
              <a:rPr lang="en-US" altLang="zh-CN" sz="2400" dirty="0" err="1" smtClean="0"/>
              <a:t>StatusBarView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在该布局中</a:t>
            </a:r>
            <a:r>
              <a:rPr lang="en-US" altLang="zh-CN" sz="2400" dirty="0" smtClean="0"/>
              <a:t>include</a:t>
            </a:r>
            <a:r>
              <a:rPr lang="zh-CN" altLang="en-US" sz="2400" dirty="0"/>
              <a:t>两</a:t>
            </a:r>
            <a:r>
              <a:rPr lang="zh-CN" altLang="en-US" sz="2400" dirty="0" smtClean="0"/>
              <a:t>个布局文件 </a:t>
            </a:r>
            <a:r>
              <a:rPr lang="en-US" altLang="zh-CN" sz="2400" dirty="0" err="1" smtClean="0"/>
              <a:t>status_bar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status_bar_expanded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前者是显示系统图标的区域后者是下拉通知窗口的布局文件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598488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状态栏（</a:t>
            </a:r>
            <a:r>
              <a:rPr lang="en-US" altLang="zh-CN" dirty="0"/>
              <a:t> </a:t>
            </a:r>
            <a:r>
              <a:rPr lang="en-US" altLang="zh-CN" dirty="0" err="1"/>
              <a:t>status_bar</a:t>
            </a:r>
            <a:r>
              <a:rPr lang="en-US" altLang="zh-CN" dirty="0"/>
              <a:t>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根节点 </a:t>
            </a:r>
            <a:r>
              <a:rPr lang="en-US" altLang="zh-CN" dirty="0" err="1" smtClean="0"/>
              <a:t>PhoneStatusBarView</a:t>
            </a:r>
            <a:endParaRPr lang="en-US" altLang="zh-CN" dirty="0" smtClean="0"/>
          </a:p>
          <a:p>
            <a:r>
              <a:rPr lang="zh-CN" altLang="en-US" dirty="0" smtClean="0"/>
              <a:t>通知图标区域：</a:t>
            </a:r>
            <a:r>
              <a:rPr lang="en-US" altLang="zh-CN" dirty="0" err="1" smtClean="0"/>
              <a:t>AlphaOptimizedFrameLayout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系统图标区域：</a:t>
            </a:r>
            <a:r>
              <a:rPr lang="en-US" altLang="zh-CN" dirty="0" err="1" smtClean="0"/>
              <a:t>AlphaOptimizedLinearLayout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416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通知窗口（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status_bar_expanded</a:t>
            </a:r>
            <a:r>
              <a:rPr lang="en-US" altLang="zh-CN" sz="2800" dirty="0"/>
              <a:t> 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根节点 </a:t>
            </a:r>
            <a:r>
              <a:rPr lang="en-US" altLang="zh-CN" sz="2400" dirty="0" err="1" smtClean="0"/>
              <a:t>NotificationPanelView</a:t>
            </a:r>
            <a:endParaRPr lang="en-US" altLang="zh-CN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smtClean="0"/>
              <a:t>keyguard_status_view.xml </a:t>
            </a:r>
            <a:r>
              <a:rPr lang="zh-CN" altLang="en-US" dirty="0" smtClean="0"/>
              <a:t>下拉展开的布局中，状态栏和正常状态下的状态栏有区别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 smtClean="0"/>
              <a:t>NotificationQuickSettingContainer</a:t>
            </a:r>
            <a:endParaRPr lang="en-US" altLang="zh-CN" dirty="0" smtClean="0"/>
          </a:p>
          <a:p>
            <a:pPr lvl="2"/>
            <a:r>
              <a:rPr lang="en-US" altLang="zh-CN" sz="2400" dirty="0" err="1" smtClean="0"/>
              <a:t>qs_quto_reinflate_container</a:t>
            </a:r>
            <a:r>
              <a:rPr lang="zh-CN" altLang="en-US" sz="2400" dirty="0" smtClean="0"/>
              <a:t>：快捷设置的区域，</a:t>
            </a:r>
            <a:r>
              <a:rPr lang="en-US" altLang="zh-CN" sz="2400" dirty="0" smtClean="0"/>
              <a:t>include</a:t>
            </a:r>
            <a:r>
              <a:rPr lang="zh-CN" altLang="en-US" sz="2400" dirty="0" smtClean="0"/>
              <a:t>另外一个布局文件</a:t>
            </a:r>
            <a:r>
              <a:rPr lang="en-US" altLang="zh-CN" sz="2400" dirty="0" smtClean="0"/>
              <a:t>qs_panel.xml</a:t>
            </a:r>
          </a:p>
          <a:p>
            <a:pPr lvl="2"/>
            <a:r>
              <a:rPr lang="en-US" altLang="zh-CN" sz="2400" dirty="0" err="1" smtClean="0"/>
              <a:t>notification_stack_scroller</a:t>
            </a:r>
            <a:r>
              <a:rPr lang="zh-CN" altLang="en-US" sz="2400" dirty="0" smtClean="0"/>
              <a:t>：显示通知列表的区域，可滚动的容器类 继承自</a:t>
            </a:r>
            <a:r>
              <a:rPr lang="en-US" altLang="zh-CN" sz="2400" dirty="0" err="1" smtClean="0"/>
              <a:t>ViewGroup</a:t>
            </a:r>
            <a:r>
              <a:rPr lang="zh-CN" altLang="en-US" sz="2400" dirty="0" smtClean="0"/>
              <a:t>，实现了其他可支持滚动和收缩的接口</a:t>
            </a:r>
            <a:endParaRPr lang="en-US" altLang="zh-CN" sz="24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656"/>
            <a:ext cx="35266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317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Notification </a:t>
            </a:r>
            <a:r>
              <a:rPr lang="zh-CN" altLang="en-US" sz="2800" dirty="0" smtClean="0"/>
              <a:t>正常发送和处理的流程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946" y="1466334"/>
            <a:ext cx="7122108" cy="539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99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7135"/>
            <a:ext cx="10515600" cy="5929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 smtClean="0"/>
              <a:t>notifyAsUser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重要步骤</a:t>
            </a:r>
            <a:endParaRPr lang="en-US" altLang="zh-CN" sz="2400" dirty="0" smtClean="0"/>
          </a:p>
          <a:p>
            <a:r>
              <a:rPr lang="en-US" altLang="zh-CN" sz="2000" dirty="0" err="1" smtClean="0"/>
              <a:t>INotificationManager</a:t>
            </a:r>
            <a:r>
              <a:rPr lang="en-US" altLang="zh-CN" sz="2000" dirty="0" smtClean="0"/>
              <a:t> service = </a:t>
            </a:r>
            <a:r>
              <a:rPr lang="en-US" altLang="zh-CN" sz="2000" dirty="0" err="1" smtClean="0"/>
              <a:t>getService</a:t>
            </a:r>
            <a:r>
              <a:rPr lang="zh-CN" altLang="en-US" sz="2000" dirty="0" smtClean="0"/>
              <a:t>（）；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getService</a:t>
            </a:r>
            <a:r>
              <a:rPr lang="zh-CN" altLang="en-US" sz="2000" dirty="0" smtClean="0"/>
              <a:t>通过</a:t>
            </a:r>
            <a:r>
              <a:rPr lang="en-US" altLang="zh-CN" sz="2000" dirty="0" err="1" smtClean="0"/>
              <a:t>ServiceManager</a:t>
            </a:r>
            <a:r>
              <a:rPr lang="zh-CN" altLang="en-US" sz="2000" dirty="0" smtClean="0"/>
              <a:t>拿到</a:t>
            </a:r>
            <a:r>
              <a:rPr lang="en-US" altLang="zh-CN" sz="2000" dirty="0" err="1" smtClean="0"/>
              <a:t>NotificationManagerService</a:t>
            </a:r>
            <a:r>
              <a:rPr lang="zh-CN" altLang="en-US" sz="2000" dirty="0" smtClean="0"/>
              <a:t>在客户端的</a:t>
            </a:r>
            <a:r>
              <a:rPr lang="en-US" altLang="zh-CN" sz="2000" dirty="0" smtClean="0"/>
              <a:t>Binder</a:t>
            </a:r>
            <a:r>
              <a:rPr lang="zh-CN" altLang="en-US" sz="2000" dirty="0" smtClean="0"/>
              <a:t>对象，这是系统服务的实现套路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err="1" smtClean="0"/>
              <a:t>Notification.addFieldsFromContext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mContext</a:t>
            </a:r>
            <a:r>
              <a:rPr lang="en-US" altLang="zh-CN" sz="2000" dirty="0" smtClean="0"/>
              <a:t>, notification);</a:t>
            </a:r>
          </a:p>
          <a:p>
            <a:pPr marL="0" indent="0">
              <a:buNone/>
            </a:pPr>
            <a:r>
              <a:rPr lang="en-US" altLang="zh-CN" sz="2000" dirty="0" smtClean="0"/>
              <a:t>   </a:t>
            </a:r>
            <a:r>
              <a:rPr lang="zh-CN" altLang="en-US" sz="2000" dirty="0" smtClean="0"/>
              <a:t>添加附件属性，主要是附加应用进程信息，以便于系统服务确定服务的使用方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LO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 smtClean="0"/>
              <a:t>代理类，调用</a:t>
            </a:r>
            <a:r>
              <a:rPr lang="en-US" altLang="zh-CN" sz="2000" dirty="0" err="1" smtClean="0"/>
              <a:t>enqueueNotificationWithTag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真正调用系统服务</a:t>
            </a:r>
            <a:endParaRPr lang="en-US" altLang="zh-CN" sz="2000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28582" y="3404625"/>
            <a:ext cx="6462025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mContext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.getApplicationInfo().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targetSdkVersion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Build.VERSION_CODES.</a:t>
            </a:r>
            <a:r>
              <a:rPr kumimoji="0" lang="zh-CN" altLang="zh-CN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LOLLIPOP_MR1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(notification.getSmallIcon() ==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IllegalArgumentException(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"Invalid notification (no valid small icon): "</a:t>
            </a:r>
            <a:b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notification);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Level22</a:t>
            </a:r>
            <a:r>
              <a:rPr kumimoji="0" lang="en-US" altLang="zh-CN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后需要设置</a:t>
            </a:r>
            <a:r>
              <a:rPr kumimoji="0" lang="en-US" altLang="zh-CN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smallicon</a:t>
            </a:r>
            <a:r>
              <a:rPr kumimoji="0" lang="en-US" altLang="zh-CN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否则直接抛出异常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895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0659"/>
            <a:ext cx="10515600" cy="59463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在</a:t>
            </a:r>
            <a:r>
              <a:rPr lang="en-US" altLang="zh-CN" sz="2400" dirty="0" err="1" smtClean="0"/>
              <a:t>enqueueNotificationWithTag</a:t>
            </a:r>
            <a:r>
              <a:rPr lang="zh-CN" altLang="en-US" sz="2400" dirty="0" smtClean="0"/>
              <a:t>方法中，</a:t>
            </a:r>
            <a:r>
              <a:rPr lang="en-US" altLang="zh-CN" sz="2400" dirty="0" smtClean="0"/>
              <a:t>Notification</a:t>
            </a:r>
            <a:r>
              <a:rPr lang="zh-CN" altLang="en-US" sz="2400" dirty="0" smtClean="0"/>
              <a:t>被包装成</a:t>
            </a:r>
            <a:r>
              <a:rPr lang="en-US" altLang="zh-CN" sz="2400" dirty="0" err="1" smtClean="0"/>
              <a:t>NotificationRecord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StatusBarNotification</a:t>
            </a:r>
            <a:r>
              <a:rPr lang="zh-CN" altLang="en-US" sz="2400" dirty="0" smtClean="0"/>
              <a:t>主要是包装了调用者的身份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62" y="1943520"/>
            <a:ext cx="9246075" cy="369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28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0086"/>
            <a:ext cx="10515600" cy="589687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系统在创建</a:t>
            </a:r>
            <a:r>
              <a:rPr lang="en-US" altLang="zh-CN" sz="2400" dirty="0" err="1" smtClean="0"/>
              <a:t>NotificationRecord</a:t>
            </a:r>
            <a:r>
              <a:rPr lang="zh-CN" altLang="en-US" sz="2400" dirty="0" smtClean="0"/>
              <a:t>对象之后，会</a:t>
            </a:r>
            <a:r>
              <a:rPr lang="en-US" altLang="zh-CN" sz="2400" dirty="0" smtClean="0"/>
              <a:t>Post</a:t>
            </a:r>
            <a:r>
              <a:rPr lang="zh-CN" altLang="en-US" sz="2400" dirty="0" smtClean="0"/>
              <a:t>一个</a:t>
            </a:r>
            <a:r>
              <a:rPr lang="en-US" altLang="zh-CN" sz="2400" dirty="0" smtClean="0"/>
              <a:t>Runnable</a:t>
            </a:r>
            <a:r>
              <a:rPr lang="zh-CN" altLang="en-US" sz="2400" dirty="0" smtClean="0"/>
              <a:t>对象进行通知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该任务的主要工作：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处理通知的分组</a:t>
            </a:r>
          </a:p>
          <a:p>
            <a:pPr lvl="1"/>
            <a:r>
              <a:rPr lang="zh-CN" altLang="en-US" sz="2000" dirty="0"/>
              <a:t>检查该通知是否已经被阻止（通过调用者的身份：包名及</a:t>
            </a:r>
            <a:r>
              <a:rPr lang="en-US" altLang="zh-CN" sz="2000" dirty="0" err="1"/>
              <a:t>uid</a:t>
            </a:r>
            <a:r>
              <a:rPr lang="zh-CN" altLang="en-US" sz="2000" dirty="0"/>
              <a:t>）</a:t>
            </a:r>
          </a:p>
          <a:p>
            <a:pPr lvl="1"/>
            <a:r>
              <a:rPr lang="zh-CN" altLang="en-US" sz="2000" dirty="0"/>
              <a:t>对通知进行排序</a:t>
            </a:r>
          </a:p>
          <a:p>
            <a:pPr lvl="1"/>
            <a:r>
              <a:rPr lang="zh-CN" altLang="en-US" sz="2000" dirty="0"/>
              <a:t>判断对已有通知更新，还是发送一条新的通知</a:t>
            </a:r>
          </a:p>
          <a:p>
            <a:pPr lvl="1"/>
            <a:r>
              <a:rPr lang="zh-CN" altLang="en-US" sz="2000" dirty="0"/>
              <a:t>调用</a:t>
            </a:r>
            <a:r>
              <a:rPr lang="en-US" altLang="zh-CN" sz="2000" dirty="0" err="1">
                <a:solidFill>
                  <a:srgbClr val="FF0000"/>
                </a:solidFill>
              </a:rPr>
              <a:t>NotificationListeners.notifyPostedLocked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如果需要：处理声音和震动</a:t>
            </a:r>
          </a:p>
          <a:p>
            <a:pPr marL="0" indent="0">
              <a:buNone/>
            </a:pPr>
            <a:r>
              <a:rPr lang="zh-CN" altLang="en-US" sz="2400" dirty="0" smtClean="0"/>
              <a:t>通过观察者式，通知对该通知感兴趣的模块，至少有</a:t>
            </a:r>
            <a:r>
              <a:rPr lang="en-US" altLang="zh-CN" sz="2400" dirty="0" err="1" smtClean="0"/>
              <a:t>BaseStatusBar</a:t>
            </a:r>
            <a:r>
              <a:rPr lang="zh-CN" altLang="en-US" sz="2400" dirty="0" smtClean="0"/>
              <a:t>这个服务会对通知感兴趣，从而更新通知界面，但第二条除外，会对调用者的身份做检查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441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06562"/>
          </a:xfrm>
        </p:spPr>
        <p:txBody>
          <a:bodyPr/>
          <a:lstStyle/>
          <a:p>
            <a:r>
              <a:rPr lang="en-US" altLang="zh-CN" dirty="0" smtClean="0"/>
              <a:t>Oreo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Step1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Summary</a:t>
            </a:r>
            <a:endParaRPr lang="en-US" altLang="zh-CN" dirty="0" smtClean="0"/>
          </a:p>
          <a:p>
            <a:r>
              <a:rPr lang="en-US" altLang="zh-CN" dirty="0" smtClean="0"/>
              <a:t>Step2</a:t>
            </a:r>
            <a:r>
              <a:rPr lang="zh-CN" altLang="en-US" dirty="0" smtClean="0"/>
              <a:t>：抛砖引玉</a:t>
            </a:r>
            <a:endParaRPr lang="en-US" altLang="zh-CN" dirty="0" smtClean="0"/>
          </a:p>
          <a:p>
            <a:r>
              <a:rPr lang="en-US" altLang="zh-CN" dirty="0" smtClean="0"/>
              <a:t>Step3:	 </a:t>
            </a:r>
            <a:r>
              <a:rPr lang="en-US" altLang="zh-CN" dirty="0" err="1" smtClean="0"/>
              <a:t>AboutSourceCode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231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092"/>
            <a:ext cx="9880600" cy="6069871"/>
          </a:xfrm>
        </p:spPr>
        <p:txBody>
          <a:bodyPr>
            <a:normAutofit/>
          </a:bodyPr>
          <a:lstStyle/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C</a:t>
            </a:r>
            <a:r>
              <a:rPr lang="en-US" altLang="zh-CN" sz="2400" dirty="0"/>
              <a:t>:\</a:t>
            </a:r>
            <a:r>
              <a:rPr lang="en-US" altLang="zh-CN" sz="2400" dirty="0" smtClean="0"/>
              <a:t>Android_SDK\sources\android-25\com\android\systemui\statusbar\BaseStatusBar.java</a:t>
            </a:r>
          </a:p>
          <a:p>
            <a:endParaRPr lang="en-US" altLang="zh-CN" sz="2400" dirty="0"/>
          </a:p>
          <a:p>
            <a:r>
              <a:rPr lang="en-US" altLang="zh-CN" sz="2400" dirty="0" err="1" smtClean="0"/>
              <a:t>onNotifictionPosted</a:t>
            </a:r>
            <a:r>
              <a:rPr lang="zh-CN" altLang="en-US" sz="2400" dirty="0" smtClean="0"/>
              <a:t>对于通知发送的回调进行显示逻辑</a:t>
            </a:r>
            <a:endParaRPr lang="en-US" altLang="zh-CN" sz="2400" dirty="0" smtClean="0"/>
          </a:p>
          <a:p>
            <a:pPr lvl="1"/>
            <a:r>
              <a:rPr lang="en-US" altLang="zh-CN" sz="2000" dirty="0" err="1" smtClean="0"/>
              <a:t>StatusBarNotification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根据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（调用者的身份）值，来更新通知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已经存在则更新，不存在则</a:t>
            </a:r>
            <a:r>
              <a:rPr lang="en-US" altLang="zh-CN" sz="2000" dirty="0" err="1" smtClean="0"/>
              <a:t>addNotification</a:t>
            </a:r>
            <a:r>
              <a:rPr lang="zh-CN" altLang="en-US" sz="2000" dirty="0" smtClean="0"/>
              <a:t>，在该流程中，一个是在状态栏中添加通知</a:t>
            </a:r>
            <a:r>
              <a:rPr lang="en-US" altLang="zh-CN" sz="2000" dirty="0" smtClean="0"/>
              <a:t>icon </a:t>
            </a:r>
            <a:r>
              <a:rPr lang="zh-CN" altLang="en-US" sz="2000" dirty="0"/>
              <a:t>另</a:t>
            </a:r>
            <a:r>
              <a:rPr lang="zh-CN" altLang="en-US" sz="2000" dirty="0" smtClean="0"/>
              <a:t>一部分则是创建</a:t>
            </a:r>
            <a:r>
              <a:rPr lang="en-US" altLang="zh-CN" sz="2000" dirty="0" err="1" smtClean="0"/>
              <a:t>ExpandableNotificationRow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然后设置相应的内容到</a:t>
            </a:r>
            <a:r>
              <a:rPr lang="en-US" altLang="zh-CN" sz="2000" dirty="0" err="1" smtClean="0"/>
              <a:t>NotificationStackScrollLayout</a:t>
            </a:r>
            <a:r>
              <a:rPr lang="zh-CN" altLang="en-US" sz="2000" dirty="0" smtClean="0"/>
              <a:t>中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39159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837"/>
          </a:xfrm>
        </p:spPr>
        <p:txBody>
          <a:bodyPr/>
          <a:lstStyle/>
          <a:p>
            <a:r>
              <a:rPr lang="en-US" altLang="zh-CN" dirty="0" err="1" smtClean="0"/>
              <a:t>SystemUI.apk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01578"/>
            <a:ext cx="10515600" cy="4875385"/>
          </a:xfrm>
        </p:spPr>
        <p:txBody>
          <a:bodyPr>
            <a:normAutofit/>
          </a:bodyPr>
          <a:lstStyle/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手机</a:t>
            </a:r>
            <a:r>
              <a:rPr lang="zh-CN" altLang="en-US" sz="2400" dirty="0"/>
              <a:t>中的下拉状态栏，锁屏，通知以及最近打开任务列表等功能都是</a:t>
            </a:r>
            <a:r>
              <a:rPr lang="en-US" altLang="zh-CN" sz="2400" dirty="0" err="1"/>
              <a:t>SystemUI</a:t>
            </a:r>
            <a:r>
              <a:rPr lang="zh-CN" altLang="en-US" sz="2400" dirty="0"/>
              <a:t>实现</a:t>
            </a:r>
            <a:r>
              <a:rPr lang="zh-CN" altLang="en-US" sz="2400" dirty="0" smtClean="0"/>
              <a:t>的，其中的通知只是一部分功能，回到对通知感兴趣的</a:t>
            </a:r>
            <a:r>
              <a:rPr lang="en-US" altLang="zh-CN" sz="2400" dirty="0" err="1" smtClean="0"/>
              <a:t>BaseStatusBar</a:t>
            </a:r>
            <a:r>
              <a:rPr lang="zh-CN" altLang="en-US" sz="2400" dirty="0" smtClean="0"/>
              <a:t>服务</a:t>
            </a:r>
            <a:r>
              <a:rPr lang="en-US" altLang="zh-CN" sz="2400" dirty="0" smtClean="0"/>
              <a:t> , </a:t>
            </a:r>
            <a:r>
              <a:rPr lang="zh-CN" altLang="en-US" sz="2400" dirty="0"/>
              <a:t>它</a:t>
            </a:r>
            <a:r>
              <a:rPr lang="zh-CN" altLang="en-US" sz="2400" dirty="0" smtClean="0"/>
              <a:t>是如何被程序启动的？。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63051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9514"/>
            <a:ext cx="10515600" cy="5847449"/>
          </a:xfrm>
        </p:spPr>
        <p:txBody>
          <a:bodyPr>
            <a:normAutofit/>
          </a:bodyPr>
          <a:lstStyle/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err="1" smtClean="0"/>
              <a:t>SystemServer</a:t>
            </a:r>
            <a:r>
              <a:rPr lang="zh-CN" altLang="en-US" sz="2400" dirty="0"/>
              <a:t>启动</a:t>
            </a:r>
            <a:r>
              <a:rPr lang="en-US" altLang="zh-CN" sz="2400" dirty="0"/>
              <a:t>Android</a:t>
            </a:r>
            <a:r>
              <a:rPr lang="zh-CN" altLang="en-US" sz="2400" dirty="0"/>
              <a:t>核心服务包括了</a:t>
            </a:r>
            <a:r>
              <a:rPr lang="en-US" altLang="zh-CN" sz="2400" dirty="0" err="1"/>
              <a:t>ActivityManagerService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---&gt;</a:t>
            </a:r>
            <a:r>
              <a:rPr lang="en-US" altLang="zh-CN" sz="2400" dirty="0" err="1"/>
              <a:t>ActivityManagerService</a:t>
            </a:r>
            <a:r>
              <a:rPr lang="zh-CN" altLang="en-US" sz="2400" dirty="0"/>
              <a:t>一旦启动完成就会在</a:t>
            </a:r>
            <a:r>
              <a:rPr lang="en-US" altLang="zh-CN" sz="2400" dirty="0" err="1"/>
              <a:t>systemReady</a:t>
            </a:r>
            <a:r>
              <a:rPr lang="zh-CN" altLang="en-US" sz="2400" dirty="0"/>
              <a:t>的回调里启动</a:t>
            </a:r>
            <a:r>
              <a:rPr lang="en-US" altLang="zh-CN" sz="2400" dirty="0" err="1"/>
              <a:t>SystemUIService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---&gt;</a:t>
            </a:r>
            <a:r>
              <a:rPr lang="en-US" altLang="zh-CN" sz="2400" dirty="0" err="1"/>
              <a:t>SystemUIService.onCreate</a:t>
            </a:r>
            <a:r>
              <a:rPr lang="en-US" altLang="zh-CN" sz="2400" dirty="0"/>
              <a:t>—---&gt;</a:t>
            </a:r>
            <a:r>
              <a:rPr lang="en-US" altLang="zh-CN" sz="2400" dirty="0" err="1"/>
              <a:t>SystemUIApplication.startServicesIfNeeded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---&gt;</a:t>
            </a:r>
            <a:r>
              <a:rPr lang="zh-CN" altLang="en-US" sz="2400" dirty="0"/>
              <a:t>循环中调用</a:t>
            </a:r>
            <a:r>
              <a:rPr lang="en-US" altLang="zh-CN" sz="2400" dirty="0" err="1"/>
              <a:t>mServices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].start()</a:t>
            </a:r>
            <a:r>
              <a:rPr lang="zh-CN" altLang="en-US" sz="2400" dirty="0"/>
              <a:t>启动</a:t>
            </a:r>
            <a:r>
              <a:rPr lang="en-US" altLang="zh-CN" sz="2400" dirty="0" err="1"/>
              <a:t>SystemUI</a:t>
            </a:r>
            <a:r>
              <a:rPr lang="zh-CN" altLang="en-US" sz="2400" dirty="0"/>
              <a:t>的各种核心</a:t>
            </a:r>
            <a:r>
              <a:rPr lang="en-US" altLang="zh-CN" sz="2400" dirty="0" smtClean="0">
                <a:solidFill>
                  <a:srgbClr val="FF0000"/>
                </a:solidFill>
              </a:rPr>
              <a:t>service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234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54227"/>
            <a:ext cx="10515600" cy="58227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private </a:t>
            </a:r>
            <a:r>
              <a:rPr lang="en-US" altLang="zh-CN" dirty="0"/>
              <a:t>final Class&lt;?&gt;[] SERVICES = new Class[] {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com.android.systemui.tuner.TunerService.class</a:t>
            </a:r>
            <a:r>
              <a:rPr lang="en-US" altLang="zh-CN" dirty="0"/>
              <a:t>, //</a:t>
            </a:r>
            <a:r>
              <a:rPr lang="zh-CN" altLang="en-US" dirty="0"/>
              <a:t>定制状态栏服务 </a:t>
            </a:r>
            <a:r>
              <a:rPr lang="en-US" altLang="zh-CN" dirty="0" err="1"/>
              <a:t>com.android.systemui.keyguard.KeyguardViewMediator.class</a:t>
            </a:r>
            <a:r>
              <a:rPr lang="en-US" altLang="zh-CN" dirty="0"/>
              <a:t>,//</a:t>
            </a:r>
            <a:r>
              <a:rPr lang="zh-CN" altLang="en-US" dirty="0"/>
              <a:t>锁屏模块 </a:t>
            </a:r>
            <a:r>
              <a:rPr lang="en-US" altLang="zh-CN" dirty="0" err="1"/>
              <a:t>com.android.systemui.recents.Recents.class</a:t>
            </a:r>
            <a:r>
              <a:rPr lang="en-US" altLang="zh-CN" dirty="0"/>
              <a:t>,//</a:t>
            </a:r>
            <a:r>
              <a:rPr lang="zh-CN" altLang="en-US" dirty="0"/>
              <a:t>最近应用 </a:t>
            </a:r>
            <a:r>
              <a:rPr lang="en-US" altLang="zh-CN" dirty="0" err="1"/>
              <a:t>com.android.systemui.volume.VolumeUI.class</a:t>
            </a:r>
            <a:r>
              <a:rPr lang="en-US" altLang="zh-CN" dirty="0"/>
              <a:t>,//</a:t>
            </a:r>
            <a:r>
              <a:rPr lang="zh-CN" altLang="en-US" dirty="0"/>
              <a:t>全局音量控制 </a:t>
            </a:r>
            <a:r>
              <a:rPr lang="en-US" altLang="zh-CN" dirty="0" err="1"/>
              <a:t>com.android.systemui.statusbar.SystemBars.class</a:t>
            </a:r>
            <a:r>
              <a:rPr lang="en-US" altLang="zh-CN" dirty="0"/>
              <a:t>,//</a:t>
            </a:r>
            <a:r>
              <a:rPr lang="zh-CN" altLang="en-US" dirty="0"/>
              <a:t>系统状态栏 </a:t>
            </a:r>
            <a:r>
              <a:rPr lang="en-US" altLang="zh-CN" dirty="0" err="1"/>
              <a:t>com.android.systemui.usb.StorageNotification.class</a:t>
            </a:r>
            <a:r>
              <a:rPr lang="en-US" altLang="zh-CN" dirty="0"/>
              <a:t>,//Storage</a:t>
            </a:r>
            <a:r>
              <a:rPr lang="zh-CN" altLang="en-US" dirty="0"/>
              <a:t>存储通知 </a:t>
            </a:r>
            <a:r>
              <a:rPr lang="en-US" altLang="zh-CN" dirty="0" err="1"/>
              <a:t>com.android.systemui.power.PowerUI.class</a:t>
            </a:r>
            <a:r>
              <a:rPr lang="en-US" altLang="zh-CN" dirty="0"/>
              <a:t>,//</a:t>
            </a:r>
            <a:r>
              <a:rPr lang="zh-CN" altLang="en-US" dirty="0"/>
              <a:t>电量管理相关 </a:t>
            </a:r>
            <a:r>
              <a:rPr lang="en-US" altLang="zh-CN" dirty="0" err="1"/>
              <a:t>com.android.systemui.media.RingtonePlayer.class</a:t>
            </a:r>
            <a:r>
              <a:rPr lang="en-US" altLang="zh-CN" dirty="0"/>
              <a:t>,//</a:t>
            </a:r>
            <a:r>
              <a:rPr lang="zh-CN" altLang="en-US" dirty="0"/>
              <a:t>铃声播放 </a:t>
            </a:r>
            <a:r>
              <a:rPr lang="en-US" altLang="zh-CN" dirty="0" err="1"/>
              <a:t>com.android.systemui.keyboard.KeyboardUI.class</a:t>
            </a:r>
            <a:r>
              <a:rPr lang="en-US" altLang="zh-CN" dirty="0"/>
              <a:t>,//</a:t>
            </a:r>
            <a:r>
              <a:rPr lang="zh-CN" altLang="en-US" dirty="0"/>
              <a:t>键盘相关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5733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0"/>
            <a:ext cx="10515600" cy="61769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abstract class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SystemUI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mContext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Map&lt;Class&lt;?&gt;, Object&gt;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mComponents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abstract void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start();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protected void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onConfigurationChanged(Configuration newConfig)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dump(FileDescriptor fd, PrintWriter pw, String[] args)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protected void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onBootCompleted()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@SuppressWarnings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"unchecked"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getComponent(Class&lt;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interfaceType)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mComponents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mComponents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.get(interfaceType) :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putComponent(Class&lt;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interfaceType,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component)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mComponents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mComponents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.put(interfaceType, component);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overrideNotificationAppName(Context context, Notification.Builder n)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Bundle extras =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Bundle();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extras.putString(Notification.EXTRA_SUBSTITUTE_APP_NAME,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context.getString(com.android.internal.R.string.</a:t>
            </a:r>
            <a:r>
              <a:rPr kumimoji="0" lang="zh-CN" altLang="zh-CN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android_system_label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n.addExtras(extras);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465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SystemBars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87611"/>
            <a:ext cx="10515600" cy="438935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@Override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public </a:t>
            </a:r>
            <a:r>
              <a:rPr lang="en-US" altLang="zh-CN" sz="2400" dirty="0"/>
              <a:t>void start() </a:t>
            </a:r>
            <a:r>
              <a:rPr lang="en-US" altLang="zh-CN" sz="2400" dirty="0" smtClean="0"/>
              <a:t>{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if </a:t>
            </a:r>
            <a:r>
              <a:rPr lang="en-US" altLang="zh-CN" sz="2400" dirty="0"/>
              <a:t>(DEBUG)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 smtClean="0"/>
              <a:t>Log.d</a:t>
            </a:r>
            <a:r>
              <a:rPr lang="en-US" altLang="zh-CN" sz="2400" dirty="0" smtClean="0"/>
              <a:t>(TAG</a:t>
            </a:r>
            <a:r>
              <a:rPr lang="en-US" altLang="zh-CN" sz="2400" dirty="0"/>
              <a:t>, "start");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 smtClean="0"/>
              <a:t>mServiceMonitor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new </a:t>
            </a:r>
            <a:r>
              <a:rPr lang="en-US" altLang="zh-CN" sz="2400" dirty="0" err="1"/>
              <a:t>ServiceMonitor</a:t>
            </a:r>
            <a:r>
              <a:rPr lang="en-US" altLang="zh-CN" sz="2400" dirty="0"/>
              <a:t>(TAG, DEBUG, </a:t>
            </a:r>
            <a:r>
              <a:rPr lang="en-US" altLang="zh-CN" sz="2400" dirty="0" err="1"/>
              <a:t>mContext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Settings.Secure.BAR_SERVICE_COMPONENT</a:t>
            </a:r>
            <a:r>
              <a:rPr lang="en-US" altLang="zh-CN" sz="2400" dirty="0"/>
              <a:t>, this);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 smtClean="0"/>
              <a:t>mServiceMonitor.start</a:t>
            </a:r>
            <a:r>
              <a:rPr lang="en-US" altLang="zh-CN" sz="2400" dirty="0"/>
              <a:t>(); </a:t>
            </a:r>
            <a:r>
              <a:rPr lang="en-US" altLang="zh-CN" sz="2400" dirty="0" smtClean="0"/>
              <a:t>	// </a:t>
            </a:r>
            <a:r>
              <a:rPr lang="en-US" altLang="zh-CN" sz="2400" dirty="0"/>
              <a:t>will call </a:t>
            </a:r>
            <a:r>
              <a:rPr lang="en-US" altLang="zh-CN" sz="2400" dirty="0" err="1"/>
              <a:t>onNoService</a:t>
            </a:r>
            <a:r>
              <a:rPr lang="en-US" altLang="zh-CN" sz="2400" dirty="0"/>
              <a:t> if no remote service is </a:t>
            </a:r>
            <a:r>
              <a:rPr lang="en-US" altLang="zh-CN" sz="2400" dirty="0" smtClean="0"/>
              <a:t>found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4447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public void start() { </a:t>
            </a:r>
            <a:r>
              <a:rPr lang="en-US" altLang="zh-CN" dirty="0" err="1"/>
              <a:t>mWindowManager</a:t>
            </a:r>
            <a:r>
              <a:rPr lang="en-US" altLang="zh-CN" dirty="0"/>
              <a:t> = (</a:t>
            </a:r>
            <a:r>
              <a:rPr lang="en-US" altLang="zh-CN" dirty="0" err="1"/>
              <a:t>WindowManager</a:t>
            </a:r>
            <a:r>
              <a:rPr lang="en-US" altLang="zh-CN" dirty="0"/>
              <a:t>)</a:t>
            </a:r>
            <a:r>
              <a:rPr lang="en-US" altLang="zh-CN" dirty="0" err="1"/>
              <a:t>mContext.getSystemService</a:t>
            </a:r>
            <a:r>
              <a:rPr lang="en-US" altLang="zh-CN" dirty="0"/>
              <a:t>(</a:t>
            </a:r>
            <a:r>
              <a:rPr lang="en-US" altLang="zh-CN" dirty="0" err="1"/>
              <a:t>Context.WINDOW_SERVICE</a:t>
            </a:r>
            <a:r>
              <a:rPr lang="en-US" altLang="zh-CN" dirty="0"/>
              <a:t>); </a:t>
            </a:r>
            <a:r>
              <a:rPr lang="en-US" altLang="zh-CN" dirty="0" err="1"/>
              <a:t>mWindowManagerService</a:t>
            </a:r>
            <a:r>
              <a:rPr lang="en-US" altLang="zh-CN" dirty="0"/>
              <a:t> = </a:t>
            </a:r>
            <a:r>
              <a:rPr lang="en-US" altLang="zh-CN" dirty="0" err="1"/>
              <a:t>WindowManagerGlobal.getWindowManagerService</a:t>
            </a:r>
            <a:r>
              <a:rPr lang="en-US" altLang="zh-CN" dirty="0"/>
              <a:t>(); </a:t>
            </a:r>
            <a:r>
              <a:rPr lang="en-US" altLang="zh-CN" dirty="0" err="1"/>
              <a:t>mDisplay</a:t>
            </a:r>
            <a:r>
              <a:rPr lang="en-US" altLang="zh-CN" dirty="0"/>
              <a:t> = </a:t>
            </a:r>
            <a:r>
              <a:rPr lang="en-US" altLang="zh-CN" dirty="0" err="1"/>
              <a:t>mWindowManager.getDefaultDisplay</a:t>
            </a:r>
            <a:r>
              <a:rPr lang="en-US" altLang="zh-CN" dirty="0"/>
              <a:t>(); </a:t>
            </a:r>
            <a:r>
              <a:rPr lang="en-US" altLang="zh-CN" dirty="0" err="1"/>
              <a:t>mDevicePolicyManager</a:t>
            </a:r>
            <a:r>
              <a:rPr lang="en-US" altLang="zh-CN" dirty="0"/>
              <a:t> = (</a:t>
            </a:r>
            <a:r>
              <a:rPr lang="en-US" altLang="zh-CN" dirty="0" err="1"/>
              <a:t>DevicePolicyManager</a:t>
            </a:r>
            <a:r>
              <a:rPr lang="en-US" altLang="zh-CN" dirty="0"/>
              <a:t>)</a:t>
            </a:r>
            <a:r>
              <a:rPr lang="en-US" altLang="zh-CN" dirty="0" err="1"/>
              <a:t>mContext.getSystemService</a:t>
            </a:r>
            <a:r>
              <a:rPr lang="en-US" altLang="zh-CN" dirty="0"/>
              <a:t>( </a:t>
            </a:r>
            <a:r>
              <a:rPr lang="en-US" altLang="zh-CN" dirty="0" err="1"/>
              <a:t>Context.DEVICE_POLICY_SERVICE</a:t>
            </a:r>
            <a:r>
              <a:rPr lang="en-US" altLang="zh-CN" dirty="0"/>
              <a:t>); </a:t>
            </a:r>
            <a:r>
              <a:rPr lang="en-US" altLang="zh-CN" dirty="0" err="1"/>
              <a:t>mNotificationColorUtil</a:t>
            </a:r>
            <a:r>
              <a:rPr lang="en-US" altLang="zh-CN" dirty="0"/>
              <a:t> = </a:t>
            </a:r>
            <a:r>
              <a:rPr lang="en-US" altLang="zh-CN" dirty="0" err="1"/>
              <a:t>NotificationColorUtil.getInstance</a:t>
            </a:r>
            <a:r>
              <a:rPr lang="en-US" altLang="zh-CN" dirty="0"/>
              <a:t>(</a:t>
            </a:r>
            <a:r>
              <a:rPr lang="en-US" altLang="zh-CN" dirty="0" err="1"/>
              <a:t>mContext</a:t>
            </a:r>
            <a:r>
              <a:rPr lang="en-US" altLang="zh-CN" dirty="0"/>
              <a:t>); </a:t>
            </a:r>
            <a:r>
              <a:rPr lang="en-US" altLang="zh-CN" dirty="0" err="1"/>
              <a:t>mNotificationData</a:t>
            </a:r>
            <a:r>
              <a:rPr lang="en-US" altLang="zh-CN" dirty="0"/>
              <a:t> = new </a:t>
            </a:r>
            <a:r>
              <a:rPr lang="en-US" altLang="zh-CN" dirty="0" err="1"/>
              <a:t>NotificationData</a:t>
            </a:r>
            <a:r>
              <a:rPr lang="en-US" altLang="zh-CN" dirty="0"/>
              <a:t>(this); </a:t>
            </a:r>
            <a:r>
              <a:rPr lang="en-US" altLang="zh-CN" dirty="0" err="1"/>
              <a:t>mAccessibilityManager</a:t>
            </a:r>
            <a:r>
              <a:rPr lang="en-US" altLang="zh-CN" dirty="0"/>
              <a:t> = (</a:t>
            </a:r>
            <a:r>
              <a:rPr lang="en-US" altLang="zh-CN" dirty="0" err="1"/>
              <a:t>AccessibilityManager</a:t>
            </a:r>
            <a:r>
              <a:rPr lang="en-US" altLang="zh-CN" dirty="0"/>
              <a:t>) </a:t>
            </a:r>
            <a:r>
              <a:rPr lang="en-US" altLang="zh-CN" dirty="0" err="1"/>
              <a:t>mContext.getSystemService</a:t>
            </a:r>
            <a:r>
              <a:rPr lang="en-US" altLang="zh-CN" dirty="0"/>
              <a:t>(</a:t>
            </a:r>
            <a:r>
              <a:rPr lang="en-US" altLang="zh-CN" dirty="0" err="1"/>
              <a:t>Context.ACCESSIBILITY_SERVICE</a:t>
            </a:r>
            <a:r>
              <a:rPr lang="en-US" altLang="zh-CN" dirty="0"/>
              <a:t>); </a:t>
            </a:r>
            <a:r>
              <a:rPr lang="en-US" altLang="zh-CN" dirty="0" err="1"/>
              <a:t>mDreamManager</a:t>
            </a:r>
            <a:r>
              <a:rPr lang="en-US" altLang="zh-CN" dirty="0"/>
              <a:t> = </a:t>
            </a:r>
            <a:r>
              <a:rPr lang="en-US" altLang="zh-CN" dirty="0" err="1"/>
              <a:t>IDreamManager.Stub.asInterface</a:t>
            </a:r>
            <a:r>
              <a:rPr lang="en-US" altLang="zh-CN" dirty="0"/>
              <a:t>( </a:t>
            </a:r>
            <a:r>
              <a:rPr lang="en-US" altLang="zh-CN" dirty="0" err="1"/>
              <a:t>ServiceManager.checkService</a:t>
            </a:r>
            <a:r>
              <a:rPr lang="en-US" altLang="zh-CN" dirty="0"/>
              <a:t>(</a:t>
            </a:r>
            <a:r>
              <a:rPr lang="en-US" altLang="zh-CN" dirty="0" err="1"/>
              <a:t>DreamService.DREAM_SERVICE</a:t>
            </a:r>
            <a:r>
              <a:rPr lang="en-US" altLang="zh-CN" dirty="0"/>
              <a:t>)); </a:t>
            </a:r>
            <a:r>
              <a:rPr lang="en-US" altLang="zh-CN" dirty="0" err="1"/>
              <a:t>mPowerManager</a:t>
            </a:r>
            <a:r>
              <a:rPr lang="en-US" altLang="zh-CN" dirty="0"/>
              <a:t> = (</a:t>
            </a:r>
            <a:r>
              <a:rPr lang="en-US" altLang="zh-CN" dirty="0" err="1"/>
              <a:t>PowerManager</a:t>
            </a:r>
            <a:r>
              <a:rPr lang="en-US" altLang="zh-CN" dirty="0"/>
              <a:t>) </a:t>
            </a:r>
            <a:r>
              <a:rPr lang="en-US" altLang="zh-CN" dirty="0" err="1"/>
              <a:t>mContext.getSystemService</a:t>
            </a:r>
            <a:r>
              <a:rPr lang="en-US" altLang="zh-CN" dirty="0"/>
              <a:t>(</a:t>
            </a:r>
            <a:r>
              <a:rPr lang="en-US" altLang="zh-CN" dirty="0" err="1"/>
              <a:t>Context.POWER_SERVICE</a:t>
            </a:r>
            <a:r>
              <a:rPr lang="en-US" altLang="zh-CN" dirty="0"/>
              <a:t>); ....... //</a:t>
            </a:r>
            <a:r>
              <a:rPr lang="zh-CN" altLang="en-US" dirty="0"/>
              <a:t>在这里实例化了许多</a:t>
            </a:r>
            <a:r>
              <a:rPr lang="en-US" altLang="zh-CN" dirty="0" err="1"/>
              <a:t>systemui</a:t>
            </a:r>
            <a:r>
              <a:rPr lang="zh-CN" altLang="en-US" dirty="0"/>
              <a:t>常用的对象，服务，</a:t>
            </a:r>
            <a:r>
              <a:rPr lang="en-US" altLang="zh-CN" dirty="0"/>
              <a:t>Manager</a:t>
            </a:r>
            <a:r>
              <a:rPr lang="zh-CN" altLang="en-US" dirty="0"/>
              <a:t>，</a:t>
            </a:r>
            <a:r>
              <a:rPr lang="en-US" altLang="zh-CN" dirty="0"/>
              <a:t>Observer</a:t>
            </a:r>
            <a:r>
              <a:rPr lang="zh-CN" altLang="en-US" dirty="0"/>
              <a:t>等等 </a:t>
            </a:r>
            <a:r>
              <a:rPr lang="en-US" altLang="zh-CN" dirty="0"/>
              <a:t>....... </a:t>
            </a:r>
            <a:r>
              <a:rPr lang="en-US" altLang="zh-CN" dirty="0" err="1"/>
              <a:t>createAndAddWindows</a:t>
            </a:r>
            <a:r>
              <a:rPr lang="en-US" altLang="zh-CN" dirty="0"/>
              <a:t>(); //</a:t>
            </a:r>
            <a:r>
              <a:rPr lang="zh-CN" altLang="en-US" dirty="0"/>
              <a:t>创建并添加视图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522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Notification System </a:t>
            </a:r>
            <a:r>
              <a:rPr lang="zh-CN" altLang="en-US" dirty="0" smtClean="0"/>
              <a:t>通知系统</a:t>
            </a:r>
            <a:endParaRPr lang="en-US" altLang="zh-CN" dirty="0" smtClean="0"/>
          </a:p>
          <a:p>
            <a:r>
              <a:rPr lang="zh-CN" altLang="en-US" sz="2400" dirty="0" smtClean="0"/>
              <a:t>通知的类别：</a:t>
            </a:r>
            <a:r>
              <a:rPr lang="zh-CN" altLang="en-US" sz="2400" dirty="0"/>
              <a:t>用户可以针对不同的通知类别单独设置通知优先级别和提醒方式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通知圆点：</a:t>
            </a:r>
            <a:r>
              <a:rPr lang="en-US" altLang="zh-CN" sz="2400" dirty="0" smtClean="0"/>
              <a:t>Oreo</a:t>
            </a:r>
            <a:r>
              <a:rPr lang="zh-CN" altLang="en-US" sz="2400" dirty="0" smtClean="0"/>
              <a:t>之前的版本并不支持通过特定的系统广播，动态修改图标，所以，在需要做到如</a:t>
            </a:r>
            <a:r>
              <a:rPr lang="en-US" altLang="zh-CN" sz="2400" dirty="0" err="1" smtClean="0"/>
              <a:t>iOS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Launcher</a:t>
            </a:r>
            <a:r>
              <a:rPr lang="zh-CN" altLang="en-US" sz="2400" dirty="0" smtClean="0"/>
              <a:t>的通知角标，需要第三方启动器和通知读取工具</a:t>
            </a:r>
            <a:r>
              <a:rPr lang="zh-CN" altLang="en-US" sz="2400" dirty="0"/>
              <a:t>（比如 </a:t>
            </a:r>
            <a:r>
              <a:rPr lang="en-US" altLang="zh-CN" sz="2400" dirty="0"/>
              <a:t>Nova </a:t>
            </a:r>
            <a:r>
              <a:rPr lang="en-US" altLang="zh-CN" sz="2400" dirty="0" smtClean="0"/>
              <a:t>Launcher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Telsa</a:t>
            </a:r>
            <a:r>
              <a:rPr lang="zh-CN" altLang="en-US" sz="2400" dirty="0" smtClean="0"/>
              <a:t>）或者系统源码深度定制，如小米等手机厂商，新版本的会显示红点角标</a:t>
            </a:r>
            <a:endParaRPr lang="en-US" altLang="zh-CN" sz="2400" dirty="0" smtClean="0"/>
          </a:p>
          <a:p>
            <a:r>
              <a:rPr lang="zh-CN" altLang="en-US" sz="2400" dirty="0" smtClean="0"/>
              <a:t>通知延迟，设置类似于闹钟的的提醒，在方便的时间重新出现的通知栏</a:t>
            </a:r>
            <a:endParaRPr lang="en-US" altLang="zh-CN" sz="2400" dirty="0" smtClean="0"/>
          </a:p>
          <a:p>
            <a:r>
              <a:rPr lang="zh-CN" altLang="en-US" sz="2400" dirty="0" smtClean="0"/>
              <a:t>通知样式，</a:t>
            </a:r>
            <a:r>
              <a:rPr lang="zh-CN" altLang="en-US" sz="2400" dirty="0"/>
              <a:t>使用原生通知样式的</a:t>
            </a:r>
            <a:r>
              <a:rPr lang="zh-CN" altLang="en-US" sz="2400" dirty="0" smtClean="0"/>
              <a:t>应用可以</a:t>
            </a:r>
            <a:r>
              <a:rPr lang="zh-CN" altLang="en-US" sz="2400" dirty="0"/>
              <a:t>在 </a:t>
            </a:r>
            <a:r>
              <a:rPr lang="en-US" altLang="zh-CN" sz="2400" dirty="0"/>
              <a:t>Android 8.0 </a:t>
            </a:r>
            <a:r>
              <a:rPr lang="zh-CN" altLang="en-US" sz="2400" dirty="0"/>
              <a:t>上正确调用新的通知背景着色机制</a:t>
            </a:r>
            <a:r>
              <a:rPr lang="zh-CN" altLang="en-US" sz="2400" dirty="0" smtClean="0"/>
              <a:t>了</a:t>
            </a:r>
            <a:endParaRPr lang="en-US" altLang="zh-CN" sz="2400" dirty="0" smtClean="0"/>
          </a:p>
          <a:p>
            <a:r>
              <a:rPr lang="zh-CN" altLang="en-US" sz="2400" dirty="0" smtClean="0"/>
              <a:t>通知超时，特定时间后自动清除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20824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4300"/>
            <a:ext cx="10515600" cy="606266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画中</a:t>
            </a:r>
            <a:r>
              <a:rPr lang="zh-CN" altLang="en-US" dirty="0" smtClean="0"/>
              <a:t>画（</a:t>
            </a:r>
            <a:r>
              <a:rPr lang="en-US" altLang="zh-CN" dirty="0" smtClean="0"/>
              <a:t>from Android </a:t>
            </a:r>
            <a:r>
              <a:rPr lang="en-US" altLang="zh-CN" dirty="0" smtClean="0"/>
              <a:t>7</a:t>
            </a:r>
            <a:r>
              <a:rPr lang="en-US" altLang="zh-CN" dirty="0" smtClean="0"/>
              <a:t>.0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sz="2400" dirty="0" smtClean="0"/>
              <a:t>从 </a:t>
            </a:r>
            <a:r>
              <a:rPr lang="en-US" altLang="zh-CN" sz="2400" dirty="0"/>
              <a:t>Android 8.0 </a:t>
            </a:r>
            <a:r>
              <a:rPr lang="zh-CN" altLang="en-US" sz="2400" dirty="0"/>
              <a:t>开始，系统将支持更加自由、灵活的「画中画」模式。这个通常用于视频播放的特性早已在部分 </a:t>
            </a:r>
            <a:r>
              <a:rPr lang="en-US" altLang="zh-CN" sz="2400" dirty="0"/>
              <a:t>OEM </a:t>
            </a:r>
            <a:r>
              <a:rPr lang="zh-CN" altLang="en-US" sz="2400" dirty="0"/>
              <a:t>厂商的定制 </a:t>
            </a:r>
            <a:r>
              <a:rPr lang="en-US" altLang="zh-CN" sz="2400" dirty="0"/>
              <a:t>ROM </a:t>
            </a:r>
            <a:r>
              <a:rPr lang="zh-CN" altLang="en-US" sz="2400" dirty="0"/>
              <a:t>和 </a:t>
            </a:r>
            <a:r>
              <a:rPr lang="en-US" altLang="zh-CN" sz="2400" dirty="0"/>
              <a:t>Android TV </a:t>
            </a:r>
            <a:r>
              <a:rPr lang="zh-CN" altLang="en-US" sz="2400" dirty="0"/>
              <a:t>当中的</a:t>
            </a:r>
            <a:r>
              <a:rPr lang="zh-CN" altLang="en-US" sz="2400" dirty="0" smtClean="0"/>
              <a:t>实现，区别于前台播放的视频类应用或者网站的小窗</a:t>
            </a:r>
            <a:r>
              <a:rPr lang="zh-CN" altLang="en-US" sz="2400" dirty="0" smtClean="0"/>
              <a:t>播放，</a:t>
            </a:r>
            <a:r>
              <a:rPr lang="zh-CN" altLang="en-US" sz="2400" dirty="0" smtClean="0"/>
              <a:t>它</a:t>
            </a:r>
            <a:r>
              <a:rPr lang="zh-CN" altLang="en-US" sz="2400" dirty="0"/>
              <a:t>允许用户将播放的视频缩小并显示到所有其他内容上方的浮动窗口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手动进入系统</a:t>
            </a:r>
            <a:r>
              <a:rPr lang="en-US" altLang="zh-CN" sz="2400" dirty="0" smtClean="0"/>
              <a:t>UI</a:t>
            </a:r>
            <a:r>
              <a:rPr lang="zh-CN" altLang="en-US" sz="2400" dirty="0" smtClean="0"/>
              <a:t>调谐器（</a:t>
            </a:r>
            <a:r>
              <a:rPr lang="en-US" altLang="zh-CN" sz="2400" dirty="0" smtClean="0"/>
              <a:t>6.0</a:t>
            </a:r>
            <a:r>
              <a:rPr lang="zh-CN" altLang="en-US" sz="2400" dirty="0" smtClean="0"/>
              <a:t>），长按设置齿轮图标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秒，出现提示表示成功，在设置底部找到调节工具，添加光标到导航栏，映射键码</a:t>
            </a:r>
            <a:r>
              <a:rPr lang="en-US" altLang="zh-CN" sz="2400" dirty="0" smtClean="0"/>
              <a:t>171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64565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蓝牙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sz="2400" dirty="0"/>
              <a:t>支持 </a:t>
            </a:r>
            <a:r>
              <a:rPr lang="en-US" altLang="zh-CN" sz="2400" b="1" dirty="0"/>
              <a:t>AVRCP 1.4 </a:t>
            </a:r>
            <a:r>
              <a:rPr lang="zh-CN" altLang="en-US" sz="2400" dirty="0"/>
              <a:t>标准：支持远程浏览和控制 </a:t>
            </a:r>
            <a:r>
              <a:rPr lang="en-US" altLang="zh-CN" sz="2400" dirty="0"/>
              <a:t>TV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HiFi</a:t>
            </a:r>
            <a:r>
              <a:rPr lang="en-US" altLang="zh-CN" sz="2400" dirty="0"/>
              <a:t> </a:t>
            </a:r>
            <a:r>
              <a:rPr lang="zh-CN" altLang="en-US" sz="2400" dirty="0"/>
              <a:t>等设备的媒体库。</a:t>
            </a:r>
          </a:p>
          <a:p>
            <a:r>
              <a:rPr lang="zh-CN" altLang="en-US" sz="2400" dirty="0"/>
              <a:t>支持</a:t>
            </a:r>
            <a:r>
              <a:rPr lang="zh-CN" altLang="en-US" sz="2400" b="1" dirty="0"/>
              <a:t>蓝牙低功耗 </a:t>
            </a:r>
            <a:r>
              <a:rPr lang="en-US" altLang="zh-CN" sz="2400" b="1" dirty="0"/>
              <a:t>(BLE) 5.0</a:t>
            </a:r>
            <a:r>
              <a:rPr lang="zh-CN" altLang="en-US" sz="2400" dirty="0"/>
              <a:t> 标准：传输速度提升两倍、传输距离提升四倍、数据承载能力提升八倍。此外，</a:t>
            </a:r>
            <a:r>
              <a:rPr lang="en-US" altLang="zh-CN" sz="2400" dirty="0"/>
              <a:t>5.0 </a:t>
            </a:r>
            <a:r>
              <a:rPr lang="zh-CN" altLang="en-US" sz="2400" dirty="0"/>
              <a:t>标准还优化了时隙可用性和信道选择算法，可规避 </a:t>
            </a:r>
            <a:r>
              <a:rPr lang="en-US" altLang="zh-CN" sz="2400" dirty="0"/>
              <a:t>Wi-Fi </a:t>
            </a:r>
            <a:r>
              <a:rPr lang="zh-CN" altLang="en-US" sz="2400" dirty="0"/>
              <a:t>和 </a:t>
            </a:r>
            <a:r>
              <a:rPr lang="en-US" altLang="zh-CN" sz="2400" dirty="0"/>
              <a:t>LTE </a:t>
            </a:r>
            <a:r>
              <a:rPr lang="zh-CN" altLang="en-US" sz="2400" dirty="0"/>
              <a:t>信道干扰来提高数据传输质量。</a:t>
            </a:r>
          </a:p>
          <a:p>
            <a:r>
              <a:rPr lang="zh-CN" altLang="en-US" sz="2400" dirty="0"/>
              <a:t>集成</a:t>
            </a:r>
            <a:r>
              <a:rPr lang="zh-CN" altLang="en-US" sz="2400" b="1" dirty="0"/>
              <a:t>更多蓝牙协议编解码器</a:t>
            </a:r>
            <a:r>
              <a:rPr lang="zh-CN" altLang="en-US" sz="2400" dirty="0"/>
              <a:t>，包括由 </a:t>
            </a:r>
            <a:r>
              <a:rPr lang="en-US" altLang="zh-CN" sz="2400" dirty="0"/>
              <a:t>Sony </a:t>
            </a:r>
            <a:r>
              <a:rPr lang="zh-CN" altLang="en-US" sz="2400" dirty="0"/>
              <a:t>提供的 </a:t>
            </a:r>
            <a:r>
              <a:rPr lang="en-US" altLang="zh-CN" sz="2400" dirty="0"/>
              <a:t>LDAC </a:t>
            </a:r>
            <a:r>
              <a:rPr lang="zh-CN" altLang="en-US" sz="2400" dirty="0"/>
              <a:t>编解码器。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726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自适应图标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sz="2400" dirty="0"/>
              <a:t>自适应图标不仅可以最大程度上保留自己的特色，同时还能完美地融入到不同启动器和 </a:t>
            </a:r>
            <a:r>
              <a:rPr lang="en-US" altLang="zh-CN" sz="2400" dirty="0"/>
              <a:t>ROM </a:t>
            </a:r>
            <a:r>
              <a:rPr lang="zh-CN" altLang="en-US" sz="2400" dirty="0"/>
              <a:t>的整体视觉风格当中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动态效果</a:t>
            </a:r>
            <a:endParaRPr lang="en-US" altLang="zh-CN" sz="2400" dirty="0" smtClean="0"/>
          </a:p>
          <a:p>
            <a:r>
              <a:rPr lang="zh-CN" altLang="en-US" sz="2400" dirty="0"/>
              <a:t>自</a:t>
            </a:r>
            <a:r>
              <a:rPr lang="zh-CN" altLang="en-US" sz="2400" dirty="0" smtClean="0"/>
              <a:t>适应图标是一个新的</a:t>
            </a:r>
            <a:r>
              <a:rPr lang="en-US" altLang="zh-CN" sz="2400" dirty="0" err="1" smtClean="0"/>
              <a:t>drawable</a:t>
            </a:r>
            <a:r>
              <a:rPr lang="zh-CN" altLang="en-US" sz="2400" dirty="0" smtClean="0"/>
              <a:t>类型</a:t>
            </a:r>
            <a:r>
              <a:rPr lang="en-US" altLang="zh-CN" sz="2400" dirty="0" err="1" smtClean="0">
                <a:hlinkClick r:id="rId2"/>
              </a:rPr>
              <a:t>AdaptiveIconDrawable</a:t>
            </a:r>
            <a:endParaRPr lang="en-US" altLang="zh-CN" sz="2400" dirty="0"/>
          </a:p>
          <a:p>
            <a:r>
              <a:rPr lang="zh-CN" altLang="en-US" sz="2400" dirty="0" smtClean="0"/>
              <a:t>两张</a:t>
            </a:r>
            <a:r>
              <a:rPr lang="en-US" altLang="zh-CN" sz="2400" dirty="0" smtClean="0"/>
              <a:t>108dp * 108dp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PNG</a:t>
            </a:r>
            <a:r>
              <a:rPr lang="zh-CN" altLang="en-US" sz="2400" dirty="0" smtClean="0"/>
              <a:t>图片，图层中心</a:t>
            </a:r>
            <a:r>
              <a:rPr lang="en-US" altLang="zh-CN" sz="2400" dirty="0" smtClean="0"/>
              <a:t>72dp*72dp</a:t>
            </a:r>
            <a:r>
              <a:rPr lang="zh-CN" altLang="en-US" sz="2400" dirty="0" smtClean="0"/>
              <a:t>为可视范围，外围的</a:t>
            </a:r>
            <a:r>
              <a:rPr lang="en-US" altLang="zh-CN" sz="2400" dirty="0" smtClean="0"/>
              <a:t>36dp</a:t>
            </a:r>
            <a:r>
              <a:rPr lang="zh-CN" altLang="en-US" sz="2400" dirty="0" smtClean="0"/>
              <a:t>范围用于实现动态效果</a:t>
            </a:r>
            <a:endParaRPr lang="en-US" altLang="zh-CN" sz="2400" dirty="0" smtClean="0"/>
          </a:p>
          <a:p>
            <a:r>
              <a:rPr lang="zh-CN" altLang="en-US" sz="2400" dirty="0" smtClean="0"/>
              <a:t>创建自适应图标：</a:t>
            </a:r>
            <a:r>
              <a:rPr lang="en-US" altLang="zh-CN" sz="2400" dirty="0" smtClean="0"/>
              <a:t>Next………….</a:t>
            </a:r>
          </a:p>
          <a:p>
            <a:pPr marL="0" indent="0"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98706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5900"/>
            <a:ext cx="10515600" cy="5961063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AndroidManifest</a:t>
            </a:r>
            <a:r>
              <a:rPr lang="en-US" altLang="zh-CN" dirty="0" smtClean="0"/>
              <a:t>  application</a:t>
            </a:r>
            <a:r>
              <a:rPr lang="zh-CN" altLang="en-US" dirty="0" smtClean="0"/>
              <a:t>节点指定</a:t>
            </a:r>
            <a:r>
              <a:rPr lang="en-US" altLang="zh-CN" dirty="0" err="1" smtClean="0"/>
              <a:t>drawable</a:t>
            </a:r>
            <a:endParaRPr lang="en-US" altLang="zh-CN" dirty="0" smtClean="0"/>
          </a:p>
          <a:p>
            <a:r>
              <a:rPr lang="en-US" altLang="zh-CN" dirty="0"/>
              <a:t>&lt;</a:t>
            </a:r>
            <a:r>
              <a:rPr lang="en-US" altLang="zh-CN" dirty="0" err="1"/>
              <a:t>maskable</a:t>
            </a:r>
            <a:r>
              <a:rPr lang="en-US" altLang="zh-CN" dirty="0"/>
              <a:t>-icon&gt;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/>
              <a:t> &lt;background </a:t>
            </a:r>
            <a:r>
              <a:rPr lang="en-US" altLang="zh-CN" dirty="0" err="1"/>
              <a:t>android:drawable</a:t>
            </a:r>
            <a:r>
              <a:rPr lang="en-US" altLang="zh-CN" dirty="0"/>
              <a:t>="@color/</a:t>
            </a:r>
            <a:r>
              <a:rPr lang="en-US" altLang="zh-CN" dirty="0" err="1"/>
              <a:t>ic_background</a:t>
            </a:r>
            <a:r>
              <a:rPr lang="en-US" altLang="zh-CN" dirty="0"/>
              <a:t>"/&gt;</a:t>
            </a:r>
          </a:p>
          <a:p>
            <a:pPr marL="0" indent="0">
              <a:buNone/>
            </a:pPr>
            <a:r>
              <a:rPr lang="en-US" altLang="zh-CN" dirty="0" smtClean="0"/>
              <a:t>	&lt;</a:t>
            </a:r>
            <a:r>
              <a:rPr lang="en-US" altLang="zh-CN" dirty="0"/>
              <a:t>foreground </a:t>
            </a:r>
            <a:r>
              <a:rPr lang="en-US" altLang="zh-CN" dirty="0" err="1"/>
              <a:t>android:drawable</a:t>
            </a:r>
            <a:r>
              <a:rPr lang="en-US" altLang="zh-CN" dirty="0"/>
              <a:t>="@</a:t>
            </a:r>
            <a:r>
              <a:rPr lang="en-US" altLang="zh-CN" dirty="0" err="1"/>
              <a:t>mipmap</a:t>
            </a:r>
            <a:r>
              <a:rPr lang="en-US" altLang="zh-CN" dirty="0"/>
              <a:t>/</a:t>
            </a:r>
            <a:r>
              <a:rPr lang="en-US" altLang="zh-CN" dirty="0" err="1"/>
              <a:t>ic_foreground</a:t>
            </a:r>
            <a:r>
              <a:rPr lang="en-US" altLang="zh-CN" dirty="0"/>
              <a:t>"/&gt;</a:t>
            </a:r>
          </a:p>
          <a:p>
            <a:pPr marL="0" indent="0">
              <a:buNone/>
            </a:pPr>
            <a:r>
              <a:rPr lang="en-US" altLang="zh-CN" dirty="0" smtClean="0"/>
              <a:t>  &lt;/</a:t>
            </a:r>
            <a:r>
              <a:rPr lang="en-US" altLang="zh-CN" dirty="0" err="1"/>
              <a:t>maskable</a:t>
            </a:r>
            <a:r>
              <a:rPr lang="en-US" altLang="zh-CN" dirty="0"/>
              <a:t>-icon&gt;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9809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抛砖引玉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Heads-Up Notification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Android 5.0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/>
              <a:t>当设备处于使用状态下（已经解锁并且屏幕亮着）时，这种通知以一个小的浮动窗口的形式呈现</a:t>
            </a:r>
            <a:r>
              <a:rPr lang="zh-CN" altLang="en-US" sz="2400" dirty="0" smtClean="0"/>
              <a:t>出来，</a:t>
            </a:r>
            <a:r>
              <a:rPr lang="en-US" altLang="zh-CN" sz="2400" dirty="0"/>
              <a:t> Heads-up Notification</a:t>
            </a:r>
            <a:r>
              <a:rPr lang="zh-CN" altLang="en-US" sz="2400" dirty="0"/>
              <a:t>可以包含</a:t>
            </a:r>
            <a:r>
              <a:rPr lang="en-US" altLang="zh-CN" sz="2400" dirty="0"/>
              <a:t>Action Button</a:t>
            </a:r>
            <a:r>
              <a:rPr lang="zh-CN" altLang="en-US" sz="2400" dirty="0"/>
              <a:t>。用户可以点击</a:t>
            </a:r>
            <a:r>
              <a:rPr lang="en-US" altLang="zh-CN" sz="2400" dirty="0"/>
              <a:t>Action Button</a:t>
            </a:r>
            <a:r>
              <a:rPr lang="zh-CN" altLang="en-US" sz="2400" dirty="0"/>
              <a:t>进行相应的操作，也可以将这个通知界面移除掉但是不离开当前应用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Requirement:</a:t>
            </a:r>
          </a:p>
          <a:p>
            <a:r>
              <a:rPr lang="en-US" altLang="zh-CN" sz="2400" dirty="0"/>
              <a:t>Notification</a:t>
            </a:r>
            <a:r>
              <a:rPr lang="zh-CN" altLang="en-US" sz="2400" dirty="0"/>
              <a:t>设置了</a:t>
            </a:r>
            <a:r>
              <a:rPr lang="en-US" altLang="zh-CN" sz="2400" dirty="0" err="1"/>
              <a:t>fullScreenIntent</a:t>
            </a:r>
            <a:endParaRPr lang="en-US" altLang="zh-CN" sz="2400" dirty="0"/>
          </a:p>
          <a:p>
            <a:r>
              <a:rPr lang="en-US" altLang="zh-CN" sz="2400" dirty="0"/>
              <a:t>Notification</a:t>
            </a:r>
            <a:r>
              <a:rPr lang="zh-CN" altLang="en-US" sz="2400" dirty="0"/>
              <a:t>是一个</a:t>
            </a:r>
            <a:r>
              <a:rPr lang="en-US" altLang="zh-CN" sz="2400" dirty="0"/>
              <a:t>High</a:t>
            </a:r>
            <a:r>
              <a:rPr lang="zh-CN" altLang="en-US" sz="2400" dirty="0"/>
              <a:t>优先级的通知并且使用了铃声或</a:t>
            </a:r>
            <a:r>
              <a:rPr lang="zh-CN" altLang="en-US" sz="2400" dirty="0" smtClean="0"/>
              <a:t>震动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83976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98500"/>
            <a:ext cx="10515600" cy="547846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锁屏上的</a:t>
            </a:r>
            <a:r>
              <a:rPr lang="en-US" altLang="zh-CN" dirty="0" smtClean="0"/>
              <a:t>Notification(Android 5.0)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 smtClean="0"/>
              <a:t>开发者可以通过</a:t>
            </a:r>
            <a:r>
              <a:rPr lang="en-US" altLang="zh-CN" sz="2400" dirty="0" err="1" smtClean="0"/>
              <a:t>Notification.Builder.setVisibility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方法来控制通知显示的详细级别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Visibility_public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显示全部内容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Visibility_private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显示基本信息 </a:t>
            </a:r>
            <a:r>
              <a:rPr lang="en-US" altLang="zh-CN" sz="2400" dirty="0" smtClean="0"/>
              <a:t>title  icon</a:t>
            </a:r>
          </a:p>
          <a:p>
            <a:pPr marL="0" indent="0">
              <a:buNone/>
            </a:pPr>
            <a:r>
              <a:rPr lang="en-US" altLang="zh-CN" sz="2400" dirty="0" err="1" smtClean="0"/>
              <a:t>Visibility_secret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不</a:t>
            </a:r>
            <a:r>
              <a:rPr lang="zh-CN" altLang="en-US" sz="2400" dirty="0" smtClean="0"/>
              <a:t>显示通知的任何内容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26774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4670</TotalTime>
  <Words>1297</Words>
  <Application>Microsoft Office PowerPoint</Application>
  <PresentationFormat>宽屏</PresentationFormat>
  <Paragraphs>152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Arial Unicode MS</vt:lpstr>
      <vt:lpstr>宋体</vt:lpstr>
      <vt:lpstr>Arial</vt:lpstr>
      <vt:lpstr>Calibri</vt:lpstr>
      <vt:lpstr>Calibri Light</vt:lpstr>
      <vt:lpstr>Consolas</vt:lpstr>
      <vt:lpstr>Office 主题</vt:lpstr>
      <vt:lpstr>       Oreo</vt:lpstr>
      <vt:lpstr>Oreo</vt:lpstr>
      <vt:lpstr>Summary</vt:lpstr>
      <vt:lpstr>PowerPoint 演示文稿</vt:lpstr>
      <vt:lpstr>PowerPoint 演示文稿</vt:lpstr>
      <vt:lpstr>PowerPoint 演示文稿</vt:lpstr>
      <vt:lpstr>PowerPoint 演示文稿</vt:lpstr>
      <vt:lpstr>抛砖引玉</vt:lpstr>
      <vt:lpstr>PowerPoint 演示文稿</vt:lpstr>
      <vt:lpstr>PowerPoint 演示文稿</vt:lpstr>
      <vt:lpstr>PowerPoint 演示文稿</vt:lpstr>
      <vt:lpstr>About SourceCode</vt:lpstr>
      <vt:lpstr>系统UI</vt:lpstr>
      <vt:lpstr>状态栏（ status_bar ）</vt:lpstr>
      <vt:lpstr>通知窗口（ status_bar_expanded ）</vt:lpstr>
      <vt:lpstr>Notification 正常发送和处理的流程</vt:lpstr>
      <vt:lpstr>PowerPoint 演示文稿</vt:lpstr>
      <vt:lpstr>PowerPoint 演示文稿</vt:lpstr>
      <vt:lpstr>PowerPoint 演示文稿</vt:lpstr>
      <vt:lpstr>PowerPoint 演示文稿</vt:lpstr>
      <vt:lpstr>SystemUI.apk</vt:lpstr>
      <vt:lpstr>PowerPoint 演示文稿</vt:lpstr>
      <vt:lpstr>PowerPoint 演示文稿</vt:lpstr>
      <vt:lpstr>PowerPoint 演示文稿</vt:lpstr>
      <vt:lpstr>SystemBars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阚桂虎</dc:creator>
  <cp:lastModifiedBy>阚桂虎</cp:lastModifiedBy>
  <cp:revision>39</cp:revision>
  <dcterms:created xsi:type="dcterms:W3CDTF">2017-09-09T08:33:56Z</dcterms:created>
  <dcterms:modified xsi:type="dcterms:W3CDTF">2017-09-15T06:02:12Z</dcterms:modified>
</cp:coreProperties>
</file>