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3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4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585" r:id="rId3"/>
    <p:sldId id="482" r:id="rId4"/>
    <p:sldId id="475" r:id="rId5"/>
    <p:sldId id="476" r:id="rId6"/>
    <p:sldId id="477" r:id="rId7"/>
    <p:sldId id="478" r:id="rId8"/>
    <p:sldId id="479" r:id="rId9"/>
    <p:sldId id="522" r:id="rId10"/>
    <p:sldId id="480" r:id="rId11"/>
    <p:sldId id="481" r:id="rId12"/>
    <p:sldId id="443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7" r:id="rId23"/>
    <p:sldId id="492" r:id="rId24"/>
    <p:sldId id="495" r:id="rId25"/>
    <p:sldId id="493" r:id="rId26"/>
    <p:sldId id="494" r:id="rId27"/>
    <p:sldId id="496" r:id="rId28"/>
    <p:sldId id="498" r:id="rId29"/>
    <p:sldId id="781" r:id="rId30"/>
    <p:sldId id="782" r:id="rId31"/>
    <p:sldId id="783" r:id="rId32"/>
    <p:sldId id="784" r:id="rId33"/>
    <p:sldId id="785" r:id="rId34"/>
    <p:sldId id="786" r:id="rId35"/>
    <p:sldId id="787" r:id="rId36"/>
    <p:sldId id="788" r:id="rId37"/>
    <p:sldId id="789" r:id="rId38"/>
    <p:sldId id="790" r:id="rId39"/>
    <p:sldId id="791" r:id="rId40"/>
    <p:sldId id="792" r:id="rId41"/>
    <p:sldId id="793" r:id="rId42"/>
    <p:sldId id="794" r:id="rId43"/>
    <p:sldId id="795" r:id="rId44"/>
    <p:sldId id="796" r:id="rId45"/>
    <p:sldId id="797" r:id="rId46"/>
    <p:sldId id="798" r:id="rId47"/>
    <p:sldId id="799" r:id="rId48"/>
    <p:sldId id="806" r:id="rId49"/>
    <p:sldId id="807" r:id="rId50"/>
    <p:sldId id="809" r:id="rId51"/>
    <p:sldId id="810" r:id="rId52"/>
    <p:sldId id="811" r:id="rId53"/>
    <p:sldId id="812" r:id="rId54"/>
    <p:sldId id="813" r:id="rId55"/>
    <p:sldId id="814" r:id="rId56"/>
    <p:sldId id="815" r:id="rId57"/>
    <p:sldId id="816" r:id="rId58"/>
    <p:sldId id="817" r:id="rId59"/>
    <p:sldId id="818" r:id="rId60"/>
    <p:sldId id="819" r:id="rId61"/>
    <p:sldId id="820" r:id="rId62"/>
    <p:sldId id="821" r:id="rId63"/>
    <p:sldId id="822" r:id="rId64"/>
    <p:sldId id="823" r:id="rId65"/>
    <p:sldId id="824" r:id="rId66"/>
    <p:sldId id="825" r:id="rId67"/>
    <p:sldId id="826" r:id="rId68"/>
    <p:sldId id="827" r:id="rId69"/>
    <p:sldId id="828" r:id="rId70"/>
    <p:sldId id="829" r:id="rId71"/>
    <p:sldId id="830" r:id="rId72"/>
    <p:sldId id="831" r:id="rId73"/>
    <p:sldId id="832" r:id="rId74"/>
    <p:sldId id="833" r:id="rId75"/>
    <p:sldId id="834" r:id="rId76"/>
    <p:sldId id="835" r:id="rId77"/>
    <p:sldId id="836" r:id="rId78"/>
    <p:sldId id="837" r:id="rId79"/>
    <p:sldId id="838" r:id="rId80"/>
    <p:sldId id="839" r:id="rId81"/>
    <p:sldId id="840" r:id="rId82"/>
    <p:sldId id="841" r:id="rId83"/>
    <p:sldId id="842" r:id="rId84"/>
    <p:sldId id="843" r:id="rId85"/>
    <p:sldId id="844" r:id="rId86"/>
    <p:sldId id="845" r:id="rId87"/>
    <p:sldId id="846" r:id="rId88"/>
    <p:sldId id="847" r:id="rId89"/>
    <p:sldId id="848" r:id="rId90"/>
    <p:sldId id="849" r:id="rId91"/>
    <p:sldId id="850" r:id="rId92"/>
    <p:sldId id="851" r:id="rId93"/>
    <p:sldId id="852" r:id="rId94"/>
    <p:sldId id="853" r:id="rId95"/>
    <p:sldId id="854" r:id="rId96"/>
    <p:sldId id="855" r:id="rId97"/>
    <p:sldId id="856" r:id="rId98"/>
    <p:sldId id="857" r:id="rId99"/>
    <p:sldId id="858" r:id="rId100"/>
    <p:sldId id="859" r:id="rId101"/>
    <p:sldId id="860" r:id="rId102"/>
    <p:sldId id="861" r:id="rId103"/>
    <p:sldId id="862" r:id="rId104"/>
    <p:sldId id="863" r:id="rId105"/>
    <p:sldId id="864" r:id="rId106"/>
    <p:sldId id="865" r:id="rId107"/>
    <p:sldId id="866" r:id="rId108"/>
  </p:sldIdLst>
  <p:sldSz cx="9144000" cy="6858000" type="screen4x3"/>
  <p:notesSz cx="6797675" cy="9926638"/>
  <p:custShowLst>
    <p:custShow name="Diaporama personnalisé 1" id="0">
      <p:sldLst/>
    </p:custShow>
  </p:custShowLst>
  <p:custDataLst>
    <p:tags r:id="rId111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33CC"/>
    <a:srgbClr val="99FFCC"/>
    <a:srgbClr val="000000"/>
    <a:srgbClr val="CCCCFF"/>
    <a:srgbClr val="99CCFF"/>
    <a:srgbClr val="8080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5" autoAdjust="0"/>
    <p:restoredTop sz="93791" autoAdjust="0"/>
  </p:normalViewPr>
  <p:slideViewPr>
    <p:cSldViewPr>
      <p:cViewPr varScale="1">
        <p:scale>
          <a:sx n="69" d="100"/>
          <a:sy n="69" d="100"/>
        </p:scale>
        <p:origin x="-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450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430309D-176C-45C7-8440-8F55D0C587B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2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t" anchorCtr="0" compatLnSpc="1">
            <a:prstTxWarp prst="textNoShape">
              <a:avLst/>
            </a:prstTxWarp>
          </a:bodyPr>
          <a:lstStyle>
            <a:lvl1pPr defTabSz="931225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t" anchorCtr="0" compatLnSpc="1">
            <a:prstTxWarp prst="textNoShape">
              <a:avLst/>
            </a:prstTxWarp>
          </a:bodyPr>
          <a:lstStyle>
            <a:lvl1pPr algn="r" defTabSz="931225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b" anchorCtr="0" compatLnSpc="1">
            <a:prstTxWarp prst="textNoShape">
              <a:avLst/>
            </a:prstTxWarp>
          </a:bodyPr>
          <a:lstStyle>
            <a:lvl1pPr defTabSz="931225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b" anchorCtr="0" compatLnSpc="1">
            <a:prstTxWarp prst="textNoShape">
              <a:avLst/>
            </a:prstTxWarp>
          </a:bodyPr>
          <a:lstStyle>
            <a:lvl1pPr algn="r" defTabSz="931225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331B410-0477-4840-9B35-3E9FF6BB61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455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B190A5E-DAC6-4D08-B3CC-4288BD318D78}" type="slidenum">
              <a:rPr lang="fr-FR" altLang="fr-FR" smtClean="0">
                <a:latin typeface="Times New Roman" pitchFamily="18" charset="0"/>
              </a:rPr>
              <a:pPr/>
              <a:t>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F5FDC4F-B4F6-4FB6-B926-B2BF6DD8AA73}" type="slidenum">
              <a:rPr lang="fr-FR" altLang="fr-FR" smtClean="0">
                <a:latin typeface="Times New Roman" pitchFamily="18" charset="0"/>
              </a:rPr>
              <a:pPr/>
              <a:t>10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92768E4-60ED-4477-A58B-7B5AB507495F}" type="slidenum">
              <a:rPr lang="fr-FR" altLang="fr-FR" smtClean="0">
                <a:latin typeface="Times New Roman" pitchFamily="18" charset="0"/>
              </a:rPr>
              <a:pPr/>
              <a:t>11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BD6F8B7-1120-440D-BAAA-677CC99F1514}" type="slidenum">
              <a:rPr lang="fr-FR" altLang="fr-FR" smtClean="0">
                <a:latin typeface="Times New Roman" pitchFamily="18" charset="0"/>
              </a:rPr>
              <a:pPr/>
              <a:t>12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1360226-B8EA-4936-BF7F-30E98CD24F8A}" type="slidenum">
              <a:rPr lang="fr-FR" altLang="fr-FR" smtClean="0">
                <a:latin typeface="Times New Roman" pitchFamily="18" charset="0"/>
              </a:rPr>
              <a:pPr/>
              <a:t>13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27A3A73-1F78-4235-B635-9741B13E4F65}" type="slidenum">
              <a:rPr lang="fr-FR" altLang="fr-FR" smtClean="0">
                <a:latin typeface="Times New Roman" pitchFamily="18" charset="0"/>
              </a:rPr>
              <a:pPr/>
              <a:t>14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7E626A-D7EF-4C54-9869-EDAB101F0F86}" type="slidenum">
              <a:rPr lang="fr-FR" altLang="fr-FR" smtClean="0">
                <a:latin typeface="Times New Roman" pitchFamily="18" charset="0"/>
              </a:rPr>
              <a:pPr/>
              <a:t>15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A687C22-EE4A-4207-839A-D597302BF4D6}" type="slidenum">
              <a:rPr lang="fr-FR" altLang="fr-FR" smtClean="0">
                <a:latin typeface="Times New Roman" pitchFamily="18" charset="0"/>
              </a:rPr>
              <a:pPr/>
              <a:t>16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E4FD22E-8E6C-4E3F-8FE7-CF94FBCDA183}" type="slidenum">
              <a:rPr lang="fr-FR" altLang="fr-FR" smtClean="0">
                <a:latin typeface="Times New Roman" pitchFamily="18" charset="0"/>
              </a:rPr>
              <a:pPr/>
              <a:t>17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D9A3F92-90BF-4FDA-839B-D7578C9A871F}" type="slidenum">
              <a:rPr lang="fr-FR" altLang="fr-FR" smtClean="0">
                <a:latin typeface="Times New Roman" pitchFamily="18" charset="0"/>
              </a:rPr>
              <a:pPr/>
              <a:t>18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72D1B09-8E4F-4DE0-BE7C-84CA8ABC50DC}" type="slidenum">
              <a:rPr lang="fr-FR" altLang="fr-FR" smtClean="0">
                <a:latin typeface="Times New Roman" pitchFamily="18" charset="0"/>
              </a:rPr>
              <a:pPr/>
              <a:t>19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4DB0037-3C41-4110-8D98-29B5BEF51A46}" type="slidenum">
              <a:rPr lang="fr-FR" altLang="fr-FR" smtClean="0">
                <a:latin typeface="Times New Roman" pitchFamily="18" charset="0"/>
              </a:rPr>
              <a:pPr/>
              <a:t>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9DD68C6-8BC4-4D0E-9119-5ED02CE7ED33}" type="slidenum">
              <a:rPr lang="fr-FR" altLang="fr-FR" smtClean="0">
                <a:latin typeface="Times New Roman" pitchFamily="18" charset="0"/>
              </a:rPr>
              <a:pPr/>
              <a:t>20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C287279-D7C3-4A0C-B662-24ECD0A609E5}" type="slidenum">
              <a:rPr lang="fr-FR" altLang="fr-FR" smtClean="0">
                <a:latin typeface="Times New Roman" pitchFamily="18" charset="0"/>
              </a:rPr>
              <a:pPr/>
              <a:t>21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931F729-59D8-456C-990B-6EB113584553}" type="slidenum">
              <a:rPr lang="fr-FR" altLang="fr-FR" smtClean="0">
                <a:latin typeface="Times New Roman" pitchFamily="18" charset="0"/>
              </a:rPr>
              <a:pPr/>
              <a:t>22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8FC46E7-E3A5-4A16-9765-868FDC062EDD}" type="slidenum">
              <a:rPr lang="fr-FR" altLang="fr-FR" smtClean="0">
                <a:latin typeface="Times New Roman" pitchFamily="18" charset="0"/>
              </a:rPr>
              <a:pPr/>
              <a:t>23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FE1523D-9DC7-42F7-82D3-3B846927BF2D}" type="slidenum">
              <a:rPr lang="fr-FR" altLang="fr-FR" smtClean="0">
                <a:latin typeface="Times New Roman" pitchFamily="18" charset="0"/>
              </a:rPr>
              <a:pPr/>
              <a:t>24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D014D58-71F4-4794-A0AA-2FAC2798846B}" type="slidenum">
              <a:rPr lang="fr-FR" altLang="fr-FR" smtClean="0">
                <a:latin typeface="Times New Roman" pitchFamily="18" charset="0"/>
              </a:rPr>
              <a:pPr/>
              <a:t>25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F019C21-2324-4758-A58F-DC313F3287BF}" type="slidenum">
              <a:rPr lang="fr-FR" altLang="fr-FR" smtClean="0">
                <a:latin typeface="Times New Roman" pitchFamily="18" charset="0"/>
              </a:rPr>
              <a:pPr/>
              <a:t>26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421E0F6-F4E7-4379-8296-32A0FA3AC9BA}" type="slidenum">
              <a:rPr lang="fr-FR" altLang="fr-FR" smtClean="0">
                <a:latin typeface="Times New Roman" pitchFamily="18" charset="0"/>
              </a:rPr>
              <a:pPr/>
              <a:t>27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4FA08F7-F8D4-40F2-BD1F-98D48980F559}" type="slidenum">
              <a:rPr lang="fr-FR" altLang="fr-FR" smtClean="0">
                <a:latin typeface="Times New Roman" pitchFamily="18" charset="0"/>
              </a:rPr>
              <a:pPr/>
              <a:t>28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9B2F9E9-0263-4B14-A3F4-7E7613D8AEC0}" type="slidenum">
              <a:rPr lang="fr-FR" altLang="fr-FR" smtClean="0">
                <a:latin typeface="Times New Roman" pitchFamily="18" charset="0"/>
              </a:rPr>
              <a:pPr/>
              <a:t>29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E867232-C85E-4ACD-A49C-0ACEF557065B}" type="slidenum">
              <a:rPr lang="fr-FR" altLang="fr-FR" smtClean="0">
                <a:latin typeface="Times New Roman" pitchFamily="18" charset="0"/>
              </a:rPr>
              <a:pPr/>
              <a:t>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117E773-CAED-4050-8179-EEFA6C8E4464}" type="slidenum">
              <a:rPr lang="fr-FR" altLang="fr-FR" smtClean="0">
                <a:latin typeface="Times New Roman" pitchFamily="18" charset="0"/>
              </a:rPr>
              <a:pPr/>
              <a:t>30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2279EFA-D703-4BAB-8610-E45C991952DD}" type="slidenum">
              <a:rPr lang="fr-FR" altLang="fr-FR" smtClean="0">
                <a:latin typeface="Times New Roman" pitchFamily="18" charset="0"/>
              </a:rPr>
              <a:pPr/>
              <a:t>31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AF80B97-8E6C-4EF0-AE02-9F1ED7531C90}" type="slidenum">
              <a:rPr lang="fr-FR" altLang="fr-FR" smtClean="0">
                <a:latin typeface="Times New Roman" pitchFamily="18" charset="0"/>
              </a:rPr>
              <a:pPr/>
              <a:t>32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17CA5F8-7E54-43D1-836E-A66120E0F93E}" type="slidenum">
              <a:rPr lang="fr-FR" altLang="fr-FR" smtClean="0">
                <a:latin typeface="Times New Roman" pitchFamily="18" charset="0"/>
              </a:rPr>
              <a:pPr/>
              <a:t>33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DAB606B-E392-44D7-A966-71D4D16A1293}" type="slidenum">
              <a:rPr lang="fr-FR" altLang="fr-FR" smtClean="0">
                <a:latin typeface="Times New Roman" pitchFamily="18" charset="0"/>
              </a:rPr>
              <a:pPr/>
              <a:t>34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EEF13F8-2005-49CE-93F9-8D85B70EA1A5}" type="slidenum">
              <a:rPr lang="fr-FR" altLang="fr-FR" smtClean="0">
                <a:latin typeface="Times New Roman" pitchFamily="18" charset="0"/>
              </a:rPr>
              <a:pPr/>
              <a:t>35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60F7C0A-7756-4CF3-A827-B82CDF891BC1}" type="slidenum">
              <a:rPr lang="fr-FR" altLang="fr-FR" smtClean="0">
                <a:latin typeface="Times New Roman" pitchFamily="18" charset="0"/>
              </a:rPr>
              <a:pPr/>
              <a:t>36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D59B232-9BE1-440A-B4C2-3789B0355D68}" type="slidenum">
              <a:rPr lang="fr-FR" altLang="fr-FR" smtClean="0">
                <a:latin typeface="Times New Roman" pitchFamily="18" charset="0"/>
              </a:rPr>
              <a:pPr/>
              <a:t>37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93ACD16-EEBE-455C-AA06-148A2883DCCD}" type="slidenum">
              <a:rPr lang="fr-FR" altLang="fr-FR" smtClean="0">
                <a:latin typeface="Times New Roman" pitchFamily="18" charset="0"/>
              </a:rPr>
              <a:pPr/>
              <a:t>38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AF467EE-383A-475D-8820-D08E9096800A}" type="slidenum">
              <a:rPr lang="fr-FR" altLang="fr-FR" smtClean="0">
                <a:latin typeface="Times New Roman" pitchFamily="18" charset="0"/>
              </a:rPr>
              <a:pPr/>
              <a:t>39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CC64B74-5600-4657-B81A-79963E7C88BD}" type="slidenum">
              <a:rPr lang="fr-FR" altLang="fr-FR" smtClean="0">
                <a:latin typeface="Times New Roman" pitchFamily="18" charset="0"/>
              </a:rPr>
              <a:pPr/>
              <a:t>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D2E6D69-5A80-4EA1-9C9D-0E44C40C740D}" type="slidenum">
              <a:rPr lang="fr-FR" altLang="fr-FR" smtClean="0">
                <a:latin typeface="Times New Roman" pitchFamily="18" charset="0"/>
              </a:rPr>
              <a:pPr/>
              <a:t>40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351414E-0600-4288-90A4-873C41C7CEF0}" type="slidenum">
              <a:rPr lang="fr-FR" altLang="fr-FR" smtClean="0">
                <a:latin typeface="Times New Roman" pitchFamily="18" charset="0"/>
              </a:rPr>
              <a:pPr/>
              <a:t>41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305E3EF-95FC-4BC0-8A31-EF2674F8460E}" type="slidenum">
              <a:rPr lang="fr-FR" altLang="fr-FR" smtClean="0">
                <a:latin typeface="Times New Roman" pitchFamily="18" charset="0"/>
              </a:rPr>
              <a:pPr/>
              <a:t>42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3C4CD39-CBD0-4CA6-9F7A-DB86C21185E8}" type="slidenum">
              <a:rPr lang="fr-FR" altLang="fr-FR" smtClean="0">
                <a:latin typeface="Times New Roman" pitchFamily="18" charset="0"/>
              </a:rPr>
              <a:pPr/>
              <a:t>43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CEE8AB3-57EF-48B9-94E9-04D9BABB5930}" type="slidenum">
              <a:rPr lang="fr-FR" altLang="fr-FR" smtClean="0">
                <a:latin typeface="Times New Roman" pitchFamily="18" charset="0"/>
              </a:rPr>
              <a:pPr/>
              <a:t>44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1E909A9-360F-4A4B-AD8A-B0F6412082B1}" type="slidenum">
              <a:rPr lang="fr-FR" altLang="fr-FR" smtClean="0">
                <a:latin typeface="Times New Roman" pitchFamily="18" charset="0"/>
              </a:rPr>
              <a:pPr/>
              <a:t>46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45FB5E6-C47B-4FDE-9155-6AC0F08E7FAC}" type="slidenum">
              <a:rPr lang="fr-FR" altLang="fr-FR" smtClean="0">
                <a:latin typeface="Times New Roman" pitchFamily="18" charset="0"/>
              </a:rPr>
              <a:pPr/>
              <a:t>47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CD1CEF8-C56B-4CF3-89C6-151A432B6B03}" type="slidenum">
              <a:rPr lang="fr-FR" altLang="fr-FR" smtClean="0">
                <a:latin typeface="Times New Roman" pitchFamily="18" charset="0"/>
              </a:rPr>
              <a:pPr/>
              <a:t>48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9669F1D-5E3C-4DDA-BF5A-5E0E1CA697C4}" type="slidenum">
              <a:rPr lang="fr-FR" altLang="fr-FR" smtClean="0">
                <a:latin typeface="Times New Roman" pitchFamily="18" charset="0"/>
              </a:rPr>
              <a:pPr/>
              <a:t>49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163BAC6-7641-4194-BFCA-493B5CC81BA6}" type="slidenum">
              <a:rPr lang="fr-FR" altLang="fr-FR" smtClean="0">
                <a:latin typeface="Times New Roman" pitchFamily="18" charset="0"/>
              </a:rPr>
              <a:pPr/>
              <a:t>50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C6C28F8-B088-43C2-874F-3A6686CB6BAD}" type="slidenum">
              <a:rPr lang="fr-FR" altLang="fr-FR" smtClean="0">
                <a:latin typeface="Times New Roman" pitchFamily="18" charset="0"/>
              </a:rPr>
              <a:pPr/>
              <a:t>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BC8919C-5A5D-43F9-B6CA-8F3472C31787}" type="slidenum">
              <a:rPr lang="fr-FR" altLang="fr-FR" smtClean="0">
                <a:latin typeface="Times New Roman" pitchFamily="18" charset="0"/>
              </a:rPr>
              <a:pPr/>
              <a:t>51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A631DFE-F432-4A6E-9100-E23793A722B1}" type="slidenum">
              <a:rPr lang="fr-FR" altLang="fr-FR" smtClean="0">
                <a:latin typeface="Times New Roman" pitchFamily="18" charset="0"/>
              </a:rPr>
              <a:pPr/>
              <a:t>52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0BC3BA4-6E6D-4E95-B485-162D18D5B46B}" type="slidenum">
              <a:rPr lang="fr-FR" altLang="fr-FR" smtClean="0">
                <a:latin typeface="Times New Roman" pitchFamily="18" charset="0"/>
              </a:rPr>
              <a:pPr/>
              <a:t>53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F237BD1-CE80-4CBA-BC3A-EBBD37F25312}" type="slidenum">
              <a:rPr lang="fr-FR" altLang="fr-FR" smtClean="0">
                <a:latin typeface="Times New Roman" pitchFamily="18" charset="0"/>
              </a:rPr>
              <a:pPr/>
              <a:t>54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6373F57-FECB-49F7-9EE4-DB416A61C763}" type="slidenum">
              <a:rPr lang="fr-FR" altLang="fr-FR" smtClean="0">
                <a:latin typeface="Times New Roman" pitchFamily="18" charset="0"/>
              </a:rPr>
              <a:pPr/>
              <a:t>55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84BA469-D76A-44BA-980B-247F2D3056ED}" type="slidenum">
              <a:rPr lang="fr-FR" altLang="fr-FR" smtClean="0">
                <a:latin typeface="Times New Roman" pitchFamily="18" charset="0"/>
              </a:rPr>
              <a:pPr/>
              <a:t>56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E2C5E31-7396-4361-AA5C-6CF15470062D}" type="slidenum">
              <a:rPr lang="fr-FR" altLang="fr-FR" smtClean="0">
                <a:latin typeface="Times New Roman" pitchFamily="18" charset="0"/>
              </a:rPr>
              <a:pPr/>
              <a:t>57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9D8CF9C-5DFB-42F2-9363-18275E78D0C0}" type="slidenum">
              <a:rPr lang="fr-FR" altLang="fr-FR" smtClean="0">
                <a:latin typeface="Times New Roman" pitchFamily="18" charset="0"/>
              </a:rPr>
              <a:pPr/>
              <a:t>58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6E3F3BA-C028-4AC1-8D2A-34C01875E7B2}" type="slidenum">
              <a:rPr lang="fr-FR" altLang="fr-FR" smtClean="0">
                <a:latin typeface="Times New Roman" pitchFamily="18" charset="0"/>
              </a:rPr>
              <a:pPr/>
              <a:t>59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7AF9E07-A181-4661-A407-148FBF8F2890}" type="slidenum">
              <a:rPr lang="fr-FR" altLang="fr-FR" smtClean="0">
                <a:latin typeface="Times New Roman" pitchFamily="18" charset="0"/>
              </a:rPr>
              <a:pPr/>
              <a:t>60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14CD140-DFFE-41A7-B671-5DAC56FA8391}" type="slidenum">
              <a:rPr lang="fr-FR" altLang="fr-FR" smtClean="0">
                <a:latin typeface="Times New Roman" pitchFamily="18" charset="0"/>
              </a:rPr>
              <a:pPr/>
              <a:t>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6139F12-C749-4332-8718-2A3C28C9D5D4}" type="slidenum">
              <a:rPr lang="fr-FR" altLang="fr-FR" smtClean="0">
                <a:latin typeface="Times New Roman" pitchFamily="18" charset="0"/>
              </a:rPr>
              <a:pPr/>
              <a:t>61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74C6BFD-28A5-435C-891E-BC8BFC2179FF}" type="slidenum">
              <a:rPr lang="fr-FR" altLang="fr-FR" smtClean="0">
                <a:latin typeface="Times New Roman" pitchFamily="18" charset="0"/>
              </a:rPr>
              <a:pPr/>
              <a:t>62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AACD0DE-166E-4291-8EFD-06E440ABF146}" type="slidenum">
              <a:rPr lang="fr-FR" altLang="fr-FR" smtClean="0">
                <a:latin typeface="Times New Roman" pitchFamily="18" charset="0"/>
              </a:rPr>
              <a:pPr/>
              <a:t>63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E07D72E-5E58-465F-84BB-C05DFEBC75A2}" type="slidenum">
              <a:rPr lang="fr-FR" altLang="fr-FR" smtClean="0">
                <a:latin typeface="Times New Roman" pitchFamily="18" charset="0"/>
              </a:rPr>
              <a:pPr/>
              <a:t>64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6234C7B-5BA0-4153-A6C5-BE4ADF93853C}" type="slidenum">
              <a:rPr lang="fr-FR" altLang="fr-FR" smtClean="0">
                <a:latin typeface="Times New Roman" pitchFamily="18" charset="0"/>
              </a:rPr>
              <a:pPr/>
              <a:t>65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637B1AC-B8CC-4DE8-BB53-5DFDEE9FA94D}" type="slidenum">
              <a:rPr lang="fr-FR" altLang="fr-FR" smtClean="0">
                <a:latin typeface="Times New Roman" pitchFamily="18" charset="0"/>
              </a:rPr>
              <a:pPr/>
              <a:t>66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683CEB3-E314-4834-8C94-693FDCA64450}" type="slidenum">
              <a:rPr lang="fr-FR" altLang="fr-FR" smtClean="0">
                <a:latin typeface="Times New Roman" pitchFamily="18" charset="0"/>
              </a:rPr>
              <a:pPr/>
              <a:t>67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011838B-F0CB-45A1-95E0-1DC79ABF6C40}" type="slidenum">
              <a:rPr lang="fr-FR" altLang="fr-FR" smtClean="0">
                <a:latin typeface="Times New Roman" pitchFamily="18" charset="0"/>
              </a:rPr>
              <a:pPr/>
              <a:t>105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6764B4F-4FD2-4736-B015-C871F92C1AA7}" type="slidenum">
              <a:rPr lang="fr-FR" altLang="fr-FR" smtClean="0">
                <a:latin typeface="Times New Roman" pitchFamily="18" charset="0"/>
              </a:rPr>
              <a:pPr/>
              <a:t>107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AC1843D-0FD1-4265-83A5-8444A10DA2B9}" type="slidenum">
              <a:rPr lang="fr-FR" altLang="fr-FR" smtClean="0">
                <a:latin typeface="Times New Roman" pitchFamily="18" charset="0"/>
              </a:rPr>
              <a:pPr/>
              <a:t>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1FB4535-3C3E-4AC4-91F1-5CDAD7061FA5}" type="slidenum">
              <a:rPr lang="fr-FR" altLang="fr-FR" smtClean="0">
                <a:latin typeface="Times New Roman" pitchFamily="18" charset="0"/>
              </a:rPr>
              <a:pPr/>
              <a:t>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57CE379-F040-43D7-A47D-EC23976911C8}" type="slidenum">
              <a:rPr lang="fr-FR" altLang="fr-FR" smtClean="0">
                <a:latin typeface="Times New Roman" pitchFamily="18" charset="0"/>
              </a:rPr>
              <a:pPr/>
              <a:t>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i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997200"/>
            <a:ext cx="7921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2125" y="4191000"/>
            <a:ext cx="8188325" cy="1447800"/>
          </a:xfrm>
          <a:solidFill>
            <a:schemeClr val="bg1">
              <a:alpha val="95000"/>
            </a:schemeClr>
          </a:solidFill>
        </p:spPr>
        <p:txBody>
          <a:bodyPr anchor="ctr"/>
          <a:lstStyle>
            <a:lvl1pPr marL="0" indent="0" algn="ctr">
              <a:buFont typeface="Times" pitchFamily="18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698500"/>
            <a:ext cx="7713663" cy="2019300"/>
          </a:xfrm>
          <a:solidFill>
            <a:schemeClr val="bg1">
              <a:alpha val="95000"/>
            </a:schemeClr>
          </a:solidFill>
        </p:spPr>
        <p:txBody>
          <a:bodyPr lIns="91440" tIns="45720" rIns="91440" bIns="45720"/>
          <a:lstStyle>
            <a:lvl1pPr algn="ctr">
              <a:defRPr>
                <a:solidFill>
                  <a:srgbClr val="800000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5048614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79220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94513" y="0"/>
            <a:ext cx="2249487" cy="68199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1288" y="0"/>
            <a:ext cx="6600825" cy="68199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90121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6825" y="0"/>
            <a:ext cx="7877175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41288" y="1416050"/>
            <a:ext cx="4354512" cy="5403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16050"/>
            <a:ext cx="4354513" cy="5403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136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6825" y="0"/>
            <a:ext cx="7877175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1288" y="1416050"/>
            <a:ext cx="8861425" cy="2625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1288" y="4194175"/>
            <a:ext cx="8861425" cy="2625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44971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6825" y="0"/>
            <a:ext cx="7877175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1288" y="1416050"/>
            <a:ext cx="4354512" cy="5403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416050"/>
            <a:ext cx="4354513" cy="5403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868458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6825" y="0"/>
            <a:ext cx="7877175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41288" y="1416050"/>
            <a:ext cx="8861425" cy="2625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1288" y="4194175"/>
            <a:ext cx="8861425" cy="2625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0364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6262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5561913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1288" y="1416050"/>
            <a:ext cx="4354512" cy="540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16050"/>
            <a:ext cx="4354513" cy="540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89564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6849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60109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94986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6828085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067834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66825" y="0"/>
            <a:ext cx="78771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88" y="1416050"/>
            <a:ext cx="8861425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79913" y="1055688"/>
            <a:ext cx="38576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2A7E442-5A77-4520-96CE-4326D5E313CF}" type="slidenum">
              <a:rPr lang="fr-FR" altLang="fr-FR" sz="900" b="1">
                <a:latin typeface="Helvetica" pitchFamily="34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‹N°›</a:t>
            </a:fld>
            <a:endParaRPr lang="fr-FR" altLang="fr-FR" sz="900" b="1">
              <a:latin typeface="Helvetic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55688"/>
            <a:ext cx="1644680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900" b="1" dirty="0">
                <a:latin typeface="Helvetica" pitchFamily="34" charset="0"/>
              </a:rPr>
              <a:t>Y. Thierry-Mieg – </a:t>
            </a:r>
            <a:r>
              <a:rPr lang="fr-FR" altLang="fr-FR" sz="900" b="1" dirty="0" smtClean="0">
                <a:latin typeface="Helvetica" pitchFamily="34" charset="0"/>
              </a:rPr>
              <a:t>Déc 2017</a:t>
            </a:r>
            <a:endParaRPr lang="fr-FR" altLang="fr-FR" sz="900" b="1" dirty="0">
              <a:latin typeface="Helvetic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718555" y="1040492"/>
            <a:ext cx="2317941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900" b="1" dirty="0" err="1" smtClean="0">
                <a:latin typeface="Helvetica" pitchFamily="34" charset="0"/>
              </a:rPr>
              <a:t>Decision</a:t>
            </a:r>
            <a:r>
              <a:rPr lang="fr-FR" altLang="fr-FR" sz="900" b="1" dirty="0" smtClean="0">
                <a:latin typeface="Helvetica" pitchFamily="34" charset="0"/>
              </a:rPr>
              <a:t> </a:t>
            </a:r>
            <a:r>
              <a:rPr lang="fr-FR" altLang="fr-FR" sz="900" b="1" dirty="0" err="1">
                <a:latin typeface="Helvetica" pitchFamily="34" charset="0"/>
              </a:rPr>
              <a:t>Diagrams</a:t>
            </a:r>
            <a:r>
              <a:rPr lang="fr-FR" altLang="fr-FR" sz="900" b="1" dirty="0">
                <a:latin typeface="Helvetica" pitchFamily="34" charset="0"/>
              </a:rPr>
              <a:t> for model-checking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10000"/>
        <a:buFont typeface="Times" pitchFamily="18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10000"/>
        <a:buFont typeface="Times" pitchFamily="18" charset="0"/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DFCA"/>
        </a:buClr>
        <a:buSzPct val="100000"/>
        <a:buFont typeface="Times" pitchFamily="18" charset="0"/>
        <a:buChar char="•"/>
        <a:defRPr sz="2400" i="1">
          <a:solidFill>
            <a:srgbClr val="0000FF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 sz="2000">
          <a:solidFill>
            <a:srgbClr val="0000FF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 sz="2000">
          <a:solidFill>
            <a:srgbClr val="0000FF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>
          <a:solidFill>
            <a:srgbClr val="0000FF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>
          <a:solidFill>
            <a:srgbClr val="0000FF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>
          <a:solidFill>
            <a:srgbClr val="0000FF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>
          <a:solidFill>
            <a:srgbClr val="0000F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sz="2800" smtClean="0"/>
              <a:t>Représentation compacte d’espaces d’états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dirty="0" smtClean="0"/>
              <a:t>Yann Thierry-Mieg</a:t>
            </a:r>
          </a:p>
          <a:p>
            <a:pPr>
              <a:lnSpc>
                <a:spcPct val="80000"/>
              </a:lnSpc>
            </a:pPr>
            <a:r>
              <a:rPr lang="fr-FR" altLang="fr-FR" dirty="0" smtClean="0"/>
              <a:t>Décembre 2017</a:t>
            </a:r>
            <a:endParaRPr lang="fr-FR" altLang="fr-FR" dirty="0" smtClean="0"/>
          </a:p>
          <a:p>
            <a:pPr>
              <a:lnSpc>
                <a:spcPct val="80000"/>
              </a:lnSpc>
            </a:pPr>
            <a:r>
              <a:rPr lang="fr-FR" altLang="fr-FR" dirty="0" smtClean="0"/>
              <a:t>Sécurité et Fiabilité</a:t>
            </a:r>
            <a:endParaRPr lang="fr-FR" altLang="fr-FR" dirty="0" smtClean="0"/>
          </a:p>
          <a:p>
            <a:pPr>
              <a:lnSpc>
                <a:spcPct val="80000"/>
              </a:lnSpc>
            </a:pPr>
            <a:r>
              <a:rPr lang="fr-FR" altLang="fr-FR" dirty="0" smtClean="0"/>
              <a:t>M2 SAR </a:t>
            </a:r>
            <a:r>
              <a:rPr lang="fr-FR" altLang="fr-FR" dirty="0" smtClean="0"/>
              <a:t>– UPMC</a:t>
            </a:r>
            <a:endParaRPr lang="fr-FR" altLang="fr-FR" dirty="0" smtClean="0"/>
          </a:p>
        </p:txBody>
      </p:sp>
    </p:spTree>
  </p:cSld>
  <p:clrMapOvr>
    <a:masterClrMapping/>
  </p:clrMapOvr>
  <p:transition advTm="1880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Properties of ROBDD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40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LTSMin PINS interface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A system to relate explicit and symbolic engines</a:t>
            </a:r>
          </a:p>
          <a:p>
            <a:r>
              <a:rPr lang="fr-FR" altLang="fr-FR" smtClean="0"/>
              <a:t>Interface : </a:t>
            </a:r>
          </a:p>
          <a:p>
            <a:pPr lvl="1"/>
            <a:r>
              <a:rPr lang="fr-FR" altLang="fr-FR" smtClean="0"/>
              <a:t>System is a fixed set of integer variables</a:t>
            </a:r>
          </a:p>
          <a:p>
            <a:pPr lvl="1"/>
            <a:r>
              <a:rPr lang="fr-FR" altLang="fr-FR" smtClean="0"/>
              <a:t>A transition is declared as an opaque function through its </a:t>
            </a:r>
            <a:r>
              <a:rPr lang="fr-FR" altLang="fr-FR" i="1" smtClean="0"/>
              <a:t>support, i.e. </a:t>
            </a:r>
            <a:r>
              <a:rPr lang="fr-FR" altLang="fr-FR" smtClean="0"/>
              <a:t>set of variables impacted</a:t>
            </a:r>
          </a:p>
          <a:p>
            <a:r>
              <a:rPr lang="fr-FR" altLang="fr-FR" smtClean="0"/>
              <a:t>Algorithm for each transition : </a:t>
            </a:r>
          </a:p>
          <a:p>
            <a:pPr lvl="1"/>
            <a:r>
              <a:rPr lang="fr-FR" altLang="fr-FR" smtClean="0"/>
              <a:t>Store as a DD projection of encountered states on support</a:t>
            </a:r>
          </a:p>
          <a:p>
            <a:pPr lvl="1"/>
            <a:r>
              <a:rPr lang="fr-FR" altLang="fr-FR" smtClean="0"/>
              <a:t>Execute (explicit) transitions on new states only, store resulting states and transition DD</a:t>
            </a:r>
          </a:p>
        </p:txBody>
      </p:sp>
    </p:spTree>
    <p:extLst>
      <p:ext uri="{BB962C8B-B14F-4D97-AF65-F5344CB8AC3E}">
        <p14:creationId xmlns:p14="http://schemas.microsoft.com/office/powerpoint/2010/main" val="37308562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DDD support high level transition relations (NEW CAV’2013)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Computing the support</a:t>
            </a:r>
          </a:p>
          <a:p>
            <a:pPr lvl="1"/>
            <a:r>
              <a:rPr lang="fr-FR" altLang="fr-FR" smtClean="0"/>
              <a:t>A[x + y]  =&gt; pessimistic assumptions</a:t>
            </a:r>
          </a:p>
          <a:p>
            <a:pPr lvl="1"/>
            <a:r>
              <a:rPr lang="fr-FR" altLang="fr-FR" smtClean="0"/>
              <a:t>x=x+1; y=y+1 =&gt; Atomic sequence of updates produce artificially large support</a:t>
            </a:r>
          </a:p>
          <a:p>
            <a:r>
              <a:rPr lang="fr-FR" altLang="fr-FR" smtClean="0"/>
              <a:t>What if we could compute this on the fly ?</a:t>
            </a:r>
          </a:p>
          <a:p>
            <a:pPr lvl="1"/>
            <a:r>
              <a:rPr lang="fr-FR" altLang="fr-FR" smtClean="0"/>
              <a:t>Carry the expression in a dedicated operation</a:t>
            </a:r>
          </a:p>
          <a:p>
            <a:pPr lvl="1"/>
            <a:r>
              <a:rPr lang="fr-FR" altLang="fr-FR" smtClean="0"/>
              <a:t>Traverse a state -&gt; path</a:t>
            </a:r>
          </a:p>
          <a:p>
            <a:pPr lvl="1"/>
            <a:r>
              <a:rPr lang="fr-FR" altLang="fr-FR" smtClean="0"/>
              <a:t>Resolve variables as they are encountered </a:t>
            </a:r>
          </a:p>
          <a:p>
            <a:pPr lvl="1"/>
            <a:r>
              <a:rPr lang="fr-FR" altLang="fr-FR" smtClean="0"/>
              <a:t>Drop pessimistic assumptions ASAP</a:t>
            </a:r>
          </a:p>
          <a:p>
            <a:r>
              <a:rPr lang="fr-FR" altLang="fr-FR" smtClean="0"/>
              <a:t>But we must still reason with sets ! </a:t>
            </a:r>
          </a:p>
        </p:txBody>
      </p:sp>
    </p:spTree>
    <p:extLst>
      <p:ext uri="{BB962C8B-B14F-4D97-AF65-F5344CB8AC3E}">
        <p14:creationId xmlns:p14="http://schemas.microsoft.com/office/powerpoint/2010/main" val="989220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 equivalence relation ?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Partial expression evaluation</a:t>
            </a:r>
          </a:p>
          <a:p>
            <a:pPr lvl="1"/>
            <a:r>
              <a:rPr lang="fr-FR" altLang="fr-FR" sz="2400" smtClean="0"/>
              <a:t>f = a + b</a:t>
            </a:r>
          </a:p>
          <a:p>
            <a:pPr lvl="1"/>
            <a:r>
              <a:rPr lang="fr-FR" altLang="fr-FR" sz="2400" smtClean="0"/>
              <a:t>States : s1:(a=1, b=0)     s2:(a=0,b=1)</a:t>
            </a:r>
          </a:p>
          <a:p>
            <a:pPr lvl="1"/>
            <a:r>
              <a:rPr lang="fr-FR" altLang="fr-FR" sz="2400" smtClean="0"/>
              <a:t>If both a and b are known : f(s1)=f(s2), 				s1 and s2 are equivalent</a:t>
            </a:r>
          </a:p>
          <a:p>
            <a:pPr lvl="1"/>
            <a:r>
              <a:rPr lang="fr-FR" altLang="fr-FR" sz="2400" smtClean="0"/>
              <a:t>If only a is known, f(s1)=1+b    f(s2)=0+b				s1 and s2 are NOT equivalent</a:t>
            </a:r>
          </a:p>
          <a:p>
            <a:r>
              <a:rPr lang="fr-FR" altLang="fr-FR" sz="2400" smtClean="0"/>
              <a:t>Algorithm discovers variable values and builds equivalence classes on the fly</a:t>
            </a:r>
          </a:p>
          <a:p>
            <a:pPr lvl="1"/>
            <a:r>
              <a:rPr lang="fr-FR" altLang="fr-FR" sz="2400" smtClean="0"/>
              <a:t>Split a node into a partition w.r.t the value of the expression</a:t>
            </a:r>
          </a:p>
          <a:p>
            <a:pPr lvl="1"/>
            <a:r>
              <a:rPr lang="fr-FR" altLang="fr-FR" sz="2400" smtClean="0"/>
              <a:t>Cache the partition to reuse result in different computations</a:t>
            </a:r>
          </a:p>
        </p:txBody>
      </p:sp>
    </p:spTree>
    <p:extLst>
      <p:ext uri="{BB962C8B-B14F-4D97-AF65-F5344CB8AC3E}">
        <p14:creationId xmlns:p14="http://schemas.microsoft.com/office/powerpoint/2010/main" val="10551765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Performance evaluation (BEEM)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628775"/>
            <a:ext cx="8691563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531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409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8645525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0251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Conclusion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GAL modeling</a:t>
            </a:r>
          </a:p>
          <a:p>
            <a:pPr lvl="1"/>
            <a:r>
              <a:rPr lang="en-US" altLang="fr-FR" smtClean="0"/>
              <a:t>A natural model for many discrete semantics</a:t>
            </a:r>
          </a:p>
          <a:p>
            <a:pPr lvl="1"/>
            <a:r>
              <a:rPr lang="en-US" altLang="fr-FR" smtClean="0"/>
              <a:t>Efficient symbolic solution : </a:t>
            </a:r>
          </a:p>
          <a:p>
            <a:pPr lvl="2"/>
            <a:r>
              <a:rPr lang="en-US" altLang="fr-FR" smtClean="0"/>
              <a:t>More transparency = more optimizations </a:t>
            </a:r>
          </a:p>
          <a:p>
            <a:r>
              <a:rPr lang="en-US" altLang="fr-FR" smtClean="0"/>
              <a:t>ITS Composite for compositional modeling</a:t>
            </a:r>
          </a:p>
          <a:p>
            <a:pPr lvl="1"/>
            <a:r>
              <a:rPr lang="en-US" altLang="fr-FR" smtClean="0"/>
              <a:t>Modular and hierarchical specifications</a:t>
            </a:r>
          </a:p>
          <a:p>
            <a:pPr lvl="1"/>
            <a:r>
              <a:rPr lang="en-US" altLang="fr-FR" smtClean="0"/>
              <a:t>Efficient support for symmetric models</a:t>
            </a:r>
          </a:p>
          <a:p>
            <a:r>
              <a:rPr lang="en-US" altLang="fr-FR" smtClean="0"/>
              <a:t>Model checking engine</a:t>
            </a:r>
          </a:p>
          <a:p>
            <a:pPr lvl="1"/>
            <a:r>
              <a:rPr lang="en-US" altLang="fr-FR" smtClean="0"/>
              <a:t>Reachability (shortest traces) </a:t>
            </a:r>
          </a:p>
          <a:p>
            <a:pPr lvl="1"/>
            <a:r>
              <a:rPr lang="en-US" altLang="fr-FR" smtClean="0"/>
              <a:t>CTL (Forward algorithms, traces)</a:t>
            </a:r>
          </a:p>
          <a:p>
            <a:pPr lvl="1"/>
            <a:r>
              <a:rPr lang="en-US" altLang="fr-FR" smtClean="0"/>
              <a:t>LTL with Spot (Fully symbolic or hybrid)</a:t>
            </a:r>
          </a:p>
        </p:txBody>
      </p:sp>
    </p:spTree>
    <p:extLst>
      <p:ext uri="{BB962C8B-B14F-4D97-AF65-F5344CB8AC3E}">
        <p14:creationId xmlns:p14="http://schemas.microsoft.com/office/powerpoint/2010/main" val="2611972638"/>
      </p:ext>
    </p:extLst>
  </p:cSld>
  <p:clrMapOvr>
    <a:masterClrMapping/>
  </p:clrMapOvr>
  <p:transition advTm="7939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Eclipse plugin (Thanks Xtext !)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341438"/>
            <a:ext cx="90963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026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Thank you for your attention !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itchFamily="18" charset="0"/>
              <a:buNone/>
              <a:defRPr/>
            </a:pPr>
            <a:r>
              <a:rPr lang="en-US" sz="3200" dirty="0" smtClean="0">
                <a:solidFill>
                  <a:schemeClr val="accent4"/>
                </a:solidFill>
              </a:rPr>
              <a:t>SDD and ITS-tools are distributed as an open-source LGPL/GPL C++ source and pre-compiled tools : </a:t>
            </a:r>
          </a:p>
          <a:p>
            <a:pPr algn="ctr">
              <a:buFont typeface="Times" pitchFamily="18" charset="0"/>
              <a:buNone/>
              <a:defRPr/>
            </a:pPr>
            <a:r>
              <a:rPr lang="en-US" sz="3200" dirty="0" smtClean="0">
                <a:solidFill>
                  <a:schemeClr val="accent4"/>
                </a:solidFill>
              </a:rPr>
              <a:t>	</a:t>
            </a:r>
            <a:r>
              <a:rPr lang="en-US" sz="4800" dirty="0" smtClean="0">
                <a:solidFill>
                  <a:schemeClr val="tx1"/>
                </a:solidFill>
              </a:rPr>
              <a:t>http://ddd.lip6.fr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Times" pitchFamily="18" charset="0"/>
              <a:buNone/>
              <a:defRPr/>
            </a:pPr>
            <a:r>
              <a:rPr lang="fr-FR" sz="3200" dirty="0" smtClean="0">
                <a:solidFill>
                  <a:schemeClr val="accent4"/>
                </a:solidFill>
              </a:rPr>
              <a:t>Eclipse plugin for GAL/ITS manipulation and CTL model-checking</a:t>
            </a:r>
          </a:p>
          <a:p>
            <a:pPr>
              <a:buFont typeface="Times" pitchFamily="18" charset="0"/>
              <a:buNone/>
              <a:defRPr/>
            </a:pPr>
            <a:r>
              <a:rPr lang="fr-FR" sz="3200" dirty="0" smtClean="0">
                <a:solidFill>
                  <a:schemeClr val="accent4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http://coloane.lip6.fr/night-updates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Times" pitchFamily="18" charset="0"/>
              <a:buNone/>
              <a:defRPr/>
            </a:pPr>
            <a:endParaRPr lang="en-US" sz="3200" dirty="0" smtClean="0">
              <a:solidFill>
                <a:schemeClr val="tx2"/>
              </a:solidFill>
            </a:endParaRPr>
          </a:p>
          <a:p>
            <a:pPr>
              <a:buFont typeface="Times" pitchFamily="18" charset="0"/>
              <a:buNone/>
              <a:defRPr/>
            </a:pPr>
            <a:endParaRPr lang="fr-FR" sz="3200" dirty="0" smtClean="0">
              <a:solidFill>
                <a:schemeClr val="tx2"/>
              </a:solidFill>
            </a:endParaRPr>
          </a:p>
          <a:p>
            <a:pPr>
              <a:buFont typeface="Times" pitchFamily="18" charset="0"/>
              <a:buNone/>
              <a:defRPr/>
            </a:pPr>
            <a:endParaRPr lang="fr-FR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63916"/>
      </p:ext>
    </p:extLst>
  </p:cSld>
  <p:clrMapOvr>
    <a:masterClrMapping/>
  </p:clrMapOvr>
  <p:transition advTm="475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Properties of BDD :</a:t>
            </a:r>
            <a:br>
              <a:rPr lang="en-US" altLang="fr-FR" smtClean="0"/>
            </a:br>
            <a:r>
              <a:rPr lang="en-US" altLang="fr-FR" smtClean="0"/>
              <a:t>Choice of an order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07891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b="0" smtClean="0">
                <a:solidFill>
                  <a:schemeClr val="tx1"/>
                </a:solidFill>
              </a:rPr>
              <a:t>Model checking </a:t>
            </a:r>
            <a:br>
              <a:rPr lang="fr-FR" altLang="fr-FR" b="0" smtClean="0">
                <a:solidFill>
                  <a:schemeClr val="tx1"/>
                </a:solidFill>
              </a:rPr>
            </a:br>
            <a:r>
              <a:rPr lang="fr-FR" altLang="fr-FR" b="0" smtClean="0">
                <a:solidFill>
                  <a:schemeClr val="tx1"/>
                </a:solidFill>
              </a:rPr>
              <a:t>and BDD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395288" y="4365625"/>
            <a:ext cx="8188325" cy="1447800"/>
          </a:xfrm>
          <a:prstGeom prst="rect">
            <a:avLst/>
          </a:prstGeom>
          <a:solidFill>
            <a:schemeClr val="bg1">
              <a:alpha val="9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Clr>
                <a:srgbClr val="FC0128"/>
              </a:buClr>
              <a:buSzPct val="110000"/>
              <a:buFont typeface="Times" pitchFamily="18" charset="0"/>
              <a:buNone/>
            </a:pPr>
            <a:endParaRPr lang="fr-FR" altLang="fr-FR" sz="2000" b="1"/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970463" y="4741863"/>
            <a:ext cx="1301750" cy="6953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BDD</a:t>
            </a:r>
          </a:p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extensions</a:t>
            </a:r>
            <a:endParaRPr lang="en-US" altLang="fr-FR"/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2695575" y="4741863"/>
            <a:ext cx="1809750" cy="695325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BDD for </a:t>
            </a:r>
          </a:p>
          <a:p>
            <a:pPr algn="ctr">
              <a:buFont typeface="Times" pitchFamily="18" charset="0"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Model-checking</a:t>
            </a:r>
            <a:endParaRPr lang="en-US" altLang="fr-FR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2" name="Rectangle 14"/>
          <p:cNvSpPr>
            <a:spLocks noChangeArrowheads="1"/>
          </p:cNvSpPr>
          <p:nvPr/>
        </p:nvSpPr>
        <p:spPr bwMode="auto">
          <a:xfrm>
            <a:off x="892175" y="4906963"/>
            <a:ext cx="1187450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(RO)BDD</a:t>
            </a:r>
            <a:endParaRPr lang="en-US" altLang="fr-FR">
              <a:latin typeface="Arial" charset="0"/>
            </a:endParaRPr>
          </a:p>
        </p:txBody>
      </p:sp>
      <p:sp>
        <p:nvSpPr>
          <p:cNvPr id="14343" name="AutoShape 16"/>
          <p:cNvSpPr>
            <a:spLocks noChangeArrowheads="1"/>
          </p:cNvSpPr>
          <p:nvPr/>
        </p:nvSpPr>
        <p:spPr bwMode="auto">
          <a:xfrm>
            <a:off x="2411413" y="4948238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4344" name="AutoShape 17"/>
          <p:cNvSpPr>
            <a:spLocks noChangeArrowheads="1"/>
          </p:cNvSpPr>
          <p:nvPr/>
        </p:nvSpPr>
        <p:spPr bwMode="auto">
          <a:xfrm>
            <a:off x="4498975" y="4948238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4352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Representing a state-space using DD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Principle :</a:t>
            </a:r>
          </a:p>
          <a:p>
            <a:pPr lvl="1"/>
            <a:r>
              <a:rPr lang="en-US" altLang="fr-FR" sz="1800" smtClean="0"/>
              <a:t>A path in the structure represents a reachable state</a:t>
            </a:r>
          </a:p>
          <a:p>
            <a:pPr lvl="1"/>
            <a:r>
              <a:rPr lang="en-US" altLang="fr-FR" sz="1800" smtClean="0"/>
              <a:t>A state S is described by the value of its state variables</a:t>
            </a:r>
          </a:p>
          <a:p>
            <a:r>
              <a:rPr lang="en-US" altLang="fr-FR" smtClean="0"/>
              <a:t>Example :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420938"/>
            <a:ext cx="2682875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48263" y="3860800"/>
            <a:ext cx="31781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A mutual exclusion protocol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for 2 process p and p’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Example</a:t>
            </a:r>
          </a:p>
        </p:txBody>
      </p:sp>
      <p:pic>
        <p:nvPicPr>
          <p:cNvPr id="16387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12875"/>
            <a:ext cx="8020050" cy="2312988"/>
          </a:xfrm>
        </p:spPr>
      </p:pic>
      <p:pic>
        <p:nvPicPr>
          <p:cNvPr id="16388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125" y="2574925"/>
            <a:ext cx="2682875" cy="4283075"/>
          </a:xfrm>
          <a:noFill/>
        </p:spPr>
      </p:pic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9750" y="2276475"/>
            <a:ext cx="1584325" cy="647700"/>
            <a:chOff x="340" y="1434"/>
            <a:chExt cx="998" cy="408"/>
          </a:xfrm>
        </p:grpSpPr>
        <p:sp>
          <p:nvSpPr>
            <p:cNvPr id="16402" name="Rectangle 10"/>
            <p:cNvSpPr>
              <a:spLocks noChangeArrowheads="1"/>
            </p:cNvSpPr>
            <p:nvPr/>
          </p:nvSpPr>
          <p:spPr bwMode="auto">
            <a:xfrm>
              <a:off x="340" y="1434"/>
              <a:ext cx="726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6403" name="Rectangle 11"/>
            <p:cNvSpPr>
              <a:spLocks noChangeArrowheads="1"/>
            </p:cNvSpPr>
            <p:nvPr/>
          </p:nvSpPr>
          <p:spPr bwMode="auto">
            <a:xfrm>
              <a:off x="1066" y="1616"/>
              <a:ext cx="272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692275" y="1773238"/>
            <a:ext cx="1655763" cy="1008062"/>
            <a:chOff x="1066" y="1117"/>
            <a:chExt cx="1043" cy="635"/>
          </a:xfrm>
        </p:grpSpPr>
        <p:sp>
          <p:nvSpPr>
            <p:cNvPr id="16400" name="Rectangle 12"/>
            <p:cNvSpPr>
              <a:spLocks noChangeArrowheads="1"/>
            </p:cNvSpPr>
            <p:nvPr/>
          </p:nvSpPr>
          <p:spPr bwMode="auto">
            <a:xfrm>
              <a:off x="1610" y="1389"/>
              <a:ext cx="499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6401" name="Rectangle 16"/>
            <p:cNvSpPr>
              <a:spLocks noChangeArrowheads="1"/>
            </p:cNvSpPr>
            <p:nvPr/>
          </p:nvSpPr>
          <p:spPr bwMode="auto">
            <a:xfrm>
              <a:off x="1066" y="1117"/>
              <a:ext cx="680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9838" y="2708275"/>
            <a:ext cx="1584325" cy="504825"/>
            <a:chOff x="2381" y="1706"/>
            <a:chExt cx="998" cy="318"/>
          </a:xfrm>
        </p:grpSpPr>
        <p:grpSp>
          <p:nvGrpSpPr>
            <p:cNvPr id="16396" name="Group 15"/>
            <p:cNvGrpSpPr>
              <a:grpSpLocks/>
            </p:cNvGrpSpPr>
            <p:nvPr/>
          </p:nvGrpSpPr>
          <p:grpSpPr bwMode="auto">
            <a:xfrm>
              <a:off x="2381" y="1706"/>
              <a:ext cx="726" cy="318"/>
              <a:chOff x="2381" y="1706"/>
              <a:chExt cx="726" cy="318"/>
            </a:xfrm>
          </p:grpSpPr>
          <p:sp>
            <p:nvSpPr>
              <p:cNvPr id="16398" name="Rectangle 13"/>
              <p:cNvSpPr>
                <a:spLocks noChangeArrowheads="1"/>
              </p:cNvSpPr>
              <p:nvPr/>
            </p:nvSpPr>
            <p:spPr bwMode="auto">
              <a:xfrm>
                <a:off x="2381" y="1706"/>
                <a:ext cx="726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6399" name="Rectangle 14"/>
              <p:cNvSpPr>
                <a:spLocks noChangeArrowheads="1"/>
              </p:cNvSpPr>
              <p:nvPr/>
            </p:nvSpPr>
            <p:spPr bwMode="auto">
              <a:xfrm>
                <a:off x="2653" y="1888"/>
                <a:ext cx="454" cy="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</p:grpSp>
        <p:sp>
          <p:nvSpPr>
            <p:cNvPr id="16397" name="Rectangle 19"/>
            <p:cNvSpPr>
              <a:spLocks noChangeArrowheads="1"/>
            </p:cNvSpPr>
            <p:nvPr/>
          </p:nvSpPr>
          <p:spPr bwMode="auto">
            <a:xfrm>
              <a:off x="3107" y="1752"/>
              <a:ext cx="272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859338" y="2133600"/>
            <a:ext cx="1584325" cy="647700"/>
            <a:chOff x="3061" y="1344"/>
            <a:chExt cx="998" cy="408"/>
          </a:xfrm>
        </p:grpSpPr>
        <p:sp>
          <p:nvSpPr>
            <p:cNvPr id="16394" name="Rectangle 20"/>
            <p:cNvSpPr>
              <a:spLocks noChangeArrowheads="1"/>
            </p:cNvSpPr>
            <p:nvPr/>
          </p:nvSpPr>
          <p:spPr bwMode="auto">
            <a:xfrm>
              <a:off x="3107" y="1344"/>
              <a:ext cx="952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6395" name="Rectangle 22"/>
            <p:cNvSpPr>
              <a:spLocks noChangeArrowheads="1"/>
            </p:cNvSpPr>
            <p:nvPr/>
          </p:nvSpPr>
          <p:spPr bwMode="auto">
            <a:xfrm>
              <a:off x="3061" y="1570"/>
              <a:ext cx="681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sp>
        <p:nvSpPr>
          <p:cNvPr id="398360" name="Rectangle 24"/>
          <p:cNvSpPr>
            <a:spLocks noChangeArrowheads="1"/>
          </p:cNvSpPr>
          <p:nvPr/>
        </p:nvSpPr>
        <p:spPr bwMode="auto">
          <a:xfrm>
            <a:off x="2771775" y="1412875"/>
            <a:ext cx="475297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Example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12875"/>
            <a:ext cx="8020050" cy="2312988"/>
          </a:xfrm>
        </p:spPr>
      </p:pic>
      <p:pic>
        <p:nvPicPr>
          <p:cNvPr id="1741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125" y="2574925"/>
            <a:ext cx="2682875" cy="4283075"/>
          </a:xfrm>
          <a:noFill/>
        </p:spPr>
      </p:pic>
      <p:sp>
        <p:nvSpPr>
          <p:cNvPr id="17413" name="Rectangle 20"/>
          <p:cNvSpPr>
            <a:spLocks noChangeArrowheads="1"/>
          </p:cNvSpPr>
          <p:nvPr/>
        </p:nvSpPr>
        <p:spPr bwMode="auto">
          <a:xfrm>
            <a:off x="539750" y="1844675"/>
            <a:ext cx="2663825" cy="1728788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7414" name="Rectangle 21"/>
          <p:cNvSpPr>
            <a:spLocks noChangeArrowheads="1"/>
          </p:cNvSpPr>
          <p:nvPr/>
        </p:nvSpPr>
        <p:spPr bwMode="auto">
          <a:xfrm>
            <a:off x="3708400" y="2205038"/>
            <a:ext cx="2735263" cy="1728787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7415" name="Text Box 22"/>
          <p:cNvSpPr txBox="1">
            <a:spLocks noChangeArrowheads="1"/>
          </p:cNvSpPr>
          <p:nvPr/>
        </p:nvSpPr>
        <p:spPr bwMode="auto">
          <a:xfrm>
            <a:off x="250825" y="4365625"/>
            <a:ext cx="62436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Good representation for Globally Asynchronous Locally Synchronous (GALS) systems :</a:t>
            </a:r>
          </a:p>
          <a:p>
            <a:r>
              <a:rPr lang="en-US" altLang="fr-FR"/>
              <a:t>Independence of local actions (t1 and t2) is well captured</a:t>
            </a:r>
          </a:p>
        </p:txBody>
      </p:sp>
      <p:sp>
        <p:nvSpPr>
          <p:cNvPr id="17416" name="Rectangle 23"/>
          <p:cNvSpPr>
            <a:spLocks noChangeArrowheads="1"/>
          </p:cNvSpPr>
          <p:nvPr/>
        </p:nvSpPr>
        <p:spPr bwMode="auto">
          <a:xfrm>
            <a:off x="6659563" y="3213100"/>
            <a:ext cx="863600" cy="2303463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7417" name="Rectangle 24"/>
          <p:cNvSpPr>
            <a:spLocks noChangeArrowheads="1"/>
          </p:cNvSpPr>
          <p:nvPr/>
        </p:nvSpPr>
        <p:spPr bwMode="auto">
          <a:xfrm>
            <a:off x="8101013" y="3141663"/>
            <a:ext cx="862012" cy="2374900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7418" name="Text Box 25"/>
          <p:cNvSpPr txBox="1">
            <a:spLocks noChangeArrowheads="1"/>
          </p:cNvSpPr>
          <p:nvPr/>
        </p:nvSpPr>
        <p:spPr bwMode="auto">
          <a:xfrm>
            <a:off x="1385888" y="3621088"/>
            <a:ext cx="300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</a:t>
            </a:r>
          </a:p>
        </p:txBody>
      </p:sp>
      <p:sp>
        <p:nvSpPr>
          <p:cNvPr id="17419" name="Text Box 26"/>
          <p:cNvSpPr txBox="1">
            <a:spLocks noChangeArrowheads="1"/>
          </p:cNvSpPr>
          <p:nvPr/>
        </p:nvSpPr>
        <p:spPr bwMode="auto">
          <a:xfrm>
            <a:off x="4481513" y="3981450"/>
            <a:ext cx="341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Variable Ordering issues</a:t>
            </a:r>
          </a:p>
        </p:txBody>
      </p:sp>
      <p:pic>
        <p:nvPicPr>
          <p:cNvPr id="1843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416050"/>
            <a:ext cx="7416800" cy="3381375"/>
          </a:xfrm>
        </p:spPr>
      </p:pic>
      <p:pic>
        <p:nvPicPr>
          <p:cNvPr id="18436" name="Picture 8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4724400"/>
            <a:ext cx="7399337" cy="2133600"/>
          </a:xfrm>
          <a:noFill/>
        </p:spPr>
      </p:pic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258888" y="5157788"/>
            <a:ext cx="2520950" cy="1439862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4284663" y="5373688"/>
            <a:ext cx="3024187" cy="1484312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auto">
          <a:xfrm>
            <a:off x="1908175" y="1989138"/>
            <a:ext cx="142875" cy="15113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0" name="Line 12"/>
          <p:cNvSpPr>
            <a:spLocks noChangeShapeType="1"/>
          </p:cNvSpPr>
          <p:nvPr/>
        </p:nvSpPr>
        <p:spPr bwMode="auto">
          <a:xfrm>
            <a:off x="1908175" y="1989138"/>
            <a:ext cx="1943100" cy="5032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1" name="Line 13"/>
          <p:cNvSpPr>
            <a:spLocks noChangeShapeType="1"/>
          </p:cNvSpPr>
          <p:nvPr/>
        </p:nvSpPr>
        <p:spPr bwMode="auto">
          <a:xfrm flipV="1">
            <a:off x="1908175" y="1700213"/>
            <a:ext cx="381635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2" name="Text Box 14"/>
          <p:cNvSpPr txBox="1">
            <a:spLocks noChangeArrowheads="1"/>
          </p:cNvSpPr>
          <p:nvPr/>
        </p:nvSpPr>
        <p:spPr bwMode="auto">
          <a:xfrm>
            <a:off x="1673225" y="1676400"/>
            <a:ext cx="300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</a:t>
            </a:r>
          </a:p>
        </p:txBody>
      </p:sp>
      <p:sp>
        <p:nvSpPr>
          <p:cNvPr id="18443" name="Line 15"/>
          <p:cNvSpPr>
            <a:spLocks noChangeShapeType="1"/>
          </p:cNvSpPr>
          <p:nvPr/>
        </p:nvSpPr>
        <p:spPr bwMode="auto">
          <a:xfrm flipH="1">
            <a:off x="3132138" y="1628775"/>
            <a:ext cx="287337" cy="12239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3419475" y="1628775"/>
            <a:ext cx="1439863" cy="3603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5" name="Freeform 17"/>
          <p:cNvSpPr>
            <a:spLocks/>
          </p:cNvSpPr>
          <p:nvPr/>
        </p:nvSpPr>
        <p:spPr bwMode="auto">
          <a:xfrm>
            <a:off x="3419475" y="1557338"/>
            <a:ext cx="3744913" cy="719137"/>
          </a:xfrm>
          <a:custGeom>
            <a:avLst/>
            <a:gdLst>
              <a:gd name="T0" fmla="*/ 0 w 2359"/>
              <a:gd name="T1" fmla="*/ 64982 h 498"/>
              <a:gd name="T2" fmla="*/ 3427413 w 2359"/>
              <a:gd name="T3" fmla="*/ 0 h 498"/>
              <a:gd name="T4" fmla="*/ 3744913 w 2359"/>
              <a:gd name="T5" fmla="*/ 719137 h 498"/>
              <a:gd name="T6" fmla="*/ 0 60000 65536"/>
              <a:gd name="T7" fmla="*/ 0 60000 65536"/>
              <a:gd name="T8" fmla="*/ 0 60000 65536"/>
              <a:gd name="T9" fmla="*/ 0 w 2359"/>
              <a:gd name="T10" fmla="*/ 0 h 498"/>
              <a:gd name="T11" fmla="*/ 2359 w 2359"/>
              <a:gd name="T12" fmla="*/ 498 h 4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9" h="498">
                <a:moveTo>
                  <a:pt x="0" y="45"/>
                </a:moveTo>
                <a:lnTo>
                  <a:pt x="2159" y="0"/>
                </a:lnTo>
                <a:lnTo>
                  <a:pt x="2359" y="498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6" name="Text Box 18"/>
          <p:cNvSpPr txBox="1">
            <a:spLocks noChangeArrowheads="1"/>
          </p:cNvSpPr>
          <p:nvPr/>
        </p:nvSpPr>
        <p:spPr bwMode="auto">
          <a:xfrm>
            <a:off x="3059113" y="1412875"/>
            <a:ext cx="341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P’</a:t>
            </a:r>
          </a:p>
        </p:txBody>
      </p:sp>
      <p:sp>
        <p:nvSpPr>
          <p:cNvPr id="18447" name="Text Box 19"/>
          <p:cNvSpPr txBox="1">
            <a:spLocks noChangeArrowheads="1"/>
          </p:cNvSpPr>
          <p:nvPr/>
        </p:nvSpPr>
        <p:spPr bwMode="auto">
          <a:xfrm>
            <a:off x="1476375" y="5229225"/>
            <a:ext cx="300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</a:t>
            </a:r>
          </a:p>
        </p:txBody>
      </p:sp>
      <p:sp>
        <p:nvSpPr>
          <p:cNvPr id="18448" name="Text Box 20"/>
          <p:cNvSpPr txBox="1">
            <a:spLocks noChangeArrowheads="1"/>
          </p:cNvSpPr>
          <p:nvPr/>
        </p:nvSpPr>
        <p:spPr bwMode="auto">
          <a:xfrm>
            <a:off x="4427538" y="5445125"/>
            <a:ext cx="341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Growth in node size w.r.t. order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651500" y="1416050"/>
            <a:ext cx="3351213" cy="5403850"/>
          </a:xfrm>
        </p:spPr>
        <p:txBody>
          <a:bodyPr/>
          <a:lstStyle/>
          <a:p>
            <a:r>
              <a:rPr lang="en-US" altLang="fr-FR" sz="1800" smtClean="0"/>
              <a:t>Linear growth vs exponential growth for poor ordering clearly visible</a:t>
            </a:r>
          </a:p>
          <a:p>
            <a:r>
              <a:rPr lang="en-US" altLang="fr-FR" sz="1800" smtClean="0"/>
              <a:t>Linear growth of representation but exponential growth of state-space size with appropriate ordering !!</a:t>
            </a:r>
          </a:p>
          <a:p>
            <a:endParaRPr lang="en-US" altLang="fr-FR" sz="1800" smtClean="0"/>
          </a:p>
          <a:p>
            <a:r>
              <a:rPr lang="en-US" altLang="fr-FR" sz="1800" smtClean="0"/>
              <a:t>For some problems BDD based techniques allow to go much further than explicit representation techniques</a:t>
            </a:r>
          </a:p>
        </p:txBody>
      </p:sp>
      <p:graphicFrame>
        <p:nvGraphicFramePr>
          <p:cNvPr id="405565" name="Group 61"/>
          <p:cNvGraphicFramePr>
            <a:graphicFrameLocks noGrp="1"/>
          </p:cNvGraphicFramePr>
          <p:nvPr>
            <p:ph sz="half" idx="1"/>
          </p:nvPr>
        </p:nvGraphicFramePr>
        <p:xfrm>
          <a:off x="179388" y="1439863"/>
          <a:ext cx="5329237" cy="5403852"/>
        </p:xfrm>
        <a:graphic>
          <a:graphicData uri="http://schemas.openxmlformats.org/drawingml/2006/table">
            <a:tbl>
              <a:tblPr/>
              <a:tblGrid>
                <a:gridCol w="830262"/>
                <a:gridCol w="1584325"/>
                <a:gridCol w="1511300"/>
                <a:gridCol w="1403350"/>
              </a:tblGrid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Nb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Proc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Nb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States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Consecutive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order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Interlaced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order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244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260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59050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80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13321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1.434e+07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589838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20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3.486e+09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160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-out of ram-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Efficiency of BDD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800" smtClean="0"/>
              <a:t>Computations on BDD use a cache to limit complexity</a:t>
            </a:r>
          </a:p>
          <a:p>
            <a:r>
              <a:rPr lang="en-US" altLang="fr-FR" sz="2800" smtClean="0"/>
              <a:t>Cache is of the form </a:t>
            </a:r>
          </a:p>
          <a:p>
            <a:pPr lvl="1"/>
            <a:r>
              <a:rPr lang="en-US" altLang="fr-FR" sz="2400" smtClean="0"/>
              <a:t>Key:&lt;operation, operand_1,..,operand_n &gt;-&gt; value:result</a:t>
            </a:r>
          </a:p>
          <a:p>
            <a:pPr lvl="1"/>
            <a:r>
              <a:rPr lang="en-US" altLang="fr-FR" sz="2400" smtClean="0"/>
              <a:t>Where operands and result are BDD nodes</a:t>
            </a:r>
          </a:p>
          <a:p>
            <a:r>
              <a:rPr lang="en-US" altLang="fr-FR" sz="2800" smtClean="0"/>
              <a:t>Example :</a:t>
            </a:r>
          </a:p>
          <a:p>
            <a:pPr lvl="1"/>
            <a:r>
              <a:rPr lang="en-US" altLang="fr-FR" sz="2400" smtClean="0"/>
              <a:t>Cache : contains &lt;union, a, b &gt; -&gt; c if  (a U b) = c</a:t>
            </a:r>
          </a:p>
          <a:p>
            <a:endParaRPr lang="en-US" altLang="fr-FR" sz="2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union of BDD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200" smtClean="0"/>
              <a:t>union (a,b)</a:t>
            </a:r>
          </a:p>
          <a:p>
            <a:pPr lvl="1"/>
            <a:r>
              <a:rPr lang="en-US" altLang="fr-FR" smtClean="0"/>
              <a:t>If (a=0 or b=1) return b;</a:t>
            </a:r>
          </a:p>
          <a:p>
            <a:pPr lvl="1"/>
            <a:r>
              <a:rPr lang="en-US" altLang="fr-FR" smtClean="0"/>
              <a:t>If (a=1 or b=0) return a;</a:t>
            </a:r>
          </a:p>
          <a:p>
            <a:pPr lvl="1"/>
            <a:r>
              <a:rPr lang="en-US" altLang="fr-FR" smtClean="0"/>
              <a:t>If (a=b) return a;</a:t>
            </a:r>
          </a:p>
          <a:p>
            <a:pPr lvl="1"/>
            <a:r>
              <a:rPr lang="en-US" altLang="fr-FR" smtClean="0"/>
              <a:t>If ( &lt;union,a,b&gt; -&gt; r in cache ) return r;</a:t>
            </a:r>
          </a:p>
          <a:p>
            <a:pPr lvl="1"/>
            <a:r>
              <a:rPr lang="en-US" altLang="fr-FR" smtClean="0"/>
              <a:t>BDD r= createBDD( </a:t>
            </a:r>
          </a:p>
          <a:p>
            <a:pPr lvl="2"/>
            <a:r>
              <a:rPr lang="en-US" altLang="fr-FR" sz="2800" smtClean="0"/>
              <a:t>0 =&gt; union(a[0],b[0]), </a:t>
            </a:r>
          </a:p>
          <a:p>
            <a:pPr lvl="2"/>
            <a:r>
              <a:rPr lang="en-US" altLang="fr-FR" sz="2800" smtClean="0"/>
              <a:t>1=&gt; union(a[1],b[1]) )</a:t>
            </a:r>
          </a:p>
          <a:p>
            <a:pPr lvl="1"/>
            <a:r>
              <a:rPr lang="en-US" altLang="fr-FR" smtClean="0"/>
              <a:t>Cache.add( &lt;union,a,b&gt; -&gt; r)</a:t>
            </a:r>
          </a:p>
          <a:p>
            <a:pPr lvl="1"/>
            <a:r>
              <a:rPr lang="en-US" altLang="fr-FR" smtClean="0"/>
              <a:t>Return r;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itchFamily="18" charset="0"/>
              <a:buNone/>
            </a:pPr>
            <a:endParaRPr lang="fr-FR" altLang="fr-FR" sz="2400" smtClean="0"/>
          </a:p>
          <a:p>
            <a:r>
              <a:rPr lang="fr-FR" altLang="fr-FR" sz="2400" smtClean="0"/>
              <a:t>Decision Diagrams for Model-checking:</a:t>
            </a:r>
          </a:p>
          <a:p>
            <a:pPr lvl="1"/>
            <a:r>
              <a:rPr lang="fr-FR" altLang="fr-FR" sz="2000" smtClean="0"/>
              <a:t>Binary Decision Diagrams : </a:t>
            </a:r>
          </a:p>
          <a:p>
            <a:pPr lvl="2"/>
            <a:r>
              <a:rPr lang="fr-FR" altLang="fr-FR" sz="2000" smtClean="0"/>
              <a:t>Symbolic approach to model-checking</a:t>
            </a:r>
          </a:p>
          <a:p>
            <a:pPr lvl="1"/>
            <a:r>
              <a:rPr lang="fr-FR" altLang="fr-FR" sz="2000" smtClean="0"/>
              <a:t>Saturation</a:t>
            </a:r>
          </a:p>
          <a:p>
            <a:pPr lvl="2"/>
            <a:r>
              <a:rPr lang="fr-FR" altLang="fr-FR" sz="2000" smtClean="0"/>
              <a:t>A more effective fixpoint strategy</a:t>
            </a:r>
          </a:p>
          <a:p>
            <a:pPr lvl="1"/>
            <a:r>
              <a:rPr lang="fr-FR" altLang="fr-FR" sz="2000" smtClean="0"/>
              <a:t>Hierarchical Set Decision Diagrams</a:t>
            </a:r>
          </a:p>
          <a:p>
            <a:pPr lvl="2"/>
            <a:r>
              <a:rPr lang="fr-FR" altLang="fr-FR" sz="2000" smtClean="0"/>
              <a:t>Introduce structured descriptions</a:t>
            </a:r>
          </a:p>
          <a:p>
            <a:pPr lvl="1"/>
            <a:r>
              <a:rPr lang="fr-FR" altLang="fr-FR" sz="2000" smtClean="0"/>
              <a:t>Instantiable Transition Systems</a:t>
            </a:r>
          </a:p>
          <a:p>
            <a:pPr lvl="2"/>
            <a:r>
              <a:rPr lang="fr-FR" altLang="fr-FR" sz="2000" smtClean="0"/>
              <a:t>A framework to exploit SDD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124450" y="5541963"/>
            <a:ext cx="1187450" cy="9413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Set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Decision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Diagrams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71813" y="5815013"/>
            <a:ext cx="1250950" cy="39211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Saturation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89013" y="5434013"/>
            <a:ext cx="1187450" cy="9413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Binary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Decision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Diagrams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969125" y="5499100"/>
            <a:ext cx="1520825" cy="1025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/>
              <a:t>Instantiable</a:t>
            </a:r>
          </a:p>
          <a:p>
            <a:pPr algn="ctr">
              <a:buFont typeface="Times" pitchFamily="18" charset="0"/>
              <a:buNone/>
            </a:pPr>
            <a:r>
              <a:rPr lang="fr-FR" altLang="fr-FR"/>
              <a:t>Transition</a:t>
            </a:r>
          </a:p>
          <a:p>
            <a:pPr algn="ctr">
              <a:buFont typeface="Times" pitchFamily="18" charset="0"/>
              <a:buNone/>
            </a:pPr>
            <a:r>
              <a:rPr lang="fr-FR" altLang="fr-FR"/>
              <a:t>System</a:t>
            </a:r>
            <a:endParaRPr lang="en-US" alt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2508250" y="5870575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595813" y="5870575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6518275" y="5870575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82720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Complexity of BDD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800" smtClean="0"/>
              <a:t>createBDD uses a unicity table based on node structure</a:t>
            </a:r>
          </a:p>
          <a:p>
            <a:pPr lvl="1"/>
            <a:r>
              <a:rPr lang="en-US" altLang="fr-FR" sz="2400" smtClean="0"/>
              <a:t>Hash on value of son nodes</a:t>
            </a:r>
          </a:p>
          <a:p>
            <a:r>
              <a:rPr lang="en-US" altLang="fr-FR" sz="2800" smtClean="0"/>
              <a:t>Operation cache =&gt; </a:t>
            </a:r>
          </a:p>
          <a:p>
            <a:pPr lvl="1"/>
            <a:r>
              <a:rPr lang="en-US" altLang="fr-FR" sz="2400" smtClean="0"/>
              <a:t>complexity proportional to #nodes(a) x #nodes(b) =&gt; number of nodes</a:t>
            </a:r>
          </a:p>
          <a:p>
            <a:pPr lvl="1"/>
            <a:r>
              <a:rPr lang="en-US" altLang="fr-FR" sz="2400" smtClean="0"/>
              <a:t>Without it complexity would be proportional to number of PATHS in the structure</a:t>
            </a:r>
          </a:p>
          <a:p>
            <a:r>
              <a:rPr lang="en-US" altLang="fr-FR" sz="2800" smtClean="0"/>
              <a:t>Intersection differs from union only in terminal cases</a:t>
            </a:r>
          </a:p>
          <a:p>
            <a:pPr lvl="1"/>
            <a:r>
              <a:rPr lang="en-US" altLang="fr-FR" sz="2400" smtClean="0"/>
              <a:t>If (a = 1 or b = 0) return b</a:t>
            </a:r>
          </a:p>
          <a:p>
            <a:pPr lvl="1"/>
            <a:r>
              <a:rPr lang="en-US" altLang="fr-FR" sz="2400" smtClean="0"/>
              <a:t>If (a = 0 or b = 1) return 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State space computation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Classic algorithm is based on Breadth-first exploration BFS</a:t>
            </a:r>
          </a:p>
          <a:p>
            <a:pPr lvl="1"/>
            <a:r>
              <a:rPr lang="en-US" altLang="fr-FR" sz="1800" smtClean="0"/>
              <a:t>Consider a system composed of k state variables (i.e. state space represented as a k-level BDD)</a:t>
            </a:r>
          </a:p>
          <a:p>
            <a:pPr lvl="1"/>
            <a:r>
              <a:rPr lang="en-US" altLang="fr-FR" sz="1800" smtClean="0"/>
              <a:t>Transition relation represented using 2k variables</a:t>
            </a:r>
          </a:p>
          <a:p>
            <a:pPr lvl="2">
              <a:buFont typeface="Times" pitchFamily="18" charset="0"/>
              <a:buNone/>
            </a:pPr>
            <a:r>
              <a:rPr lang="en-US" altLang="fr-FR" sz="1800" smtClean="0"/>
              <a:t>(i,j)  = (i1,j1, ..ik,jk)</a:t>
            </a:r>
          </a:p>
          <a:p>
            <a:pPr lvl="2">
              <a:buFont typeface="Times" pitchFamily="18" charset="0"/>
              <a:buNone/>
            </a:pPr>
            <a:r>
              <a:rPr lang="en-US" altLang="fr-FR" sz="1800" smtClean="0"/>
              <a:t>System can go from i to j in one step</a:t>
            </a:r>
          </a:p>
          <a:p>
            <a:pPr lvl="1"/>
            <a:r>
              <a:rPr lang="en-US" altLang="fr-FR" sz="1800" smtClean="0"/>
              <a:t>A special synchronized product (relational product) operation is defined to apply such a transition to a system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860800"/>
            <a:ext cx="268922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931988" y="3914775"/>
            <a:ext cx="528637" cy="46831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p1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55750" y="4562475"/>
            <a:ext cx="1282700" cy="46831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New p1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1906588" y="5283200"/>
            <a:ext cx="579437" cy="46831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p2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528763" y="5930900"/>
            <a:ext cx="1333500" cy="46831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New p2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038350" y="6567488"/>
            <a:ext cx="312738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1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2555875" y="4941888"/>
            <a:ext cx="402431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Transition BDD for Next(t1)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Paths to 0 terminal not represented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Useless variables removed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2195513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fr-FR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2195513" y="494188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fr-FR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2195513" y="57340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fr-FR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2195513" y="63817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fr-FR"/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2249488" y="4268788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1</a:t>
            </a:r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2249488" y="498951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0</a:t>
            </a:r>
          </a:p>
        </p:txBody>
      </p:sp>
      <p:sp>
        <p:nvSpPr>
          <p:cNvPr id="23569" name="Text Box 19"/>
          <p:cNvSpPr txBox="1">
            <a:spLocks noChangeArrowheads="1"/>
          </p:cNvSpPr>
          <p:nvPr/>
        </p:nvSpPr>
        <p:spPr bwMode="auto">
          <a:xfrm>
            <a:off x="2249488" y="563721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0</a:t>
            </a:r>
          </a:p>
        </p:txBody>
      </p:sp>
      <p:sp>
        <p:nvSpPr>
          <p:cNvPr id="23570" name="Text Box 20"/>
          <p:cNvSpPr txBox="1">
            <a:spLocks noChangeArrowheads="1"/>
          </p:cNvSpPr>
          <p:nvPr/>
        </p:nvSpPr>
        <p:spPr bwMode="auto">
          <a:xfrm>
            <a:off x="2339975" y="6308725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4638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504113" y="6453188"/>
            <a:ext cx="1654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 sz="1400"/>
              <a:t>Slide by G. Ciardo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Combining transitions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800" smtClean="0"/>
              <a:t>BDD representing transitions can be combined using union</a:t>
            </a:r>
          </a:p>
          <a:p>
            <a:pPr lvl="1"/>
            <a:r>
              <a:rPr lang="en-US" altLang="fr-FR" sz="2400" smtClean="0"/>
              <a:t>Full transition relation </a:t>
            </a:r>
          </a:p>
          <a:p>
            <a:pPr lvl="2"/>
            <a:r>
              <a:rPr lang="en-US" altLang="fr-FR" smtClean="0"/>
              <a:t>NextAll = union ( Next(t1)+..+Next(tn) )</a:t>
            </a:r>
          </a:p>
          <a:p>
            <a:r>
              <a:rPr lang="en-US" altLang="fr-FR" sz="2800" smtClean="0"/>
              <a:t>Algorithm for BFS(s0)</a:t>
            </a:r>
          </a:p>
          <a:p>
            <a:pPr lvl="1"/>
            <a:r>
              <a:rPr lang="en-US" altLang="fr-FR" sz="2400" smtClean="0"/>
              <a:t>S := S0</a:t>
            </a:r>
          </a:p>
          <a:p>
            <a:pPr lvl="1"/>
            <a:r>
              <a:rPr lang="en-US" altLang="fr-FR" sz="2400" smtClean="0"/>
              <a:t>N := 0</a:t>
            </a:r>
          </a:p>
          <a:p>
            <a:pPr lvl="1"/>
            <a:r>
              <a:rPr lang="en-US" altLang="fr-FR" sz="2400" smtClean="0"/>
              <a:t>While (N != S)</a:t>
            </a:r>
          </a:p>
          <a:p>
            <a:pPr lvl="2"/>
            <a:r>
              <a:rPr lang="en-US" altLang="fr-FR" i="0" smtClean="0"/>
              <a:t>N := S</a:t>
            </a:r>
          </a:p>
          <a:p>
            <a:pPr lvl="2"/>
            <a:r>
              <a:rPr lang="en-US" altLang="fr-FR" i="0" smtClean="0"/>
              <a:t>S := S U NextAll(S)</a:t>
            </a:r>
          </a:p>
          <a:p>
            <a:pPr lvl="1"/>
            <a:r>
              <a:rPr lang="en-US" altLang="fr-FR" sz="2400" smtClean="0"/>
              <a:t>Return 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219700" y="4005263"/>
            <a:ext cx="338455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Clr>
                <a:srgbClr val="FC0128"/>
              </a:buClr>
              <a:buSzPct val="110000"/>
              <a:buFont typeface="Times" pitchFamily="18" charset="0"/>
              <a:buNone/>
            </a:pPr>
            <a:r>
              <a:rPr lang="en-US" altLang="fr-FR" b="1">
                <a:solidFill>
                  <a:srgbClr val="000000"/>
                </a:solidFill>
              </a:rPr>
              <a:t>“Symbolic Model Checking: 10 20 States and Beyond” (LICS’1990) Burch, Clarke, McMillan, Dill, Hwang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State space representation size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400" smtClean="0"/>
              <a:t>BFS performs better than the “intuitive algorithm”</a:t>
            </a:r>
          </a:p>
          <a:p>
            <a:pPr lvl="1"/>
            <a:r>
              <a:rPr lang="en-US" altLang="fr-FR" sz="2000" smtClean="0"/>
              <a:t>Size of representation is not directly linked to number of states manipulated</a:t>
            </a:r>
          </a:p>
          <a:p>
            <a:pPr lvl="1"/>
            <a:r>
              <a:rPr lang="en-US" altLang="fr-FR" sz="2000" smtClean="0"/>
              <a:t>Re-evaluating a transition on an already reached state is likely to ctose a cache-hit thus has experimentally low cost.</a:t>
            </a:r>
          </a:p>
          <a:p>
            <a:r>
              <a:rPr lang="en-US" altLang="fr-FR" sz="3200" smtClean="0"/>
              <a:t>Algorithm for newBFS(s0)</a:t>
            </a:r>
          </a:p>
          <a:p>
            <a:pPr lvl="1"/>
            <a:r>
              <a:rPr lang="en-US" altLang="fr-FR" smtClean="0"/>
              <a:t>S := S0</a:t>
            </a:r>
          </a:p>
          <a:p>
            <a:pPr lvl="1"/>
            <a:r>
              <a:rPr lang="en-US" altLang="fr-FR" smtClean="0"/>
              <a:t>N := S0</a:t>
            </a:r>
          </a:p>
          <a:p>
            <a:pPr lvl="1"/>
            <a:r>
              <a:rPr lang="en-US" altLang="fr-FR" smtClean="0"/>
              <a:t>While (N != 0)</a:t>
            </a:r>
          </a:p>
          <a:p>
            <a:pPr lvl="2"/>
            <a:r>
              <a:rPr lang="en-US" altLang="fr-FR" sz="2800" i="0" smtClean="0"/>
              <a:t>N := NextAll(U)  \ S</a:t>
            </a:r>
          </a:p>
          <a:p>
            <a:pPr lvl="2"/>
            <a:r>
              <a:rPr lang="en-US" altLang="fr-FR" sz="2800" i="0" smtClean="0"/>
              <a:t>S := S U  N</a:t>
            </a:r>
          </a:p>
          <a:p>
            <a:pPr lvl="1"/>
            <a:r>
              <a:rPr lang="en-US" altLang="fr-FR" smtClean="0"/>
              <a:t>Return S</a:t>
            </a:r>
          </a:p>
          <a:p>
            <a:pPr>
              <a:buFont typeface="Times" pitchFamily="18" charset="0"/>
              <a:buNone/>
            </a:pPr>
            <a:endParaRPr lang="en-US" altLang="fr-FR" sz="240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00563" y="4221163"/>
            <a:ext cx="36020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Only computes NextAll on newly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 reached states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Decomposing the transition relation</a:t>
            </a:r>
            <a:br>
              <a:rPr lang="en-US" altLang="fr-FR" smtClean="0"/>
            </a:br>
            <a:r>
              <a:rPr lang="en-US" altLang="fr-FR" smtClean="0"/>
              <a:t>[Roig’95]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mtClean="0"/>
              <a:t>The idea is to cluster some transitions but keep an expression of the transition relation in parts</a:t>
            </a:r>
          </a:p>
          <a:p>
            <a:pPr lvl="1">
              <a:lnSpc>
                <a:spcPct val="80000"/>
              </a:lnSpc>
            </a:pPr>
            <a:r>
              <a:rPr lang="en-US" altLang="fr-FR" sz="1800" smtClean="0"/>
              <a:t>Next(i) for I in 1..nbClusters = union ( Next(tj),..Next(tj+k))</a:t>
            </a:r>
          </a:p>
          <a:p>
            <a:pPr lvl="1">
              <a:lnSpc>
                <a:spcPct val="80000"/>
              </a:lnSpc>
            </a:pPr>
            <a:r>
              <a:rPr lang="en-US" altLang="fr-FR" sz="1800" smtClean="0"/>
              <a:t>Create one cluster for each process (requires structural information)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Not quite BFS anymore as chainings may occur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Solves problems experienced with the size of NextAll BDD</a:t>
            </a:r>
          </a:p>
          <a:p>
            <a:pPr>
              <a:lnSpc>
                <a:spcPct val="80000"/>
              </a:lnSpc>
            </a:pPr>
            <a:r>
              <a:rPr lang="en-US" altLang="fr-FR" sz="2800" smtClean="0"/>
              <a:t>Algorithm for chainBFS(s0)</a:t>
            </a:r>
          </a:p>
          <a:p>
            <a:pPr lvl="1">
              <a:lnSpc>
                <a:spcPct val="80000"/>
              </a:lnSpc>
            </a:pPr>
            <a:r>
              <a:rPr lang="en-US" altLang="fr-FR" sz="2400" smtClean="0"/>
              <a:t>S := S0</a:t>
            </a:r>
          </a:p>
          <a:p>
            <a:pPr lvl="1">
              <a:lnSpc>
                <a:spcPct val="80000"/>
              </a:lnSpc>
            </a:pPr>
            <a:r>
              <a:rPr lang="en-US" altLang="fr-FR" sz="2400" smtClean="0"/>
              <a:t>N := 0</a:t>
            </a:r>
          </a:p>
          <a:p>
            <a:pPr lvl="1">
              <a:lnSpc>
                <a:spcPct val="80000"/>
              </a:lnSpc>
            </a:pPr>
            <a:r>
              <a:rPr lang="en-US" altLang="fr-FR" sz="2400" smtClean="0"/>
              <a:t>While (N != S)</a:t>
            </a:r>
          </a:p>
          <a:p>
            <a:pPr lvl="2">
              <a:lnSpc>
                <a:spcPct val="80000"/>
              </a:lnSpc>
            </a:pPr>
            <a:r>
              <a:rPr lang="en-US" altLang="fr-FR" i="0" smtClean="0"/>
              <a:t>N := S</a:t>
            </a:r>
          </a:p>
          <a:p>
            <a:pPr lvl="2">
              <a:lnSpc>
                <a:spcPct val="80000"/>
              </a:lnSpc>
            </a:pPr>
            <a:r>
              <a:rPr lang="en-US" altLang="fr-FR" i="0" smtClean="0"/>
              <a:t>For (i in 1..nbClusters)</a:t>
            </a:r>
          </a:p>
          <a:p>
            <a:pPr lvl="3">
              <a:lnSpc>
                <a:spcPct val="80000"/>
              </a:lnSpc>
            </a:pPr>
            <a:r>
              <a:rPr lang="en-US" altLang="fr-FR" sz="2400" smtClean="0"/>
              <a:t>S := S U Next(i) (S)</a:t>
            </a:r>
          </a:p>
          <a:p>
            <a:pPr lvl="1">
              <a:lnSpc>
                <a:spcPct val="80000"/>
              </a:lnSpc>
            </a:pPr>
            <a:r>
              <a:rPr lang="en-US" altLang="fr-FR" sz="2400" smtClean="0"/>
              <a:t>Return S</a:t>
            </a:r>
            <a:endParaRPr lang="en-US" altLang="fr-FR" sz="1800" smtClean="0"/>
          </a:p>
          <a:p>
            <a:pPr>
              <a:lnSpc>
                <a:spcPct val="80000"/>
              </a:lnSpc>
            </a:pPr>
            <a:endParaRPr lang="en-US" altLang="fr-FR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Compared performances (Ciardo’05)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4188" cy="721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124075" y="765175"/>
            <a:ext cx="714375" cy="666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New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BFS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843213" y="1052513"/>
            <a:ext cx="7207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BFS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356100" y="1052513"/>
            <a:ext cx="75088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Chain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563938" y="981075"/>
            <a:ext cx="750887" cy="474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 sz="1200"/>
              <a:t>New</a:t>
            </a:r>
          </a:p>
          <a:p>
            <a:pPr>
              <a:buFont typeface="Times" pitchFamily="18" charset="0"/>
              <a:buNone/>
            </a:pPr>
            <a:r>
              <a:rPr lang="en-US" altLang="fr-FR" sz="1200"/>
              <a:t>Chain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364163" y="765175"/>
            <a:ext cx="714375" cy="666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New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BFS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083300" y="1052513"/>
            <a:ext cx="7207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BFS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596188" y="1052513"/>
            <a:ext cx="75088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Chain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804025" y="981075"/>
            <a:ext cx="750888" cy="474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 sz="1200"/>
              <a:t>New</a:t>
            </a:r>
          </a:p>
          <a:p>
            <a:pPr>
              <a:buFont typeface="Times" pitchFamily="18" charset="0"/>
              <a:buNone/>
            </a:pPr>
            <a:r>
              <a:rPr lang="en-US" altLang="fr-FR" sz="1200"/>
              <a:t>Chain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345113" y="20638"/>
            <a:ext cx="2990850" cy="666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Slide by G. Ciardo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Performances using Smart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Using the state space representation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800" smtClean="0"/>
              <a:t>The state space representation allows to easily verify safety properties</a:t>
            </a:r>
          </a:p>
          <a:p>
            <a:pPr lvl="1"/>
            <a:r>
              <a:rPr lang="en-US" altLang="fr-FR" sz="2400" smtClean="0"/>
              <a:t>Can we reach a “bad” state</a:t>
            </a:r>
          </a:p>
          <a:p>
            <a:pPr lvl="1"/>
            <a:r>
              <a:rPr lang="en-US" altLang="fr-FR" sz="2400" smtClean="0"/>
              <a:t>Can A and B both be true simultaneously</a:t>
            </a:r>
          </a:p>
          <a:p>
            <a:r>
              <a:rPr lang="en-US" altLang="fr-FR" sz="2800" smtClean="0"/>
              <a:t>State space generation is the basis for more complex temporal logic properties such as CTL</a:t>
            </a:r>
          </a:p>
          <a:p>
            <a:pPr lvl="1"/>
            <a:r>
              <a:rPr lang="en-US" altLang="fr-FR" sz="2400" smtClean="0"/>
              <a:t>CTL properties can be expressed as nested fix points of the transition relation and its reverse Next</a:t>
            </a:r>
            <a:r>
              <a:rPr lang="en-US" altLang="fr-FR" sz="2400" baseline="30000" smtClean="0"/>
              <a:t>-1</a:t>
            </a:r>
            <a:endParaRPr lang="en-US" altLang="fr-FR" sz="2400" smtClean="0"/>
          </a:p>
          <a:p>
            <a:pPr lvl="1"/>
            <a:endParaRPr lang="en-US" altLang="fr-FR" sz="24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b="0" smtClean="0">
                <a:solidFill>
                  <a:schemeClr val="tx1"/>
                </a:solidFill>
              </a:rPr>
              <a:t>Some BDD extensions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95288" y="4365625"/>
            <a:ext cx="8188325" cy="1447800"/>
          </a:xfrm>
          <a:prstGeom prst="rect">
            <a:avLst/>
          </a:prstGeom>
          <a:solidFill>
            <a:schemeClr val="bg1">
              <a:alpha val="9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Clr>
                <a:srgbClr val="FC0128"/>
              </a:buClr>
              <a:buSzPct val="110000"/>
              <a:buFont typeface="Times" pitchFamily="18" charset="0"/>
              <a:buNone/>
            </a:pPr>
            <a:endParaRPr lang="fr-FR" altLang="fr-FR" sz="2000" b="1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970463" y="4741863"/>
            <a:ext cx="1301750" cy="695325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BDD</a:t>
            </a:r>
          </a:p>
          <a:p>
            <a:pPr algn="ctr">
              <a:buFont typeface="Times" pitchFamily="18" charset="0"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extensions</a:t>
            </a:r>
            <a:endParaRPr lang="en-US" altLang="fr-FR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695575" y="4741863"/>
            <a:ext cx="1809750" cy="6953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BDD for </a:t>
            </a:r>
          </a:p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Model-checking</a:t>
            </a:r>
            <a:endParaRPr lang="en-US" altLang="fr-FR">
              <a:latin typeface="Arial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92175" y="4906963"/>
            <a:ext cx="1187450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(RO)BDD</a:t>
            </a:r>
            <a:endParaRPr lang="en-US" altLang="fr-FR">
              <a:latin typeface="Arial" charset="0"/>
            </a:endParaRP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2411413" y="4948238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498975" y="4948238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4352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b="0" smtClean="0">
                <a:solidFill>
                  <a:schemeClr val="tx1"/>
                </a:solidFill>
              </a:rPr>
              <a:t>Reduced Ordered</a:t>
            </a:r>
            <a:br>
              <a:rPr lang="fr-FR" altLang="fr-FR" b="0" smtClean="0">
                <a:solidFill>
                  <a:schemeClr val="tx1"/>
                </a:solidFill>
              </a:rPr>
            </a:br>
            <a:r>
              <a:rPr lang="fr-FR" altLang="fr-FR" b="0" smtClean="0">
                <a:solidFill>
                  <a:schemeClr val="tx1"/>
                </a:solidFill>
              </a:rPr>
              <a:t>Binary Decision Diagrams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fr-FR" altLang="fr-FR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067300" y="4581525"/>
            <a:ext cx="1301750" cy="6667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BDD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extensions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792413" y="4581525"/>
            <a:ext cx="1809750" cy="6667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BDD for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Model-checking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00113" y="4581525"/>
            <a:ext cx="1365250" cy="666750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(RO)BDD</a:t>
            </a:r>
          </a:p>
        </p:txBody>
      </p:sp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2508250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128" name="AutoShape 9"/>
          <p:cNvSpPr>
            <a:spLocks noChangeArrowheads="1"/>
          </p:cNvSpPr>
          <p:nvPr/>
        </p:nvSpPr>
        <p:spPr bwMode="auto">
          <a:xfrm>
            <a:off x="4595813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4352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Decision Diagrams :</a:t>
            </a:r>
            <a:br>
              <a:rPr lang="fr-FR" altLang="fr-FR" smtClean="0"/>
            </a:br>
            <a:r>
              <a:rPr lang="fr-FR" altLang="fr-FR" smtClean="0"/>
              <a:t>Widely accepted in verification tools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fr-FR" altLang="fr-FR" sz="2400" dirty="0" smtClean="0"/>
              <a:t>SMV (US):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smtClean="0"/>
              <a:t>FSM/</a:t>
            </a:r>
            <a:r>
              <a:rPr lang="fr-FR" altLang="fr-FR" sz="2000" dirty="0" err="1" smtClean="0"/>
              <a:t>Kripke</a:t>
            </a:r>
            <a:r>
              <a:rPr lang="fr-FR" altLang="fr-FR" sz="2000" dirty="0" smtClean="0"/>
              <a:t> structure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emblematic</a:t>
            </a:r>
            <a:r>
              <a:rPr lang="fr-FR" altLang="fr-FR" sz="2000" dirty="0" smtClean="0"/>
              <a:t> first </a:t>
            </a:r>
            <a:r>
              <a:rPr lang="fr-FR" altLang="fr-FR" sz="2000" dirty="0" err="1" smtClean="0"/>
              <a:t>symbolic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enabled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verification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tool</a:t>
            </a:r>
            <a:r>
              <a:rPr lang="fr-FR" altLang="fr-FR" sz="2000" dirty="0" smtClean="0"/>
              <a:t>. </a:t>
            </a:r>
            <a:r>
              <a:rPr lang="fr-FR" altLang="fr-FR" sz="2000" dirty="0" err="1" smtClean="0"/>
              <a:t>Now</a:t>
            </a:r>
            <a:r>
              <a:rPr lang="fr-FR" altLang="fr-FR" sz="2000" dirty="0" smtClean="0"/>
              <a:t> uses (</a:t>
            </a:r>
            <a:r>
              <a:rPr lang="fr-FR" altLang="fr-FR" sz="2000" dirty="0" err="1" smtClean="0"/>
              <a:t>NuSMV</a:t>
            </a:r>
            <a:r>
              <a:rPr lang="fr-FR" altLang="fr-FR" sz="2000" dirty="0" smtClean="0"/>
              <a:t> 2-Italy) </a:t>
            </a:r>
            <a:r>
              <a:rPr lang="fr-FR" altLang="fr-FR" sz="2000" dirty="0" err="1" smtClean="0"/>
              <a:t>library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Cudd</a:t>
            </a:r>
            <a:r>
              <a:rPr lang="fr-FR" altLang="fr-FR" sz="2000" dirty="0" smtClean="0"/>
              <a:t>. </a:t>
            </a:r>
          </a:p>
          <a:p>
            <a:pPr>
              <a:lnSpc>
                <a:spcPct val="70000"/>
              </a:lnSpc>
            </a:pPr>
            <a:r>
              <a:rPr lang="fr-FR" altLang="fr-FR" sz="2400" dirty="0" err="1" smtClean="0"/>
              <a:t>Uppaal</a:t>
            </a:r>
            <a:r>
              <a:rPr lang="fr-FR" altLang="fr-FR" sz="2400" dirty="0" smtClean="0"/>
              <a:t> (Den-</a:t>
            </a:r>
            <a:r>
              <a:rPr lang="fr-FR" altLang="fr-FR" sz="2400" dirty="0" err="1" smtClean="0"/>
              <a:t>Nor</a:t>
            </a:r>
            <a:r>
              <a:rPr lang="fr-FR" altLang="fr-FR" sz="2400" dirty="0" smtClean="0"/>
              <a:t>):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Hybrid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systems</a:t>
            </a:r>
            <a:endParaRPr lang="fr-FR" altLang="fr-FR" sz="2000" dirty="0" smtClean="0"/>
          </a:p>
          <a:p>
            <a:pPr lvl="1">
              <a:lnSpc>
                <a:spcPct val="70000"/>
              </a:lnSpc>
            </a:pPr>
            <a:r>
              <a:rPr lang="fr-FR" altLang="fr-FR" sz="2000" dirty="0" smtClean="0"/>
              <a:t>uses </a:t>
            </a:r>
            <a:r>
              <a:rPr lang="fr-FR" altLang="fr-FR" sz="2000" dirty="0" err="1" smtClean="0"/>
              <a:t>Difference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Bounded</a:t>
            </a:r>
            <a:r>
              <a:rPr lang="fr-FR" altLang="fr-FR" sz="2000" dirty="0" smtClean="0"/>
              <a:t> Matrix </a:t>
            </a:r>
            <a:r>
              <a:rPr lang="fr-FR" altLang="fr-FR" sz="2000" dirty="0" err="1" smtClean="0"/>
              <a:t>diagrams</a:t>
            </a:r>
            <a:r>
              <a:rPr lang="fr-FR" altLang="fr-FR" sz="2000" dirty="0" smtClean="0"/>
              <a:t> to </a:t>
            </a:r>
            <a:r>
              <a:rPr lang="fr-FR" altLang="fr-FR" sz="2000" dirty="0" err="1" smtClean="0"/>
              <a:t>represent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clocks</a:t>
            </a:r>
            <a:endParaRPr lang="fr-FR" altLang="fr-FR" sz="2000" dirty="0" smtClean="0"/>
          </a:p>
          <a:p>
            <a:pPr>
              <a:lnSpc>
                <a:spcPct val="70000"/>
              </a:lnSpc>
            </a:pPr>
            <a:r>
              <a:rPr lang="fr-FR" altLang="fr-FR" sz="2400" dirty="0" err="1" smtClean="0"/>
              <a:t>Prism</a:t>
            </a:r>
            <a:r>
              <a:rPr lang="fr-FR" altLang="fr-FR" sz="2400" dirty="0" smtClean="0"/>
              <a:t> (UK) :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Stochastic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process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algebra</a:t>
            </a:r>
            <a:endParaRPr lang="fr-FR" altLang="fr-FR" sz="2000" dirty="0" smtClean="0"/>
          </a:p>
          <a:p>
            <a:pPr lvl="1">
              <a:lnSpc>
                <a:spcPct val="70000"/>
              </a:lnSpc>
            </a:pPr>
            <a:r>
              <a:rPr lang="fr-FR" altLang="fr-FR" sz="2000" dirty="0" smtClean="0"/>
              <a:t>uses Matrix DD and Multi-terminal DD for </a:t>
            </a:r>
            <a:r>
              <a:rPr lang="fr-FR" altLang="fr-FR" sz="2000" dirty="0" err="1" smtClean="0"/>
              <a:t>stochastic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verification</a:t>
            </a:r>
            <a:endParaRPr lang="fr-FR" altLang="fr-FR" sz="2000" dirty="0" smtClean="0"/>
          </a:p>
          <a:p>
            <a:pPr>
              <a:lnSpc>
                <a:spcPct val="70000"/>
              </a:lnSpc>
            </a:pPr>
            <a:r>
              <a:rPr lang="fr-FR" altLang="fr-FR" sz="2400" dirty="0" smtClean="0"/>
              <a:t>Smart (US) :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Stochastic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Petri</a:t>
            </a:r>
            <a:r>
              <a:rPr lang="fr-FR" altLang="fr-FR" sz="2000" dirty="0" smtClean="0"/>
              <a:t> nets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smtClean="0"/>
              <a:t>uses </a:t>
            </a:r>
            <a:r>
              <a:rPr lang="fr-FR" altLang="fr-FR" sz="2000" dirty="0" err="1" smtClean="0"/>
              <a:t>integer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valued</a:t>
            </a:r>
            <a:r>
              <a:rPr lang="fr-FR" altLang="fr-FR" sz="2000" dirty="0" smtClean="0"/>
              <a:t> DD, </a:t>
            </a:r>
            <a:r>
              <a:rPr lang="fr-FR" altLang="fr-FR" sz="2000" dirty="0" err="1" smtClean="0"/>
              <a:t>both</a:t>
            </a:r>
            <a:r>
              <a:rPr lang="fr-FR" altLang="fr-FR" sz="2000" dirty="0" smtClean="0"/>
              <a:t> CTL and </a:t>
            </a:r>
            <a:r>
              <a:rPr lang="fr-FR" altLang="fr-FR" sz="2000" dirty="0" err="1" smtClean="0"/>
              <a:t>stochastic</a:t>
            </a:r>
            <a:r>
              <a:rPr lang="fr-FR" altLang="fr-FR" sz="2000" dirty="0" smtClean="0"/>
              <a:t> solution </a:t>
            </a:r>
            <a:r>
              <a:rPr lang="fr-FR" altLang="fr-FR" sz="2000" dirty="0" err="1" smtClean="0"/>
              <a:t>engine</a:t>
            </a:r>
            <a:r>
              <a:rPr lang="fr-FR" altLang="fr-FR" sz="2000" dirty="0" smtClean="0"/>
              <a:t> (+saturation)</a:t>
            </a:r>
          </a:p>
          <a:p>
            <a:pPr>
              <a:lnSpc>
                <a:spcPct val="70000"/>
              </a:lnSpc>
            </a:pPr>
            <a:r>
              <a:rPr lang="fr-FR" altLang="fr-FR" sz="2400" dirty="0" err="1" smtClean="0"/>
              <a:t>Red</a:t>
            </a:r>
            <a:r>
              <a:rPr lang="fr-FR" altLang="fr-FR" sz="2400" dirty="0" smtClean="0"/>
              <a:t> (Taiwan) :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Timed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automata</a:t>
            </a:r>
            <a:endParaRPr lang="fr-FR" altLang="fr-FR" sz="2000" dirty="0" smtClean="0"/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Specific</a:t>
            </a:r>
            <a:r>
              <a:rPr lang="fr-FR" altLang="fr-FR" sz="2000" dirty="0" smtClean="0"/>
              <a:t> solution for real time </a:t>
            </a:r>
            <a:r>
              <a:rPr lang="fr-FR" altLang="fr-FR" sz="2000" dirty="0" err="1" smtClean="0"/>
              <a:t>systems</a:t>
            </a:r>
            <a:endParaRPr lang="fr-FR" altLang="fr-FR" sz="2000" dirty="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651500" y="57340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fr-FR" altLang="fr-FR">
              <a:latin typeface="Arial" charset="0"/>
            </a:endParaRPr>
          </a:p>
        </p:txBody>
      </p:sp>
    </p:spTree>
  </p:cSld>
  <p:clrMapOvr>
    <a:masterClrMapping/>
  </p:clrMapOvr>
  <p:transition advTm="155248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Integer valued Decision Diagrams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981075"/>
            <a:ext cx="6086475" cy="5838825"/>
          </a:xfrm>
          <a:solidFill>
            <a:schemeClr val="bg1"/>
          </a:solidFill>
        </p:spPr>
        <p:txBody>
          <a:bodyPr/>
          <a:lstStyle/>
          <a:p>
            <a:r>
              <a:rPr lang="fr-FR" altLang="fr-FR" smtClean="0"/>
              <a:t>Some variants:</a:t>
            </a:r>
          </a:p>
          <a:p>
            <a:pPr lvl="1"/>
            <a:r>
              <a:rPr lang="fr-FR" altLang="fr-FR" sz="1800" smtClean="0"/>
              <a:t>Multi-way DD (Ciardo&amp;Miner Icatpn’99)</a:t>
            </a:r>
          </a:p>
          <a:p>
            <a:pPr lvl="1"/>
            <a:r>
              <a:rPr lang="fr-FR" altLang="fr-FR" sz="1800" smtClean="0"/>
              <a:t>Data Decision Diagrams (Couvreur et al. Icatpn’02)</a:t>
            </a:r>
          </a:p>
          <a:p>
            <a:r>
              <a:rPr lang="fr-FR" altLang="fr-FR" smtClean="0"/>
              <a:t>Variables may have an integer domain instead of boolean domain</a:t>
            </a:r>
          </a:p>
          <a:p>
            <a:pPr lvl="1"/>
            <a:r>
              <a:rPr lang="fr-FR" altLang="fr-FR" sz="1800" smtClean="0"/>
              <a:t>Usually zero-suppressed, to allow arbitrary variable domains provided the actual reachable set is finite</a:t>
            </a:r>
          </a:p>
          <a:p>
            <a:pPr lvl="1"/>
            <a:r>
              <a:rPr lang="fr-FR" altLang="fr-FR" sz="1800" smtClean="0"/>
              <a:t>Using BDD, one has to decode integer state variables into their log_2(n) bit representation</a:t>
            </a:r>
          </a:p>
          <a:p>
            <a:pPr lvl="1"/>
            <a:r>
              <a:rPr lang="fr-FR" altLang="fr-FR" sz="1800" smtClean="0"/>
              <a:t>Problem : complexity also linked to nb arcs/node, not only number of nodes</a:t>
            </a:r>
          </a:p>
          <a:p>
            <a:r>
              <a:rPr lang="fr-FR" altLang="fr-FR" smtClean="0"/>
              <a:t>Data Decision Diagram</a:t>
            </a:r>
          </a:p>
          <a:p>
            <a:pPr lvl="1"/>
            <a:r>
              <a:rPr lang="fr-FR" altLang="fr-FR" sz="1800" smtClean="0"/>
              <a:t>No variable order (handled in the union operation to handle incompatibilities)</a:t>
            </a:r>
          </a:p>
          <a:p>
            <a:pPr lvl="1"/>
            <a:r>
              <a:rPr lang="fr-FR" altLang="fr-FR" sz="1800" smtClean="0"/>
              <a:t>Homomorphisms to define the transition relation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7310438" y="5243513"/>
            <a:ext cx="501650" cy="549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 b="1"/>
              <a:t>b</a:t>
            </a:r>
            <a:endParaRPr lang="fr-FR" altLang="fr-FR" sz="2000" b="1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7308850" y="4121150"/>
            <a:ext cx="496888" cy="549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 b="1"/>
              <a:t>a</a:t>
            </a:r>
            <a:endParaRPr lang="fr-FR" altLang="fr-FR" sz="2000" b="1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413625" y="6381750"/>
            <a:ext cx="265113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600" b="1"/>
              <a:t>1</a:t>
            </a:r>
          </a:p>
        </p:txBody>
      </p:sp>
      <p:cxnSp>
        <p:nvCxnSpPr>
          <p:cNvPr id="33799" name="AutoShape 7"/>
          <p:cNvCxnSpPr>
            <a:cxnSpLocks noChangeShapeType="1"/>
            <a:stCxn id="33797" idx="4"/>
            <a:endCxn id="33796" idx="0"/>
          </p:cNvCxnSpPr>
          <p:nvPr/>
        </p:nvCxnSpPr>
        <p:spPr bwMode="auto">
          <a:xfrm rot="16200000" flipH="1">
            <a:off x="7285832" y="4955381"/>
            <a:ext cx="547688" cy="3175"/>
          </a:xfrm>
          <a:prstGeom prst="curvedConnector3">
            <a:avLst>
              <a:gd name="adj1" fmla="val 49856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AutoShape 8"/>
          <p:cNvCxnSpPr>
            <a:cxnSpLocks noChangeShapeType="1"/>
            <a:stCxn id="33796" idx="4"/>
            <a:endCxn id="33798" idx="0"/>
          </p:cNvCxnSpPr>
          <p:nvPr/>
        </p:nvCxnSpPr>
        <p:spPr bwMode="auto">
          <a:xfrm rot="5400000">
            <a:off x="7272338" y="6080125"/>
            <a:ext cx="563562" cy="14288"/>
          </a:xfrm>
          <a:prstGeom prst="curvedConnector3">
            <a:avLst>
              <a:gd name="adj1" fmla="val 4986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7812088" y="4676775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600" b="1"/>
              <a:t>2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235825" y="58293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600" b="1"/>
              <a:t>3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8172450" y="5272088"/>
            <a:ext cx="496888" cy="549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 b="1"/>
              <a:t>c</a:t>
            </a:r>
            <a:endParaRPr lang="fr-FR" altLang="fr-FR" sz="2000" b="1"/>
          </a:p>
        </p:txBody>
      </p:sp>
      <p:cxnSp>
        <p:nvCxnSpPr>
          <p:cNvPr id="33804" name="AutoShape 12"/>
          <p:cNvCxnSpPr>
            <a:cxnSpLocks noChangeShapeType="1"/>
            <a:stCxn id="33803" idx="3"/>
            <a:endCxn id="33798" idx="0"/>
          </p:cNvCxnSpPr>
          <p:nvPr/>
        </p:nvCxnSpPr>
        <p:spPr bwMode="auto">
          <a:xfrm rot="5400000">
            <a:off x="7588250" y="5711825"/>
            <a:ext cx="615950" cy="698500"/>
          </a:xfrm>
          <a:prstGeom prst="curvedConnector3">
            <a:avLst>
              <a:gd name="adj1" fmla="val 56444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885113" y="57578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1600" b="1"/>
              <a:t>1</a:t>
            </a:r>
            <a:endParaRPr lang="fr-FR" altLang="fr-FR" sz="1600" b="1"/>
          </a:p>
        </p:txBody>
      </p:sp>
      <p:cxnSp>
        <p:nvCxnSpPr>
          <p:cNvPr id="33806" name="AutoShape 14"/>
          <p:cNvCxnSpPr>
            <a:cxnSpLocks noChangeShapeType="1"/>
            <a:stCxn id="33797" idx="5"/>
            <a:endCxn id="33803" idx="1"/>
          </p:cNvCxnSpPr>
          <p:nvPr/>
        </p:nvCxnSpPr>
        <p:spPr bwMode="auto">
          <a:xfrm rot="16200000" flipH="1">
            <a:off x="7620000" y="4714876"/>
            <a:ext cx="738187" cy="512762"/>
          </a:xfrm>
          <a:prstGeom prst="curvedConnector3">
            <a:avLst>
              <a:gd name="adj1" fmla="val 49894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7308850" y="3040063"/>
            <a:ext cx="496888" cy="549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 b="1"/>
              <a:t>a</a:t>
            </a:r>
            <a:endParaRPr lang="fr-FR" altLang="fr-FR" sz="2000" b="1"/>
          </a:p>
        </p:txBody>
      </p:sp>
      <p:cxnSp>
        <p:nvCxnSpPr>
          <p:cNvPr id="33808" name="AutoShape 16"/>
          <p:cNvCxnSpPr>
            <a:cxnSpLocks noChangeShapeType="1"/>
            <a:stCxn id="33807" idx="4"/>
            <a:endCxn id="33797" idx="0"/>
          </p:cNvCxnSpPr>
          <p:nvPr/>
        </p:nvCxnSpPr>
        <p:spPr bwMode="auto">
          <a:xfrm rot="5400000">
            <a:off x="7304882" y="3855244"/>
            <a:ext cx="5064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7" idx="5"/>
            <a:endCxn id="33803" idx="0"/>
          </p:cNvCxnSpPr>
          <p:nvPr/>
        </p:nvCxnSpPr>
        <p:spPr bwMode="auto">
          <a:xfrm rot="16200000" flipH="1">
            <a:off x="7208044" y="4045744"/>
            <a:ext cx="1738313" cy="688975"/>
          </a:xfrm>
          <a:prstGeom prst="curvedConnector3">
            <a:avLst>
              <a:gd name="adj1" fmla="val 5232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235825" y="4821238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600" b="1"/>
              <a:t>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7885113" y="3741738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1600" b="1"/>
              <a:t>4</a:t>
            </a:r>
            <a:endParaRPr lang="fr-FR" altLang="fr-FR" sz="1600" b="1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7235825" y="36687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1600" b="1"/>
              <a:t>1</a:t>
            </a:r>
            <a:endParaRPr lang="fr-FR" altLang="fr-FR" sz="1600" b="1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5651500" y="57340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fr-FR" altLang="fr-FR">
              <a:latin typeface="Arial" charset="0"/>
            </a:endParaRPr>
          </a:p>
        </p:txBody>
      </p:sp>
      <p:pic>
        <p:nvPicPr>
          <p:cNvPr id="33814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268413"/>
            <a:ext cx="29337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5248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Multi terminal Decision Diagrams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Multi-terminal (MTDD [Fujita+ ‘97] or Algebraic DD [Bahar+ ‘93]):</a:t>
            </a:r>
          </a:p>
          <a:p>
            <a:r>
              <a:rPr lang="en-US" altLang="fr-FR" smtClean="0"/>
              <a:t>Instead of single terminal 1, use several terminals</a:t>
            </a:r>
          </a:p>
          <a:p>
            <a:r>
              <a:rPr lang="en-US" altLang="fr-FR" smtClean="0"/>
              <a:t>Allows to give a correspondence between a state and a characteristic it has</a:t>
            </a:r>
          </a:p>
          <a:p>
            <a:pPr lvl="1"/>
            <a:r>
              <a:rPr lang="en-US" altLang="fr-FR" sz="1800" smtClean="0"/>
              <a:t>Not just presence or absence of a state</a:t>
            </a:r>
          </a:p>
          <a:p>
            <a:r>
              <a:rPr lang="en-US" altLang="fr-FR" smtClean="0"/>
              <a:t>Example 1: integer terminal </a:t>
            </a:r>
          </a:p>
          <a:p>
            <a:pPr lvl="1"/>
            <a:r>
              <a:rPr lang="en-US" altLang="fr-FR" sz="1800" smtClean="0"/>
              <a:t>Terminal gives the distance (number of steps) from initial state of any state</a:t>
            </a:r>
          </a:p>
          <a:p>
            <a:pPr lvl="1"/>
            <a:r>
              <a:rPr lang="en-US" altLang="fr-FR" sz="1800" smtClean="0"/>
              <a:t>union handles same path with different terminals =&gt; keep the smallest terminal</a:t>
            </a:r>
          </a:p>
          <a:p>
            <a:pPr lvl="1"/>
            <a:r>
              <a:rPr lang="en-US" altLang="fr-FR" sz="1800" smtClean="0"/>
              <a:t>Useful for finding shortest witness or counter-example traces</a:t>
            </a:r>
          </a:p>
          <a:p>
            <a:r>
              <a:rPr lang="en-US" altLang="fr-FR" smtClean="0"/>
              <a:t>Example 2: Real valued terminal</a:t>
            </a:r>
          </a:p>
          <a:p>
            <a:pPr lvl="1"/>
            <a:r>
              <a:rPr lang="en-US" altLang="fr-FR" sz="1800" smtClean="0"/>
              <a:t>Used in stochastic/probabilistic systems, gives the probability of being in a state</a:t>
            </a:r>
          </a:p>
          <a:p>
            <a:pPr lvl="1"/>
            <a:r>
              <a:rPr lang="en-US" altLang="fr-FR" sz="1800" smtClean="0"/>
              <a:t>union handles the approximation (2 terminals x and y considered equal if |x-y| &lt; epsilon)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smtClean="0"/>
              <a:t>The Saturation Algorithm</a:t>
            </a:r>
            <a:br>
              <a:rPr lang="fr-FR" altLang="fr-FR" smtClean="0"/>
            </a:br>
            <a:r>
              <a:rPr lang="fr-FR" altLang="fr-FR" smtClean="0"/>
              <a:t>for Decision diagrams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fr-FR" altLang="fr-FR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24450" y="4445000"/>
            <a:ext cx="1187450" cy="941388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Set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Decision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Diagrams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071813" y="4718050"/>
            <a:ext cx="1250950" cy="392113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Saturation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989013" y="4337050"/>
            <a:ext cx="1187450" cy="941388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Binary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Decision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Diagrams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6969125" y="4402138"/>
            <a:ext cx="1520825" cy="1025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/>
              <a:t>Instantiable</a:t>
            </a:r>
          </a:p>
          <a:p>
            <a:pPr algn="ctr">
              <a:buFont typeface="Times" pitchFamily="18" charset="0"/>
              <a:buNone/>
            </a:pPr>
            <a:r>
              <a:rPr lang="fr-FR" altLang="fr-FR"/>
              <a:t>Transition</a:t>
            </a:r>
          </a:p>
          <a:p>
            <a:pPr algn="ctr">
              <a:buFont typeface="Times" pitchFamily="18" charset="0"/>
              <a:buNone/>
            </a:pPr>
            <a:r>
              <a:rPr lang="fr-FR" altLang="fr-FR"/>
              <a:t>System</a:t>
            </a:r>
            <a:endParaRPr lang="en-US" altLang="fr-FR"/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2508250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4595813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6518275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4352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Transitive Closure : Fixpoint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Saturation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mtClean="0"/>
              <a:t>Model-checking using decision diagrams =&gt; (nested) transitive closures over the transition relation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Optimizing complexity of this operation critical to efficiency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[BCM’92] based on </a:t>
            </a:r>
            <a:r>
              <a:rPr lang="en-US" altLang="fr-FR" u="sng" smtClean="0"/>
              <a:t>BFS style iterations</a:t>
            </a:r>
            <a:r>
              <a:rPr lang="en-US" altLang="fr-FR" smtClean="0"/>
              <a:t>, n iterations required where n is depth of “deepest” state</a:t>
            </a:r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r>
              <a:rPr lang="en-US" altLang="fr-FR" smtClean="0"/>
              <a:t>[Roig’95] </a:t>
            </a:r>
            <a:r>
              <a:rPr lang="en-US" altLang="fr-FR" u="sng" smtClean="0"/>
              <a:t>Chaining</a:t>
            </a:r>
            <a:r>
              <a:rPr lang="en-US" altLang="fr-FR" smtClean="0"/>
              <a:t> may converge faster, based on clusters of transitions, no longer strict BFS</a:t>
            </a:r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r>
              <a:rPr lang="en-US" altLang="fr-FR" smtClean="0"/>
              <a:t>[Ciardo’01] </a:t>
            </a:r>
            <a:r>
              <a:rPr lang="en-US" altLang="fr-FR" u="sng" smtClean="0"/>
              <a:t>Saturation</a:t>
            </a:r>
            <a:r>
              <a:rPr lang="en-US" altLang="fr-FR" smtClean="0"/>
              <a:t> is empirically 1 to 3 orders of magnitude better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835150" y="3357563"/>
            <a:ext cx="719138" cy="360362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s0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1547813" y="3141663"/>
            <a:ext cx="1943100" cy="6477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609850" y="3260725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N(s0)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1331913" y="2997200"/>
            <a:ext cx="4103687" cy="936625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689350" y="3260725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N</a:t>
            </a:r>
            <a:r>
              <a:rPr lang="en-US" altLang="fr-FR" baseline="30000"/>
              <a:t>2</a:t>
            </a:r>
            <a:r>
              <a:rPr lang="en-US" altLang="fr-FR"/>
              <a:t>(s0)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1474788" y="5227638"/>
            <a:ext cx="719137" cy="360362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s0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1187450" y="5011738"/>
            <a:ext cx="1943100" cy="6477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249488" y="5130800"/>
            <a:ext cx="811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t1(s0)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971550" y="4724400"/>
            <a:ext cx="6985000" cy="1223963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364163" y="5156200"/>
            <a:ext cx="2374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t2(t1(t2(t1…(s0)))..))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1116013" y="4940300"/>
            <a:ext cx="4103687" cy="792163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186113" y="5132388"/>
            <a:ext cx="1227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t2(t1(s0))</a:t>
            </a:r>
          </a:p>
        </p:txBody>
      </p:sp>
    </p:spTree>
  </p:cSld>
  <p:clrMapOvr>
    <a:masterClrMapping/>
  </p:clrMapOvr>
  <p:transition advTm="78343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Saturation vs BFS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400" smtClean="0"/>
              <a:t>Saturation algorithm: [Ciardo et al. TACAS’01]</a:t>
            </a:r>
          </a:p>
          <a:p>
            <a:pPr lvl="1"/>
            <a:r>
              <a:rPr lang="en-US" altLang="fr-FR" sz="2000" smtClean="0"/>
              <a:t>Fire transitions from the leaves (terminals) up to root</a:t>
            </a:r>
          </a:p>
          <a:p>
            <a:pPr lvl="1"/>
            <a:r>
              <a:rPr lang="en-US" altLang="fr-FR" sz="2000" smtClean="0"/>
              <a:t>Go to ancestor of a node iff. The current node is saturated : all events that only affect this variable and variables below it have been fired until a fixpoint is reached</a:t>
            </a:r>
          </a:p>
          <a:p>
            <a:pPr lvl="1"/>
            <a:r>
              <a:rPr lang="en-US" altLang="fr-FR" sz="2000" smtClean="0"/>
              <a:t>Each time a node is affected by an event, resaturate it.</a:t>
            </a:r>
          </a:p>
          <a:p>
            <a:r>
              <a:rPr lang="en-US" altLang="fr-FR" sz="2400" smtClean="0"/>
              <a:t>Not BFS anymore, firing order of events follows data structure</a:t>
            </a:r>
          </a:p>
          <a:p>
            <a:pPr lvl="1"/>
            <a:r>
              <a:rPr lang="en-US" altLang="fr-FR" sz="2000" smtClean="0"/>
              <a:t>Huge reduction of time and space complexity</a:t>
            </a:r>
          </a:p>
          <a:p>
            <a:pPr lvl="1"/>
            <a:r>
              <a:rPr lang="en-US" altLang="fr-FR" sz="2000" smtClean="0"/>
              <a:t>Good tackling of intermediate peak size effect</a:t>
            </a:r>
          </a:p>
          <a:p>
            <a:r>
              <a:rPr lang="en-US" altLang="fr-FR" sz="2400" smtClean="0"/>
              <a:t>However : </a:t>
            </a:r>
          </a:p>
          <a:p>
            <a:pPr lvl="1"/>
            <a:r>
              <a:rPr lang="en-US" altLang="fr-FR" sz="2000" smtClean="0"/>
              <a:t>Definition of saturation algorithm is complex</a:t>
            </a:r>
          </a:p>
          <a:p>
            <a:pPr lvl="1"/>
            <a:r>
              <a:rPr lang="en-US" altLang="fr-FR" sz="2000" smtClean="0"/>
              <a:t>Cannot be implemented directly with public API of DD libraries</a:t>
            </a:r>
          </a:p>
          <a:p>
            <a:endParaRPr lang="en-US" altLang="fr-FR" sz="2400" u="sng" smtClean="0">
              <a:solidFill>
                <a:schemeClr val="folHlink"/>
              </a:solidFill>
            </a:endParaRPr>
          </a:p>
        </p:txBody>
      </p:sp>
      <p:sp>
        <p:nvSpPr>
          <p:cNvPr id="1045508" name="Rectangle 4"/>
          <p:cNvSpPr>
            <a:spLocks noChangeArrowheads="1"/>
          </p:cNvSpPr>
          <p:nvPr/>
        </p:nvSpPr>
        <p:spPr bwMode="auto">
          <a:xfrm>
            <a:off x="323850" y="6165850"/>
            <a:ext cx="7848600" cy="503238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 sz="2800" b="1">
                <a:solidFill>
                  <a:srgbClr val="000000"/>
                </a:solidFill>
              </a:rPr>
              <a:t>Our contribution : </a:t>
            </a:r>
            <a:r>
              <a:rPr lang="en-US" altLang="fr-FR" sz="2800" b="1" u="sng">
                <a:solidFill>
                  <a:schemeClr val="folHlink"/>
                </a:solidFill>
              </a:rPr>
              <a:t>Automatic saturation</a:t>
            </a:r>
          </a:p>
        </p:txBody>
      </p:sp>
    </p:spTree>
    <p:custDataLst>
      <p:tags r:id="rId1"/>
    </p:custDataLst>
  </p:cSld>
  <p:clrMapOvr>
    <a:masterClrMapping/>
  </p:clrMapOvr>
  <p:transition advTm="74952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Transitive Closure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fr-FR" altLang="fr-FR" sz="2400" dirty="0" smtClean="0"/>
              <a:t>The transitive </a:t>
            </a:r>
            <a:r>
              <a:rPr lang="fr-FR" altLang="fr-FR" sz="2400" dirty="0" err="1" smtClean="0"/>
              <a:t>closure</a:t>
            </a:r>
            <a:r>
              <a:rPr lang="fr-FR" altLang="fr-FR" sz="2400" dirty="0" smtClean="0"/>
              <a:t> or </a:t>
            </a:r>
            <a:r>
              <a:rPr lang="fr-FR" altLang="fr-FR" sz="2400" i="1" dirty="0" err="1" smtClean="0"/>
              <a:t>fixpoint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noted</a:t>
            </a:r>
            <a:r>
              <a:rPr lang="fr-FR" altLang="fr-FR" sz="2400" dirty="0" smtClean="0"/>
              <a:t> </a:t>
            </a:r>
            <a:r>
              <a:rPr lang="fr-FR" altLang="fr-FR" sz="2400" baseline="30000" dirty="0" smtClean="0"/>
              <a:t>*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is</a:t>
            </a:r>
            <a:r>
              <a:rPr lang="fr-FR" altLang="fr-FR" sz="2400" dirty="0" smtClean="0"/>
              <a:t> a </a:t>
            </a:r>
            <a:r>
              <a:rPr lang="fr-FR" altLang="fr-FR" sz="2400" dirty="0" err="1" smtClean="0"/>
              <a:t>unary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operator</a:t>
            </a:r>
            <a:endParaRPr lang="fr-FR" altLang="fr-FR" sz="2400" dirty="0" smtClean="0"/>
          </a:p>
          <a:p>
            <a:pPr marL="342900" indent="-342900">
              <a:lnSpc>
                <a:spcPct val="80000"/>
              </a:lnSpc>
            </a:pPr>
            <a:r>
              <a:rPr lang="fr-FR" altLang="fr-FR" sz="2400" dirty="0" err="1" smtClean="0"/>
              <a:t>Evaluated</a:t>
            </a:r>
            <a:r>
              <a:rPr lang="fr-FR" altLang="fr-FR" sz="2400" dirty="0" smtClean="0"/>
              <a:t> by h</a:t>
            </a:r>
            <a:r>
              <a:rPr lang="fr-FR" altLang="fr-FR" sz="2400" baseline="30000" dirty="0" smtClean="0"/>
              <a:t>*</a:t>
            </a:r>
            <a:r>
              <a:rPr lang="fr-FR" altLang="fr-FR" sz="2400" dirty="0" smtClean="0"/>
              <a:t>(d):  </a:t>
            </a:r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err="1" smtClean="0"/>
              <a:t>repeat</a:t>
            </a:r>
            <a:r>
              <a:rPr lang="fr-FR" altLang="fr-FR" sz="2000" dirty="0" smtClean="0"/>
              <a:t> : d = h(d)  </a:t>
            </a:r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err="1" smtClean="0"/>
              <a:t>until</a:t>
            </a:r>
            <a:r>
              <a:rPr lang="fr-FR" altLang="fr-FR" sz="2000" dirty="0" smtClean="0"/>
              <a:t> :  d == h(d)</a:t>
            </a:r>
          </a:p>
          <a:p>
            <a:pPr marL="342900" indent="-342900">
              <a:lnSpc>
                <a:spcPct val="80000"/>
              </a:lnSpc>
            </a:pPr>
            <a:r>
              <a:rPr lang="fr-FR" altLang="fr-FR" sz="2400" dirty="0" smtClean="0"/>
              <a:t>Evaluation </a:t>
            </a:r>
            <a:r>
              <a:rPr lang="fr-FR" altLang="fr-FR" sz="2400" dirty="0" err="1" smtClean="0"/>
              <a:t>may</a:t>
            </a:r>
            <a:r>
              <a:rPr lang="fr-FR" altLang="fr-FR" sz="2400" dirty="0" smtClean="0"/>
              <a:t> not </a:t>
            </a:r>
            <a:r>
              <a:rPr lang="fr-FR" altLang="fr-FR" sz="2400" dirty="0" err="1" smtClean="0"/>
              <a:t>terminate</a:t>
            </a:r>
            <a:endParaRPr lang="fr-FR" altLang="fr-FR" sz="2400" dirty="0" smtClean="0"/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err="1" smtClean="0"/>
              <a:t>depends</a:t>
            </a:r>
            <a:r>
              <a:rPr lang="fr-FR" altLang="fr-FR" sz="2000" dirty="0" smtClean="0"/>
              <a:t> on the </a:t>
            </a:r>
            <a:r>
              <a:rPr lang="fr-FR" altLang="fr-FR" sz="2000" dirty="0" err="1" smtClean="0"/>
              <a:t>homomorphism</a:t>
            </a:r>
            <a:endParaRPr lang="fr-FR" altLang="fr-FR" sz="2000" dirty="0" smtClean="0"/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smtClean="0"/>
              <a:t>if </a:t>
            </a:r>
            <a:r>
              <a:rPr lang="fr-FR" altLang="fr-FR" sz="2000" dirty="0" err="1" smtClean="0"/>
              <a:t>it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does</a:t>
            </a:r>
            <a:r>
              <a:rPr lang="fr-FR" altLang="fr-FR" sz="2000" dirty="0" smtClean="0"/>
              <a:t>, </a:t>
            </a:r>
            <a:r>
              <a:rPr lang="fr-FR" altLang="fr-FR" sz="2000" dirty="0" err="1" smtClean="0"/>
              <a:t>evaluation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described</a:t>
            </a:r>
            <a:r>
              <a:rPr lang="fr-FR" altLang="fr-FR" sz="2000" dirty="0" smtClean="0"/>
              <a:t> as </a:t>
            </a:r>
            <a:r>
              <a:rPr lang="fr-FR" altLang="fr-FR" sz="2000" dirty="0" err="1" smtClean="0"/>
              <a:t>finite</a:t>
            </a:r>
            <a:r>
              <a:rPr lang="fr-FR" altLang="fr-FR" sz="2000" dirty="0" smtClean="0"/>
              <a:t> composition :</a:t>
            </a:r>
          </a:p>
          <a:p>
            <a:pPr lvl="2">
              <a:lnSpc>
                <a:spcPct val="80000"/>
              </a:lnSpc>
            </a:pPr>
            <a:r>
              <a:rPr lang="fr-FR" altLang="fr-FR" sz="2000" dirty="0" smtClean="0"/>
              <a:t> h</a:t>
            </a:r>
            <a:r>
              <a:rPr lang="fr-FR" altLang="fr-FR" sz="2000" baseline="30000" dirty="0" smtClean="0"/>
              <a:t>*</a:t>
            </a:r>
            <a:r>
              <a:rPr lang="fr-FR" altLang="fr-FR" sz="2000" dirty="0" smtClean="0"/>
              <a:t> (d) = h </a:t>
            </a:r>
            <a:r>
              <a:rPr lang="en-US" altLang="fr-FR" sz="2000" dirty="0">
                <a:latin typeface="cmsy10" pitchFamily="34" charset="0"/>
              </a:rPr>
              <a:t>o</a:t>
            </a:r>
            <a:r>
              <a:rPr lang="fr-FR" altLang="fr-FR" sz="2000" dirty="0" smtClean="0"/>
              <a:t> h </a:t>
            </a:r>
            <a:r>
              <a:rPr lang="en-US" altLang="fr-FR" sz="2000" dirty="0">
                <a:latin typeface="cmsy10" pitchFamily="34" charset="0"/>
              </a:rPr>
              <a:t>o</a:t>
            </a:r>
            <a:r>
              <a:rPr lang="fr-FR" altLang="fr-FR" sz="2000" dirty="0" smtClean="0"/>
              <a:t> ... h (d)</a:t>
            </a:r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err="1" smtClean="0"/>
              <a:t>Thus</a:t>
            </a:r>
            <a:r>
              <a:rPr lang="fr-FR" altLang="fr-FR" sz="2000" dirty="0" smtClean="0"/>
              <a:t> h</a:t>
            </a:r>
            <a:r>
              <a:rPr lang="fr-FR" altLang="fr-FR" sz="2000" baseline="30000" dirty="0" smtClean="0"/>
              <a:t>*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is</a:t>
            </a:r>
            <a:r>
              <a:rPr lang="fr-FR" altLang="fr-FR" sz="2000" dirty="0" smtClean="0"/>
              <a:t> a </a:t>
            </a:r>
            <a:r>
              <a:rPr lang="fr-FR" altLang="fr-FR" sz="2000" dirty="0" err="1" smtClean="0"/>
              <a:t>homomorphism</a:t>
            </a:r>
            <a:endParaRPr lang="fr-FR" altLang="fr-FR" sz="2000" dirty="0" smtClean="0"/>
          </a:p>
          <a:p>
            <a:pPr marL="342900" indent="-342900">
              <a:lnSpc>
                <a:spcPct val="80000"/>
              </a:lnSpc>
            </a:pPr>
            <a:r>
              <a:rPr lang="fr-FR" altLang="fr-FR" sz="2400" dirty="0" smtClean="0"/>
              <a:t>To </a:t>
            </a:r>
            <a:r>
              <a:rPr lang="fr-FR" altLang="fr-FR" sz="2400" dirty="0" err="1" smtClean="0"/>
              <a:t>cumulate</a:t>
            </a:r>
            <a:r>
              <a:rPr lang="fr-FR" altLang="fr-FR" sz="2400" dirty="0" smtClean="0"/>
              <a:t> states, use of a </a:t>
            </a:r>
            <a:r>
              <a:rPr lang="fr-FR" altLang="fr-FR" sz="2400" dirty="0" err="1" smtClean="0"/>
              <a:t>common</a:t>
            </a:r>
            <a:r>
              <a:rPr lang="fr-FR" altLang="fr-FR" sz="2400" dirty="0" smtClean="0"/>
              <a:t> construction :</a:t>
            </a:r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smtClean="0"/>
              <a:t>(h + id)</a:t>
            </a:r>
            <a:r>
              <a:rPr lang="fr-FR" altLang="fr-FR" sz="2000" baseline="30000" dirty="0" smtClean="0"/>
              <a:t>*</a:t>
            </a:r>
            <a:r>
              <a:rPr lang="fr-FR" altLang="fr-FR" sz="2000" dirty="0" smtClean="0"/>
              <a:t> </a:t>
            </a:r>
          </a:p>
          <a:p>
            <a:pPr marL="342900" indent="-342900">
              <a:lnSpc>
                <a:spcPct val="80000"/>
              </a:lnSpc>
            </a:pPr>
            <a:r>
              <a:rPr lang="fr-FR" altLang="fr-FR" sz="2400" dirty="0" err="1" smtClean="0"/>
              <a:t>Allows</a:t>
            </a:r>
            <a:r>
              <a:rPr lang="fr-FR" altLang="fr-FR" sz="2400" dirty="0" smtClean="0"/>
              <a:t> to </a:t>
            </a:r>
            <a:r>
              <a:rPr lang="fr-FR" altLang="fr-FR" sz="2400" dirty="0" err="1" smtClean="0"/>
              <a:t>implement</a:t>
            </a:r>
            <a:r>
              <a:rPr lang="fr-FR" altLang="fr-FR" sz="2400" dirty="0" smtClean="0"/>
              <a:t> a </a:t>
            </a:r>
            <a:r>
              <a:rPr lang="fr-FR" altLang="fr-FR" sz="2400" dirty="0" err="1" smtClean="0"/>
              <a:t>leaf</a:t>
            </a:r>
            <a:r>
              <a:rPr lang="fr-FR" altLang="fr-FR" sz="2400" dirty="0" smtClean="0"/>
              <a:t> to </a:t>
            </a:r>
            <a:r>
              <a:rPr lang="fr-FR" altLang="fr-FR" sz="2400" dirty="0" err="1" smtClean="0"/>
              <a:t>root</a:t>
            </a:r>
            <a:r>
              <a:rPr lang="fr-FR" altLang="fr-FR" sz="2400" dirty="0" smtClean="0"/>
              <a:t> saturation </a:t>
            </a:r>
            <a:r>
              <a:rPr lang="fr-FR" altLang="fr-FR" sz="2400" dirty="0" err="1" smtClean="0"/>
              <a:t>strategy</a:t>
            </a:r>
            <a:endParaRPr lang="fr-FR" altLang="fr-FR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0963" name="Oval 3"/>
          <p:cNvSpPr>
            <a:spLocks noChangeAspect="1" noChangeArrowheads="1"/>
          </p:cNvSpPr>
          <p:nvPr/>
        </p:nvSpPr>
        <p:spPr bwMode="auto">
          <a:xfrm>
            <a:off x="4032250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0964" name="Oval 4"/>
          <p:cNvSpPr>
            <a:spLocks noChangeAspect="1" noChangeArrowheads="1"/>
          </p:cNvSpPr>
          <p:nvPr/>
        </p:nvSpPr>
        <p:spPr bwMode="auto">
          <a:xfrm>
            <a:off x="507682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0965" name="AutoShape 5"/>
          <p:cNvCxnSpPr>
            <a:cxnSpLocks noChangeAspect="1" noChangeShapeType="1"/>
            <a:stCxn id="40963" idx="6"/>
            <a:endCxn id="40964" idx="2"/>
          </p:cNvCxnSpPr>
          <p:nvPr/>
        </p:nvCxnSpPr>
        <p:spPr bwMode="auto">
          <a:xfrm>
            <a:off x="4457700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0967" name="Text Box 7"/>
          <p:cNvSpPr txBox="1">
            <a:spLocks noChangeAspect="1" noChangeArrowheads="1"/>
          </p:cNvSpPr>
          <p:nvPr/>
        </p:nvSpPr>
        <p:spPr bwMode="auto">
          <a:xfrm>
            <a:off x="57007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0968" name="Text Box 8"/>
          <p:cNvSpPr txBox="1">
            <a:spLocks noChangeAspect="1" noChangeArrowheads="1"/>
          </p:cNvSpPr>
          <p:nvPr/>
        </p:nvSpPr>
        <p:spPr bwMode="auto">
          <a:xfrm>
            <a:off x="66913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381000" y="5943600"/>
            <a:ext cx="2103438" cy="533400"/>
          </a:xfrm>
          <a:prstGeom prst="hexagon">
            <a:avLst>
              <a:gd name="adj" fmla="val 98586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Seek(h+Id,d)</a:t>
            </a:r>
          </a:p>
        </p:txBody>
      </p:sp>
      <p:sp>
        <p:nvSpPr>
          <p:cNvPr id="40970" name="Oval 10"/>
          <p:cNvSpPr>
            <a:spLocks noChangeAspect="1" noChangeArrowheads="1"/>
          </p:cNvSpPr>
          <p:nvPr/>
        </p:nvSpPr>
        <p:spPr bwMode="auto">
          <a:xfrm>
            <a:off x="612298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0971" name="Oval 11"/>
          <p:cNvSpPr>
            <a:spLocks noChangeAspect="1" noChangeArrowheads="1"/>
          </p:cNvSpPr>
          <p:nvPr/>
        </p:nvSpPr>
        <p:spPr bwMode="auto">
          <a:xfrm>
            <a:off x="7169150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0972" name="AutoShape 12"/>
          <p:cNvCxnSpPr>
            <a:cxnSpLocks noChangeShapeType="1"/>
            <a:stCxn id="40969" idx="2"/>
            <a:endCxn id="40963" idx="2"/>
          </p:cNvCxnSpPr>
          <p:nvPr/>
        </p:nvCxnSpPr>
        <p:spPr bwMode="auto">
          <a:xfrm>
            <a:off x="2484438" y="6210300"/>
            <a:ext cx="15478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3"/>
          <p:cNvCxnSpPr>
            <a:cxnSpLocks noChangeShapeType="1"/>
            <a:stCxn id="40964" idx="6"/>
            <a:endCxn id="40970" idx="2"/>
          </p:cNvCxnSpPr>
          <p:nvPr/>
        </p:nvCxnSpPr>
        <p:spPr bwMode="auto">
          <a:xfrm>
            <a:off x="5503863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AutoShape 14"/>
          <p:cNvCxnSpPr>
            <a:cxnSpLocks noChangeShapeType="1"/>
            <a:stCxn id="40970" idx="6"/>
            <a:endCxn id="40971" idx="2"/>
          </p:cNvCxnSpPr>
          <p:nvPr/>
        </p:nvCxnSpPr>
        <p:spPr bwMode="auto">
          <a:xfrm>
            <a:off x="6550025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5"/>
          <p:cNvCxnSpPr>
            <a:cxnSpLocks noChangeShapeType="1"/>
            <a:stCxn id="40971" idx="6"/>
            <a:endCxn id="40966" idx="1"/>
          </p:cNvCxnSpPr>
          <p:nvPr/>
        </p:nvCxnSpPr>
        <p:spPr bwMode="auto">
          <a:xfrm>
            <a:off x="7596188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6" name="Text Box 16"/>
          <p:cNvSpPr txBox="1">
            <a:spLocks noChangeAspect="1" noChangeArrowheads="1"/>
          </p:cNvSpPr>
          <p:nvPr/>
        </p:nvSpPr>
        <p:spPr bwMode="auto">
          <a:xfrm>
            <a:off x="775176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0977" name="Text Box 17"/>
          <p:cNvSpPr txBox="1">
            <a:spLocks noChangeAspect="1" noChangeArrowheads="1"/>
          </p:cNvSpPr>
          <p:nvPr/>
        </p:nvSpPr>
        <p:spPr bwMode="auto">
          <a:xfrm>
            <a:off x="45577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0979" name="AutoShape 19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</a:t>
              </a:r>
              <a:r>
                <a:rPr lang="en-US" altLang="fr-FR" sz="2400" i="1" dirty="0" smtClean="0">
                  <a:latin typeface="Times" pitchFamily="18" charset="0"/>
                </a:rPr>
                <a:t>v=e</a:t>
              </a:r>
              <a:endParaRPr lang="en-US" altLang="fr-FR" sz="2400" i="1" dirty="0">
                <a:latin typeface="Times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0982" name="AutoShape 22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0983" name="Text Box 23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0984" name="Group 24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0987" name="AutoShape 25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0988" name="Text Box 26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0989" name="Text Box 27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0990" name="AutoShape 28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0991" name="Text Box 29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0985" name="AutoShape 30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0986" name="Text Box 31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1987" name="Oval 3"/>
          <p:cNvSpPr>
            <a:spLocks noChangeAspect="1" noChangeArrowheads="1"/>
          </p:cNvSpPr>
          <p:nvPr/>
        </p:nvSpPr>
        <p:spPr bwMode="auto">
          <a:xfrm>
            <a:off x="395288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1988" name="Oval 4"/>
          <p:cNvSpPr>
            <a:spLocks noChangeAspect="1" noChangeArrowheads="1"/>
          </p:cNvSpPr>
          <p:nvPr/>
        </p:nvSpPr>
        <p:spPr bwMode="auto">
          <a:xfrm>
            <a:off x="1439863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1989" name="AutoShape 5"/>
          <p:cNvCxnSpPr>
            <a:cxnSpLocks noChangeAspect="1" noChangeShapeType="1"/>
            <a:stCxn id="41987" idx="6"/>
            <a:endCxn id="41988" idx="2"/>
          </p:cNvCxnSpPr>
          <p:nvPr/>
        </p:nvCxnSpPr>
        <p:spPr bwMode="auto">
          <a:xfrm>
            <a:off x="820738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1991" name="Text Box 7"/>
          <p:cNvSpPr txBox="1">
            <a:spLocks noChangeAspect="1" noChangeArrowheads="1"/>
          </p:cNvSpPr>
          <p:nvPr/>
        </p:nvSpPr>
        <p:spPr bwMode="auto">
          <a:xfrm>
            <a:off x="2063750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1992" name="Text Box 8"/>
          <p:cNvSpPr txBox="1">
            <a:spLocks noChangeAspect="1" noChangeArrowheads="1"/>
          </p:cNvSpPr>
          <p:nvPr/>
        </p:nvSpPr>
        <p:spPr bwMode="auto">
          <a:xfrm>
            <a:off x="3054350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3908425" y="5946775"/>
            <a:ext cx="2103438" cy="533400"/>
          </a:xfrm>
          <a:prstGeom prst="hexagon">
            <a:avLst>
              <a:gd name="adj" fmla="val 98586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Seek(h+Id,d)</a:t>
            </a:r>
          </a:p>
        </p:txBody>
      </p:sp>
      <p:sp>
        <p:nvSpPr>
          <p:cNvPr id="41994" name="Oval 10"/>
          <p:cNvSpPr>
            <a:spLocks noChangeAspect="1" noChangeArrowheads="1"/>
          </p:cNvSpPr>
          <p:nvPr/>
        </p:nvSpPr>
        <p:spPr bwMode="auto">
          <a:xfrm>
            <a:off x="248602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1995" name="Oval 11"/>
          <p:cNvSpPr>
            <a:spLocks noChangeAspect="1" noChangeArrowheads="1"/>
          </p:cNvSpPr>
          <p:nvPr/>
        </p:nvSpPr>
        <p:spPr bwMode="auto">
          <a:xfrm>
            <a:off x="7169150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1996" name="AutoShape 12"/>
          <p:cNvCxnSpPr>
            <a:cxnSpLocks noChangeShapeType="1"/>
            <a:stCxn id="41993" idx="2"/>
            <a:endCxn id="41995" idx="2"/>
          </p:cNvCxnSpPr>
          <p:nvPr/>
        </p:nvCxnSpPr>
        <p:spPr bwMode="auto">
          <a:xfrm flipV="1">
            <a:off x="6011863" y="6210300"/>
            <a:ext cx="1157287" cy="31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/>
          <p:cNvCxnSpPr>
            <a:cxnSpLocks noChangeShapeType="1"/>
            <a:stCxn id="41988" idx="6"/>
            <a:endCxn id="41994" idx="2"/>
          </p:cNvCxnSpPr>
          <p:nvPr/>
        </p:nvCxnSpPr>
        <p:spPr bwMode="auto">
          <a:xfrm>
            <a:off x="1866900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/>
          <p:cNvCxnSpPr>
            <a:cxnSpLocks noChangeShapeType="1"/>
            <a:stCxn id="41994" idx="6"/>
            <a:endCxn id="41993" idx="2"/>
          </p:cNvCxnSpPr>
          <p:nvPr/>
        </p:nvCxnSpPr>
        <p:spPr bwMode="auto">
          <a:xfrm>
            <a:off x="2913063" y="6210300"/>
            <a:ext cx="9953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/>
          <p:cNvCxnSpPr>
            <a:cxnSpLocks noChangeShapeType="1"/>
            <a:stCxn id="41995" idx="6"/>
            <a:endCxn id="41990" idx="1"/>
          </p:cNvCxnSpPr>
          <p:nvPr/>
        </p:nvCxnSpPr>
        <p:spPr bwMode="auto">
          <a:xfrm>
            <a:off x="7596188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0" name="Text Box 16"/>
          <p:cNvSpPr txBox="1">
            <a:spLocks noChangeAspect="1" noChangeArrowheads="1"/>
          </p:cNvSpPr>
          <p:nvPr/>
        </p:nvSpPr>
        <p:spPr bwMode="auto">
          <a:xfrm>
            <a:off x="775176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2001" name="Text Box 17"/>
          <p:cNvSpPr txBox="1">
            <a:spLocks noChangeAspect="1" noChangeArrowheads="1"/>
          </p:cNvSpPr>
          <p:nvPr/>
        </p:nvSpPr>
        <p:spPr bwMode="auto">
          <a:xfrm>
            <a:off x="920750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827088" y="5229225"/>
            <a:ext cx="3662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a single traversal of these nodes</a:t>
            </a: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 rot="5400000">
            <a:off x="1979612" y="4221163"/>
            <a:ext cx="73025" cy="2952750"/>
          </a:xfrm>
          <a:prstGeom prst="leftBrace">
            <a:avLst>
              <a:gd name="adj1" fmla="val 336957"/>
              <a:gd name="adj2" fmla="val 5467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endParaRPr lang="fr-FR" altLang="fr-FR"/>
          </a:p>
        </p:txBody>
      </p:sp>
      <p:grpSp>
        <p:nvGrpSpPr>
          <p:cNvPr id="42004" name="Group 20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2005" name="AutoShape 21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2008" name="AutoShape 24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2010" name="Group 26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2013" name="AutoShape 27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2014" name="Text Box 28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2015" name="Text Box 29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2016" name="AutoShape 30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2017" name="Text Box 31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2011" name="AutoShape 32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2012" name="Text Box 33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Binary Decision Diagrams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400" dirty="0" smtClean="0"/>
              <a:t>Most cited document in computer science according to </a:t>
            </a:r>
            <a:r>
              <a:rPr lang="en-US" altLang="fr-FR" sz="2400" dirty="0" err="1" smtClean="0"/>
              <a:t>citeseer</a:t>
            </a:r>
            <a:r>
              <a:rPr lang="en-US" altLang="fr-FR" sz="2400" dirty="0" smtClean="0"/>
              <a:t> </a:t>
            </a:r>
            <a:r>
              <a:rPr lang="en-US" altLang="fr-FR" sz="2400" dirty="0" smtClean="0"/>
              <a:t>[in 2005, in 2017 down to place 61]:</a:t>
            </a:r>
            <a:r>
              <a:rPr lang="en-US" altLang="fr-FR" sz="2400" dirty="0" smtClean="0"/>
              <a:t/>
            </a:r>
            <a:br>
              <a:rPr lang="en-US" altLang="fr-FR" sz="2400" dirty="0" smtClean="0"/>
            </a:br>
            <a:r>
              <a:rPr lang="en-US" altLang="fr-FR" sz="2400" dirty="0" smtClean="0"/>
              <a:t>1. </a:t>
            </a:r>
            <a:r>
              <a:rPr lang="en-US" altLang="fr-FR" sz="2400" dirty="0" smtClean="0">
                <a:solidFill>
                  <a:schemeClr val="folHlink"/>
                </a:solidFill>
              </a:rPr>
              <a:t>  Graph-Based Algorithms for Boolean Function Manipulation – Bryant (1986)  </a:t>
            </a:r>
            <a:r>
              <a:rPr lang="en-US" altLang="fr-FR" sz="2400" dirty="0" smtClean="0"/>
              <a:t> </a:t>
            </a:r>
            <a:br>
              <a:rPr lang="en-US" altLang="fr-FR" sz="2400" dirty="0" smtClean="0"/>
            </a:br>
            <a:r>
              <a:rPr lang="en-US" altLang="fr-FR" sz="2400" dirty="0" smtClean="0"/>
              <a:t>In this paper we present a new data structure for representing Boolean functions and an associated set of...</a:t>
            </a:r>
          </a:p>
          <a:p>
            <a:r>
              <a:rPr lang="en-US" altLang="fr-FR" sz="2400" dirty="0" smtClean="0"/>
              <a:t>Introduces Reduced Ordered Binary Decision Diagrams (RO)BDD</a:t>
            </a:r>
          </a:p>
          <a:p>
            <a:endParaRPr lang="en-US" altLang="fr-FR" sz="2400" dirty="0" smtClean="0"/>
          </a:p>
          <a:p>
            <a:r>
              <a:rPr lang="en-US" altLang="fr-FR" sz="2400" dirty="0" smtClean="0"/>
              <a:t>What is a (RO)BDD ?</a:t>
            </a:r>
            <a:br>
              <a:rPr lang="en-US" altLang="fr-FR" sz="2400" dirty="0" smtClean="0"/>
            </a:br>
            <a:endParaRPr lang="en-US" altLang="fr-FR" sz="2400" dirty="0" smtClean="0"/>
          </a:p>
          <a:p>
            <a:pPr>
              <a:buFont typeface="Times" pitchFamily="18" charset="0"/>
              <a:buNone/>
            </a:pPr>
            <a:r>
              <a:rPr lang="en-US" altLang="fr-FR" sz="2400" i="1" dirty="0" smtClean="0"/>
              <a:t>A compact data structure to represent </a:t>
            </a:r>
            <a:r>
              <a:rPr lang="en-US" altLang="fr-FR" sz="2400" i="1" dirty="0" err="1" smtClean="0"/>
              <a:t>boolean</a:t>
            </a:r>
            <a:r>
              <a:rPr lang="en-US" altLang="fr-FR" sz="2400" i="1" dirty="0" smtClean="0"/>
              <a:t> functions</a:t>
            </a:r>
            <a:r>
              <a:rPr lang="en-US" altLang="fr-FR" sz="2400" dirty="0" smtClean="0"/>
              <a:t/>
            </a:r>
            <a:br>
              <a:rPr lang="en-US" altLang="fr-FR" sz="2400" dirty="0" smtClean="0"/>
            </a:br>
            <a:endParaRPr lang="en-US" altLang="fr-FR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3011" name="Oval 3"/>
          <p:cNvSpPr>
            <a:spLocks noChangeAspect="1" noChangeArrowheads="1"/>
          </p:cNvSpPr>
          <p:nvPr/>
        </p:nvSpPr>
        <p:spPr bwMode="auto">
          <a:xfrm>
            <a:off x="395288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3012" name="Oval 4"/>
          <p:cNvSpPr>
            <a:spLocks noChangeAspect="1" noChangeArrowheads="1"/>
          </p:cNvSpPr>
          <p:nvPr/>
        </p:nvSpPr>
        <p:spPr bwMode="auto">
          <a:xfrm>
            <a:off x="138588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3013" name="AutoShape 5"/>
          <p:cNvCxnSpPr>
            <a:cxnSpLocks noChangeAspect="1" noChangeShapeType="1"/>
            <a:stCxn id="43011" idx="6"/>
            <a:endCxn id="43012" idx="2"/>
          </p:cNvCxnSpPr>
          <p:nvPr/>
        </p:nvCxnSpPr>
        <p:spPr bwMode="auto">
          <a:xfrm>
            <a:off x="820738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4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3015" name="Text Box 7"/>
          <p:cNvSpPr txBox="1">
            <a:spLocks noChangeAspect="1" noChangeArrowheads="1"/>
          </p:cNvSpPr>
          <p:nvPr/>
        </p:nvSpPr>
        <p:spPr bwMode="auto">
          <a:xfrm>
            <a:off x="193992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3016" name="Text Box 8"/>
          <p:cNvSpPr txBox="1">
            <a:spLocks noChangeAspect="1" noChangeArrowheads="1"/>
          </p:cNvSpPr>
          <p:nvPr/>
        </p:nvSpPr>
        <p:spPr bwMode="auto">
          <a:xfrm>
            <a:off x="28432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3203575" y="5946775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 baseline="30000">
                <a:latin typeface="Times" pitchFamily="18" charset="0"/>
              </a:rPr>
              <a:t>*</a:t>
            </a:r>
          </a:p>
        </p:txBody>
      </p:sp>
      <p:sp>
        <p:nvSpPr>
          <p:cNvPr id="43018" name="Oval 10"/>
          <p:cNvSpPr>
            <a:spLocks noChangeAspect="1" noChangeArrowheads="1"/>
          </p:cNvSpPr>
          <p:nvPr/>
        </p:nvSpPr>
        <p:spPr bwMode="auto">
          <a:xfrm>
            <a:off x="237807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3019" name="Oval 11"/>
          <p:cNvSpPr>
            <a:spLocks noChangeAspect="1" noChangeArrowheads="1"/>
          </p:cNvSpPr>
          <p:nvPr/>
        </p:nvSpPr>
        <p:spPr bwMode="auto">
          <a:xfrm>
            <a:off x="722153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3020" name="AutoShape 12"/>
          <p:cNvCxnSpPr>
            <a:cxnSpLocks noChangeShapeType="1"/>
            <a:stCxn id="43029" idx="2"/>
            <a:endCxn id="43019" idx="2"/>
          </p:cNvCxnSpPr>
          <p:nvPr/>
        </p:nvCxnSpPr>
        <p:spPr bwMode="auto">
          <a:xfrm flipV="1">
            <a:off x="7094538" y="6210300"/>
            <a:ext cx="1270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3"/>
          <p:cNvCxnSpPr>
            <a:cxnSpLocks noChangeShapeType="1"/>
            <a:stCxn id="43012" idx="6"/>
            <a:endCxn id="43018" idx="2"/>
          </p:cNvCxnSpPr>
          <p:nvPr/>
        </p:nvCxnSpPr>
        <p:spPr bwMode="auto">
          <a:xfrm>
            <a:off x="1812925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4"/>
          <p:cNvCxnSpPr>
            <a:cxnSpLocks noChangeShapeType="1"/>
            <a:stCxn id="43018" idx="6"/>
            <a:endCxn id="43017" idx="2"/>
          </p:cNvCxnSpPr>
          <p:nvPr/>
        </p:nvCxnSpPr>
        <p:spPr bwMode="auto">
          <a:xfrm>
            <a:off x="2805113" y="6210300"/>
            <a:ext cx="3984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5"/>
          <p:cNvCxnSpPr>
            <a:cxnSpLocks noChangeShapeType="1"/>
            <a:stCxn id="43019" idx="6"/>
            <a:endCxn id="43014" idx="1"/>
          </p:cNvCxnSpPr>
          <p:nvPr/>
        </p:nvCxnSpPr>
        <p:spPr bwMode="auto">
          <a:xfrm>
            <a:off x="7648575" y="6210300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4" name="Text Box 16"/>
          <p:cNvSpPr txBox="1">
            <a:spLocks noChangeAspect="1" noChangeArrowheads="1"/>
          </p:cNvSpPr>
          <p:nvPr/>
        </p:nvSpPr>
        <p:spPr bwMode="auto">
          <a:xfrm>
            <a:off x="777557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3025" name="Text Box 17"/>
          <p:cNvSpPr txBox="1">
            <a:spLocks noChangeAspect="1" noChangeArrowheads="1"/>
          </p:cNvSpPr>
          <p:nvPr/>
        </p:nvSpPr>
        <p:spPr bwMode="auto">
          <a:xfrm>
            <a:off x="947738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5148263" y="5300663"/>
            <a:ext cx="519112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Id</a:t>
            </a: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3851275" y="5949950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+</a:t>
            </a: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4662488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Max(3)</a:t>
            </a: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5942013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Inc(d)</a:t>
            </a:r>
          </a:p>
        </p:txBody>
      </p:sp>
      <p:cxnSp>
        <p:nvCxnSpPr>
          <p:cNvPr id="43030" name="AutoShape 22"/>
          <p:cNvCxnSpPr>
            <a:cxnSpLocks noChangeShapeType="1"/>
            <a:stCxn id="43026" idx="2"/>
            <a:endCxn id="43019" idx="1"/>
          </p:cNvCxnSpPr>
          <p:nvPr/>
        </p:nvCxnSpPr>
        <p:spPr bwMode="auto">
          <a:xfrm>
            <a:off x="5667375" y="5567363"/>
            <a:ext cx="16160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23"/>
          <p:cNvCxnSpPr>
            <a:cxnSpLocks noChangeShapeType="1"/>
            <a:stCxn id="43027" idx="2"/>
            <a:endCxn id="43026" idx="2"/>
          </p:cNvCxnSpPr>
          <p:nvPr/>
        </p:nvCxnSpPr>
        <p:spPr bwMode="auto">
          <a:xfrm flipV="1">
            <a:off x="4370388" y="5567363"/>
            <a:ext cx="777875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24"/>
          <p:cNvCxnSpPr>
            <a:cxnSpLocks noChangeShapeType="1"/>
            <a:stCxn id="43017" idx="2"/>
            <a:endCxn id="43027" idx="2"/>
          </p:cNvCxnSpPr>
          <p:nvPr/>
        </p:nvCxnSpPr>
        <p:spPr bwMode="auto">
          <a:xfrm>
            <a:off x="3722688" y="6213475"/>
            <a:ext cx="1285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25"/>
          <p:cNvCxnSpPr>
            <a:cxnSpLocks noChangeShapeType="1"/>
            <a:stCxn id="43027" idx="2"/>
            <a:endCxn id="43028" idx="2"/>
          </p:cNvCxnSpPr>
          <p:nvPr/>
        </p:nvCxnSpPr>
        <p:spPr bwMode="auto">
          <a:xfrm>
            <a:off x="4370388" y="6216650"/>
            <a:ext cx="292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AutoShape 26"/>
          <p:cNvCxnSpPr>
            <a:cxnSpLocks noChangeShapeType="1"/>
            <a:stCxn id="43028" idx="2"/>
            <a:endCxn id="43029" idx="2"/>
          </p:cNvCxnSpPr>
          <p:nvPr/>
        </p:nvCxnSpPr>
        <p:spPr bwMode="auto">
          <a:xfrm>
            <a:off x="5815013" y="6216650"/>
            <a:ext cx="127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3036" name="AutoShape 28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3039" name="AutoShape 31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3041" name="Group 33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3044" name="AutoShape 34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3045" name="Text Box 35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3046" name="Text Box 36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3047" name="AutoShape 37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3048" name="Text Box 38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3042" name="AutoShape 39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3043" name="Text Box 40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4035" name="Oval 3"/>
          <p:cNvSpPr>
            <a:spLocks noChangeAspect="1" noChangeArrowheads="1"/>
          </p:cNvSpPr>
          <p:nvPr/>
        </p:nvSpPr>
        <p:spPr bwMode="auto">
          <a:xfrm>
            <a:off x="395288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4036" name="Oval 4"/>
          <p:cNvSpPr>
            <a:spLocks noChangeAspect="1" noChangeArrowheads="1"/>
          </p:cNvSpPr>
          <p:nvPr/>
        </p:nvSpPr>
        <p:spPr bwMode="auto">
          <a:xfrm>
            <a:off x="138588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4037" name="AutoShape 5"/>
          <p:cNvCxnSpPr>
            <a:cxnSpLocks noChangeAspect="1" noChangeShapeType="1"/>
            <a:stCxn id="44035" idx="6"/>
            <a:endCxn id="44036" idx="2"/>
          </p:cNvCxnSpPr>
          <p:nvPr/>
        </p:nvCxnSpPr>
        <p:spPr bwMode="auto">
          <a:xfrm>
            <a:off x="820738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8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4039" name="Text Box 7"/>
          <p:cNvSpPr txBox="1">
            <a:spLocks noChangeAspect="1" noChangeArrowheads="1"/>
          </p:cNvSpPr>
          <p:nvPr/>
        </p:nvSpPr>
        <p:spPr bwMode="auto">
          <a:xfrm>
            <a:off x="193992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4040" name="Text Box 8"/>
          <p:cNvSpPr txBox="1">
            <a:spLocks noChangeAspect="1" noChangeArrowheads="1"/>
          </p:cNvSpPr>
          <p:nvPr/>
        </p:nvSpPr>
        <p:spPr bwMode="auto">
          <a:xfrm>
            <a:off x="28432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3203575" y="5946775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 baseline="30000">
                <a:latin typeface="Times" pitchFamily="18" charset="0"/>
              </a:rPr>
              <a:t>*</a:t>
            </a:r>
          </a:p>
        </p:txBody>
      </p:sp>
      <p:sp>
        <p:nvSpPr>
          <p:cNvPr id="44042" name="Oval 10"/>
          <p:cNvSpPr>
            <a:spLocks noChangeAspect="1" noChangeArrowheads="1"/>
          </p:cNvSpPr>
          <p:nvPr/>
        </p:nvSpPr>
        <p:spPr bwMode="auto">
          <a:xfrm>
            <a:off x="237807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4043" name="Oval 11"/>
          <p:cNvSpPr>
            <a:spLocks noChangeAspect="1" noChangeArrowheads="1"/>
          </p:cNvSpPr>
          <p:nvPr/>
        </p:nvSpPr>
        <p:spPr bwMode="auto">
          <a:xfrm>
            <a:off x="722153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4044" name="AutoShape 12"/>
          <p:cNvCxnSpPr>
            <a:cxnSpLocks noChangeShapeType="1"/>
            <a:stCxn id="44053" idx="2"/>
            <a:endCxn id="44043" idx="2"/>
          </p:cNvCxnSpPr>
          <p:nvPr/>
        </p:nvCxnSpPr>
        <p:spPr bwMode="auto">
          <a:xfrm flipV="1">
            <a:off x="7094538" y="6210300"/>
            <a:ext cx="1270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3"/>
          <p:cNvCxnSpPr>
            <a:cxnSpLocks noChangeShapeType="1"/>
            <a:stCxn id="44036" idx="6"/>
            <a:endCxn id="44042" idx="2"/>
          </p:cNvCxnSpPr>
          <p:nvPr/>
        </p:nvCxnSpPr>
        <p:spPr bwMode="auto">
          <a:xfrm>
            <a:off x="1812925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14"/>
          <p:cNvCxnSpPr>
            <a:cxnSpLocks noChangeShapeType="1"/>
            <a:stCxn id="44042" idx="6"/>
            <a:endCxn id="44041" idx="2"/>
          </p:cNvCxnSpPr>
          <p:nvPr/>
        </p:nvCxnSpPr>
        <p:spPr bwMode="auto">
          <a:xfrm>
            <a:off x="2805113" y="6210300"/>
            <a:ext cx="3984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AutoShape 15"/>
          <p:cNvCxnSpPr>
            <a:cxnSpLocks noChangeShapeType="1"/>
            <a:stCxn id="44043" idx="6"/>
            <a:endCxn id="44038" idx="1"/>
          </p:cNvCxnSpPr>
          <p:nvPr/>
        </p:nvCxnSpPr>
        <p:spPr bwMode="auto">
          <a:xfrm>
            <a:off x="7648575" y="6210300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8" name="Text Box 16"/>
          <p:cNvSpPr txBox="1">
            <a:spLocks noChangeAspect="1" noChangeArrowheads="1"/>
          </p:cNvSpPr>
          <p:nvPr/>
        </p:nvSpPr>
        <p:spPr bwMode="auto">
          <a:xfrm>
            <a:off x="777557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4049" name="Text Box 17"/>
          <p:cNvSpPr txBox="1">
            <a:spLocks noChangeAspect="1" noChangeArrowheads="1"/>
          </p:cNvSpPr>
          <p:nvPr/>
        </p:nvSpPr>
        <p:spPr bwMode="auto">
          <a:xfrm>
            <a:off x="947738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44050" name="AutoShape 18"/>
          <p:cNvSpPr>
            <a:spLocks noChangeArrowheads="1"/>
          </p:cNvSpPr>
          <p:nvPr/>
        </p:nvSpPr>
        <p:spPr bwMode="auto">
          <a:xfrm>
            <a:off x="5148263" y="5300663"/>
            <a:ext cx="519112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Id</a:t>
            </a:r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3851275" y="5949950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+</a:t>
            </a:r>
          </a:p>
        </p:txBody>
      </p:sp>
      <p:sp>
        <p:nvSpPr>
          <p:cNvPr id="44052" name="AutoShape 20"/>
          <p:cNvSpPr>
            <a:spLocks noChangeArrowheads="1"/>
          </p:cNvSpPr>
          <p:nvPr/>
        </p:nvSpPr>
        <p:spPr bwMode="auto">
          <a:xfrm>
            <a:off x="4662488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Max(3)</a:t>
            </a:r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5942013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Inc(d)</a:t>
            </a:r>
          </a:p>
        </p:txBody>
      </p:sp>
      <p:cxnSp>
        <p:nvCxnSpPr>
          <p:cNvPr id="44054" name="AutoShape 22"/>
          <p:cNvCxnSpPr>
            <a:cxnSpLocks noChangeShapeType="1"/>
            <a:stCxn id="44050" idx="2"/>
            <a:endCxn id="44043" idx="1"/>
          </p:cNvCxnSpPr>
          <p:nvPr/>
        </p:nvCxnSpPr>
        <p:spPr bwMode="auto">
          <a:xfrm>
            <a:off x="5667375" y="5567363"/>
            <a:ext cx="16160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3"/>
          <p:cNvCxnSpPr>
            <a:cxnSpLocks noChangeShapeType="1"/>
            <a:stCxn id="44051" idx="2"/>
            <a:endCxn id="44050" idx="2"/>
          </p:cNvCxnSpPr>
          <p:nvPr/>
        </p:nvCxnSpPr>
        <p:spPr bwMode="auto">
          <a:xfrm flipV="1">
            <a:off x="4370388" y="5567363"/>
            <a:ext cx="777875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4"/>
          <p:cNvCxnSpPr>
            <a:cxnSpLocks noChangeShapeType="1"/>
            <a:stCxn id="44041" idx="2"/>
            <a:endCxn id="44051" idx="2"/>
          </p:cNvCxnSpPr>
          <p:nvPr/>
        </p:nvCxnSpPr>
        <p:spPr bwMode="auto">
          <a:xfrm>
            <a:off x="3722688" y="6213475"/>
            <a:ext cx="1285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51" idx="2"/>
            <a:endCxn id="44052" idx="2"/>
          </p:cNvCxnSpPr>
          <p:nvPr/>
        </p:nvCxnSpPr>
        <p:spPr bwMode="auto">
          <a:xfrm>
            <a:off x="4370388" y="6216650"/>
            <a:ext cx="292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8" name="AutoShape 26"/>
          <p:cNvCxnSpPr>
            <a:cxnSpLocks noChangeShapeType="1"/>
            <a:stCxn id="44052" idx="2"/>
            <a:endCxn id="44053" idx="2"/>
          </p:cNvCxnSpPr>
          <p:nvPr/>
        </p:nvCxnSpPr>
        <p:spPr bwMode="auto">
          <a:xfrm>
            <a:off x="5815013" y="6216650"/>
            <a:ext cx="127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AutoShape 27"/>
          <p:cNvCxnSpPr>
            <a:cxnSpLocks noChangeShapeType="1"/>
          </p:cNvCxnSpPr>
          <p:nvPr/>
        </p:nvCxnSpPr>
        <p:spPr bwMode="auto">
          <a:xfrm>
            <a:off x="7667625" y="6308725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0" name="Text Box 28"/>
          <p:cNvSpPr txBox="1">
            <a:spLocks noChangeAspect="1" noChangeArrowheads="1"/>
          </p:cNvSpPr>
          <p:nvPr/>
        </p:nvSpPr>
        <p:spPr bwMode="auto">
          <a:xfrm>
            <a:off x="7740650" y="623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grpSp>
        <p:nvGrpSpPr>
          <p:cNvPr id="44061" name="Group 29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4062" name="AutoShape 30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4065" name="AutoShape 33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4067" name="Group 35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4070" name="AutoShape 36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4071" name="Text Box 37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4072" name="Text Box 38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4073" name="AutoShape 39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4074" name="Text Box 40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4068" name="AutoShape 41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4069" name="Text Box 42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5059" name="Oval 3"/>
          <p:cNvSpPr>
            <a:spLocks noChangeAspect="1" noChangeArrowheads="1"/>
          </p:cNvSpPr>
          <p:nvPr/>
        </p:nvSpPr>
        <p:spPr bwMode="auto">
          <a:xfrm>
            <a:off x="395288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5060" name="Oval 4"/>
          <p:cNvSpPr>
            <a:spLocks noChangeAspect="1" noChangeArrowheads="1"/>
          </p:cNvSpPr>
          <p:nvPr/>
        </p:nvSpPr>
        <p:spPr bwMode="auto">
          <a:xfrm>
            <a:off x="138588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5061" name="AutoShape 5"/>
          <p:cNvCxnSpPr>
            <a:cxnSpLocks noChangeAspect="1" noChangeShapeType="1"/>
            <a:stCxn id="45059" idx="6"/>
            <a:endCxn id="45060" idx="2"/>
          </p:cNvCxnSpPr>
          <p:nvPr/>
        </p:nvCxnSpPr>
        <p:spPr bwMode="auto">
          <a:xfrm>
            <a:off x="820738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5063" name="Text Box 7"/>
          <p:cNvSpPr txBox="1">
            <a:spLocks noChangeAspect="1" noChangeArrowheads="1"/>
          </p:cNvSpPr>
          <p:nvPr/>
        </p:nvSpPr>
        <p:spPr bwMode="auto">
          <a:xfrm>
            <a:off x="193992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5064" name="Text Box 8"/>
          <p:cNvSpPr txBox="1">
            <a:spLocks noChangeAspect="1" noChangeArrowheads="1"/>
          </p:cNvSpPr>
          <p:nvPr/>
        </p:nvSpPr>
        <p:spPr bwMode="auto">
          <a:xfrm>
            <a:off x="28432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3203575" y="5946775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 baseline="30000">
                <a:latin typeface="Times" pitchFamily="18" charset="0"/>
              </a:rPr>
              <a:t>*</a:t>
            </a:r>
          </a:p>
        </p:txBody>
      </p:sp>
      <p:sp>
        <p:nvSpPr>
          <p:cNvPr id="45066" name="Oval 10"/>
          <p:cNvSpPr>
            <a:spLocks noChangeAspect="1" noChangeArrowheads="1"/>
          </p:cNvSpPr>
          <p:nvPr/>
        </p:nvSpPr>
        <p:spPr bwMode="auto">
          <a:xfrm>
            <a:off x="237807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5067" name="Oval 11"/>
          <p:cNvSpPr>
            <a:spLocks noChangeAspect="1" noChangeArrowheads="1"/>
          </p:cNvSpPr>
          <p:nvPr/>
        </p:nvSpPr>
        <p:spPr bwMode="auto">
          <a:xfrm>
            <a:off x="722153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5068" name="AutoShape 12"/>
          <p:cNvCxnSpPr>
            <a:cxnSpLocks noChangeShapeType="1"/>
            <a:stCxn id="45077" idx="2"/>
            <a:endCxn id="45067" idx="2"/>
          </p:cNvCxnSpPr>
          <p:nvPr/>
        </p:nvCxnSpPr>
        <p:spPr bwMode="auto">
          <a:xfrm flipV="1">
            <a:off x="7094538" y="6210300"/>
            <a:ext cx="1270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3"/>
          <p:cNvCxnSpPr>
            <a:cxnSpLocks noChangeShapeType="1"/>
            <a:stCxn id="45060" idx="6"/>
            <a:endCxn id="45066" idx="2"/>
          </p:cNvCxnSpPr>
          <p:nvPr/>
        </p:nvCxnSpPr>
        <p:spPr bwMode="auto">
          <a:xfrm>
            <a:off x="1812925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/>
          <p:cNvCxnSpPr>
            <a:cxnSpLocks noChangeShapeType="1"/>
            <a:stCxn id="45066" idx="6"/>
            <a:endCxn id="45065" idx="2"/>
          </p:cNvCxnSpPr>
          <p:nvPr/>
        </p:nvCxnSpPr>
        <p:spPr bwMode="auto">
          <a:xfrm>
            <a:off x="2805113" y="6210300"/>
            <a:ext cx="3984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/>
          <p:cNvCxnSpPr>
            <a:cxnSpLocks noChangeShapeType="1"/>
            <a:stCxn id="45067" idx="6"/>
            <a:endCxn id="45062" idx="1"/>
          </p:cNvCxnSpPr>
          <p:nvPr/>
        </p:nvCxnSpPr>
        <p:spPr bwMode="auto">
          <a:xfrm>
            <a:off x="7648575" y="6210300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2" name="Text Box 16"/>
          <p:cNvSpPr txBox="1">
            <a:spLocks noChangeAspect="1" noChangeArrowheads="1"/>
          </p:cNvSpPr>
          <p:nvPr/>
        </p:nvSpPr>
        <p:spPr bwMode="auto">
          <a:xfrm>
            <a:off x="777557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5073" name="Text Box 17"/>
          <p:cNvSpPr txBox="1">
            <a:spLocks noChangeAspect="1" noChangeArrowheads="1"/>
          </p:cNvSpPr>
          <p:nvPr/>
        </p:nvSpPr>
        <p:spPr bwMode="auto">
          <a:xfrm>
            <a:off x="947738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45074" name="AutoShape 18"/>
          <p:cNvSpPr>
            <a:spLocks noChangeArrowheads="1"/>
          </p:cNvSpPr>
          <p:nvPr/>
        </p:nvSpPr>
        <p:spPr bwMode="auto">
          <a:xfrm>
            <a:off x="5148263" y="5300663"/>
            <a:ext cx="519112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Id</a:t>
            </a:r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3851275" y="5949950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+</a:t>
            </a:r>
          </a:p>
        </p:txBody>
      </p:sp>
      <p:sp>
        <p:nvSpPr>
          <p:cNvPr id="45076" name="AutoShape 20"/>
          <p:cNvSpPr>
            <a:spLocks noChangeArrowheads="1"/>
          </p:cNvSpPr>
          <p:nvPr/>
        </p:nvSpPr>
        <p:spPr bwMode="auto">
          <a:xfrm>
            <a:off x="4662488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Max(3)</a:t>
            </a:r>
          </a:p>
        </p:txBody>
      </p:sp>
      <p:sp>
        <p:nvSpPr>
          <p:cNvPr id="45077" name="AutoShape 21"/>
          <p:cNvSpPr>
            <a:spLocks noChangeArrowheads="1"/>
          </p:cNvSpPr>
          <p:nvPr/>
        </p:nvSpPr>
        <p:spPr bwMode="auto">
          <a:xfrm>
            <a:off x="5942013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Inc(d)</a:t>
            </a:r>
          </a:p>
        </p:txBody>
      </p:sp>
      <p:cxnSp>
        <p:nvCxnSpPr>
          <p:cNvPr id="45078" name="AutoShape 22"/>
          <p:cNvCxnSpPr>
            <a:cxnSpLocks noChangeShapeType="1"/>
            <a:stCxn id="45074" idx="2"/>
            <a:endCxn id="45067" idx="1"/>
          </p:cNvCxnSpPr>
          <p:nvPr/>
        </p:nvCxnSpPr>
        <p:spPr bwMode="auto">
          <a:xfrm>
            <a:off x="5667375" y="5567363"/>
            <a:ext cx="16160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3"/>
          <p:cNvCxnSpPr>
            <a:cxnSpLocks noChangeShapeType="1"/>
            <a:stCxn id="45075" idx="2"/>
            <a:endCxn id="45074" idx="2"/>
          </p:cNvCxnSpPr>
          <p:nvPr/>
        </p:nvCxnSpPr>
        <p:spPr bwMode="auto">
          <a:xfrm flipV="1">
            <a:off x="4370388" y="5567363"/>
            <a:ext cx="777875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4"/>
          <p:cNvCxnSpPr>
            <a:cxnSpLocks noChangeShapeType="1"/>
            <a:stCxn id="45065" idx="2"/>
            <a:endCxn id="45075" idx="2"/>
          </p:cNvCxnSpPr>
          <p:nvPr/>
        </p:nvCxnSpPr>
        <p:spPr bwMode="auto">
          <a:xfrm>
            <a:off x="3722688" y="6213475"/>
            <a:ext cx="1285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5"/>
          <p:cNvCxnSpPr>
            <a:cxnSpLocks noChangeShapeType="1"/>
            <a:stCxn id="45075" idx="2"/>
            <a:endCxn id="45076" idx="2"/>
          </p:cNvCxnSpPr>
          <p:nvPr/>
        </p:nvCxnSpPr>
        <p:spPr bwMode="auto">
          <a:xfrm>
            <a:off x="4370388" y="6216650"/>
            <a:ext cx="292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2" name="AutoShape 26"/>
          <p:cNvCxnSpPr>
            <a:cxnSpLocks noChangeShapeType="1"/>
            <a:stCxn id="45076" idx="2"/>
            <a:endCxn id="45077" idx="2"/>
          </p:cNvCxnSpPr>
          <p:nvPr/>
        </p:nvCxnSpPr>
        <p:spPr bwMode="auto">
          <a:xfrm>
            <a:off x="5815013" y="6216650"/>
            <a:ext cx="127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AutoShape 27"/>
          <p:cNvCxnSpPr>
            <a:cxnSpLocks noChangeShapeType="1"/>
          </p:cNvCxnSpPr>
          <p:nvPr/>
        </p:nvCxnSpPr>
        <p:spPr bwMode="auto">
          <a:xfrm>
            <a:off x="7667625" y="6308725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4" name="Text Box 28"/>
          <p:cNvSpPr txBox="1">
            <a:spLocks noChangeAspect="1" noChangeArrowheads="1"/>
          </p:cNvSpPr>
          <p:nvPr/>
        </p:nvSpPr>
        <p:spPr bwMode="auto">
          <a:xfrm>
            <a:off x="7740650" y="623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cxnSp>
        <p:nvCxnSpPr>
          <p:cNvPr id="45085" name="AutoShape 29"/>
          <p:cNvCxnSpPr>
            <a:cxnSpLocks noChangeShapeType="1"/>
            <a:stCxn id="45067" idx="7"/>
            <a:endCxn id="45062" idx="0"/>
          </p:cNvCxnSpPr>
          <p:nvPr/>
        </p:nvCxnSpPr>
        <p:spPr bwMode="auto">
          <a:xfrm rot="-5400000">
            <a:off x="7976394" y="5660232"/>
            <a:ext cx="9525" cy="788987"/>
          </a:xfrm>
          <a:prstGeom prst="curvedConnector3">
            <a:avLst>
              <a:gd name="adj1" fmla="val 30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6" name="Text Box 30"/>
          <p:cNvSpPr txBox="1">
            <a:spLocks noChangeAspect="1" noChangeArrowheads="1"/>
          </p:cNvSpPr>
          <p:nvPr/>
        </p:nvSpPr>
        <p:spPr bwMode="auto">
          <a:xfrm>
            <a:off x="7740650" y="537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grpSp>
        <p:nvGrpSpPr>
          <p:cNvPr id="45087" name="Group 31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5088" name="AutoShape 32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5091" name="AutoShape 35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5093" name="Group 37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5096" name="AutoShape 38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5097" name="Text Box 39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5098" name="Text Box 40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5099" name="AutoShape 41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5100" name="Text Box 42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5094" name="AutoShape 43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5095" name="Text Box 44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6083" name="Oval 3"/>
          <p:cNvSpPr>
            <a:spLocks noChangeAspect="1" noChangeArrowheads="1"/>
          </p:cNvSpPr>
          <p:nvPr/>
        </p:nvSpPr>
        <p:spPr bwMode="auto">
          <a:xfrm>
            <a:off x="4173538" y="6003925"/>
            <a:ext cx="425450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6084" name="Oval 4"/>
          <p:cNvSpPr>
            <a:spLocks noChangeAspect="1" noChangeArrowheads="1"/>
          </p:cNvSpPr>
          <p:nvPr/>
        </p:nvSpPr>
        <p:spPr bwMode="auto">
          <a:xfrm>
            <a:off x="5164138" y="6005513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6085" name="AutoShape 5"/>
          <p:cNvCxnSpPr>
            <a:cxnSpLocks noChangeAspect="1" noChangeShapeType="1"/>
            <a:stCxn id="46083" idx="6"/>
            <a:endCxn id="46084" idx="2"/>
          </p:cNvCxnSpPr>
          <p:nvPr/>
        </p:nvCxnSpPr>
        <p:spPr bwMode="auto">
          <a:xfrm>
            <a:off x="4598988" y="6218238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6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6087" name="Text Box 7"/>
          <p:cNvSpPr txBox="1">
            <a:spLocks noChangeAspect="1" noChangeArrowheads="1"/>
          </p:cNvSpPr>
          <p:nvPr/>
        </p:nvSpPr>
        <p:spPr bwMode="auto">
          <a:xfrm>
            <a:off x="5718175" y="58753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6088" name="Text Box 8"/>
          <p:cNvSpPr txBox="1">
            <a:spLocks noChangeAspect="1" noChangeArrowheads="1"/>
          </p:cNvSpPr>
          <p:nvPr/>
        </p:nvSpPr>
        <p:spPr bwMode="auto">
          <a:xfrm>
            <a:off x="6621463" y="58753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6089" name="Oval 9"/>
          <p:cNvSpPr>
            <a:spLocks noChangeAspect="1" noChangeArrowheads="1"/>
          </p:cNvSpPr>
          <p:nvPr/>
        </p:nvSpPr>
        <p:spPr bwMode="auto">
          <a:xfrm>
            <a:off x="6156325" y="6005513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6090" name="Oval 10"/>
          <p:cNvSpPr>
            <a:spLocks noChangeAspect="1" noChangeArrowheads="1"/>
          </p:cNvSpPr>
          <p:nvPr/>
        </p:nvSpPr>
        <p:spPr bwMode="auto">
          <a:xfrm>
            <a:off x="722153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6091" name="AutoShape 11"/>
          <p:cNvCxnSpPr>
            <a:cxnSpLocks noChangeShapeType="1"/>
            <a:stCxn id="46084" idx="6"/>
            <a:endCxn id="46089" idx="2"/>
          </p:cNvCxnSpPr>
          <p:nvPr/>
        </p:nvCxnSpPr>
        <p:spPr bwMode="auto">
          <a:xfrm>
            <a:off x="5591175" y="6218238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2"/>
          <p:cNvCxnSpPr>
            <a:cxnSpLocks noChangeShapeType="1"/>
            <a:stCxn id="46089" idx="6"/>
            <a:endCxn id="46090" idx="2"/>
          </p:cNvCxnSpPr>
          <p:nvPr/>
        </p:nvCxnSpPr>
        <p:spPr bwMode="auto">
          <a:xfrm flipV="1">
            <a:off x="6583363" y="6210300"/>
            <a:ext cx="63817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  <a:stCxn id="46090" idx="6"/>
            <a:endCxn id="46086" idx="1"/>
          </p:cNvCxnSpPr>
          <p:nvPr/>
        </p:nvCxnSpPr>
        <p:spPr bwMode="auto">
          <a:xfrm>
            <a:off x="7648575" y="6210300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Text Box 14"/>
          <p:cNvSpPr txBox="1">
            <a:spLocks noChangeAspect="1" noChangeArrowheads="1"/>
          </p:cNvSpPr>
          <p:nvPr/>
        </p:nvSpPr>
        <p:spPr bwMode="auto">
          <a:xfrm>
            <a:off x="777557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6095" name="Text Box 15"/>
          <p:cNvSpPr txBox="1">
            <a:spLocks noChangeAspect="1" noChangeArrowheads="1"/>
          </p:cNvSpPr>
          <p:nvPr/>
        </p:nvSpPr>
        <p:spPr bwMode="auto">
          <a:xfrm>
            <a:off x="4725988" y="58753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cxnSp>
        <p:nvCxnSpPr>
          <p:cNvPr id="46096" name="AutoShape 16"/>
          <p:cNvCxnSpPr>
            <a:cxnSpLocks noChangeShapeType="1"/>
          </p:cNvCxnSpPr>
          <p:nvPr/>
        </p:nvCxnSpPr>
        <p:spPr bwMode="auto">
          <a:xfrm>
            <a:off x="7667625" y="6308725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7" name="Text Box 17"/>
          <p:cNvSpPr txBox="1">
            <a:spLocks noChangeAspect="1" noChangeArrowheads="1"/>
          </p:cNvSpPr>
          <p:nvPr/>
        </p:nvSpPr>
        <p:spPr bwMode="auto">
          <a:xfrm>
            <a:off x="7740650" y="623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cxnSp>
        <p:nvCxnSpPr>
          <p:cNvPr id="46098" name="AutoShape 18"/>
          <p:cNvCxnSpPr>
            <a:cxnSpLocks noChangeShapeType="1"/>
            <a:stCxn id="46090" idx="7"/>
            <a:endCxn id="46086" idx="0"/>
          </p:cNvCxnSpPr>
          <p:nvPr/>
        </p:nvCxnSpPr>
        <p:spPr bwMode="auto">
          <a:xfrm rot="-5400000">
            <a:off x="7976394" y="5660232"/>
            <a:ext cx="9525" cy="788987"/>
          </a:xfrm>
          <a:prstGeom prst="curvedConnector3">
            <a:avLst>
              <a:gd name="adj1" fmla="val 30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9" name="Text Box 19"/>
          <p:cNvSpPr txBox="1">
            <a:spLocks noChangeAspect="1" noChangeArrowheads="1"/>
          </p:cNvSpPr>
          <p:nvPr/>
        </p:nvSpPr>
        <p:spPr bwMode="auto">
          <a:xfrm>
            <a:off x="7740650" y="537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6101" name="AutoShape 21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6104" name="AutoShape 24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6106" name="Group 26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6109" name="AutoShape 27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6110" name="Text Box 28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6111" name="Text Box 29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6112" name="AutoShape 30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6113" name="Text Box 31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6107" name="AutoShape 32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6108" name="Text Box 33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conclusions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Transitive closure or fixpoint allows:</a:t>
            </a:r>
          </a:p>
          <a:p>
            <a:pPr lvl="1"/>
            <a:r>
              <a:rPr lang="fr-FR" altLang="fr-FR" sz="1800" smtClean="0"/>
              <a:t>single traversal of the top of the tree</a:t>
            </a:r>
          </a:p>
          <a:p>
            <a:pPr lvl="1"/>
            <a:r>
              <a:rPr lang="fr-FR" altLang="fr-FR" sz="1800" smtClean="0"/>
              <a:t>less intermediate nodes 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3830638" y="2554288"/>
            <a:ext cx="4360862" cy="563562"/>
            <a:chOff x="2381" y="1609"/>
            <a:chExt cx="2747" cy="355"/>
          </a:xfrm>
        </p:grpSpPr>
        <p:sp>
          <p:nvSpPr>
            <p:cNvPr id="47190" name="Oval 5"/>
            <p:cNvSpPr>
              <a:spLocks noChangeAspect="1" noChangeArrowheads="1"/>
            </p:cNvSpPr>
            <p:nvPr/>
          </p:nvSpPr>
          <p:spPr bwMode="auto">
            <a:xfrm>
              <a:off x="2381" y="1695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91" name="Oval 6"/>
            <p:cNvSpPr>
              <a:spLocks noChangeAspect="1" noChangeArrowheads="1"/>
            </p:cNvSpPr>
            <p:nvPr/>
          </p:nvSpPr>
          <p:spPr bwMode="auto">
            <a:xfrm>
              <a:off x="3005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92" name="AutoShape 7"/>
            <p:cNvCxnSpPr>
              <a:cxnSpLocks noChangeAspect="1" noChangeShapeType="1"/>
              <a:stCxn id="47190" idx="6"/>
              <a:endCxn id="47191" idx="2"/>
            </p:cNvCxnSpPr>
            <p:nvPr/>
          </p:nvCxnSpPr>
          <p:spPr bwMode="auto">
            <a:xfrm>
              <a:off x="2649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93" name="Rectangle 8"/>
            <p:cNvSpPr>
              <a:spLocks noChangeAspect="1" noChangeArrowheads="1"/>
            </p:cNvSpPr>
            <p:nvPr/>
          </p:nvSpPr>
          <p:spPr bwMode="auto">
            <a:xfrm>
              <a:off x="4927" y="1724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94" name="Text Box 9"/>
            <p:cNvSpPr txBox="1">
              <a:spLocks noChangeAspect="1" noChangeArrowheads="1"/>
            </p:cNvSpPr>
            <p:nvPr/>
          </p:nvSpPr>
          <p:spPr bwMode="auto">
            <a:xfrm>
              <a:off x="3354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95" name="Text Box 10"/>
            <p:cNvSpPr txBox="1">
              <a:spLocks noChangeAspect="1" noChangeArrowheads="1"/>
            </p:cNvSpPr>
            <p:nvPr/>
          </p:nvSpPr>
          <p:spPr bwMode="auto">
            <a:xfrm>
              <a:off x="3923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96" name="Oval 11"/>
            <p:cNvSpPr>
              <a:spLocks noChangeAspect="1" noChangeArrowheads="1"/>
            </p:cNvSpPr>
            <p:nvPr/>
          </p:nvSpPr>
          <p:spPr bwMode="auto">
            <a:xfrm>
              <a:off x="3630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97" name="Oval 12"/>
            <p:cNvSpPr>
              <a:spLocks noChangeAspect="1" noChangeArrowheads="1"/>
            </p:cNvSpPr>
            <p:nvPr/>
          </p:nvSpPr>
          <p:spPr bwMode="auto">
            <a:xfrm>
              <a:off x="4301" y="1691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98" name="AutoShape 13"/>
            <p:cNvCxnSpPr>
              <a:cxnSpLocks noChangeShapeType="1"/>
              <a:stCxn id="47191" idx="6"/>
              <a:endCxn id="47196" idx="2"/>
            </p:cNvCxnSpPr>
            <p:nvPr/>
          </p:nvCxnSpPr>
          <p:spPr bwMode="auto">
            <a:xfrm>
              <a:off x="3274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99" name="AutoShape 14"/>
            <p:cNvCxnSpPr>
              <a:cxnSpLocks noChangeShapeType="1"/>
              <a:stCxn id="47196" idx="6"/>
              <a:endCxn id="47197" idx="2"/>
            </p:cNvCxnSpPr>
            <p:nvPr/>
          </p:nvCxnSpPr>
          <p:spPr bwMode="auto">
            <a:xfrm flipV="1">
              <a:off x="3899" y="1825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00" name="AutoShape 15"/>
            <p:cNvCxnSpPr>
              <a:cxnSpLocks noChangeShapeType="1"/>
              <a:stCxn id="47197" idx="6"/>
              <a:endCxn id="47193" idx="1"/>
            </p:cNvCxnSpPr>
            <p:nvPr/>
          </p:nvCxnSpPr>
          <p:spPr bwMode="auto">
            <a:xfrm>
              <a:off x="4570" y="1825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201" name="Text Box 16"/>
            <p:cNvSpPr txBox="1">
              <a:spLocks noChangeAspect="1" noChangeArrowheads="1"/>
            </p:cNvSpPr>
            <p:nvPr/>
          </p:nvSpPr>
          <p:spPr bwMode="auto">
            <a:xfrm>
              <a:off x="4650" y="16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7202" name="Text Box 17"/>
            <p:cNvSpPr txBox="1">
              <a:spLocks noChangeAspect="1" noChangeArrowheads="1"/>
            </p:cNvSpPr>
            <p:nvPr/>
          </p:nvSpPr>
          <p:spPr bwMode="auto">
            <a:xfrm>
              <a:off x="2729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7109" name="Group 18"/>
          <p:cNvGrpSpPr>
            <a:grpSpLocks/>
          </p:cNvGrpSpPr>
          <p:nvPr/>
        </p:nvGrpSpPr>
        <p:grpSpPr bwMode="auto">
          <a:xfrm>
            <a:off x="3832225" y="3778250"/>
            <a:ext cx="4360863" cy="766763"/>
            <a:chOff x="2426" y="2432"/>
            <a:chExt cx="2747" cy="483"/>
          </a:xfrm>
        </p:grpSpPr>
        <p:sp>
          <p:nvSpPr>
            <p:cNvPr id="47175" name="Oval 19"/>
            <p:cNvSpPr>
              <a:spLocks noChangeAspect="1" noChangeArrowheads="1"/>
            </p:cNvSpPr>
            <p:nvPr/>
          </p:nvSpPr>
          <p:spPr bwMode="auto">
            <a:xfrm>
              <a:off x="2426" y="2518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76" name="Oval 20"/>
            <p:cNvSpPr>
              <a:spLocks noChangeAspect="1" noChangeArrowheads="1"/>
            </p:cNvSpPr>
            <p:nvPr/>
          </p:nvSpPr>
          <p:spPr bwMode="auto">
            <a:xfrm>
              <a:off x="3050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77" name="AutoShape 21"/>
            <p:cNvCxnSpPr>
              <a:cxnSpLocks noChangeAspect="1" noChangeShapeType="1"/>
              <a:stCxn id="47175" idx="6"/>
              <a:endCxn id="47176" idx="2"/>
            </p:cNvCxnSpPr>
            <p:nvPr/>
          </p:nvCxnSpPr>
          <p:spPr bwMode="auto">
            <a:xfrm>
              <a:off x="2694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78" name="Rectangle 22"/>
            <p:cNvSpPr>
              <a:spLocks noChangeAspect="1" noChangeArrowheads="1"/>
            </p:cNvSpPr>
            <p:nvPr/>
          </p:nvSpPr>
          <p:spPr bwMode="auto">
            <a:xfrm>
              <a:off x="4972" y="2547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79" name="Text Box 23"/>
            <p:cNvSpPr txBox="1">
              <a:spLocks noChangeAspect="1" noChangeArrowheads="1"/>
            </p:cNvSpPr>
            <p:nvPr/>
          </p:nvSpPr>
          <p:spPr bwMode="auto">
            <a:xfrm>
              <a:off x="3399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80" name="Text Box 24"/>
            <p:cNvSpPr txBox="1">
              <a:spLocks noChangeAspect="1" noChangeArrowheads="1"/>
            </p:cNvSpPr>
            <p:nvPr/>
          </p:nvSpPr>
          <p:spPr bwMode="auto">
            <a:xfrm>
              <a:off x="3968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81" name="Oval 25"/>
            <p:cNvSpPr>
              <a:spLocks noChangeAspect="1" noChangeArrowheads="1"/>
            </p:cNvSpPr>
            <p:nvPr/>
          </p:nvSpPr>
          <p:spPr bwMode="auto">
            <a:xfrm>
              <a:off x="3675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82" name="Oval 26"/>
            <p:cNvSpPr>
              <a:spLocks noChangeAspect="1" noChangeArrowheads="1"/>
            </p:cNvSpPr>
            <p:nvPr/>
          </p:nvSpPr>
          <p:spPr bwMode="auto">
            <a:xfrm>
              <a:off x="4346" y="2514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83" name="AutoShape 27"/>
            <p:cNvCxnSpPr>
              <a:cxnSpLocks noChangeShapeType="1"/>
              <a:stCxn id="47176" idx="6"/>
              <a:endCxn id="47181" idx="2"/>
            </p:cNvCxnSpPr>
            <p:nvPr/>
          </p:nvCxnSpPr>
          <p:spPr bwMode="auto">
            <a:xfrm>
              <a:off x="3319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4" name="AutoShape 28"/>
            <p:cNvCxnSpPr>
              <a:cxnSpLocks noChangeShapeType="1"/>
              <a:stCxn id="47181" idx="6"/>
              <a:endCxn id="47182" idx="2"/>
            </p:cNvCxnSpPr>
            <p:nvPr/>
          </p:nvCxnSpPr>
          <p:spPr bwMode="auto">
            <a:xfrm flipV="1">
              <a:off x="3944" y="2648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5" name="AutoShape 29"/>
            <p:cNvCxnSpPr>
              <a:cxnSpLocks noChangeShapeType="1"/>
              <a:stCxn id="47182" idx="6"/>
              <a:endCxn id="47178" idx="1"/>
            </p:cNvCxnSpPr>
            <p:nvPr/>
          </p:nvCxnSpPr>
          <p:spPr bwMode="auto">
            <a:xfrm>
              <a:off x="4615" y="2648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86" name="Text Box 30"/>
            <p:cNvSpPr txBox="1">
              <a:spLocks noChangeAspect="1" noChangeArrowheads="1"/>
            </p:cNvSpPr>
            <p:nvPr/>
          </p:nvSpPr>
          <p:spPr bwMode="auto">
            <a:xfrm>
              <a:off x="4695" y="24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7187" name="Text Box 31"/>
            <p:cNvSpPr txBox="1">
              <a:spLocks noChangeAspect="1" noChangeArrowheads="1"/>
            </p:cNvSpPr>
            <p:nvPr/>
          </p:nvSpPr>
          <p:spPr bwMode="auto">
            <a:xfrm>
              <a:off x="2774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7188" name="AutoShape 32"/>
            <p:cNvCxnSpPr>
              <a:cxnSpLocks noChangeShapeType="1"/>
            </p:cNvCxnSpPr>
            <p:nvPr/>
          </p:nvCxnSpPr>
          <p:spPr bwMode="auto">
            <a:xfrm>
              <a:off x="4627" y="2710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89" name="Text Box 33"/>
            <p:cNvSpPr txBox="1">
              <a:spLocks noChangeAspect="1" noChangeArrowheads="1"/>
            </p:cNvSpPr>
            <p:nvPr/>
          </p:nvSpPr>
          <p:spPr bwMode="auto">
            <a:xfrm>
              <a:off x="4673" y="26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7110" name="Group 34"/>
          <p:cNvGrpSpPr>
            <a:grpSpLocks/>
          </p:cNvGrpSpPr>
          <p:nvPr/>
        </p:nvGrpSpPr>
        <p:grpSpPr bwMode="auto">
          <a:xfrm>
            <a:off x="3832225" y="5408613"/>
            <a:ext cx="4360863" cy="1260475"/>
            <a:chOff x="2629" y="3385"/>
            <a:chExt cx="2747" cy="794"/>
          </a:xfrm>
        </p:grpSpPr>
        <p:sp>
          <p:nvSpPr>
            <p:cNvPr id="47158" name="Oval 35"/>
            <p:cNvSpPr>
              <a:spLocks noChangeAspect="1" noChangeArrowheads="1"/>
            </p:cNvSpPr>
            <p:nvPr/>
          </p:nvSpPr>
          <p:spPr bwMode="auto">
            <a:xfrm>
              <a:off x="2629" y="3782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59" name="Oval 36"/>
            <p:cNvSpPr>
              <a:spLocks noChangeAspect="1" noChangeArrowheads="1"/>
            </p:cNvSpPr>
            <p:nvPr/>
          </p:nvSpPr>
          <p:spPr bwMode="auto">
            <a:xfrm>
              <a:off x="3253" y="3783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60" name="AutoShape 37"/>
            <p:cNvCxnSpPr>
              <a:cxnSpLocks noChangeAspect="1" noChangeShapeType="1"/>
              <a:stCxn id="47158" idx="6"/>
              <a:endCxn id="47159" idx="2"/>
            </p:cNvCxnSpPr>
            <p:nvPr/>
          </p:nvCxnSpPr>
          <p:spPr bwMode="auto">
            <a:xfrm>
              <a:off x="2897" y="3917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61" name="Rectangle 38"/>
            <p:cNvSpPr>
              <a:spLocks noChangeAspect="1" noChangeArrowheads="1"/>
            </p:cNvSpPr>
            <p:nvPr/>
          </p:nvSpPr>
          <p:spPr bwMode="auto">
            <a:xfrm>
              <a:off x="5175" y="3811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62" name="Text Box 39"/>
            <p:cNvSpPr txBox="1">
              <a:spLocks noChangeAspect="1" noChangeArrowheads="1"/>
            </p:cNvSpPr>
            <p:nvPr/>
          </p:nvSpPr>
          <p:spPr bwMode="auto">
            <a:xfrm>
              <a:off x="3602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63" name="Text Box 40"/>
            <p:cNvSpPr txBox="1">
              <a:spLocks noChangeAspect="1" noChangeArrowheads="1"/>
            </p:cNvSpPr>
            <p:nvPr/>
          </p:nvSpPr>
          <p:spPr bwMode="auto">
            <a:xfrm>
              <a:off x="4171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64" name="Oval 41"/>
            <p:cNvSpPr>
              <a:spLocks noChangeAspect="1" noChangeArrowheads="1"/>
            </p:cNvSpPr>
            <p:nvPr/>
          </p:nvSpPr>
          <p:spPr bwMode="auto">
            <a:xfrm>
              <a:off x="3878" y="3783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65" name="Oval 42"/>
            <p:cNvSpPr>
              <a:spLocks noChangeAspect="1" noChangeArrowheads="1"/>
            </p:cNvSpPr>
            <p:nvPr/>
          </p:nvSpPr>
          <p:spPr bwMode="auto">
            <a:xfrm>
              <a:off x="4549" y="3778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66" name="AutoShape 43"/>
            <p:cNvCxnSpPr>
              <a:cxnSpLocks noChangeShapeType="1"/>
              <a:stCxn id="47159" idx="6"/>
              <a:endCxn id="47164" idx="2"/>
            </p:cNvCxnSpPr>
            <p:nvPr/>
          </p:nvCxnSpPr>
          <p:spPr bwMode="auto">
            <a:xfrm>
              <a:off x="3522" y="3917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7" name="AutoShape 44"/>
            <p:cNvCxnSpPr>
              <a:cxnSpLocks noChangeShapeType="1"/>
              <a:stCxn id="47164" idx="6"/>
              <a:endCxn id="47165" idx="2"/>
            </p:cNvCxnSpPr>
            <p:nvPr/>
          </p:nvCxnSpPr>
          <p:spPr bwMode="auto">
            <a:xfrm flipV="1">
              <a:off x="4147" y="3912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8" name="AutoShape 45"/>
            <p:cNvCxnSpPr>
              <a:cxnSpLocks noChangeShapeType="1"/>
              <a:stCxn id="47165" idx="6"/>
              <a:endCxn id="47161" idx="1"/>
            </p:cNvCxnSpPr>
            <p:nvPr/>
          </p:nvCxnSpPr>
          <p:spPr bwMode="auto">
            <a:xfrm>
              <a:off x="4818" y="3912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69" name="Text Box 46"/>
            <p:cNvSpPr txBox="1">
              <a:spLocks noChangeAspect="1" noChangeArrowheads="1"/>
            </p:cNvSpPr>
            <p:nvPr/>
          </p:nvSpPr>
          <p:spPr bwMode="auto">
            <a:xfrm>
              <a:off x="4898" y="36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7170" name="Text Box 47"/>
            <p:cNvSpPr txBox="1">
              <a:spLocks noChangeAspect="1" noChangeArrowheads="1"/>
            </p:cNvSpPr>
            <p:nvPr/>
          </p:nvSpPr>
          <p:spPr bwMode="auto">
            <a:xfrm>
              <a:off x="2977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7171" name="AutoShape 48"/>
            <p:cNvCxnSpPr>
              <a:cxnSpLocks noChangeShapeType="1"/>
            </p:cNvCxnSpPr>
            <p:nvPr/>
          </p:nvCxnSpPr>
          <p:spPr bwMode="auto">
            <a:xfrm>
              <a:off x="4830" y="3974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72" name="Text Box 49"/>
            <p:cNvSpPr txBox="1">
              <a:spLocks noChangeAspect="1" noChangeArrowheads="1"/>
            </p:cNvSpPr>
            <p:nvPr/>
          </p:nvSpPr>
          <p:spPr bwMode="auto">
            <a:xfrm>
              <a:off x="4876" y="392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7173" name="AutoShape 50"/>
            <p:cNvCxnSpPr>
              <a:cxnSpLocks noChangeShapeType="1"/>
              <a:stCxn id="47165" idx="7"/>
              <a:endCxn id="47161" idx="0"/>
            </p:cNvCxnSpPr>
            <p:nvPr/>
          </p:nvCxnSpPr>
          <p:spPr bwMode="auto">
            <a:xfrm rot="-5400000">
              <a:off x="5025" y="3565"/>
              <a:ext cx="6" cy="497"/>
            </a:xfrm>
            <a:prstGeom prst="curvedConnector3">
              <a:avLst>
                <a:gd name="adj1" fmla="val 30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74" name="Text Box 51"/>
            <p:cNvSpPr txBox="1">
              <a:spLocks noChangeAspect="1" noChangeArrowheads="1"/>
            </p:cNvSpPr>
            <p:nvPr/>
          </p:nvSpPr>
          <p:spPr bwMode="auto">
            <a:xfrm>
              <a:off x="4876" y="3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</p:grpSp>
      <p:grpSp>
        <p:nvGrpSpPr>
          <p:cNvPr id="47111" name="Group 52"/>
          <p:cNvGrpSpPr>
            <a:grpSpLocks/>
          </p:cNvGrpSpPr>
          <p:nvPr/>
        </p:nvGrpSpPr>
        <p:grpSpPr bwMode="auto">
          <a:xfrm>
            <a:off x="3830638" y="3165475"/>
            <a:ext cx="4360862" cy="563563"/>
            <a:chOff x="2381" y="1609"/>
            <a:chExt cx="2747" cy="355"/>
          </a:xfrm>
        </p:grpSpPr>
        <p:sp>
          <p:nvSpPr>
            <p:cNvPr id="47145" name="Oval 53"/>
            <p:cNvSpPr>
              <a:spLocks noChangeAspect="1" noChangeArrowheads="1"/>
            </p:cNvSpPr>
            <p:nvPr/>
          </p:nvSpPr>
          <p:spPr bwMode="auto">
            <a:xfrm>
              <a:off x="2381" y="1695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46" name="Oval 54"/>
            <p:cNvSpPr>
              <a:spLocks noChangeAspect="1" noChangeArrowheads="1"/>
            </p:cNvSpPr>
            <p:nvPr/>
          </p:nvSpPr>
          <p:spPr bwMode="auto">
            <a:xfrm>
              <a:off x="3005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47" name="AutoShape 55"/>
            <p:cNvCxnSpPr>
              <a:cxnSpLocks noChangeAspect="1" noChangeShapeType="1"/>
              <a:stCxn id="47145" idx="6"/>
              <a:endCxn id="47146" idx="2"/>
            </p:cNvCxnSpPr>
            <p:nvPr/>
          </p:nvCxnSpPr>
          <p:spPr bwMode="auto">
            <a:xfrm>
              <a:off x="2649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8" name="Rectangle 56"/>
            <p:cNvSpPr>
              <a:spLocks noChangeAspect="1" noChangeArrowheads="1"/>
            </p:cNvSpPr>
            <p:nvPr/>
          </p:nvSpPr>
          <p:spPr bwMode="auto">
            <a:xfrm>
              <a:off x="4927" y="1724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49" name="Text Box 57"/>
            <p:cNvSpPr txBox="1">
              <a:spLocks noChangeAspect="1" noChangeArrowheads="1"/>
            </p:cNvSpPr>
            <p:nvPr/>
          </p:nvSpPr>
          <p:spPr bwMode="auto">
            <a:xfrm>
              <a:off x="3354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50" name="Text Box 58"/>
            <p:cNvSpPr txBox="1">
              <a:spLocks noChangeAspect="1" noChangeArrowheads="1"/>
            </p:cNvSpPr>
            <p:nvPr/>
          </p:nvSpPr>
          <p:spPr bwMode="auto">
            <a:xfrm>
              <a:off x="3923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51" name="Oval 59"/>
            <p:cNvSpPr>
              <a:spLocks noChangeAspect="1" noChangeArrowheads="1"/>
            </p:cNvSpPr>
            <p:nvPr/>
          </p:nvSpPr>
          <p:spPr bwMode="auto">
            <a:xfrm>
              <a:off x="3630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52" name="Oval 60"/>
            <p:cNvSpPr>
              <a:spLocks noChangeAspect="1" noChangeArrowheads="1"/>
            </p:cNvSpPr>
            <p:nvPr/>
          </p:nvSpPr>
          <p:spPr bwMode="auto">
            <a:xfrm>
              <a:off x="4301" y="1691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53" name="AutoShape 61"/>
            <p:cNvCxnSpPr>
              <a:cxnSpLocks noChangeShapeType="1"/>
              <a:stCxn id="47146" idx="6"/>
              <a:endCxn id="47151" idx="2"/>
            </p:cNvCxnSpPr>
            <p:nvPr/>
          </p:nvCxnSpPr>
          <p:spPr bwMode="auto">
            <a:xfrm>
              <a:off x="3274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4" name="AutoShape 62"/>
            <p:cNvCxnSpPr>
              <a:cxnSpLocks noChangeShapeType="1"/>
              <a:stCxn id="47151" idx="6"/>
              <a:endCxn id="47152" idx="2"/>
            </p:cNvCxnSpPr>
            <p:nvPr/>
          </p:nvCxnSpPr>
          <p:spPr bwMode="auto">
            <a:xfrm flipV="1">
              <a:off x="3899" y="1825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5" name="AutoShape 63"/>
            <p:cNvCxnSpPr>
              <a:cxnSpLocks noChangeShapeType="1"/>
              <a:stCxn id="47152" idx="6"/>
              <a:endCxn id="47148" idx="1"/>
            </p:cNvCxnSpPr>
            <p:nvPr/>
          </p:nvCxnSpPr>
          <p:spPr bwMode="auto">
            <a:xfrm>
              <a:off x="4570" y="1825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56" name="Text Box 64"/>
            <p:cNvSpPr txBox="1">
              <a:spLocks noChangeAspect="1" noChangeArrowheads="1"/>
            </p:cNvSpPr>
            <p:nvPr/>
          </p:nvSpPr>
          <p:spPr bwMode="auto">
            <a:xfrm>
              <a:off x="4650" y="16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7157" name="Text Box 65"/>
            <p:cNvSpPr txBox="1">
              <a:spLocks noChangeAspect="1" noChangeArrowheads="1"/>
            </p:cNvSpPr>
            <p:nvPr/>
          </p:nvSpPr>
          <p:spPr bwMode="auto">
            <a:xfrm>
              <a:off x="2729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7112" name="Group 66"/>
          <p:cNvGrpSpPr>
            <a:grpSpLocks/>
          </p:cNvGrpSpPr>
          <p:nvPr/>
        </p:nvGrpSpPr>
        <p:grpSpPr bwMode="auto">
          <a:xfrm>
            <a:off x="3832225" y="4592638"/>
            <a:ext cx="4360863" cy="766762"/>
            <a:chOff x="2426" y="2432"/>
            <a:chExt cx="2747" cy="483"/>
          </a:xfrm>
        </p:grpSpPr>
        <p:sp>
          <p:nvSpPr>
            <p:cNvPr id="47130" name="Oval 67"/>
            <p:cNvSpPr>
              <a:spLocks noChangeAspect="1" noChangeArrowheads="1"/>
            </p:cNvSpPr>
            <p:nvPr/>
          </p:nvSpPr>
          <p:spPr bwMode="auto">
            <a:xfrm>
              <a:off x="2426" y="2518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31" name="Oval 68"/>
            <p:cNvSpPr>
              <a:spLocks noChangeAspect="1" noChangeArrowheads="1"/>
            </p:cNvSpPr>
            <p:nvPr/>
          </p:nvSpPr>
          <p:spPr bwMode="auto">
            <a:xfrm>
              <a:off x="3050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32" name="AutoShape 69"/>
            <p:cNvCxnSpPr>
              <a:cxnSpLocks noChangeAspect="1" noChangeShapeType="1"/>
              <a:stCxn id="47130" idx="6"/>
              <a:endCxn id="47131" idx="2"/>
            </p:cNvCxnSpPr>
            <p:nvPr/>
          </p:nvCxnSpPr>
          <p:spPr bwMode="auto">
            <a:xfrm>
              <a:off x="2694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3" name="Rectangle 70"/>
            <p:cNvSpPr>
              <a:spLocks noChangeAspect="1" noChangeArrowheads="1"/>
            </p:cNvSpPr>
            <p:nvPr/>
          </p:nvSpPr>
          <p:spPr bwMode="auto">
            <a:xfrm>
              <a:off x="4972" y="2547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34" name="Text Box 71"/>
            <p:cNvSpPr txBox="1">
              <a:spLocks noChangeAspect="1" noChangeArrowheads="1"/>
            </p:cNvSpPr>
            <p:nvPr/>
          </p:nvSpPr>
          <p:spPr bwMode="auto">
            <a:xfrm>
              <a:off x="3399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35" name="Text Box 72"/>
            <p:cNvSpPr txBox="1">
              <a:spLocks noChangeAspect="1" noChangeArrowheads="1"/>
            </p:cNvSpPr>
            <p:nvPr/>
          </p:nvSpPr>
          <p:spPr bwMode="auto">
            <a:xfrm>
              <a:off x="3968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36" name="Oval 73"/>
            <p:cNvSpPr>
              <a:spLocks noChangeAspect="1" noChangeArrowheads="1"/>
            </p:cNvSpPr>
            <p:nvPr/>
          </p:nvSpPr>
          <p:spPr bwMode="auto">
            <a:xfrm>
              <a:off x="3675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37" name="Oval 74"/>
            <p:cNvSpPr>
              <a:spLocks noChangeAspect="1" noChangeArrowheads="1"/>
            </p:cNvSpPr>
            <p:nvPr/>
          </p:nvSpPr>
          <p:spPr bwMode="auto">
            <a:xfrm>
              <a:off x="4346" y="2514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38" name="AutoShape 75"/>
            <p:cNvCxnSpPr>
              <a:cxnSpLocks noChangeShapeType="1"/>
              <a:stCxn id="47131" idx="6"/>
              <a:endCxn id="47136" idx="2"/>
            </p:cNvCxnSpPr>
            <p:nvPr/>
          </p:nvCxnSpPr>
          <p:spPr bwMode="auto">
            <a:xfrm>
              <a:off x="3319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9" name="AutoShape 76"/>
            <p:cNvCxnSpPr>
              <a:cxnSpLocks noChangeShapeType="1"/>
              <a:stCxn id="47136" idx="6"/>
              <a:endCxn id="47137" idx="2"/>
            </p:cNvCxnSpPr>
            <p:nvPr/>
          </p:nvCxnSpPr>
          <p:spPr bwMode="auto">
            <a:xfrm flipV="1">
              <a:off x="3944" y="2648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0" name="AutoShape 77"/>
            <p:cNvCxnSpPr>
              <a:cxnSpLocks noChangeShapeType="1"/>
              <a:stCxn id="47137" idx="6"/>
              <a:endCxn id="47133" idx="1"/>
            </p:cNvCxnSpPr>
            <p:nvPr/>
          </p:nvCxnSpPr>
          <p:spPr bwMode="auto">
            <a:xfrm>
              <a:off x="4615" y="2648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1" name="Text Box 78"/>
            <p:cNvSpPr txBox="1">
              <a:spLocks noChangeAspect="1" noChangeArrowheads="1"/>
            </p:cNvSpPr>
            <p:nvPr/>
          </p:nvSpPr>
          <p:spPr bwMode="auto">
            <a:xfrm>
              <a:off x="4695" y="24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7142" name="Text Box 79"/>
            <p:cNvSpPr txBox="1">
              <a:spLocks noChangeAspect="1" noChangeArrowheads="1"/>
            </p:cNvSpPr>
            <p:nvPr/>
          </p:nvSpPr>
          <p:spPr bwMode="auto">
            <a:xfrm>
              <a:off x="2774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7143" name="AutoShape 80"/>
            <p:cNvCxnSpPr>
              <a:cxnSpLocks noChangeShapeType="1"/>
            </p:cNvCxnSpPr>
            <p:nvPr/>
          </p:nvCxnSpPr>
          <p:spPr bwMode="auto">
            <a:xfrm>
              <a:off x="4627" y="2710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4" name="Text Box 81"/>
            <p:cNvSpPr txBox="1">
              <a:spLocks noChangeAspect="1" noChangeArrowheads="1"/>
            </p:cNvSpPr>
            <p:nvPr/>
          </p:nvSpPr>
          <p:spPr bwMode="auto">
            <a:xfrm>
              <a:off x="4673" y="26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</p:grpSp>
      <p:grpSp>
        <p:nvGrpSpPr>
          <p:cNvPr id="47113" name="Group 82"/>
          <p:cNvGrpSpPr>
            <a:grpSpLocks/>
          </p:cNvGrpSpPr>
          <p:nvPr/>
        </p:nvGrpSpPr>
        <p:grpSpPr bwMode="auto">
          <a:xfrm>
            <a:off x="3419475" y="2924175"/>
            <a:ext cx="312738" cy="576263"/>
            <a:chOff x="2154" y="1842"/>
            <a:chExt cx="197" cy="363"/>
          </a:xfrm>
        </p:grpSpPr>
        <p:sp>
          <p:nvSpPr>
            <p:cNvPr id="47128" name="Line 83"/>
            <p:cNvSpPr>
              <a:spLocks noChangeShapeType="1"/>
            </p:cNvSpPr>
            <p:nvPr/>
          </p:nvSpPr>
          <p:spPr bwMode="auto">
            <a:xfrm>
              <a:off x="2331" y="1842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7129" name="Text Box 84"/>
            <p:cNvSpPr txBox="1">
              <a:spLocks noChangeArrowheads="1"/>
            </p:cNvSpPr>
            <p:nvPr/>
          </p:nvSpPr>
          <p:spPr bwMode="auto">
            <a:xfrm>
              <a:off x="2154" y="1842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h</a:t>
              </a:r>
            </a:p>
          </p:txBody>
        </p:sp>
      </p:grpSp>
      <p:sp>
        <p:nvSpPr>
          <p:cNvPr id="47114" name="Freeform 85"/>
          <p:cNvSpPr>
            <a:spLocks/>
          </p:cNvSpPr>
          <p:nvPr/>
        </p:nvSpPr>
        <p:spPr bwMode="auto">
          <a:xfrm>
            <a:off x="3059113" y="3284538"/>
            <a:ext cx="649287" cy="720725"/>
          </a:xfrm>
          <a:custGeom>
            <a:avLst/>
            <a:gdLst>
              <a:gd name="T0" fmla="*/ 0 w 273"/>
              <a:gd name="T1" fmla="*/ 0 h 544"/>
              <a:gd name="T2" fmla="*/ 23783 w 273"/>
              <a:gd name="T3" fmla="*/ 718075 h 544"/>
              <a:gd name="T4" fmla="*/ 649287 w 273"/>
              <a:gd name="T5" fmla="*/ 720725 h 544"/>
              <a:gd name="T6" fmla="*/ 0 60000 65536"/>
              <a:gd name="T7" fmla="*/ 0 60000 65536"/>
              <a:gd name="T8" fmla="*/ 0 60000 65536"/>
              <a:gd name="T9" fmla="*/ 0 w 273"/>
              <a:gd name="T10" fmla="*/ 0 h 544"/>
              <a:gd name="T11" fmla="*/ 273 w 273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544">
                <a:moveTo>
                  <a:pt x="0" y="0"/>
                </a:moveTo>
                <a:lnTo>
                  <a:pt x="10" y="542"/>
                </a:lnTo>
                <a:lnTo>
                  <a:pt x="273" y="5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7115" name="Text Box 86"/>
          <p:cNvSpPr txBox="1">
            <a:spLocks noChangeArrowheads="1"/>
          </p:cNvSpPr>
          <p:nvPr/>
        </p:nvSpPr>
        <p:spPr bwMode="auto">
          <a:xfrm>
            <a:off x="2897188" y="2973388"/>
            <a:ext cx="290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+</a:t>
            </a:r>
          </a:p>
        </p:txBody>
      </p:sp>
      <p:sp>
        <p:nvSpPr>
          <p:cNvPr id="47116" name="AutoShape 87"/>
          <p:cNvSpPr>
            <a:spLocks/>
          </p:cNvSpPr>
          <p:nvPr/>
        </p:nvSpPr>
        <p:spPr bwMode="auto">
          <a:xfrm>
            <a:off x="3203575" y="2781300"/>
            <a:ext cx="73025" cy="792163"/>
          </a:xfrm>
          <a:prstGeom prst="leftBrace">
            <a:avLst>
              <a:gd name="adj1" fmla="val 9039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grpSp>
        <p:nvGrpSpPr>
          <p:cNvPr id="47117" name="Group 88"/>
          <p:cNvGrpSpPr>
            <a:grpSpLocks/>
          </p:cNvGrpSpPr>
          <p:nvPr/>
        </p:nvGrpSpPr>
        <p:grpSpPr bwMode="auto">
          <a:xfrm>
            <a:off x="3419475" y="4221163"/>
            <a:ext cx="312738" cy="576262"/>
            <a:chOff x="2154" y="2659"/>
            <a:chExt cx="197" cy="363"/>
          </a:xfrm>
        </p:grpSpPr>
        <p:sp>
          <p:nvSpPr>
            <p:cNvPr id="47126" name="Line 89"/>
            <p:cNvSpPr>
              <a:spLocks noChangeShapeType="1"/>
            </p:cNvSpPr>
            <p:nvPr/>
          </p:nvSpPr>
          <p:spPr bwMode="auto">
            <a:xfrm>
              <a:off x="2331" y="2659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7127" name="Text Box 90"/>
            <p:cNvSpPr txBox="1">
              <a:spLocks noChangeArrowheads="1"/>
            </p:cNvSpPr>
            <p:nvPr/>
          </p:nvSpPr>
          <p:spPr bwMode="auto">
            <a:xfrm>
              <a:off x="2154" y="265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h</a:t>
              </a:r>
            </a:p>
          </p:txBody>
        </p:sp>
      </p:grpSp>
      <p:sp>
        <p:nvSpPr>
          <p:cNvPr id="47118" name="Freeform 91"/>
          <p:cNvSpPr>
            <a:spLocks/>
          </p:cNvSpPr>
          <p:nvPr/>
        </p:nvSpPr>
        <p:spPr bwMode="auto">
          <a:xfrm>
            <a:off x="3078163" y="4724400"/>
            <a:ext cx="630237" cy="1512888"/>
          </a:xfrm>
          <a:custGeom>
            <a:avLst/>
            <a:gdLst>
              <a:gd name="T0" fmla="*/ 0 w 273"/>
              <a:gd name="T1" fmla="*/ 0 h 544"/>
              <a:gd name="T2" fmla="*/ 23086 w 273"/>
              <a:gd name="T3" fmla="*/ 1507326 h 544"/>
              <a:gd name="T4" fmla="*/ 630237 w 273"/>
              <a:gd name="T5" fmla="*/ 1512888 h 544"/>
              <a:gd name="T6" fmla="*/ 0 60000 65536"/>
              <a:gd name="T7" fmla="*/ 0 60000 65536"/>
              <a:gd name="T8" fmla="*/ 0 60000 65536"/>
              <a:gd name="T9" fmla="*/ 0 w 273"/>
              <a:gd name="T10" fmla="*/ 0 h 544"/>
              <a:gd name="T11" fmla="*/ 273 w 273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544">
                <a:moveTo>
                  <a:pt x="0" y="0"/>
                </a:moveTo>
                <a:lnTo>
                  <a:pt x="10" y="542"/>
                </a:lnTo>
                <a:lnTo>
                  <a:pt x="273" y="5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7119" name="Text Box 92"/>
          <p:cNvSpPr txBox="1">
            <a:spLocks noChangeArrowheads="1"/>
          </p:cNvSpPr>
          <p:nvPr/>
        </p:nvSpPr>
        <p:spPr bwMode="auto">
          <a:xfrm>
            <a:off x="2916238" y="4413250"/>
            <a:ext cx="290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+</a:t>
            </a:r>
          </a:p>
        </p:txBody>
      </p:sp>
      <p:sp>
        <p:nvSpPr>
          <p:cNvPr id="47120" name="AutoShape 93"/>
          <p:cNvSpPr>
            <a:spLocks/>
          </p:cNvSpPr>
          <p:nvPr/>
        </p:nvSpPr>
        <p:spPr bwMode="auto">
          <a:xfrm>
            <a:off x="3222625" y="4221163"/>
            <a:ext cx="73025" cy="792162"/>
          </a:xfrm>
          <a:prstGeom prst="leftBrace">
            <a:avLst>
              <a:gd name="adj1" fmla="val 9039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7121" name="Text Box 94"/>
          <p:cNvSpPr txBox="1">
            <a:spLocks noChangeArrowheads="1"/>
          </p:cNvSpPr>
          <p:nvPr/>
        </p:nvSpPr>
        <p:spPr bwMode="auto">
          <a:xfrm>
            <a:off x="1187450" y="3213100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Iteration 1</a:t>
            </a:r>
          </a:p>
        </p:txBody>
      </p:sp>
      <p:sp>
        <p:nvSpPr>
          <p:cNvPr id="47122" name="Text Box 95"/>
          <p:cNvSpPr txBox="1">
            <a:spLocks noChangeArrowheads="1"/>
          </p:cNvSpPr>
          <p:nvPr/>
        </p:nvSpPr>
        <p:spPr bwMode="auto">
          <a:xfrm>
            <a:off x="1042988" y="5157788"/>
            <a:ext cx="138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Iteration 2</a:t>
            </a:r>
          </a:p>
        </p:txBody>
      </p:sp>
      <p:sp>
        <p:nvSpPr>
          <p:cNvPr id="47123" name="AutoShape 96"/>
          <p:cNvSpPr>
            <a:spLocks/>
          </p:cNvSpPr>
          <p:nvPr/>
        </p:nvSpPr>
        <p:spPr bwMode="auto">
          <a:xfrm>
            <a:off x="2555875" y="2708275"/>
            <a:ext cx="144463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7124" name="AutoShape 97"/>
          <p:cNvSpPr>
            <a:spLocks/>
          </p:cNvSpPr>
          <p:nvPr/>
        </p:nvSpPr>
        <p:spPr bwMode="auto">
          <a:xfrm>
            <a:off x="2555875" y="4292600"/>
            <a:ext cx="144463" cy="2089150"/>
          </a:xfrm>
          <a:prstGeom prst="leftBrace">
            <a:avLst>
              <a:gd name="adj1" fmla="val 12051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7125" name="Text Box 98"/>
          <p:cNvSpPr txBox="1">
            <a:spLocks noChangeArrowheads="1"/>
          </p:cNvSpPr>
          <p:nvPr/>
        </p:nvSpPr>
        <p:spPr bwMode="auto">
          <a:xfrm>
            <a:off x="0" y="4076700"/>
            <a:ext cx="233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BFS style iterations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779838" y="3141663"/>
            <a:ext cx="2952750" cy="20875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conclusions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Transitive closure or fixpoint allows:</a:t>
            </a:r>
          </a:p>
          <a:p>
            <a:pPr lvl="1"/>
            <a:r>
              <a:rPr lang="fr-FR" altLang="fr-FR" sz="1800" smtClean="0"/>
              <a:t>single traversal of the top of the tree </a:t>
            </a:r>
            <a:r>
              <a:rPr lang="fr-FR" altLang="fr-FR" sz="1800" i="1" smtClean="0"/>
              <a:t>=&gt; cost of + and h</a:t>
            </a:r>
          </a:p>
          <a:p>
            <a:pPr lvl="1"/>
            <a:r>
              <a:rPr lang="fr-FR" altLang="fr-FR" sz="1800" smtClean="0"/>
              <a:t>less intermediate nodes </a:t>
            </a:r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3830638" y="2554288"/>
            <a:ext cx="4360862" cy="563562"/>
            <a:chOff x="2381" y="1609"/>
            <a:chExt cx="2747" cy="355"/>
          </a:xfrm>
        </p:grpSpPr>
        <p:sp>
          <p:nvSpPr>
            <p:cNvPr id="48216" name="Oval 6"/>
            <p:cNvSpPr>
              <a:spLocks noChangeAspect="1" noChangeArrowheads="1"/>
            </p:cNvSpPr>
            <p:nvPr/>
          </p:nvSpPr>
          <p:spPr bwMode="auto">
            <a:xfrm>
              <a:off x="2381" y="1695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217" name="Oval 7"/>
            <p:cNvSpPr>
              <a:spLocks noChangeAspect="1" noChangeArrowheads="1"/>
            </p:cNvSpPr>
            <p:nvPr/>
          </p:nvSpPr>
          <p:spPr bwMode="auto">
            <a:xfrm>
              <a:off x="3005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218" name="AutoShape 8"/>
            <p:cNvCxnSpPr>
              <a:cxnSpLocks noChangeAspect="1" noChangeShapeType="1"/>
              <a:stCxn id="48216" idx="6"/>
              <a:endCxn id="48217" idx="2"/>
            </p:cNvCxnSpPr>
            <p:nvPr/>
          </p:nvCxnSpPr>
          <p:spPr bwMode="auto">
            <a:xfrm>
              <a:off x="2649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9" name="Rectangle 9"/>
            <p:cNvSpPr>
              <a:spLocks noChangeAspect="1" noChangeArrowheads="1"/>
            </p:cNvSpPr>
            <p:nvPr/>
          </p:nvSpPr>
          <p:spPr bwMode="auto">
            <a:xfrm>
              <a:off x="4927" y="1724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220" name="Text Box 10"/>
            <p:cNvSpPr txBox="1">
              <a:spLocks noChangeAspect="1" noChangeArrowheads="1"/>
            </p:cNvSpPr>
            <p:nvPr/>
          </p:nvSpPr>
          <p:spPr bwMode="auto">
            <a:xfrm>
              <a:off x="3354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221" name="Text Box 11"/>
            <p:cNvSpPr txBox="1">
              <a:spLocks noChangeAspect="1" noChangeArrowheads="1"/>
            </p:cNvSpPr>
            <p:nvPr/>
          </p:nvSpPr>
          <p:spPr bwMode="auto">
            <a:xfrm>
              <a:off x="3923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222" name="Oval 12"/>
            <p:cNvSpPr>
              <a:spLocks noChangeAspect="1" noChangeArrowheads="1"/>
            </p:cNvSpPr>
            <p:nvPr/>
          </p:nvSpPr>
          <p:spPr bwMode="auto">
            <a:xfrm>
              <a:off x="3630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223" name="Oval 13"/>
            <p:cNvSpPr>
              <a:spLocks noChangeAspect="1" noChangeArrowheads="1"/>
            </p:cNvSpPr>
            <p:nvPr/>
          </p:nvSpPr>
          <p:spPr bwMode="auto">
            <a:xfrm>
              <a:off x="4301" y="1691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224" name="AutoShape 14"/>
            <p:cNvCxnSpPr>
              <a:cxnSpLocks noChangeShapeType="1"/>
              <a:stCxn id="48217" idx="6"/>
              <a:endCxn id="48222" idx="2"/>
            </p:cNvCxnSpPr>
            <p:nvPr/>
          </p:nvCxnSpPr>
          <p:spPr bwMode="auto">
            <a:xfrm>
              <a:off x="3274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25" name="AutoShape 15"/>
            <p:cNvCxnSpPr>
              <a:cxnSpLocks noChangeShapeType="1"/>
              <a:stCxn id="48222" idx="6"/>
              <a:endCxn id="48223" idx="2"/>
            </p:cNvCxnSpPr>
            <p:nvPr/>
          </p:nvCxnSpPr>
          <p:spPr bwMode="auto">
            <a:xfrm flipV="1">
              <a:off x="3899" y="1825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26" name="AutoShape 16"/>
            <p:cNvCxnSpPr>
              <a:cxnSpLocks noChangeShapeType="1"/>
              <a:stCxn id="48223" idx="6"/>
              <a:endCxn id="48219" idx="1"/>
            </p:cNvCxnSpPr>
            <p:nvPr/>
          </p:nvCxnSpPr>
          <p:spPr bwMode="auto">
            <a:xfrm>
              <a:off x="4570" y="1825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27" name="Text Box 17"/>
            <p:cNvSpPr txBox="1">
              <a:spLocks noChangeAspect="1" noChangeArrowheads="1"/>
            </p:cNvSpPr>
            <p:nvPr/>
          </p:nvSpPr>
          <p:spPr bwMode="auto">
            <a:xfrm>
              <a:off x="4650" y="16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8228" name="Text Box 18"/>
            <p:cNvSpPr txBox="1">
              <a:spLocks noChangeAspect="1" noChangeArrowheads="1"/>
            </p:cNvSpPr>
            <p:nvPr/>
          </p:nvSpPr>
          <p:spPr bwMode="auto">
            <a:xfrm>
              <a:off x="2729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8134" name="Group 19"/>
          <p:cNvGrpSpPr>
            <a:grpSpLocks/>
          </p:cNvGrpSpPr>
          <p:nvPr/>
        </p:nvGrpSpPr>
        <p:grpSpPr bwMode="auto">
          <a:xfrm>
            <a:off x="3832225" y="3778250"/>
            <a:ext cx="4360863" cy="766763"/>
            <a:chOff x="2426" y="2432"/>
            <a:chExt cx="2747" cy="483"/>
          </a:xfrm>
        </p:grpSpPr>
        <p:sp>
          <p:nvSpPr>
            <p:cNvPr id="48201" name="Oval 20"/>
            <p:cNvSpPr>
              <a:spLocks noChangeAspect="1" noChangeArrowheads="1"/>
            </p:cNvSpPr>
            <p:nvPr/>
          </p:nvSpPr>
          <p:spPr bwMode="auto">
            <a:xfrm>
              <a:off x="2426" y="2518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202" name="Oval 21"/>
            <p:cNvSpPr>
              <a:spLocks noChangeAspect="1" noChangeArrowheads="1"/>
            </p:cNvSpPr>
            <p:nvPr/>
          </p:nvSpPr>
          <p:spPr bwMode="auto">
            <a:xfrm>
              <a:off x="3050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203" name="AutoShape 22"/>
            <p:cNvCxnSpPr>
              <a:cxnSpLocks noChangeAspect="1" noChangeShapeType="1"/>
              <a:stCxn id="48201" idx="6"/>
              <a:endCxn id="48202" idx="2"/>
            </p:cNvCxnSpPr>
            <p:nvPr/>
          </p:nvCxnSpPr>
          <p:spPr bwMode="auto">
            <a:xfrm>
              <a:off x="2694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04" name="Rectangle 23"/>
            <p:cNvSpPr>
              <a:spLocks noChangeAspect="1" noChangeArrowheads="1"/>
            </p:cNvSpPr>
            <p:nvPr/>
          </p:nvSpPr>
          <p:spPr bwMode="auto">
            <a:xfrm>
              <a:off x="4972" y="2547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205" name="Text Box 24"/>
            <p:cNvSpPr txBox="1">
              <a:spLocks noChangeAspect="1" noChangeArrowheads="1"/>
            </p:cNvSpPr>
            <p:nvPr/>
          </p:nvSpPr>
          <p:spPr bwMode="auto">
            <a:xfrm>
              <a:off x="3399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206" name="Text Box 25"/>
            <p:cNvSpPr txBox="1">
              <a:spLocks noChangeAspect="1" noChangeArrowheads="1"/>
            </p:cNvSpPr>
            <p:nvPr/>
          </p:nvSpPr>
          <p:spPr bwMode="auto">
            <a:xfrm>
              <a:off x="3968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207" name="Oval 26"/>
            <p:cNvSpPr>
              <a:spLocks noChangeAspect="1" noChangeArrowheads="1"/>
            </p:cNvSpPr>
            <p:nvPr/>
          </p:nvSpPr>
          <p:spPr bwMode="auto">
            <a:xfrm>
              <a:off x="3675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208" name="Oval 27"/>
            <p:cNvSpPr>
              <a:spLocks noChangeAspect="1" noChangeArrowheads="1"/>
            </p:cNvSpPr>
            <p:nvPr/>
          </p:nvSpPr>
          <p:spPr bwMode="auto">
            <a:xfrm>
              <a:off x="4346" y="2514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209" name="AutoShape 28"/>
            <p:cNvCxnSpPr>
              <a:cxnSpLocks noChangeShapeType="1"/>
              <a:stCxn id="48202" idx="6"/>
              <a:endCxn id="48207" idx="2"/>
            </p:cNvCxnSpPr>
            <p:nvPr/>
          </p:nvCxnSpPr>
          <p:spPr bwMode="auto">
            <a:xfrm>
              <a:off x="3319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0" name="AutoShape 29"/>
            <p:cNvCxnSpPr>
              <a:cxnSpLocks noChangeShapeType="1"/>
              <a:stCxn id="48207" idx="6"/>
              <a:endCxn id="48208" idx="2"/>
            </p:cNvCxnSpPr>
            <p:nvPr/>
          </p:nvCxnSpPr>
          <p:spPr bwMode="auto">
            <a:xfrm flipV="1">
              <a:off x="3944" y="2648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1" name="AutoShape 30"/>
            <p:cNvCxnSpPr>
              <a:cxnSpLocks noChangeShapeType="1"/>
              <a:stCxn id="48208" idx="6"/>
              <a:endCxn id="48204" idx="1"/>
            </p:cNvCxnSpPr>
            <p:nvPr/>
          </p:nvCxnSpPr>
          <p:spPr bwMode="auto">
            <a:xfrm>
              <a:off x="4615" y="2648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2" name="Text Box 31"/>
            <p:cNvSpPr txBox="1">
              <a:spLocks noChangeAspect="1" noChangeArrowheads="1"/>
            </p:cNvSpPr>
            <p:nvPr/>
          </p:nvSpPr>
          <p:spPr bwMode="auto">
            <a:xfrm>
              <a:off x="4695" y="24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8213" name="Text Box 32"/>
            <p:cNvSpPr txBox="1">
              <a:spLocks noChangeAspect="1" noChangeArrowheads="1"/>
            </p:cNvSpPr>
            <p:nvPr/>
          </p:nvSpPr>
          <p:spPr bwMode="auto">
            <a:xfrm>
              <a:off x="2774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8214" name="AutoShape 33"/>
            <p:cNvCxnSpPr>
              <a:cxnSpLocks noChangeShapeType="1"/>
            </p:cNvCxnSpPr>
            <p:nvPr/>
          </p:nvCxnSpPr>
          <p:spPr bwMode="auto">
            <a:xfrm>
              <a:off x="4627" y="2710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5" name="Text Box 34"/>
            <p:cNvSpPr txBox="1">
              <a:spLocks noChangeAspect="1" noChangeArrowheads="1"/>
            </p:cNvSpPr>
            <p:nvPr/>
          </p:nvSpPr>
          <p:spPr bwMode="auto">
            <a:xfrm>
              <a:off x="4673" y="26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8135" name="Group 35"/>
          <p:cNvGrpSpPr>
            <a:grpSpLocks/>
          </p:cNvGrpSpPr>
          <p:nvPr/>
        </p:nvGrpSpPr>
        <p:grpSpPr bwMode="auto">
          <a:xfrm>
            <a:off x="3832225" y="5408613"/>
            <a:ext cx="4360863" cy="1260475"/>
            <a:chOff x="2629" y="3385"/>
            <a:chExt cx="2747" cy="794"/>
          </a:xfrm>
        </p:grpSpPr>
        <p:sp>
          <p:nvSpPr>
            <p:cNvPr id="48184" name="Oval 36"/>
            <p:cNvSpPr>
              <a:spLocks noChangeAspect="1" noChangeArrowheads="1"/>
            </p:cNvSpPr>
            <p:nvPr/>
          </p:nvSpPr>
          <p:spPr bwMode="auto">
            <a:xfrm>
              <a:off x="2629" y="3782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185" name="Oval 37"/>
            <p:cNvSpPr>
              <a:spLocks noChangeAspect="1" noChangeArrowheads="1"/>
            </p:cNvSpPr>
            <p:nvPr/>
          </p:nvSpPr>
          <p:spPr bwMode="auto">
            <a:xfrm>
              <a:off x="3253" y="3783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186" name="AutoShape 38"/>
            <p:cNvCxnSpPr>
              <a:cxnSpLocks noChangeAspect="1" noChangeShapeType="1"/>
              <a:stCxn id="48184" idx="6"/>
              <a:endCxn id="48185" idx="2"/>
            </p:cNvCxnSpPr>
            <p:nvPr/>
          </p:nvCxnSpPr>
          <p:spPr bwMode="auto">
            <a:xfrm>
              <a:off x="2897" y="3917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87" name="Rectangle 39"/>
            <p:cNvSpPr>
              <a:spLocks noChangeAspect="1" noChangeArrowheads="1"/>
            </p:cNvSpPr>
            <p:nvPr/>
          </p:nvSpPr>
          <p:spPr bwMode="auto">
            <a:xfrm>
              <a:off x="5175" y="3811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188" name="Text Box 40"/>
            <p:cNvSpPr txBox="1">
              <a:spLocks noChangeAspect="1" noChangeArrowheads="1"/>
            </p:cNvSpPr>
            <p:nvPr/>
          </p:nvSpPr>
          <p:spPr bwMode="auto">
            <a:xfrm>
              <a:off x="3602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189" name="Text Box 41"/>
            <p:cNvSpPr txBox="1">
              <a:spLocks noChangeAspect="1" noChangeArrowheads="1"/>
            </p:cNvSpPr>
            <p:nvPr/>
          </p:nvSpPr>
          <p:spPr bwMode="auto">
            <a:xfrm>
              <a:off x="4171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190" name="Oval 42"/>
            <p:cNvSpPr>
              <a:spLocks noChangeAspect="1" noChangeArrowheads="1"/>
            </p:cNvSpPr>
            <p:nvPr/>
          </p:nvSpPr>
          <p:spPr bwMode="auto">
            <a:xfrm>
              <a:off x="3878" y="3783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191" name="Oval 43"/>
            <p:cNvSpPr>
              <a:spLocks noChangeAspect="1" noChangeArrowheads="1"/>
            </p:cNvSpPr>
            <p:nvPr/>
          </p:nvSpPr>
          <p:spPr bwMode="auto">
            <a:xfrm>
              <a:off x="4549" y="3778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192" name="AutoShape 44"/>
            <p:cNvCxnSpPr>
              <a:cxnSpLocks noChangeShapeType="1"/>
              <a:stCxn id="48185" idx="6"/>
              <a:endCxn id="48190" idx="2"/>
            </p:cNvCxnSpPr>
            <p:nvPr/>
          </p:nvCxnSpPr>
          <p:spPr bwMode="auto">
            <a:xfrm>
              <a:off x="3522" y="3917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3" name="AutoShape 45"/>
            <p:cNvCxnSpPr>
              <a:cxnSpLocks noChangeShapeType="1"/>
              <a:stCxn id="48190" idx="6"/>
              <a:endCxn id="48191" idx="2"/>
            </p:cNvCxnSpPr>
            <p:nvPr/>
          </p:nvCxnSpPr>
          <p:spPr bwMode="auto">
            <a:xfrm flipV="1">
              <a:off x="4147" y="3912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4" name="AutoShape 46"/>
            <p:cNvCxnSpPr>
              <a:cxnSpLocks noChangeShapeType="1"/>
              <a:stCxn id="48191" idx="6"/>
              <a:endCxn id="48187" idx="1"/>
            </p:cNvCxnSpPr>
            <p:nvPr/>
          </p:nvCxnSpPr>
          <p:spPr bwMode="auto">
            <a:xfrm>
              <a:off x="4818" y="3912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95" name="Text Box 47"/>
            <p:cNvSpPr txBox="1">
              <a:spLocks noChangeAspect="1" noChangeArrowheads="1"/>
            </p:cNvSpPr>
            <p:nvPr/>
          </p:nvSpPr>
          <p:spPr bwMode="auto">
            <a:xfrm>
              <a:off x="4898" y="36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8196" name="Text Box 48"/>
            <p:cNvSpPr txBox="1">
              <a:spLocks noChangeAspect="1" noChangeArrowheads="1"/>
            </p:cNvSpPr>
            <p:nvPr/>
          </p:nvSpPr>
          <p:spPr bwMode="auto">
            <a:xfrm>
              <a:off x="2977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8197" name="AutoShape 49"/>
            <p:cNvCxnSpPr>
              <a:cxnSpLocks noChangeShapeType="1"/>
            </p:cNvCxnSpPr>
            <p:nvPr/>
          </p:nvCxnSpPr>
          <p:spPr bwMode="auto">
            <a:xfrm>
              <a:off x="4830" y="3974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98" name="Text Box 50"/>
            <p:cNvSpPr txBox="1">
              <a:spLocks noChangeAspect="1" noChangeArrowheads="1"/>
            </p:cNvSpPr>
            <p:nvPr/>
          </p:nvSpPr>
          <p:spPr bwMode="auto">
            <a:xfrm>
              <a:off x="4876" y="392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8199" name="AutoShape 51"/>
            <p:cNvCxnSpPr>
              <a:cxnSpLocks noChangeShapeType="1"/>
              <a:stCxn id="48191" idx="7"/>
              <a:endCxn id="48187" idx="0"/>
            </p:cNvCxnSpPr>
            <p:nvPr/>
          </p:nvCxnSpPr>
          <p:spPr bwMode="auto">
            <a:xfrm rot="-5400000">
              <a:off x="5025" y="3565"/>
              <a:ext cx="6" cy="497"/>
            </a:xfrm>
            <a:prstGeom prst="curvedConnector3">
              <a:avLst>
                <a:gd name="adj1" fmla="val 30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00" name="Text Box 52"/>
            <p:cNvSpPr txBox="1">
              <a:spLocks noChangeAspect="1" noChangeArrowheads="1"/>
            </p:cNvSpPr>
            <p:nvPr/>
          </p:nvSpPr>
          <p:spPr bwMode="auto">
            <a:xfrm>
              <a:off x="4876" y="3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</p:grpSp>
      <p:grpSp>
        <p:nvGrpSpPr>
          <p:cNvPr id="48136" name="Group 53"/>
          <p:cNvGrpSpPr>
            <a:grpSpLocks/>
          </p:cNvGrpSpPr>
          <p:nvPr/>
        </p:nvGrpSpPr>
        <p:grpSpPr bwMode="auto">
          <a:xfrm>
            <a:off x="3830638" y="3165475"/>
            <a:ext cx="4360862" cy="563563"/>
            <a:chOff x="2381" y="1609"/>
            <a:chExt cx="2747" cy="355"/>
          </a:xfrm>
        </p:grpSpPr>
        <p:sp>
          <p:nvSpPr>
            <p:cNvPr id="48171" name="Oval 54"/>
            <p:cNvSpPr>
              <a:spLocks noChangeAspect="1" noChangeArrowheads="1"/>
            </p:cNvSpPr>
            <p:nvPr/>
          </p:nvSpPr>
          <p:spPr bwMode="auto">
            <a:xfrm>
              <a:off x="2381" y="1695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172" name="Oval 55"/>
            <p:cNvSpPr>
              <a:spLocks noChangeAspect="1" noChangeArrowheads="1"/>
            </p:cNvSpPr>
            <p:nvPr/>
          </p:nvSpPr>
          <p:spPr bwMode="auto">
            <a:xfrm>
              <a:off x="3005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173" name="AutoShape 56"/>
            <p:cNvCxnSpPr>
              <a:cxnSpLocks noChangeAspect="1" noChangeShapeType="1"/>
              <a:stCxn id="48171" idx="6"/>
              <a:endCxn id="48172" idx="2"/>
            </p:cNvCxnSpPr>
            <p:nvPr/>
          </p:nvCxnSpPr>
          <p:spPr bwMode="auto">
            <a:xfrm>
              <a:off x="2649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74" name="Rectangle 57"/>
            <p:cNvSpPr>
              <a:spLocks noChangeAspect="1" noChangeArrowheads="1"/>
            </p:cNvSpPr>
            <p:nvPr/>
          </p:nvSpPr>
          <p:spPr bwMode="auto">
            <a:xfrm>
              <a:off x="4927" y="1724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175" name="Text Box 58"/>
            <p:cNvSpPr txBox="1">
              <a:spLocks noChangeAspect="1" noChangeArrowheads="1"/>
            </p:cNvSpPr>
            <p:nvPr/>
          </p:nvSpPr>
          <p:spPr bwMode="auto">
            <a:xfrm>
              <a:off x="3354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176" name="Text Box 59"/>
            <p:cNvSpPr txBox="1">
              <a:spLocks noChangeAspect="1" noChangeArrowheads="1"/>
            </p:cNvSpPr>
            <p:nvPr/>
          </p:nvSpPr>
          <p:spPr bwMode="auto">
            <a:xfrm>
              <a:off x="3923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177" name="Oval 60"/>
            <p:cNvSpPr>
              <a:spLocks noChangeAspect="1" noChangeArrowheads="1"/>
            </p:cNvSpPr>
            <p:nvPr/>
          </p:nvSpPr>
          <p:spPr bwMode="auto">
            <a:xfrm>
              <a:off x="3630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178" name="Oval 61"/>
            <p:cNvSpPr>
              <a:spLocks noChangeAspect="1" noChangeArrowheads="1"/>
            </p:cNvSpPr>
            <p:nvPr/>
          </p:nvSpPr>
          <p:spPr bwMode="auto">
            <a:xfrm>
              <a:off x="4301" y="1691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179" name="AutoShape 62"/>
            <p:cNvCxnSpPr>
              <a:cxnSpLocks noChangeShapeType="1"/>
              <a:stCxn id="48172" idx="6"/>
              <a:endCxn id="48177" idx="2"/>
            </p:cNvCxnSpPr>
            <p:nvPr/>
          </p:nvCxnSpPr>
          <p:spPr bwMode="auto">
            <a:xfrm>
              <a:off x="3274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0" name="AutoShape 63"/>
            <p:cNvCxnSpPr>
              <a:cxnSpLocks noChangeShapeType="1"/>
              <a:stCxn id="48177" idx="6"/>
              <a:endCxn id="48178" idx="2"/>
            </p:cNvCxnSpPr>
            <p:nvPr/>
          </p:nvCxnSpPr>
          <p:spPr bwMode="auto">
            <a:xfrm flipV="1">
              <a:off x="3899" y="1825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1" name="AutoShape 64"/>
            <p:cNvCxnSpPr>
              <a:cxnSpLocks noChangeShapeType="1"/>
              <a:stCxn id="48178" idx="6"/>
              <a:endCxn id="48174" idx="1"/>
            </p:cNvCxnSpPr>
            <p:nvPr/>
          </p:nvCxnSpPr>
          <p:spPr bwMode="auto">
            <a:xfrm>
              <a:off x="4570" y="1825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82" name="Text Box 65"/>
            <p:cNvSpPr txBox="1">
              <a:spLocks noChangeAspect="1" noChangeArrowheads="1"/>
            </p:cNvSpPr>
            <p:nvPr/>
          </p:nvSpPr>
          <p:spPr bwMode="auto">
            <a:xfrm>
              <a:off x="4650" y="16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8183" name="Text Box 66"/>
            <p:cNvSpPr txBox="1">
              <a:spLocks noChangeAspect="1" noChangeArrowheads="1"/>
            </p:cNvSpPr>
            <p:nvPr/>
          </p:nvSpPr>
          <p:spPr bwMode="auto">
            <a:xfrm>
              <a:off x="2729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8137" name="Group 67"/>
          <p:cNvGrpSpPr>
            <a:grpSpLocks/>
          </p:cNvGrpSpPr>
          <p:nvPr/>
        </p:nvGrpSpPr>
        <p:grpSpPr bwMode="auto">
          <a:xfrm>
            <a:off x="3832225" y="4592638"/>
            <a:ext cx="4360863" cy="766762"/>
            <a:chOff x="2426" y="2432"/>
            <a:chExt cx="2747" cy="483"/>
          </a:xfrm>
        </p:grpSpPr>
        <p:sp>
          <p:nvSpPr>
            <p:cNvPr id="48156" name="Oval 68"/>
            <p:cNvSpPr>
              <a:spLocks noChangeAspect="1" noChangeArrowheads="1"/>
            </p:cNvSpPr>
            <p:nvPr/>
          </p:nvSpPr>
          <p:spPr bwMode="auto">
            <a:xfrm>
              <a:off x="2426" y="2518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157" name="Oval 69"/>
            <p:cNvSpPr>
              <a:spLocks noChangeAspect="1" noChangeArrowheads="1"/>
            </p:cNvSpPr>
            <p:nvPr/>
          </p:nvSpPr>
          <p:spPr bwMode="auto">
            <a:xfrm>
              <a:off x="3050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158" name="AutoShape 70"/>
            <p:cNvCxnSpPr>
              <a:cxnSpLocks noChangeAspect="1" noChangeShapeType="1"/>
              <a:stCxn id="48156" idx="6"/>
              <a:endCxn id="48157" idx="2"/>
            </p:cNvCxnSpPr>
            <p:nvPr/>
          </p:nvCxnSpPr>
          <p:spPr bwMode="auto">
            <a:xfrm>
              <a:off x="2694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9" name="Rectangle 71"/>
            <p:cNvSpPr>
              <a:spLocks noChangeAspect="1" noChangeArrowheads="1"/>
            </p:cNvSpPr>
            <p:nvPr/>
          </p:nvSpPr>
          <p:spPr bwMode="auto">
            <a:xfrm>
              <a:off x="4972" y="2547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160" name="Text Box 72"/>
            <p:cNvSpPr txBox="1">
              <a:spLocks noChangeAspect="1" noChangeArrowheads="1"/>
            </p:cNvSpPr>
            <p:nvPr/>
          </p:nvSpPr>
          <p:spPr bwMode="auto">
            <a:xfrm>
              <a:off x="3399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161" name="Text Box 73"/>
            <p:cNvSpPr txBox="1">
              <a:spLocks noChangeAspect="1" noChangeArrowheads="1"/>
            </p:cNvSpPr>
            <p:nvPr/>
          </p:nvSpPr>
          <p:spPr bwMode="auto">
            <a:xfrm>
              <a:off x="3968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162" name="Oval 74"/>
            <p:cNvSpPr>
              <a:spLocks noChangeAspect="1" noChangeArrowheads="1"/>
            </p:cNvSpPr>
            <p:nvPr/>
          </p:nvSpPr>
          <p:spPr bwMode="auto">
            <a:xfrm>
              <a:off x="3675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163" name="Oval 75"/>
            <p:cNvSpPr>
              <a:spLocks noChangeAspect="1" noChangeArrowheads="1"/>
            </p:cNvSpPr>
            <p:nvPr/>
          </p:nvSpPr>
          <p:spPr bwMode="auto">
            <a:xfrm>
              <a:off x="4346" y="2514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164" name="AutoShape 76"/>
            <p:cNvCxnSpPr>
              <a:cxnSpLocks noChangeShapeType="1"/>
              <a:stCxn id="48157" idx="6"/>
              <a:endCxn id="48162" idx="2"/>
            </p:cNvCxnSpPr>
            <p:nvPr/>
          </p:nvCxnSpPr>
          <p:spPr bwMode="auto">
            <a:xfrm>
              <a:off x="3319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5" name="AutoShape 77"/>
            <p:cNvCxnSpPr>
              <a:cxnSpLocks noChangeShapeType="1"/>
              <a:stCxn id="48162" idx="6"/>
              <a:endCxn id="48163" idx="2"/>
            </p:cNvCxnSpPr>
            <p:nvPr/>
          </p:nvCxnSpPr>
          <p:spPr bwMode="auto">
            <a:xfrm flipV="1">
              <a:off x="3944" y="2648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6" name="AutoShape 78"/>
            <p:cNvCxnSpPr>
              <a:cxnSpLocks noChangeShapeType="1"/>
              <a:stCxn id="48163" idx="6"/>
              <a:endCxn id="48159" idx="1"/>
            </p:cNvCxnSpPr>
            <p:nvPr/>
          </p:nvCxnSpPr>
          <p:spPr bwMode="auto">
            <a:xfrm>
              <a:off x="4615" y="2648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67" name="Text Box 79"/>
            <p:cNvSpPr txBox="1">
              <a:spLocks noChangeAspect="1" noChangeArrowheads="1"/>
            </p:cNvSpPr>
            <p:nvPr/>
          </p:nvSpPr>
          <p:spPr bwMode="auto">
            <a:xfrm>
              <a:off x="4695" y="24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8168" name="Text Box 80"/>
            <p:cNvSpPr txBox="1">
              <a:spLocks noChangeAspect="1" noChangeArrowheads="1"/>
            </p:cNvSpPr>
            <p:nvPr/>
          </p:nvSpPr>
          <p:spPr bwMode="auto">
            <a:xfrm>
              <a:off x="2774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8169" name="AutoShape 81"/>
            <p:cNvCxnSpPr>
              <a:cxnSpLocks noChangeShapeType="1"/>
            </p:cNvCxnSpPr>
            <p:nvPr/>
          </p:nvCxnSpPr>
          <p:spPr bwMode="auto">
            <a:xfrm>
              <a:off x="4627" y="2710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70" name="Text Box 82"/>
            <p:cNvSpPr txBox="1">
              <a:spLocks noChangeAspect="1" noChangeArrowheads="1"/>
            </p:cNvSpPr>
            <p:nvPr/>
          </p:nvSpPr>
          <p:spPr bwMode="auto">
            <a:xfrm>
              <a:off x="4673" y="26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</p:grpSp>
      <p:grpSp>
        <p:nvGrpSpPr>
          <p:cNvPr id="48138" name="Group 83"/>
          <p:cNvGrpSpPr>
            <a:grpSpLocks/>
          </p:cNvGrpSpPr>
          <p:nvPr/>
        </p:nvGrpSpPr>
        <p:grpSpPr bwMode="auto">
          <a:xfrm>
            <a:off x="3419475" y="2924175"/>
            <a:ext cx="312738" cy="576263"/>
            <a:chOff x="2154" y="1842"/>
            <a:chExt cx="197" cy="363"/>
          </a:xfrm>
        </p:grpSpPr>
        <p:sp>
          <p:nvSpPr>
            <p:cNvPr id="48154" name="Line 84"/>
            <p:cNvSpPr>
              <a:spLocks noChangeShapeType="1"/>
            </p:cNvSpPr>
            <p:nvPr/>
          </p:nvSpPr>
          <p:spPr bwMode="auto">
            <a:xfrm>
              <a:off x="2331" y="1842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8155" name="Text Box 85"/>
            <p:cNvSpPr txBox="1">
              <a:spLocks noChangeArrowheads="1"/>
            </p:cNvSpPr>
            <p:nvPr/>
          </p:nvSpPr>
          <p:spPr bwMode="auto">
            <a:xfrm>
              <a:off x="2154" y="1842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h</a:t>
              </a:r>
            </a:p>
          </p:txBody>
        </p:sp>
      </p:grpSp>
      <p:sp>
        <p:nvSpPr>
          <p:cNvPr id="48139" name="Freeform 86"/>
          <p:cNvSpPr>
            <a:spLocks/>
          </p:cNvSpPr>
          <p:nvPr/>
        </p:nvSpPr>
        <p:spPr bwMode="auto">
          <a:xfrm>
            <a:off x="3059113" y="3284538"/>
            <a:ext cx="649287" cy="720725"/>
          </a:xfrm>
          <a:custGeom>
            <a:avLst/>
            <a:gdLst>
              <a:gd name="T0" fmla="*/ 0 w 273"/>
              <a:gd name="T1" fmla="*/ 0 h 544"/>
              <a:gd name="T2" fmla="*/ 23783 w 273"/>
              <a:gd name="T3" fmla="*/ 718075 h 544"/>
              <a:gd name="T4" fmla="*/ 649287 w 273"/>
              <a:gd name="T5" fmla="*/ 720725 h 544"/>
              <a:gd name="T6" fmla="*/ 0 60000 65536"/>
              <a:gd name="T7" fmla="*/ 0 60000 65536"/>
              <a:gd name="T8" fmla="*/ 0 60000 65536"/>
              <a:gd name="T9" fmla="*/ 0 w 273"/>
              <a:gd name="T10" fmla="*/ 0 h 544"/>
              <a:gd name="T11" fmla="*/ 273 w 273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544">
                <a:moveTo>
                  <a:pt x="0" y="0"/>
                </a:moveTo>
                <a:lnTo>
                  <a:pt x="10" y="542"/>
                </a:lnTo>
                <a:lnTo>
                  <a:pt x="273" y="5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8140" name="Text Box 87"/>
          <p:cNvSpPr txBox="1">
            <a:spLocks noChangeArrowheads="1"/>
          </p:cNvSpPr>
          <p:nvPr/>
        </p:nvSpPr>
        <p:spPr bwMode="auto">
          <a:xfrm>
            <a:off x="2897188" y="2973388"/>
            <a:ext cx="290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+</a:t>
            </a:r>
          </a:p>
        </p:txBody>
      </p:sp>
      <p:sp>
        <p:nvSpPr>
          <p:cNvPr id="48141" name="AutoShape 88"/>
          <p:cNvSpPr>
            <a:spLocks/>
          </p:cNvSpPr>
          <p:nvPr/>
        </p:nvSpPr>
        <p:spPr bwMode="auto">
          <a:xfrm>
            <a:off x="3203575" y="2781300"/>
            <a:ext cx="73025" cy="792163"/>
          </a:xfrm>
          <a:prstGeom prst="leftBrace">
            <a:avLst>
              <a:gd name="adj1" fmla="val 9039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grpSp>
        <p:nvGrpSpPr>
          <p:cNvPr id="48142" name="Group 89"/>
          <p:cNvGrpSpPr>
            <a:grpSpLocks/>
          </p:cNvGrpSpPr>
          <p:nvPr/>
        </p:nvGrpSpPr>
        <p:grpSpPr bwMode="auto">
          <a:xfrm>
            <a:off x="3419475" y="4221163"/>
            <a:ext cx="312738" cy="576262"/>
            <a:chOff x="2154" y="2659"/>
            <a:chExt cx="197" cy="363"/>
          </a:xfrm>
        </p:grpSpPr>
        <p:sp>
          <p:nvSpPr>
            <p:cNvPr id="48152" name="Line 90"/>
            <p:cNvSpPr>
              <a:spLocks noChangeShapeType="1"/>
            </p:cNvSpPr>
            <p:nvPr/>
          </p:nvSpPr>
          <p:spPr bwMode="auto">
            <a:xfrm>
              <a:off x="2331" y="2659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8153" name="Text Box 91"/>
            <p:cNvSpPr txBox="1">
              <a:spLocks noChangeArrowheads="1"/>
            </p:cNvSpPr>
            <p:nvPr/>
          </p:nvSpPr>
          <p:spPr bwMode="auto">
            <a:xfrm>
              <a:off x="2154" y="265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h</a:t>
              </a:r>
            </a:p>
          </p:txBody>
        </p:sp>
      </p:grpSp>
      <p:sp>
        <p:nvSpPr>
          <p:cNvPr id="48143" name="Freeform 92"/>
          <p:cNvSpPr>
            <a:spLocks/>
          </p:cNvSpPr>
          <p:nvPr/>
        </p:nvSpPr>
        <p:spPr bwMode="auto">
          <a:xfrm>
            <a:off x="3078163" y="4724400"/>
            <a:ext cx="630237" cy="1512888"/>
          </a:xfrm>
          <a:custGeom>
            <a:avLst/>
            <a:gdLst>
              <a:gd name="T0" fmla="*/ 0 w 273"/>
              <a:gd name="T1" fmla="*/ 0 h 544"/>
              <a:gd name="T2" fmla="*/ 23086 w 273"/>
              <a:gd name="T3" fmla="*/ 1507326 h 544"/>
              <a:gd name="T4" fmla="*/ 630237 w 273"/>
              <a:gd name="T5" fmla="*/ 1512888 h 544"/>
              <a:gd name="T6" fmla="*/ 0 60000 65536"/>
              <a:gd name="T7" fmla="*/ 0 60000 65536"/>
              <a:gd name="T8" fmla="*/ 0 60000 65536"/>
              <a:gd name="T9" fmla="*/ 0 w 273"/>
              <a:gd name="T10" fmla="*/ 0 h 544"/>
              <a:gd name="T11" fmla="*/ 273 w 273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544">
                <a:moveTo>
                  <a:pt x="0" y="0"/>
                </a:moveTo>
                <a:lnTo>
                  <a:pt x="10" y="542"/>
                </a:lnTo>
                <a:lnTo>
                  <a:pt x="273" y="5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8144" name="Text Box 93"/>
          <p:cNvSpPr txBox="1">
            <a:spLocks noChangeArrowheads="1"/>
          </p:cNvSpPr>
          <p:nvPr/>
        </p:nvSpPr>
        <p:spPr bwMode="auto">
          <a:xfrm>
            <a:off x="2916238" y="4413250"/>
            <a:ext cx="290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+</a:t>
            </a:r>
          </a:p>
        </p:txBody>
      </p:sp>
      <p:sp>
        <p:nvSpPr>
          <p:cNvPr id="48145" name="AutoShape 94"/>
          <p:cNvSpPr>
            <a:spLocks/>
          </p:cNvSpPr>
          <p:nvPr/>
        </p:nvSpPr>
        <p:spPr bwMode="auto">
          <a:xfrm>
            <a:off x="3222625" y="4221163"/>
            <a:ext cx="73025" cy="792162"/>
          </a:xfrm>
          <a:prstGeom prst="leftBrace">
            <a:avLst>
              <a:gd name="adj1" fmla="val 9039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8146" name="Text Box 95"/>
          <p:cNvSpPr txBox="1">
            <a:spLocks noChangeArrowheads="1"/>
          </p:cNvSpPr>
          <p:nvPr/>
        </p:nvSpPr>
        <p:spPr bwMode="auto">
          <a:xfrm>
            <a:off x="1187450" y="3213100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Iteration 1</a:t>
            </a:r>
          </a:p>
        </p:txBody>
      </p:sp>
      <p:sp>
        <p:nvSpPr>
          <p:cNvPr id="48147" name="Text Box 96"/>
          <p:cNvSpPr txBox="1">
            <a:spLocks noChangeArrowheads="1"/>
          </p:cNvSpPr>
          <p:nvPr/>
        </p:nvSpPr>
        <p:spPr bwMode="auto">
          <a:xfrm>
            <a:off x="1042988" y="5157788"/>
            <a:ext cx="138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Iteration 2</a:t>
            </a:r>
          </a:p>
        </p:txBody>
      </p:sp>
      <p:sp>
        <p:nvSpPr>
          <p:cNvPr id="48148" name="AutoShape 97"/>
          <p:cNvSpPr>
            <a:spLocks/>
          </p:cNvSpPr>
          <p:nvPr/>
        </p:nvSpPr>
        <p:spPr bwMode="auto">
          <a:xfrm>
            <a:off x="2555875" y="2708275"/>
            <a:ext cx="144463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8149" name="AutoShape 98"/>
          <p:cNvSpPr>
            <a:spLocks/>
          </p:cNvSpPr>
          <p:nvPr/>
        </p:nvSpPr>
        <p:spPr bwMode="auto">
          <a:xfrm>
            <a:off x="2555875" y="4292600"/>
            <a:ext cx="144463" cy="2089150"/>
          </a:xfrm>
          <a:prstGeom prst="leftBrace">
            <a:avLst>
              <a:gd name="adj1" fmla="val 12051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8150" name="Text Box 99"/>
          <p:cNvSpPr txBox="1">
            <a:spLocks noChangeArrowheads="1"/>
          </p:cNvSpPr>
          <p:nvPr/>
        </p:nvSpPr>
        <p:spPr bwMode="auto">
          <a:xfrm>
            <a:off x="3617913" y="5276850"/>
            <a:ext cx="3297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i="1"/>
              <a:t>Useless intermediate nodes !!</a:t>
            </a:r>
          </a:p>
        </p:txBody>
      </p:sp>
      <p:sp>
        <p:nvSpPr>
          <p:cNvPr id="48151" name="Text Box 100"/>
          <p:cNvSpPr txBox="1">
            <a:spLocks noChangeArrowheads="1"/>
          </p:cNvSpPr>
          <p:nvPr/>
        </p:nvSpPr>
        <p:spPr bwMode="auto">
          <a:xfrm>
            <a:off x="0" y="4076700"/>
            <a:ext cx="233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BFS style iterations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779838" y="3141663"/>
            <a:ext cx="2952750" cy="20875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Saturation effect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Nested transitive closure or fixpoint = saturation allows:</a:t>
            </a:r>
          </a:p>
          <a:p>
            <a:pPr lvl="1"/>
            <a:r>
              <a:rPr lang="fr-FR" altLang="fr-FR" sz="1800" smtClean="0"/>
              <a:t>single traversal of the top of the tree </a:t>
            </a:r>
            <a:r>
              <a:rPr lang="fr-FR" altLang="fr-FR" sz="1800" i="1" smtClean="0"/>
              <a:t>=&gt; cost of + and h</a:t>
            </a:r>
          </a:p>
          <a:p>
            <a:pPr lvl="1"/>
            <a:r>
              <a:rPr lang="fr-FR" altLang="fr-FR" sz="1800" smtClean="0"/>
              <a:t>less intermediate nodes 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617913" y="5276850"/>
            <a:ext cx="3297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i="1"/>
              <a:t>Useless intermediate nodes !!</a:t>
            </a:r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0" y="2554288"/>
            <a:ext cx="8193088" cy="3911600"/>
            <a:chOff x="0" y="1609"/>
            <a:chExt cx="5161" cy="2464"/>
          </a:xfrm>
        </p:grpSpPr>
        <p:grpSp>
          <p:nvGrpSpPr>
            <p:cNvPr id="49161" name="Group 7"/>
            <p:cNvGrpSpPr>
              <a:grpSpLocks/>
            </p:cNvGrpSpPr>
            <p:nvPr/>
          </p:nvGrpSpPr>
          <p:grpSpPr bwMode="auto">
            <a:xfrm>
              <a:off x="2413" y="1609"/>
              <a:ext cx="2747" cy="355"/>
              <a:chOff x="2381" y="1609"/>
              <a:chExt cx="2747" cy="355"/>
            </a:xfrm>
          </p:grpSpPr>
          <p:sp>
            <p:nvSpPr>
              <p:cNvPr id="49232" name="Oval 8"/>
              <p:cNvSpPr>
                <a:spLocks noChangeAspect="1" noChangeArrowheads="1"/>
              </p:cNvSpPr>
              <p:nvPr/>
            </p:nvSpPr>
            <p:spPr bwMode="auto">
              <a:xfrm>
                <a:off x="2381" y="1695"/>
                <a:ext cx="268" cy="26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a</a:t>
                </a:r>
              </a:p>
            </p:txBody>
          </p:sp>
          <p:sp>
            <p:nvSpPr>
              <p:cNvPr id="49233" name="Oval 9"/>
              <p:cNvSpPr>
                <a:spLocks noChangeAspect="1" noChangeArrowheads="1"/>
              </p:cNvSpPr>
              <p:nvPr/>
            </p:nvSpPr>
            <p:spPr bwMode="auto">
              <a:xfrm>
                <a:off x="3005" y="1696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b</a:t>
                </a:r>
              </a:p>
            </p:txBody>
          </p:sp>
          <p:cxnSp>
            <p:nvCxnSpPr>
              <p:cNvPr id="49234" name="AutoShape 10"/>
              <p:cNvCxnSpPr>
                <a:cxnSpLocks noChangeAspect="1" noChangeShapeType="1"/>
                <a:stCxn id="49232" idx="6"/>
                <a:endCxn id="49233" idx="2"/>
              </p:cNvCxnSpPr>
              <p:nvPr/>
            </p:nvCxnSpPr>
            <p:spPr bwMode="auto">
              <a:xfrm>
                <a:off x="2649" y="1830"/>
                <a:ext cx="35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23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4927" y="1724"/>
                <a:ext cx="201" cy="201"/>
              </a:xfrm>
              <a:prstGeom prst="rect">
                <a:avLst/>
              </a:prstGeom>
              <a:solidFill>
                <a:srgbClr val="F0FA2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1</a:t>
                </a:r>
              </a:p>
            </p:txBody>
          </p:sp>
          <p:sp>
            <p:nvSpPr>
              <p:cNvPr id="49236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3354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2</a:t>
                </a:r>
              </a:p>
            </p:txBody>
          </p:sp>
          <p:sp>
            <p:nvSpPr>
              <p:cNvPr id="49237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3923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3</a:t>
                </a:r>
              </a:p>
            </p:txBody>
          </p:sp>
          <p:sp>
            <p:nvSpPr>
              <p:cNvPr id="49238" name="Oval 14"/>
              <p:cNvSpPr>
                <a:spLocks noChangeAspect="1" noChangeArrowheads="1"/>
              </p:cNvSpPr>
              <p:nvPr/>
            </p:nvSpPr>
            <p:spPr bwMode="auto">
              <a:xfrm>
                <a:off x="3630" y="1696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c</a:t>
                </a:r>
              </a:p>
            </p:txBody>
          </p:sp>
          <p:sp>
            <p:nvSpPr>
              <p:cNvPr id="49239" name="Oval 15"/>
              <p:cNvSpPr>
                <a:spLocks noChangeAspect="1" noChangeArrowheads="1"/>
              </p:cNvSpPr>
              <p:nvPr/>
            </p:nvSpPr>
            <p:spPr bwMode="auto">
              <a:xfrm>
                <a:off x="4301" y="1691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d</a:t>
                </a:r>
              </a:p>
            </p:txBody>
          </p:sp>
          <p:cxnSp>
            <p:nvCxnSpPr>
              <p:cNvPr id="49240" name="AutoShape 16"/>
              <p:cNvCxnSpPr>
                <a:cxnSpLocks noChangeShapeType="1"/>
                <a:stCxn id="49233" idx="6"/>
                <a:endCxn id="49238" idx="2"/>
              </p:cNvCxnSpPr>
              <p:nvPr/>
            </p:nvCxnSpPr>
            <p:spPr bwMode="auto">
              <a:xfrm>
                <a:off x="3274" y="1830"/>
                <a:ext cx="35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41" name="AutoShape 17"/>
              <p:cNvCxnSpPr>
                <a:cxnSpLocks noChangeShapeType="1"/>
                <a:stCxn id="49238" idx="6"/>
                <a:endCxn id="49239" idx="2"/>
              </p:cNvCxnSpPr>
              <p:nvPr/>
            </p:nvCxnSpPr>
            <p:spPr bwMode="auto">
              <a:xfrm flipV="1">
                <a:off x="3899" y="1825"/>
                <a:ext cx="402" cy="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42" name="AutoShape 18"/>
              <p:cNvCxnSpPr>
                <a:cxnSpLocks noChangeShapeType="1"/>
                <a:stCxn id="49239" idx="6"/>
                <a:endCxn id="49235" idx="1"/>
              </p:cNvCxnSpPr>
              <p:nvPr/>
            </p:nvCxnSpPr>
            <p:spPr bwMode="auto">
              <a:xfrm>
                <a:off x="4570" y="1825"/>
                <a:ext cx="35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243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4650" y="16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0</a:t>
                </a:r>
              </a:p>
            </p:txBody>
          </p:sp>
          <p:sp>
            <p:nvSpPr>
              <p:cNvPr id="49244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2729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1</a:t>
                </a:r>
              </a:p>
            </p:txBody>
          </p:sp>
        </p:grpSp>
        <p:sp>
          <p:nvSpPr>
            <p:cNvPr id="49162" name="Oval 21"/>
            <p:cNvSpPr>
              <a:spLocks noChangeAspect="1" noChangeArrowheads="1"/>
            </p:cNvSpPr>
            <p:nvPr/>
          </p:nvSpPr>
          <p:spPr bwMode="auto">
            <a:xfrm>
              <a:off x="2414" y="2466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9163" name="Oval 22"/>
            <p:cNvSpPr>
              <a:spLocks noChangeAspect="1" noChangeArrowheads="1"/>
            </p:cNvSpPr>
            <p:nvPr/>
          </p:nvSpPr>
          <p:spPr bwMode="auto">
            <a:xfrm>
              <a:off x="3038" y="2467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9164" name="AutoShape 23"/>
            <p:cNvCxnSpPr>
              <a:cxnSpLocks noChangeAspect="1" noChangeShapeType="1"/>
              <a:stCxn id="49162" idx="6"/>
              <a:endCxn id="49163" idx="2"/>
            </p:cNvCxnSpPr>
            <p:nvPr/>
          </p:nvCxnSpPr>
          <p:spPr bwMode="auto">
            <a:xfrm>
              <a:off x="2682" y="2601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5" name="Rectangle 24"/>
            <p:cNvSpPr>
              <a:spLocks noChangeAspect="1" noChangeArrowheads="1"/>
            </p:cNvSpPr>
            <p:nvPr/>
          </p:nvSpPr>
          <p:spPr bwMode="auto">
            <a:xfrm>
              <a:off x="4960" y="2495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9166" name="Text Box 25"/>
            <p:cNvSpPr txBox="1">
              <a:spLocks noChangeAspect="1" noChangeArrowheads="1"/>
            </p:cNvSpPr>
            <p:nvPr/>
          </p:nvSpPr>
          <p:spPr bwMode="auto">
            <a:xfrm>
              <a:off x="3387" y="2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9167" name="Text Box 26"/>
            <p:cNvSpPr txBox="1">
              <a:spLocks noChangeAspect="1" noChangeArrowheads="1"/>
            </p:cNvSpPr>
            <p:nvPr/>
          </p:nvSpPr>
          <p:spPr bwMode="auto">
            <a:xfrm>
              <a:off x="3956" y="2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9168" name="Oval 27"/>
            <p:cNvSpPr>
              <a:spLocks noChangeAspect="1" noChangeArrowheads="1"/>
            </p:cNvSpPr>
            <p:nvPr/>
          </p:nvSpPr>
          <p:spPr bwMode="auto">
            <a:xfrm>
              <a:off x="3663" y="2467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9169" name="Oval 28"/>
            <p:cNvSpPr>
              <a:spLocks noChangeAspect="1" noChangeArrowheads="1"/>
            </p:cNvSpPr>
            <p:nvPr/>
          </p:nvSpPr>
          <p:spPr bwMode="auto">
            <a:xfrm>
              <a:off x="4334" y="2462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9170" name="AutoShape 29"/>
            <p:cNvCxnSpPr>
              <a:cxnSpLocks noChangeShapeType="1"/>
              <a:stCxn id="49163" idx="6"/>
              <a:endCxn id="49168" idx="2"/>
            </p:cNvCxnSpPr>
            <p:nvPr/>
          </p:nvCxnSpPr>
          <p:spPr bwMode="auto">
            <a:xfrm>
              <a:off x="3307" y="2601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1" name="AutoShape 30"/>
            <p:cNvCxnSpPr>
              <a:cxnSpLocks noChangeShapeType="1"/>
              <a:stCxn id="49168" idx="6"/>
              <a:endCxn id="49169" idx="2"/>
            </p:cNvCxnSpPr>
            <p:nvPr/>
          </p:nvCxnSpPr>
          <p:spPr bwMode="auto">
            <a:xfrm flipV="1">
              <a:off x="3932" y="2596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2" name="AutoShape 31"/>
            <p:cNvCxnSpPr>
              <a:cxnSpLocks noChangeShapeType="1"/>
              <a:stCxn id="49169" idx="6"/>
              <a:endCxn id="49165" idx="1"/>
            </p:cNvCxnSpPr>
            <p:nvPr/>
          </p:nvCxnSpPr>
          <p:spPr bwMode="auto">
            <a:xfrm>
              <a:off x="4603" y="2596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3" name="Text Box 32"/>
            <p:cNvSpPr txBox="1">
              <a:spLocks noChangeAspect="1" noChangeArrowheads="1"/>
            </p:cNvSpPr>
            <p:nvPr/>
          </p:nvSpPr>
          <p:spPr bwMode="auto">
            <a:xfrm>
              <a:off x="4558" y="2341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[0,1]</a:t>
              </a:r>
            </a:p>
          </p:txBody>
        </p:sp>
        <p:sp>
          <p:nvSpPr>
            <p:cNvPr id="49174" name="Text Box 33"/>
            <p:cNvSpPr txBox="1">
              <a:spLocks noChangeAspect="1" noChangeArrowheads="1"/>
            </p:cNvSpPr>
            <p:nvPr/>
          </p:nvSpPr>
          <p:spPr bwMode="auto">
            <a:xfrm>
              <a:off x="2762" y="2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9175" name="Oval 34"/>
            <p:cNvSpPr>
              <a:spLocks noChangeAspect="1" noChangeArrowheads="1"/>
            </p:cNvSpPr>
            <p:nvPr/>
          </p:nvSpPr>
          <p:spPr bwMode="auto">
            <a:xfrm>
              <a:off x="2414" y="3804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9176" name="Oval 35"/>
            <p:cNvSpPr>
              <a:spLocks noChangeAspect="1" noChangeArrowheads="1"/>
            </p:cNvSpPr>
            <p:nvPr/>
          </p:nvSpPr>
          <p:spPr bwMode="auto">
            <a:xfrm>
              <a:off x="3038" y="3805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9177" name="AutoShape 36"/>
            <p:cNvCxnSpPr>
              <a:cxnSpLocks noChangeAspect="1" noChangeShapeType="1"/>
              <a:stCxn id="49175" idx="6"/>
              <a:endCxn id="49176" idx="2"/>
            </p:cNvCxnSpPr>
            <p:nvPr/>
          </p:nvCxnSpPr>
          <p:spPr bwMode="auto">
            <a:xfrm>
              <a:off x="2682" y="3939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8" name="Rectangle 37"/>
            <p:cNvSpPr>
              <a:spLocks noChangeAspect="1" noChangeArrowheads="1"/>
            </p:cNvSpPr>
            <p:nvPr/>
          </p:nvSpPr>
          <p:spPr bwMode="auto">
            <a:xfrm>
              <a:off x="4960" y="3833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9179" name="Text Box 38"/>
            <p:cNvSpPr txBox="1">
              <a:spLocks noChangeAspect="1" noChangeArrowheads="1"/>
            </p:cNvSpPr>
            <p:nvPr/>
          </p:nvSpPr>
          <p:spPr bwMode="auto">
            <a:xfrm>
              <a:off x="3387" y="37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9180" name="Text Box 39"/>
            <p:cNvSpPr txBox="1">
              <a:spLocks noChangeAspect="1" noChangeArrowheads="1"/>
            </p:cNvSpPr>
            <p:nvPr/>
          </p:nvSpPr>
          <p:spPr bwMode="auto">
            <a:xfrm>
              <a:off x="3956" y="37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9181" name="Oval 40"/>
            <p:cNvSpPr>
              <a:spLocks noChangeAspect="1" noChangeArrowheads="1"/>
            </p:cNvSpPr>
            <p:nvPr/>
          </p:nvSpPr>
          <p:spPr bwMode="auto">
            <a:xfrm>
              <a:off x="3663" y="3805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9182" name="Oval 41"/>
            <p:cNvSpPr>
              <a:spLocks noChangeAspect="1" noChangeArrowheads="1"/>
            </p:cNvSpPr>
            <p:nvPr/>
          </p:nvSpPr>
          <p:spPr bwMode="auto">
            <a:xfrm>
              <a:off x="4334" y="3800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9183" name="AutoShape 42"/>
            <p:cNvCxnSpPr>
              <a:cxnSpLocks noChangeShapeType="1"/>
              <a:stCxn id="49176" idx="6"/>
              <a:endCxn id="49181" idx="2"/>
            </p:cNvCxnSpPr>
            <p:nvPr/>
          </p:nvCxnSpPr>
          <p:spPr bwMode="auto">
            <a:xfrm>
              <a:off x="3307" y="3939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4" name="AutoShape 43"/>
            <p:cNvCxnSpPr>
              <a:cxnSpLocks noChangeShapeType="1"/>
              <a:stCxn id="49181" idx="6"/>
              <a:endCxn id="49182" idx="2"/>
            </p:cNvCxnSpPr>
            <p:nvPr/>
          </p:nvCxnSpPr>
          <p:spPr bwMode="auto">
            <a:xfrm flipV="1">
              <a:off x="3932" y="3934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5" name="AutoShape 44"/>
            <p:cNvCxnSpPr>
              <a:cxnSpLocks noChangeShapeType="1"/>
              <a:stCxn id="49182" idx="6"/>
              <a:endCxn id="49178" idx="1"/>
            </p:cNvCxnSpPr>
            <p:nvPr/>
          </p:nvCxnSpPr>
          <p:spPr bwMode="auto">
            <a:xfrm>
              <a:off x="4603" y="3934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86" name="Text Box 45"/>
            <p:cNvSpPr txBox="1">
              <a:spLocks noChangeAspect="1" noChangeArrowheads="1"/>
            </p:cNvSpPr>
            <p:nvPr/>
          </p:nvSpPr>
          <p:spPr bwMode="auto">
            <a:xfrm>
              <a:off x="4513" y="3612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[0,1,2]</a:t>
              </a:r>
            </a:p>
          </p:txBody>
        </p:sp>
        <p:sp>
          <p:nvSpPr>
            <p:cNvPr id="49187" name="Text Box 46"/>
            <p:cNvSpPr txBox="1">
              <a:spLocks noChangeAspect="1" noChangeArrowheads="1"/>
            </p:cNvSpPr>
            <p:nvPr/>
          </p:nvSpPr>
          <p:spPr bwMode="auto">
            <a:xfrm>
              <a:off x="2762" y="37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grpSp>
          <p:nvGrpSpPr>
            <p:cNvPr id="49188" name="Group 47"/>
            <p:cNvGrpSpPr>
              <a:grpSpLocks/>
            </p:cNvGrpSpPr>
            <p:nvPr/>
          </p:nvGrpSpPr>
          <p:grpSpPr bwMode="auto">
            <a:xfrm>
              <a:off x="2413" y="1994"/>
              <a:ext cx="2747" cy="355"/>
              <a:chOff x="2381" y="1609"/>
              <a:chExt cx="2747" cy="355"/>
            </a:xfrm>
          </p:grpSpPr>
          <p:sp>
            <p:nvSpPr>
              <p:cNvPr id="49219" name="Oval 48"/>
              <p:cNvSpPr>
                <a:spLocks noChangeAspect="1" noChangeArrowheads="1"/>
              </p:cNvSpPr>
              <p:nvPr/>
            </p:nvSpPr>
            <p:spPr bwMode="auto">
              <a:xfrm>
                <a:off x="2381" y="1695"/>
                <a:ext cx="268" cy="26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a</a:t>
                </a:r>
              </a:p>
            </p:txBody>
          </p:sp>
          <p:sp>
            <p:nvSpPr>
              <p:cNvPr id="49220" name="Oval 49"/>
              <p:cNvSpPr>
                <a:spLocks noChangeAspect="1" noChangeArrowheads="1"/>
              </p:cNvSpPr>
              <p:nvPr/>
            </p:nvSpPr>
            <p:spPr bwMode="auto">
              <a:xfrm>
                <a:off x="3005" y="1696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b</a:t>
                </a:r>
              </a:p>
            </p:txBody>
          </p:sp>
          <p:cxnSp>
            <p:nvCxnSpPr>
              <p:cNvPr id="49221" name="AutoShape 50"/>
              <p:cNvCxnSpPr>
                <a:cxnSpLocks noChangeAspect="1" noChangeShapeType="1"/>
                <a:stCxn id="49219" idx="6"/>
                <a:endCxn id="49220" idx="2"/>
              </p:cNvCxnSpPr>
              <p:nvPr/>
            </p:nvCxnSpPr>
            <p:spPr bwMode="auto">
              <a:xfrm>
                <a:off x="2649" y="1830"/>
                <a:ext cx="35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222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4927" y="1724"/>
                <a:ext cx="201" cy="201"/>
              </a:xfrm>
              <a:prstGeom prst="rect">
                <a:avLst/>
              </a:prstGeom>
              <a:solidFill>
                <a:srgbClr val="F0FA2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1</a:t>
                </a:r>
              </a:p>
            </p:txBody>
          </p:sp>
          <p:sp>
            <p:nvSpPr>
              <p:cNvPr id="49223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3354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2</a:t>
                </a:r>
              </a:p>
            </p:txBody>
          </p:sp>
          <p:sp>
            <p:nvSpPr>
              <p:cNvPr id="49224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3923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3</a:t>
                </a:r>
              </a:p>
            </p:txBody>
          </p:sp>
          <p:sp>
            <p:nvSpPr>
              <p:cNvPr id="49225" name="Oval 54"/>
              <p:cNvSpPr>
                <a:spLocks noChangeAspect="1" noChangeArrowheads="1"/>
              </p:cNvSpPr>
              <p:nvPr/>
            </p:nvSpPr>
            <p:spPr bwMode="auto">
              <a:xfrm>
                <a:off x="3630" y="1696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c</a:t>
                </a:r>
              </a:p>
            </p:txBody>
          </p:sp>
          <p:sp>
            <p:nvSpPr>
              <p:cNvPr id="49226" name="Oval 55"/>
              <p:cNvSpPr>
                <a:spLocks noChangeAspect="1" noChangeArrowheads="1"/>
              </p:cNvSpPr>
              <p:nvPr/>
            </p:nvSpPr>
            <p:spPr bwMode="auto">
              <a:xfrm>
                <a:off x="4301" y="1691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d</a:t>
                </a:r>
              </a:p>
            </p:txBody>
          </p:sp>
          <p:cxnSp>
            <p:nvCxnSpPr>
              <p:cNvPr id="49227" name="AutoShape 56"/>
              <p:cNvCxnSpPr>
                <a:cxnSpLocks noChangeShapeType="1"/>
                <a:stCxn id="49220" idx="6"/>
                <a:endCxn id="49225" idx="2"/>
              </p:cNvCxnSpPr>
              <p:nvPr/>
            </p:nvCxnSpPr>
            <p:spPr bwMode="auto">
              <a:xfrm>
                <a:off x="3274" y="1830"/>
                <a:ext cx="35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28" name="AutoShape 57"/>
              <p:cNvCxnSpPr>
                <a:cxnSpLocks noChangeShapeType="1"/>
                <a:stCxn id="49225" idx="6"/>
                <a:endCxn id="49226" idx="2"/>
              </p:cNvCxnSpPr>
              <p:nvPr/>
            </p:nvCxnSpPr>
            <p:spPr bwMode="auto">
              <a:xfrm flipV="1">
                <a:off x="3899" y="1825"/>
                <a:ext cx="402" cy="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29" name="AutoShape 58"/>
              <p:cNvCxnSpPr>
                <a:cxnSpLocks noChangeShapeType="1"/>
                <a:stCxn id="49226" idx="6"/>
                <a:endCxn id="49222" idx="1"/>
              </p:cNvCxnSpPr>
              <p:nvPr/>
            </p:nvCxnSpPr>
            <p:spPr bwMode="auto">
              <a:xfrm>
                <a:off x="4570" y="1825"/>
                <a:ext cx="35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230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4650" y="16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1</a:t>
                </a:r>
              </a:p>
            </p:txBody>
          </p:sp>
          <p:sp>
            <p:nvSpPr>
              <p:cNvPr id="49231" name="Text Box 60"/>
              <p:cNvSpPr txBox="1">
                <a:spLocks noChangeAspect="1" noChangeArrowheads="1"/>
              </p:cNvSpPr>
              <p:nvPr/>
            </p:nvSpPr>
            <p:spPr bwMode="auto">
              <a:xfrm>
                <a:off x="2729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1</a:t>
                </a:r>
              </a:p>
            </p:txBody>
          </p:sp>
        </p:grpSp>
        <p:sp>
          <p:nvSpPr>
            <p:cNvPr id="49189" name="Oval 61"/>
            <p:cNvSpPr>
              <a:spLocks noChangeAspect="1" noChangeArrowheads="1"/>
            </p:cNvSpPr>
            <p:nvPr/>
          </p:nvSpPr>
          <p:spPr bwMode="auto">
            <a:xfrm>
              <a:off x="2414" y="2979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9190" name="Oval 62"/>
            <p:cNvSpPr>
              <a:spLocks noChangeAspect="1" noChangeArrowheads="1"/>
            </p:cNvSpPr>
            <p:nvPr/>
          </p:nvSpPr>
          <p:spPr bwMode="auto">
            <a:xfrm>
              <a:off x="3038" y="2980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9191" name="AutoShape 63"/>
            <p:cNvCxnSpPr>
              <a:cxnSpLocks noChangeAspect="1" noChangeShapeType="1"/>
              <a:stCxn id="49189" idx="6"/>
              <a:endCxn id="49190" idx="2"/>
            </p:cNvCxnSpPr>
            <p:nvPr/>
          </p:nvCxnSpPr>
          <p:spPr bwMode="auto">
            <a:xfrm>
              <a:off x="2682" y="3114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92" name="Rectangle 64"/>
            <p:cNvSpPr>
              <a:spLocks noChangeAspect="1" noChangeArrowheads="1"/>
            </p:cNvSpPr>
            <p:nvPr/>
          </p:nvSpPr>
          <p:spPr bwMode="auto">
            <a:xfrm>
              <a:off x="4960" y="3008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9193" name="Text Box 65"/>
            <p:cNvSpPr txBox="1">
              <a:spLocks noChangeAspect="1" noChangeArrowheads="1"/>
            </p:cNvSpPr>
            <p:nvPr/>
          </p:nvSpPr>
          <p:spPr bwMode="auto">
            <a:xfrm>
              <a:off x="3387" y="289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9194" name="Text Box 66"/>
            <p:cNvSpPr txBox="1">
              <a:spLocks noChangeAspect="1" noChangeArrowheads="1"/>
            </p:cNvSpPr>
            <p:nvPr/>
          </p:nvSpPr>
          <p:spPr bwMode="auto">
            <a:xfrm>
              <a:off x="3956" y="289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9195" name="Oval 67"/>
            <p:cNvSpPr>
              <a:spLocks noChangeAspect="1" noChangeArrowheads="1"/>
            </p:cNvSpPr>
            <p:nvPr/>
          </p:nvSpPr>
          <p:spPr bwMode="auto">
            <a:xfrm>
              <a:off x="3663" y="2980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9196" name="Oval 68"/>
            <p:cNvSpPr>
              <a:spLocks noChangeAspect="1" noChangeArrowheads="1"/>
            </p:cNvSpPr>
            <p:nvPr/>
          </p:nvSpPr>
          <p:spPr bwMode="auto">
            <a:xfrm>
              <a:off x="4334" y="2975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9197" name="AutoShape 69"/>
            <p:cNvCxnSpPr>
              <a:cxnSpLocks noChangeShapeType="1"/>
              <a:stCxn id="49190" idx="6"/>
              <a:endCxn id="49195" idx="2"/>
            </p:cNvCxnSpPr>
            <p:nvPr/>
          </p:nvCxnSpPr>
          <p:spPr bwMode="auto">
            <a:xfrm>
              <a:off x="3307" y="3114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8" name="AutoShape 70"/>
            <p:cNvCxnSpPr>
              <a:cxnSpLocks noChangeShapeType="1"/>
              <a:stCxn id="49195" idx="6"/>
              <a:endCxn id="49196" idx="2"/>
            </p:cNvCxnSpPr>
            <p:nvPr/>
          </p:nvCxnSpPr>
          <p:spPr bwMode="auto">
            <a:xfrm flipV="1">
              <a:off x="3932" y="3109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9" name="AutoShape 71"/>
            <p:cNvCxnSpPr>
              <a:cxnSpLocks noChangeShapeType="1"/>
              <a:stCxn id="49196" idx="6"/>
              <a:endCxn id="49192" idx="1"/>
            </p:cNvCxnSpPr>
            <p:nvPr/>
          </p:nvCxnSpPr>
          <p:spPr bwMode="auto">
            <a:xfrm>
              <a:off x="4603" y="3109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200" name="Text Box 72"/>
            <p:cNvSpPr txBox="1">
              <a:spLocks noChangeAspect="1" noChangeArrowheads="1"/>
            </p:cNvSpPr>
            <p:nvPr/>
          </p:nvSpPr>
          <p:spPr bwMode="auto">
            <a:xfrm>
              <a:off x="4558" y="2863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[1,2]</a:t>
              </a:r>
            </a:p>
          </p:txBody>
        </p:sp>
        <p:sp>
          <p:nvSpPr>
            <p:cNvPr id="49201" name="Text Box 73"/>
            <p:cNvSpPr txBox="1">
              <a:spLocks noChangeAspect="1" noChangeArrowheads="1"/>
            </p:cNvSpPr>
            <p:nvPr/>
          </p:nvSpPr>
          <p:spPr bwMode="auto">
            <a:xfrm>
              <a:off x="2762" y="289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grpSp>
          <p:nvGrpSpPr>
            <p:cNvPr id="49202" name="Group 74"/>
            <p:cNvGrpSpPr>
              <a:grpSpLocks/>
            </p:cNvGrpSpPr>
            <p:nvPr/>
          </p:nvGrpSpPr>
          <p:grpSpPr bwMode="auto">
            <a:xfrm>
              <a:off x="2154" y="1842"/>
              <a:ext cx="197" cy="363"/>
              <a:chOff x="2154" y="1842"/>
              <a:chExt cx="197" cy="363"/>
            </a:xfrm>
          </p:grpSpPr>
          <p:sp>
            <p:nvSpPr>
              <p:cNvPr id="49217" name="Line 75"/>
              <p:cNvSpPr>
                <a:spLocks noChangeShapeType="1"/>
              </p:cNvSpPr>
              <p:nvPr/>
            </p:nvSpPr>
            <p:spPr bwMode="auto">
              <a:xfrm>
                <a:off x="2331" y="1842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fr-FR"/>
              </a:p>
            </p:txBody>
          </p:sp>
          <p:sp>
            <p:nvSpPr>
              <p:cNvPr id="49218" name="Text Box 76"/>
              <p:cNvSpPr txBox="1">
                <a:spLocks noChangeArrowheads="1"/>
              </p:cNvSpPr>
              <p:nvPr/>
            </p:nvSpPr>
            <p:spPr bwMode="auto">
              <a:xfrm>
                <a:off x="2154" y="1842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buFont typeface="Times" pitchFamily="18" charset="0"/>
                  <a:buNone/>
                </a:pPr>
                <a:r>
                  <a:rPr lang="fr-FR" altLang="fr-FR"/>
                  <a:t>h</a:t>
                </a:r>
              </a:p>
            </p:txBody>
          </p:sp>
        </p:grpSp>
        <p:sp>
          <p:nvSpPr>
            <p:cNvPr id="49203" name="Freeform 77"/>
            <p:cNvSpPr>
              <a:spLocks/>
            </p:cNvSpPr>
            <p:nvPr/>
          </p:nvSpPr>
          <p:spPr bwMode="auto">
            <a:xfrm>
              <a:off x="1927" y="2069"/>
              <a:ext cx="409" cy="454"/>
            </a:xfrm>
            <a:custGeom>
              <a:avLst/>
              <a:gdLst>
                <a:gd name="T0" fmla="*/ 0 w 273"/>
                <a:gd name="T1" fmla="*/ 0 h 544"/>
                <a:gd name="T2" fmla="*/ 15 w 273"/>
                <a:gd name="T3" fmla="*/ 452 h 544"/>
                <a:gd name="T4" fmla="*/ 409 w 273"/>
                <a:gd name="T5" fmla="*/ 454 h 544"/>
                <a:gd name="T6" fmla="*/ 0 60000 65536"/>
                <a:gd name="T7" fmla="*/ 0 60000 65536"/>
                <a:gd name="T8" fmla="*/ 0 60000 65536"/>
                <a:gd name="T9" fmla="*/ 0 w 273"/>
                <a:gd name="T10" fmla="*/ 0 h 544"/>
                <a:gd name="T11" fmla="*/ 273 w 273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544">
                  <a:moveTo>
                    <a:pt x="0" y="0"/>
                  </a:moveTo>
                  <a:lnTo>
                    <a:pt x="10" y="542"/>
                  </a:lnTo>
                  <a:lnTo>
                    <a:pt x="273" y="544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9204" name="Text Box 78"/>
            <p:cNvSpPr txBox="1">
              <a:spLocks noChangeArrowheads="1"/>
            </p:cNvSpPr>
            <p:nvPr/>
          </p:nvSpPr>
          <p:spPr bwMode="auto">
            <a:xfrm>
              <a:off x="1825" y="187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+</a:t>
              </a:r>
            </a:p>
          </p:txBody>
        </p:sp>
        <p:sp>
          <p:nvSpPr>
            <p:cNvPr id="49205" name="AutoShape 79"/>
            <p:cNvSpPr>
              <a:spLocks/>
            </p:cNvSpPr>
            <p:nvPr/>
          </p:nvSpPr>
          <p:spPr bwMode="auto">
            <a:xfrm>
              <a:off x="2018" y="1752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grpSp>
          <p:nvGrpSpPr>
            <p:cNvPr id="49206" name="Group 80"/>
            <p:cNvGrpSpPr>
              <a:grpSpLocks/>
            </p:cNvGrpSpPr>
            <p:nvPr/>
          </p:nvGrpSpPr>
          <p:grpSpPr bwMode="auto">
            <a:xfrm>
              <a:off x="2154" y="2659"/>
              <a:ext cx="197" cy="363"/>
              <a:chOff x="2154" y="2659"/>
              <a:chExt cx="197" cy="363"/>
            </a:xfrm>
          </p:grpSpPr>
          <p:sp>
            <p:nvSpPr>
              <p:cNvPr id="49215" name="Line 81"/>
              <p:cNvSpPr>
                <a:spLocks noChangeShapeType="1"/>
              </p:cNvSpPr>
              <p:nvPr/>
            </p:nvSpPr>
            <p:spPr bwMode="auto">
              <a:xfrm>
                <a:off x="2331" y="265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fr-FR"/>
              </a:p>
            </p:txBody>
          </p:sp>
          <p:sp>
            <p:nvSpPr>
              <p:cNvPr id="4921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659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buFont typeface="Times" pitchFamily="18" charset="0"/>
                  <a:buNone/>
                </a:pPr>
                <a:r>
                  <a:rPr lang="fr-FR" altLang="fr-FR"/>
                  <a:t>h</a:t>
                </a:r>
              </a:p>
            </p:txBody>
          </p:sp>
        </p:grpSp>
        <p:sp>
          <p:nvSpPr>
            <p:cNvPr id="49207" name="Freeform 83"/>
            <p:cNvSpPr>
              <a:spLocks/>
            </p:cNvSpPr>
            <p:nvPr/>
          </p:nvSpPr>
          <p:spPr bwMode="auto">
            <a:xfrm>
              <a:off x="1939" y="2976"/>
              <a:ext cx="397" cy="953"/>
            </a:xfrm>
            <a:custGeom>
              <a:avLst/>
              <a:gdLst>
                <a:gd name="T0" fmla="*/ 0 w 273"/>
                <a:gd name="T1" fmla="*/ 0 h 544"/>
                <a:gd name="T2" fmla="*/ 15 w 273"/>
                <a:gd name="T3" fmla="*/ 949 h 544"/>
                <a:gd name="T4" fmla="*/ 397 w 273"/>
                <a:gd name="T5" fmla="*/ 953 h 544"/>
                <a:gd name="T6" fmla="*/ 0 60000 65536"/>
                <a:gd name="T7" fmla="*/ 0 60000 65536"/>
                <a:gd name="T8" fmla="*/ 0 60000 65536"/>
                <a:gd name="T9" fmla="*/ 0 w 273"/>
                <a:gd name="T10" fmla="*/ 0 h 544"/>
                <a:gd name="T11" fmla="*/ 273 w 273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544">
                  <a:moveTo>
                    <a:pt x="0" y="0"/>
                  </a:moveTo>
                  <a:lnTo>
                    <a:pt x="10" y="542"/>
                  </a:lnTo>
                  <a:lnTo>
                    <a:pt x="273" y="544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9208" name="Text Box 84"/>
            <p:cNvSpPr txBox="1">
              <a:spLocks noChangeArrowheads="1"/>
            </p:cNvSpPr>
            <p:nvPr/>
          </p:nvSpPr>
          <p:spPr bwMode="auto">
            <a:xfrm>
              <a:off x="1837" y="2780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+</a:t>
              </a:r>
            </a:p>
          </p:txBody>
        </p:sp>
        <p:sp>
          <p:nvSpPr>
            <p:cNvPr id="49209" name="AutoShape 85"/>
            <p:cNvSpPr>
              <a:spLocks/>
            </p:cNvSpPr>
            <p:nvPr/>
          </p:nvSpPr>
          <p:spPr bwMode="auto">
            <a:xfrm>
              <a:off x="2030" y="2659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49210" name="Text Box 86"/>
            <p:cNvSpPr txBox="1">
              <a:spLocks noChangeArrowheads="1"/>
            </p:cNvSpPr>
            <p:nvPr/>
          </p:nvSpPr>
          <p:spPr bwMode="auto">
            <a:xfrm>
              <a:off x="748" y="2024"/>
              <a:ext cx="8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Iteration 1</a:t>
              </a:r>
            </a:p>
          </p:txBody>
        </p:sp>
        <p:sp>
          <p:nvSpPr>
            <p:cNvPr id="49211" name="Text Box 87"/>
            <p:cNvSpPr txBox="1">
              <a:spLocks noChangeArrowheads="1"/>
            </p:cNvSpPr>
            <p:nvPr/>
          </p:nvSpPr>
          <p:spPr bwMode="auto">
            <a:xfrm>
              <a:off x="657" y="3249"/>
              <a:ext cx="8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Iteration 2</a:t>
              </a:r>
            </a:p>
          </p:txBody>
        </p:sp>
        <p:sp>
          <p:nvSpPr>
            <p:cNvPr id="49212" name="AutoShape 88"/>
            <p:cNvSpPr>
              <a:spLocks/>
            </p:cNvSpPr>
            <p:nvPr/>
          </p:nvSpPr>
          <p:spPr bwMode="auto">
            <a:xfrm>
              <a:off x="1610" y="1706"/>
              <a:ext cx="91" cy="908"/>
            </a:xfrm>
            <a:prstGeom prst="leftBrace">
              <a:avLst>
                <a:gd name="adj1" fmla="val 831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49213" name="AutoShape 89"/>
            <p:cNvSpPr>
              <a:spLocks/>
            </p:cNvSpPr>
            <p:nvPr/>
          </p:nvSpPr>
          <p:spPr bwMode="auto">
            <a:xfrm>
              <a:off x="1610" y="2704"/>
              <a:ext cx="91" cy="1316"/>
            </a:xfrm>
            <a:prstGeom prst="leftBrace">
              <a:avLst>
                <a:gd name="adj1" fmla="val 12051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49214" name="Text Box 90"/>
            <p:cNvSpPr txBox="1">
              <a:spLocks noChangeArrowheads="1"/>
            </p:cNvSpPr>
            <p:nvPr/>
          </p:nvSpPr>
          <p:spPr bwMode="auto">
            <a:xfrm>
              <a:off x="0" y="2568"/>
              <a:ext cx="14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BFS style iterations</a:t>
              </a:r>
            </a:p>
          </p:txBody>
        </p:sp>
      </p:grpSp>
      <p:sp>
        <p:nvSpPr>
          <p:cNvPr id="49159" name="Line 91"/>
          <p:cNvSpPr>
            <a:spLocks noChangeShapeType="1"/>
          </p:cNvSpPr>
          <p:nvPr/>
        </p:nvSpPr>
        <p:spPr bwMode="auto">
          <a:xfrm>
            <a:off x="3779838" y="3213100"/>
            <a:ext cx="2952750" cy="20161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9160" name="Line 92"/>
          <p:cNvSpPr>
            <a:spLocks noChangeShapeType="1"/>
          </p:cNvSpPr>
          <p:nvPr/>
        </p:nvSpPr>
        <p:spPr bwMode="auto">
          <a:xfrm flipV="1">
            <a:off x="3851275" y="3141663"/>
            <a:ext cx="2808288" cy="2087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</p:spTree>
  </p:cSld>
  <p:clrMapOvr>
    <a:masterClrMapping/>
  </p:clrMapOvr>
  <p:transition advTm="28453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 smtClean="0"/>
              <a:t>Performance measures : </a:t>
            </a:r>
            <a:br>
              <a:rPr lang="fr-FR" altLang="fr-FR" sz="2800" smtClean="0"/>
            </a:br>
            <a:r>
              <a:rPr lang="fr-FR" altLang="fr-FR" sz="2800" smtClean="0"/>
              <a:t>effect of saturation</a:t>
            </a:r>
          </a:p>
        </p:txBody>
      </p:sp>
      <p:pic>
        <p:nvPicPr>
          <p:cNvPr id="50179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52713"/>
            <a:ext cx="7288212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Transitive closure allows more efficiency</a:t>
            </a:r>
          </a:p>
          <a:p>
            <a:pPr lvl="1"/>
            <a:r>
              <a:rPr lang="fr-FR" altLang="fr-FR" sz="1800" smtClean="0"/>
              <a:t>Manual Saturation "à la Ciardo" (Tacas'01 and '03) using * operator</a:t>
            </a:r>
          </a:p>
          <a:p>
            <a:pPr lvl="1"/>
            <a:r>
              <a:rPr lang="fr-FR" altLang="fr-FR" sz="1800" smtClean="0"/>
              <a:t>Organize events by highest variable affected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en-US" altLang="fr-FR" smtClean="0"/>
              <a:t>CTL Model checking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7338" cy="70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BDD : an example :</a:t>
            </a:r>
            <a:br>
              <a:rPr lang="en-US" altLang="fr-FR" smtClean="0"/>
            </a:br>
            <a:r>
              <a:rPr lang="en-US" altLang="fr-FR" smtClean="0"/>
              <a:t>f = ( a </a:t>
            </a:r>
            <a:r>
              <a:rPr lang="en-US" altLang="fr-FR" smtClean="0">
                <a:latin typeface="cmsy10" pitchFamily="34" charset="0"/>
              </a:rPr>
              <a:t>OR</a:t>
            </a:r>
            <a:r>
              <a:rPr lang="en-US" altLang="fr-FR" smtClean="0"/>
              <a:t> b) </a:t>
            </a:r>
            <a:r>
              <a:rPr lang="en-US" altLang="fr-FR" smtClean="0">
                <a:latin typeface="cmsy10" pitchFamily="34" charset="0"/>
              </a:rPr>
              <a:t>AND</a:t>
            </a:r>
            <a:r>
              <a:rPr lang="en-US" altLang="fr-FR" smtClean="0"/>
              <a:t> 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An ordered (a&lt;b&lt;c) binary decision diagram for f :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7002462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The easy cases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fr-FR" smtClean="0">
                <a:solidFill>
                  <a:srgbClr val="FF0000"/>
                </a:solidFill>
              </a:rPr>
              <a:t>Case 1</a:t>
            </a:r>
            <a:r>
              <a:rPr lang="en-US" altLang="fr-FR" smtClean="0"/>
              <a:t>: </a:t>
            </a:r>
            <a:r>
              <a:rPr lang="en-US" altLang="fr-FR" smtClean="0">
                <a:sym typeface="Symbol" pitchFamily="18" charset="2"/>
              </a:rPr>
              <a:t></a:t>
            </a:r>
            <a:r>
              <a:rPr lang="en-US" altLang="fr-FR" smtClean="0"/>
              <a:t> </a:t>
            </a:r>
            <a:r>
              <a:rPr lang="en-US" altLang="fr-FR" smtClean="0">
                <a:sym typeface="Symbol" pitchFamily="18" charset="2"/>
              </a:rPr>
              <a:t> </a:t>
            </a:r>
            <a:r>
              <a:rPr lang="en-US" altLang="fr-FR" i="1" smtClean="0">
                <a:latin typeface="Times New Roman" pitchFamily="18" charset="0"/>
              </a:rPr>
              <a:t>p </a:t>
            </a:r>
            <a:r>
              <a:rPr lang="en-US" altLang="fr-FR" smtClean="0"/>
              <a:t>(with </a:t>
            </a:r>
            <a:r>
              <a:rPr lang="en-US" altLang="fr-FR" i="1" smtClean="0">
                <a:latin typeface="Times New Roman" pitchFamily="18" charset="0"/>
              </a:rPr>
              <a:t>p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fr-FR" smtClean="0"/>
              <a:t> </a:t>
            </a:r>
            <a:r>
              <a:rPr lang="en-US" altLang="fr-FR" i="1" smtClean="0">
                <a:latin typeface="Times New Roman" pitchFamily="18" charset="0"/>
              </a:rPr>
              <a:t>AP</a:t>
            </a:r>
            <a:r>
              <a:rPr lang="en-US" altLang="fr-FR" smtClean="0"/>
              <a:t>)</a:t>
            </a:r>
            <a:endParaRPr lang="en-US" altLang="fr-FR" i="1" smtClean="0"/>
          </a:p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altLang="fr-FR" smtClean="0"/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fr-FR" smtClean="0"/>
              <a:t>	</a:t>
            </a:r>
            <a:r>
              <a:rPr lang="en-US" altLang="fr-FR" i="1" smtClean="0">
                <a:latin typeface="Times New Roman" pitchFamily="18" charset="0"/>
              </a:rPr>
              <a:t>S</a:t>
            </a:r>
            <a:r>
              <a:rPr lang="en-US" altLang="fr-FR" i="1" baseline="-25000" smtClean="0">
                <a:latin typeface="Times New Roman" pitchFamily="18" charset="0"/>
              </a:rPr>
              <a:t>K</a:t>
            </a:r>
            <a:r>
              <a:rPr lang="en-US" altLang="fr-FR" i="1" smtClean="0">
                <a:latin typeface="Times New Roman" pitchFamily="18" charset="0"/>
              </a:rPr>
              <a:t>(p) </a:t>
            </a:r>
            <a:r>
              <a:rPr lang="en-US" altLang="fr-FR" smtClean="0"/>
              <a:t>is given by </a:t>
            </a:r>
            <a:r>
              <a:rPr lang="en-US" altLang="fr-FR" i="1" smtClean="0">
                <a:latin typeface="Times New Roman" pitchFamily="18" charset="0"/>
              </a:rPr>
              <a:t>{s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fr-FR" i="1" smtClean="0">
                <a:latin typeface="Times New Roman" pitchFamily="18" charset="0"/>
              </a:rPr>
              <a:t>S | p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fr-FR" i="1" smtClean="0">
                <a:sym typeface="MT Extra" pitchFamily="18" charset="2"/>
              </a:rPr>
              <a:t></a:t>
            </a:r>
            <a:r>
              <a:rPr lang="en-US" altLang="fr-FR" i="1" smtClean="0">
                <a:latin typeface="Times New Roman" pitchFamily="18" charset="0"/>
              </a:rPr>
              <a:t>(s)}</a:t>
            </a:r>
            <a:r>
              <a:rPr lang="en-US" altLang="fr-FR" smtClean="0"/>
              <a:t> thus by definition 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altLang="fr-FR" i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buFont typeface="Times" pitchFamily="18" charset="0"/>
              <a:buNone/>
            </a:pP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fr-FR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fr-FR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 p)</a:t>
            </a:r>
            <a:r>
              <a:rPr lang="en-US" altLang="fr-FR" smtClean="0">
                <a:solidFill>
                  <a:schemeClr val="accent2"/>
                </a:solidFill>
                <a:latin typeface="Times New Roman" pitchFamily="18" charset="0"/>
              </a:rPr>
              <a:t> = 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lang="en-US" altLang="fr-FR" smtClean="0">
                <a:solidFill>
                  <a:schemeClr val="accent2"/>
                </a:solidFill>
                <a:latin typeface="Times New Roman" pitchFamily="18" charset="0"/>
              </a:rPr>
              <a:t>\ 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fr-FR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(p)</a:t>
            </a:r>
            <a:endParaRPr lang="en-US" altLang="fr-FR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fr-FR" smtClean="0">
                <a:solidFill>
                  <a:srgbClr val="FF0000"/>
                </a:solidFill>
              </a:rPr>
              <a:t>Case 2</a:t>
            </a:r>
            <a:r>
              <a:rPr lang="en-US" altLang="fr-FR" smtClean="0"/>
              <a:t>: </a:t>
            </a:r>
            <a:r>
              <a:rPr lang="en-US" altLang="fr-FR" smtClean="0">
                <a:sym typeface="Symbol" pitchFamily="18" charset="2"/>
              </a:rPr>
              <a:t></a:t>
            </a:r>
            <a:r>
              <a:rPr lang="en-US" altLang="fr-FR" smtClean="0"/>
              <a:t> </a:t>
            </a:r>
            <a:r>
              <a:rPr lang="en-US" altLang="fr-FR" smtClean="0">
                <a:sym typeface="Symbol" pitchFamily="18" charset="2"/>
              </a:rPr>
              <a:t></a:t>
            </a:r>
            <a:r>
              <a:rPr lang="en-US" altLang="fr-FR" smtClean="0"/>
              <a:t> </a:t>
            </a:r>
            <a:r>
              <a:rPr lang="en-US" altLang="fr-FR" i="1" smtClean="0">
                <a:latin typeface="Times New Roman" pitchFamily="18" charset="0"/>
              </a:rPr>
              <a:t>p</a:t>
            </a:r>
            <a:r>
              <a:rPr lang="en-US" altLang="fr-FR" i="1" smtClean="0"/>
              <a:t> </a:t>
            </a:r>
            <a:r>
              <a:rPr lang="en-US" altLang="fr-FR" smtClean="0">
                <a:sym typeface="Symbol" pitchFamily="18" charset="2"/>
              </a:rPr>
              <a:t></a:t>
            </a:r>
            <a:r>
              <a:rPr lang="en-US" altLang="fr-FR" smtClean="0"/>
              <a:t> </a:t>
            </a:r>
            <a:r>
              <a:rPr lang="en-US" altLang="fr-FR" i="1" smtClean="0">
                <a:latin typeface="Times New Roman" pitchFamily="18" charset="0"/>
              </a:rPr>
              <a:t>q </a:t>
            </a:r>
            <a:r>
              <a:rPr lang="en-US" altLang="fr-FR" smtClean="0"/>
              <a:t>(with </a:t>
            </a:r>
            <a:r>
              <a:rPr lang="en-US" altLang="fr-FR" i="1" smtClean="0">
                <a:latin typeface="Times New Roman" pitchFamily="18" charset="0"/>
              </a:rPr>
              <a:t>p</a:t>
            </a:r>
            <a:r>
              <a:rPr lang="en-US" altLang="fr-FR" smtClean="0"/>
              <a:t>, </a:t>
            </a:r>
            <a:r>
              <a:rPr lang="en-US" altLang="fr-FR" i="1" smtClean="0">
                <a:latin typeface="Times New Roman" pitchFamily="18" charset="0"/>
              </a:rPr>
              <a:t>q</a:t>
            </a:r>
            <a:r>
              <a:rPr lang="en-US" altLang="fr-FR" i="1" smtClean="0"/>
              <a:t>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fr-FR" smtClean="0"/>
              <a:t> </a:t>
            </a:r>
            <a:r>
              <a:rPr lang="en-US" altLang="fr-FR" i="1" smtClean="0">
                <a:latin typeface="Times New Roman" pitchFamily="18" charset="0"/>
              </a:rPr>
              <a:t>AP</a:t>
            </a:r>
            <a:r>
              <a:rPr lang="en-US" altLang="fr-FR" smtClean="0"/>
              <a:t>)</a:t>
            </a:r>
            <a:endParaRPr lang="en-US" altLang="fr-FR" i="1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 algn="ctr">
              <a:lnSpc>
                <a:spcPct val="80000"/>
              </a:lnSpc>
              <a:buFont typeface="Times" pitchFamily="18" charset="0"/>
              <a:buNone/>
            </a:pPr>
            <a:r>
              <a:rPr lang="en-US" altLang="fr-FR" i="1" smtClean="0">
                <a:latin typeface="Times New Roman" pitchFamily="18" charset="0"/>
              </a:rPr>
              <a:t>	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fr-FR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(p</a:t>
            </a:r>
            <a:r>
              <a:rPr lang="en-US" altLang="fr-FR" i="1" smtClean="0">
                <a:solidFill>
                  <a:schemeClr val="accent2"/>
                </a:solidFill>
              </a:rPr>
              <a:t> </a:t>
            </a:r>
            <a:r>
              <a:rPr lang="en-US" altLang="fr-FR" smtClean="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fr-FR" smtClean="0">
                <a:solidFill>
                  <a:schemeClr val="accent2"/>
                </a:solidFill>
              </a:rPr>
              <a:t> 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q)</a:t>
            </a:r>
            <a:r>
              <a:rPr lang="en-US" altLang="fr-FR" smtClean="0">
                <a:solidFill>
                  <a:schemeClr val="accent2"/>
                </a:solidFill>
                <a:latin typeface="Times New Roman" pitchFamily="18" charset="0"/>
              </a:rPr>
              <a:t> = 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fr-FR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(p)</a:t>
            </a:r>
            <a:r>
              <a:rPr lang="en-US" altLang="fr-FR" i="1" smtClean="0">
                <a:solidFill>
                  <a:schemeClr val="accent2"/>
                </a:solidFill>
              </a:rPr>
              <a:t> </a:t>
            </a:r>
            <a:r>
              <a:rPr lang="en-US" altLang="fr-FR" smtClean="0">
                <a:solidFill>
                  <a:schemeClr val="accent2"/>
                </a:solidFill>
                <a:sym typeface="Symbol" pitchFamily="18" charset="2"/>
              </a:rPr>
              <a:t></a:t>
            </a:r>
            <a:r>
              <a:rPr lang="en-US" altLang="fr-FR" smtClean="0">
                <a:solidFill>
                  <a:schemeClr val="accent2"/>
                </a:solidFill>
              </a:rPr>
              <a:t> 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fr-FR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(q)</a:t>
            </a:r>
            <a:endParaRPr lang="en-US" altLang="fr-FR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fr-FR" smtClean="0">
                <a:solidFill>
                  <a:srgbClr val="FF0000"/>
                </a:solidFill>
              </a:rPr>
              <a:t>Case 3</a:t>
            </a:r>
            <a:r>
              <a:rPr lang="en-US" altLang="fr-FR" smtClean="0"/>
              <a:t>: </a:t>
            </a:r>
            <a:r>
              <a:rPr lang="en-US" altLang="fr-FR" smtClean="0">
                <a:sym typeface="Symbol" pitchFamily="18" charset="2"/>
              </a:rPr>
              <a:t></a:t>
            </a:r>
            <a:r>
              <a:rPr lang="en-US" altLang="fr-FR" smtClean="0"/>
              <a:t> </a:t>
            </a:r>
            <a:r>
              <a:rPr lang="en-US" altLang="fr-FR" smtClean="0">
                <a:sym typeface="Symbol" pitchFamily="18" charset="2"/>
              </a:rPr>
              <a:t></a:t>
            </a:r>
            <a:r>
              <a:rPr lang="en-US" altLang="fr-FR" smtClean="0"/>
              <a:t> </a:t>
            </a:r>
            <a:r>
              <a:rPr lang="en-US" altLang="fr-FR" i="1" smtClean="0"/>
              <a:t>EX </a:t>
            </a:r>
            <a:r>
              <a:rPr lang="en-US" altLang="fr-FR" i="1" smtClean="0">
                <a:latin typeface="Times New Roman" pitchFamily="18" charset="0"/>
              </a:rPr>
              <a:t>p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smtClean="0"/>
              <a:t>(with </a:t>
            </a:r>
            <a:r>
              <a:rPr lang="en-US" altLang="fr-FR" i="1" smtClean="0">
                <a:latin typeface="Times New Roman" pitchFamily="18" charset="0"/>
              </a:rPr>
              <a:t>p</a:t>
            </a:r>
            <a:r>
              <a:rPr lang="en-US" altLang="fr-FR" i="1" smtClean="0"/>
              <a:t>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fr-FR" smtClean="0"/>
              <a:t> </a:t>
            </a:r>
            <a:r>
              <a:rPr lang="en-US" altLang="fr-FR" i="1" smtClean="0">
                <a:latin typeface="Times New Roman" pitchFamily="18" charset="0"/>
              </a:rPr>
              <a:t>AP</a:t>
            </a:r>
            <a:r>
              <a:rPr lang="en-US" altLang="fr-FR" smtClean="0"/>
              <a:t>)</a:t>
            </a:r>
            <a:endParaRPr lang="en-US" altLang="fr-FR" i="1" smtClean="0"/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fr-FR" smtClean="0"/>
              <a:t>	For the following, let us define </a:t>
            </a:r>
            <a:r>
              <a:rPr lang="en-US" altLang="fr-FR" i="1" smtClean="0">
                <a:latin typeface="Times New Roman" pitchFamily="18" charset="0"/>
              </a:rPr>
              <a:t>pre(X)</a:t>
            </a:r>
            <a:r>
              <a:rPr lang="en-US" altLang="fr-FR" smtClean="0"/>
              <a:t>, where </a:t>
            </a:r>
            <a:r>
              <a:rPr lang="en-US" altLang="fr-FR" i="1" smtClean="0">
                <a:latin typeface="Times New Roman" pitchFamily="18" charset="0"/>
              </a:rPr>
              <a:t>X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fr-FR" smtClean="0">
                <a:latin typeface="Times New Roman" pitchFamily="18" charset="0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S</a:t>
            </a:r>
            <a:r>
              <a:rPr lang="en-US" altLang="fr-FR" smtClean="0"/>
              <a:t>, as the set </a:t>
            </a:r>
            <a:br>
              <a:rPr lang="en-US" altLang="fr-FR" smtClean="0"/>
            </a:br>
            <a:r>
              <a:rPr lang="en-US" altLang="fr-FR" i="1" smtClean="0">
                <a:latin typeface="Times New Roman" pitchFamily="18" charset="0"/>
              </a:rPr>
              <a:t>pre(X) =</a:t>
            </a:r>
            <a:r>
              <a:rPr lang="en-US" altLang="fr-FR" smtClean="0"/>
              <a:t> </a:t>
            </a:r>
            <a:r>
              <a:rPr lang="en-US" altLang="fr-FR" i="1" smtClean="0">
                <a:latin typeface="Times New Roman" pitchFamily="18" charset="0"/>
              </a:rPr>
              <a:t>{ s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fr-FR" i="1" smtClean="0">
                <a:latin typeface="Times New Roman" pitchFamily="18" charset="0"/>
              </a:rPr>
              <a:t>S |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fr-FR" i="1" smtClean="0">
                <a:latin typeface="Times New Roman" pitchFamily="18" charset="0"/>
              </a:rPr>
              <a:t>  t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fr-FR" i="1" smtClean="0">
                <a:latin typeface="Times New Roman" pitchFamily="18" charset="0"/>
              </a:rPr>
              <a:t> X : s </a:t>
            </a:r>
            <a:r>
              <a:rPr lang="en-US" altLang="fr-FR" i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fr-FR" i="1" smtClean="0">
                <a:latin typeface="Times New Roman" pitchFamily="18" charset="0"/>
              </a:rPr>
              <a:t> t }</a:t>
            </a:r>
            <a:r>
              <a:rPr lang="en-US" altLang="fr-FR" smtClean="0"/>
              <a:t>.</a:t>
            </a:r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 algn="ctr">
              <a:lnSpc>
                <a:spcPct val="80000"/>
              </a:lnSpc>
              <a:buFont typeface="Times" pitchFamily="18" charset="0"/>
              <a:buNone/>
            </a:pPr>
            <a:r>
              <a:rPr lang="en-US" altLang="fr-FR" smtClean="0"/>
              <a:t>	 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fr-FR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fr-FR" i="1" smtClean="0">
                <a:solidFill>
                  <a:schemeClr val="accent2"/>
                </a:solidFill>
              </a:rPr>
              <a:t>EX 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p) = pre(S</a:t>
            </a:r>
            <a:r>
              <a:rPr lang="en-US" altLang="fr-FR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i="1" smtClean="0">
                <a:solidFill>
                  <a:schemeClr val="accent2"/>
                </a:solidFill>
                <a:latin typeface="Times New Roman" pitchFamily="18" charset="0"/>
              </a:rPr>
              <a:t>(p))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BDD based algorithm for </a:t>
            </a:r>
            <a:br>
              <a:rPr lang="en-US" altLang="fr-FR" smtClean="0"/>
            </a:br>
            <a:r>
              <a:rPr lang="en-US" altLang="fr-FR" smtClean="0"/>
              <a:t>EX(f)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200" smtClean="0"/>
              <a:t>Let F be the set of states satisfying “f”</a:t>
            </a:r>
          </a:p>
          <a:p>
            <a:pPr lvl="1"/>
            <a:r>
              <a:rPr lang="en-US" altLang="fr-FR" smtClean="0"/>
              <a:t>F can be built by selecting states from the full state space</a:t>
            </a:r>
          </a:p>
          <a:p>
            <a:r>
              <a:rPr lang="en-US" altLang="fr-FR" sz="3200" smtClean="0"/>
              <a:t>EX(F) </a:t>
            </a:r>
          </a:p>
          <a:p>
            <a:pPr lvl="1"/>
            <a:r>
              <a:rPr lang="en-US" altLang="fr-FR" smtClean="0"/>
              <a:t>S := Next</a:t>
            </a:r>
            <a:r>
              <a:rPr lang="en-US" altLang="fr-FR" baseline="30000" smtClean="0"/>
              <a:t>-1</a:t>
            </a:r>
            <a:r>
              <a:rPr lang="en-US" altLang="fr-FR" smtClean="0"/>
              <a:t> (F)</a:t>
            </a:r>
          </a:p>
          <a:p>
            <a:pPr lvl="1"/>
            <a:r>
              <a:rPr lang="en-US" altLang="fr-FR" smtClean="0"/>
              <a:t>Return 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The </a:t>
            </a:r>
            <a:r>
              <a:rPr lang="en-US" altLang="fr-FR" i="1" smtClean="0"/>
              <a:t>EG</a:t>
            </a:r>
            <a:r>
              <a:rPr lang="en-US" altLang="fr-FR" smtClean="0"/>
              <a:t> operator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fr-FR" sz="2400" smtClean="0">
                <a:solidFill>
                  <a:srgbClr val="FF0000"/>
                </a:solidFill>
              </a:rPr>
              <a:t>Case 4</a:t>
            </a:r>
            <a:r>
              <a:rPr lang="en-US" altLang="fr-FR" sz="2400" smtClean="0"/>
              <a:t>: </a:t>
            </a:r>
            <a:r>
              <a:rPr lang="en-US" altLang="fr-FR" sz="2400" smtClean="0">
                <a:sym typeface="Symbol" pitchFamily="18" charset="2"/>
              </a:rPr>
              <a:t></a:t>
            </a:r>
            <a:r>
              <a:rPr lang="en-US" altLang="fr-FR" sz="2400" smtClean="0"/>
              <a:t> </a:t>
            </a:r>
            <a:r>
              <a:rPr lang="en-US" altLang="fr-FR" sz="2400" smtClean="0">
                <a:sym typeface="Symbol" pitchFamily="18" charset="2"/>
              </a:rPr>
              <a:t> </a:t>
            </a:r>
            <a:r>
              <a:rPr lang="en-US" altLang="fr-FR" sz="2400" i="1" smtClean="0">
                <a:sym typeface="Symbol" pitchFamily="18" charset="2"/>
              </a:rPr>
              <a:t>EG</a:t>
            </a:r>
            <a:r>
              <a:rPr lang="en-US" altLang="fr-FR" sz="2400" smtClean="0">
                <a:sym typeface="Symbol" pitchFamily="18" charset="2"/>
              </a:rPr>
              <a:t> </a:t>
            </a:r>
            <a:r>
              <a:rPr lang="en-US" altLang="fr-FR" sz="2400" i="1" smtClean="0">
                <a:latin typeface="Times New Roman" pitchFamily="18" charset="0"/>
              </a:rPr>
              <a:t>p </a:t>
            </a:r>
            <a:r>
              <a:rPr lang="en-US" altLang="fr-FR" sz="2400" smtClean="0"/>
              <a:t>(with </a:t>
            </a:r>
            <a:r>
              <a:rPr lang="en-US" altLang="fr-FR" sz="2400" i="1" smtClean="0">
                <a:latin typeface="Times New Roman" pitchFamily="18" charset="0"/>
              </a:rPr>
              <a:t>p </a:t>
            </a:r>
            <a:r>
              <a:rPr lang="en-US" altLang="fr-FR" sz="2400" i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fr-FR" sz="2400" smtClean="0"/>
              <a:t> </a:t>
            </a:r>
            <a:r>
              <a:rPr lang="en-US" altLang="fr-FR" sz="2400" i="1" smtClean="0">
                <a:latin typeface="Times New Roman" pitchFamily="18" charset="0"/>
              </a:rPr>
              <a:t>AP</a:t>
            </a:r>
            <a:r>
              <a:rPr lang="en-US" altLang="fr-FR" sz="2400" smtClean="0"/>
              <a:t>)</a:t>
            </a:r>
            <a:endParaRPr lang="en-US" altLang="fr-FR" sz="2400" i="1" smtClean="0"/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fr-FR" sz="2400" i="1" smtClean="0">
                <a:latin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fr-FR" sz="2400" i="1" smtClean="0">
                <a:latin typeface="Times New Roman" pitchFamily="18" charset="0"/>
              </a:rPr>
              <a:t>	S</a:t>
            </a:r>
            <a:r>
              <a:rPr lang="en-US" altLang="fr-FR" sz="2400" i="1" baseline="-25000" smtClean="0">
                <a:latin typeface="Times New Roman" pitchFamily="18" charset="0"/>
              </a:rPr>
              <a:t>K</a:t>
            </a:r>
            <a:r>
              <a:rPr lang="en-US" altLang="fr-FR" sz="2400" i="1" smtClean="0">
                <a:latin typeface="Times New Roman" pitchFamily="18" charset="0"/>
              </a:rPr>
              <a:t>(</a:t>
            </a:r>
            <a:r>
              <a:rPr lang="en-US" altLang="fr-FR" sz="2400" i="1" smtClean="0"/>
              <a:t>EG </a:t>
            </a:r>
            <a:r>
              <a:rPr lang="en-US" altLang="fr-FR" sz="2400" i="1" smtClean="0">
                <a:latin typeface="Times New Roman" pitchFamily="18" charset="0"/>
              </a:rPr>
              <a:t>p)</a:t>
            </a:r>
            <a:r>
              <a:rPr lang="en-US" altLang="fr-FR" sz="2400" smtClean="0"/>
              <a:t> is the greatest solution (w.r.t. </a:t>
            </a:r>
            <a:r>
              <a:rPr lang="en-US" altLang="fr-FR" sz="2400" smtClean="0">
                <a:sym typeface="Symbol" pitchFamily="18" charset="2"/>
              </a:rPr>
              <a:t></a:t>
            </a:r>
            <a:r>
              <a:rPr lang="en-US" altLang="fr-FR" sz="2400" smtClean="0"/>
              <a:t>) of the equation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altLang="fr-FR" sz="2400" i="1" smtClean="0"/>
          </a:p>
          <a:p>
            <a:pPr algn="ctr">
              <a:lnSpc>
                <a:spcPct val="80000"/>
              </a:lnSpc>
              <a:buFont typeface="Times" pitchFamily="18" charset="0"/>
              <a:buNone/>
            </a:pP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X = S</a:t>
            </a:r>
            <a:r>
              <a:rPr lang="en-US" altLang="fr-FR" sz="2400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(p)</a:t>
            </a:r>
            <a:r>
              <a:rPr lang="en-US" altLang="fr-FR" sz="2400" smtClean="0">
                <a:solidFill>
                  <a:schemeClr val="accent2"/>
                </a:solidFill>
              </a:rPr>
              <a:t> </a:t>
            </a:r>
            <a:r>
              <a:rPr lang="en-US" altLang="fr-FR" sz="2400" smtClean="0">
                <a:solidFill>
                  <a:schemeClr val="accent2"/>
                </a:solidFill>
                <a:sym typeface="Symbol" pitchFamily="18" charset="2"/>
              </a:rPr>
              <a:t></a:t>
            </a:r>
            <a:r>
              <a:rPr lang="en-US" altLang="fr-FR" sz="2400" smtClean="0">
                <a:solidFill>
                  <a:schemeClr val="accent2"/>
                </a:solidFill>
              </a:rPr>
              <a:t> 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pre(X)</a:t>
            </a:r>
          </a:p>
          <a:p>
            <a:pPr algn="ctr">
              <a:lnSpc>
                <a:spcPct val="80000"/>
              </a:lnSpc>
              <a:buFont typeface="Times" pitchFamily="18" charset="0"/>
              <a:buNone/>
            </a:pPr>
            <a:endParaRPr lang="en-US" altLang="fr-FR" sz="2400" i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fr-FR" sz="2400" i="1" smtClean="0">
                <a:latin typeface="Times New Roman" pitchFamily="18" charset="0"/>
              </a:rPr>
              <a:t>	S</a:t>
            </a:r>
            <a:r>
              <a:rPr lang="en-US" altLang="fr-FR" sz="2400" i="1" baseline="-25000" smtClean="0">
                <a:latin typeface="Times New Roman" pitchFamily="18" charset="0"/>
              </a:rPr>
              <a:t>K</a:t>
            </a:r>
            <a:r>
              <a:rPr lang="en-US" altLang="fr-FR" sz="2400" i="1" smtClean="0">
                <a:latin typeface="Times New Roman" pitchFamily="18" charset="0"/>
              </a:rPr>
              <a:t>(</a:t>
            </a:r>
            <a:r>
              <a:rPr lang="en-US" altLang="fr-FR" sz="2400" i="1" smtClean="0"/>
              <a:t>EG </a:t>
            </a:r>
            <a:r>
              <a:rPr lang="en-US" altLang="fr-FR" sz="2400" i="1" smtClean="0">
                <a:latin typeface="Times New Roman" pitchFamily="18" charset="0"/>
              </a:rPr>
              <a:t>p)</a:t>
            </a:r>
            <a:r>
              <a:rPr lang="en-US" altLang="fr-FR" sz="2400" smtClean="0"/>
              <a:t> is the fixed point of the sequence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altLang="fr-FR" sz="2400" smtClean="0"/>
          </a:p>
          <a:p>
            <a:pPr algn="ctr">
              <a:lnSpc>
                <a:spcPct val="80000"/>
              </a:lnSpc>
              <a:buFont typeface="Times" pitchFamily="18" charset="0"/>
              <a:buNone/>
            </a:pP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S, </a:t>
            </a:r>
            <a:r>
              <a:rPr lang="en-US" altLang="fr-FR" sz="2400" i="1" smtClean="0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(S), </a:t>
            </a:r>
            <a:r>
              <a:rPr lang="en-US" altLang="fr-FR" sz="2400" i="1" smtClean="0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fr-FR" sz="2400" i="1" smtClean="0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(S)), . . .</a:t>
            </a:r>
            <a:r>
              <a:rPr lang="en-US" altLang="fr-FR" sz="2400" smtClean="0"/>
              <a:t> where </a:t>
            </a:r>
            <a:r>
              <a:rPr lang="en-US" altLang="fr-FR" sz="2400" i="1" smtClean="0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(X) = S</a:t>
            </a:r>
            <a:r>
              <a:rPr lang="en-US" altLang="fr-FR" sz="2400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(p) </a:t>
            </a:r>
            <a:r>
              <a:rPr lang="en-US" altLang="fr-FR" sz="2400" smtClean="0">
                <a:solidFill>
                  <a:schemeClr val="accent2"/>
                </a:solidFill>
                <a:sym typeface="Symbol" pitchFamily="18" charset="2"/>
              </a:rPr>
              <a:t>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 pre(X)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Operator</a:t>
            </a:r>
            <a:br>
              <a:rPr lang="en-US" altLang="fr-FR" smtClean="0"/>
            </a:br>
            <a:r>
              <a:rPr lang="en-US" altLang="fr-FR" smtClean="0"/>
              <a:t>EG for EG (f)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200" dirty="0" smtClean="0"/>
              <a:t>Let F be the set of states satisfying “f”</a:t>
            </a:r>
          </a:p>
          <a:p>
            <a:r>
              <a:rPr lang="en-US" altLang="fr-FR" sz="3200" dirty="0" smtClean="0"/>
              <a:t>EG(F) </a:t>
            </a:r>
          </a:p>
          <a:p>
            <a:pPr lvl="1"/>
            <a:r>
              <a:rPr lang="en-US" altLang="fr-FR" dirty="0" smtClean="0"/>
              <a:t>S := F</a:t>
            </a:r>
          </a:p>
          <a:p>
            <a:pPr lvl="1"/>
            <a:r>
              <a:rPr lang="en-US" altLang="fr-FR" dirty="0" smtClean="0"/>
              <a:t>N := 0</a:t>
            </a:r>
          </a:p>
          <a:p>
            <a:pPr lvl="1"/>
            <a:r>
              <a:rPr lang="en-US" altLang="fr-FR" dirty="0" smtClean="0"/>
              <a:t>While (N != S)</a:t>
            </a:r>
          </a:p>
          <a:p>
            <a:pPr lvl="2"/>
            <a:r>
              <a:rPr lang="en-US" altLang="fr-FR" sz="2800" i="0" dirty="0" smtClean="0"/>
              <a:t>N := S</a:t>
            </a:r>
          </a:p>
          <a:p>
            <a:pPr lvl="2"/>
            <a:r>
              <a:rPr lang="en-US" altLang="fr-FR" sz="2800" i="0" dirty="0" smtClean="0"/>
              <a:t>S := S </a:t>
            </a:r>
            <a:r>
              <a:rPr lang="en-US" altLang="fr-FR" sz="2800" i="0" dirty="0" smtClean="0">
                <a:latin typeface="cmsy10" pitchFamily="34" charset="0"/>
                <a:cs typeface="Times New Roman"/>
              </a:rPr>
              <a:t>∩</a:t>
            </a:r>
            <a:r>
              <a:rPr lang="en-US" altLang="fr-FR" sz="2800" i="0" dirty="0" smtClean="0"/>
              <a:t> Next</a:t>
            </a:r>
            <a:r>
              <a:rPr lang="en-US" altLang="fr-FR" sz="2800" b="1" i="0" baseline="30000" dirty="0" smtClean="0"/>
              <a:t>-1</a:t>
            </a:r>
            <a:r>
              <a:rPr lang="en-US" altLang="fr-FR" sz="2800" i="0" dirty="0" smtClean="0"/>
              <a:t> (S)</a:t>
            </a:r>
          </a:p>
          <a:p>
            <a:pPr lvl="1"/>
            <a:r>
              <a:rPr lang="en-US" altLang="fr-FR" dirty="0" smtClean="0"/>
              <a:t>Return S</a:t>
            </a:r>
          </a:p>
          <a:p>
            <a:endParaRPr lang="en-US" altLang="fr-FR" dirty="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067175" y="1989138"/>
            <a:ext cx="4114800" cy="6953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Initialize with states that verify f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Potentially all these states verify Gf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2122488" y="2565400"/>
            <a:ext cx="21590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2266950" y="2492375"/>
            <a:ext cx="1800225" cy="2174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284663" y="3429000"/>
            <a:ext cx="4486275" cy="1025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Remove some potential candidates state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If s verifies Gf,  s verifies f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and successor verifies “f”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2411413" y="4581525"/>
            <a:ext cx="20891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3276600" y="4221163"/>
            <a:ext cx="1008063" cy="3603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5435600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6372225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651500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5651500" y="537368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5651500" y="558958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4643438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70199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5003800" y="5084763"/>
            <a:ext cx="1944688" cy="1368425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endParaRPr lang="fr-FR" altLang="fr-FR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4932363" y="60928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39" name="Oval 19"/>
          <p:cNvSpPr>
            <a:spLocks noChangeArrowheads="1"/>
          </p:cNvSpPr>
          <p:nvPr/>
        </p:nvSpPr>
        <p:spPr bwMode="auto">
          <a:xfrm>
            <a:off x="63722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5940425" y="60928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6659563" y="60928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659563" y="4941888"/>
            <a:ext cx="18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endParaRPr lang="fr-FR" altLang="fr-FR"/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6659563" y="4868863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F</a:t>
            </a:r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6659563" y="5589588"/>
            <a:ext cx="3603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Operator</a:t>
            </a:r>
            <a:br>
              <a:rPr lang="en-US" altLang="fr-FR" smtClean="0"/>
            </a:br>
            <a:r>
              <a:rPr lang="en-US" altLang="fr-FR" smtClean="0"/>
              <a:t>EG for EG (f)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54150"/>
            <a:ext cx="8861425" cy="5403850"/>
          </a:xfrm>
        </p:spPr>
        <p:txBody>
          <a:bodyPr/>
          <a:lstStyle/>
          <a:p>
            <a:r>
              <a:rPr lang="en-US" altLang="fr-FR" sz="3200" dirty="0" smtClean="0"/>
              <a:t>Let F be the set of states satisfying “f”</a:t>
            </a:r>
          </a:p>
          <a:p>
            <a:r>
              <a:rPr lang="en-US" altLang="fr-FR" sz="3200" dirty="0" smtClean="0"/>
              <a:t>EG(F) </a:t>
            </a:r>
          </a:p>
          <a:p>
            <a:pPr lvl="1"/>
            <a:r>
              <a:rPr lang="en-US" altLang="fr-FR" dirty="0" smtClean="0"/>
              <a:t>S := F</a:t>
            </a:r>
          </a:p>
          <a:p>
            <a:pPr lvl="1"/>
            <a:r>
              <a:rPr lang="en-US" altLang="fr-FR" dirty="0" smtClean="0"/>
              <a:t>N := 0</a:t>
            </a:r>
          </a:p>
          <a:p>
            <a:pPr lvl="1"/>
            <a:r>
              <a:rPr lang="en-US" altLang="fr-FR" dirty="0" smtClean="0"/>
              <a:t>While (N != S)</a:t>
            </a:r>
          </a:p>
          <a:p>
            <a:pPr lvl="2"/>
            <a:r>
              <a:rPr lang="en-US" altLang="fr-FR" sz="2800" i="0" dirty="0" smtClean="0"/>
              <a:t>N := S</a:t>
            </a:r>
          </a:p>
          <a:p>
            <a:pPr lvl="2"/>
            <a:r>
              <a:rPr lang="en-US" altLang="fr-FR" sz="2800" i="0" dirty="0" smtClean="0"/>
              <a:t>S := S </a:t>
            </a:r>
            <a:r>
              <a:rPr lang="en-US" altLang="fr-FR" sz="2800" i="0" dirty="0">
                <a:latin typeface="cmsy10" pitchFamily="34" charset="0"/>
                <a:cs typeface="Times New Roman"/>
              </a:rPr>
              <a:t>∩</a:t>
            </a:r>
            <a:r>
              <a:rPr lang="en-US" altLang="fr-FR" sz="2800" i="0" dirty="0" smtClean="0"/>
              <a:t> Next</a:t>
            </a:r>
            <a:r>
              <a:rPr lang="en-US" altLang="fr-FR" sz="2800" b="1" i="0" baseline="30000" dirty="0" smtClean="0"/>
              <a:t>-1</a:t>
            </a:r>
            <a:r>
              <a:rPr lang="en-US" altLang="fr-FR" sz="2800" i="0" dirty="0" smtClean="0"/>
              <a:t> (S)</a:t>
            </a:r>
          </a:p>
          <a:p>
            <a:pPr lvl="1"/>
            <a:r>
              <a:rPr lang="en-US" altLang="fr-FR" dirty="0" smtClean="0"/>
              <a:t>Return S</a:t>
            </a:r>
          </a:p>
          <a:p>
            <a:endParaRPr lang="en-US" altLang="fr-FR" dirty="0" smtClean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067175" y="1989138"/>
            <a:ext cx="4114800" cy="6953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Initialize with states that verify f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Potentially all these states verify Gf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122488" y="2565400"/>
            <a:ext cx="21590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H="1">
            <a:off x="2266950" y="2492375"/>
            <a:ext cx="1800225" cy="2174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284663" y="3429000"/>
            <a:ext cx="4486275" cy="1025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Remove some potential candidates state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If s verifies Gf,  s verifies f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and successor verifies “f”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2411413" y="4581525"/>
            <a:ext cx="20891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3276600" y="4221163"/>
            <a:ext cx="1008063" cy="3603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5435600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372225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651500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5651500" y="537368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H="1">
            <a:off x="5651500" y="558958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4643438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70199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4932363" y="60928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63722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5940425" y="60928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6659563" y="60928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6659563" y="4941888"/>
            <a:ext cx="18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endParaRPr lang="fr-FR" altLang="fr-FR"/>
          </a:p>
        </p:txBody>
      </p:sp>
      <p:sp>
        <p:nvSpPr>
          <p:cNvPr id="57366" name="Freeform 22"/>
          <p:cNvSpPr>
            <a:spLocks/>
          </p:cNvSpPr>
          <p:nvPr/>
        </p:nvSpPr>
        <p:spPr bwMode="auto">
          <a:xfrm>
            <a:off x="5219700" y="5070475"/>
            <a:ext cx="1873250" cy="1311275"/>
          </a:xfrm>
          <a:custGeom>
            <a:avLst/>
            <a:gdLst>
              <a:gd name="T0" fmla="*/ 0 w 1180"/>
              <a:gd name="T1" fmla="*/ 87313 h 826"/>
              <a:gd name="T2" fmla="*/ 0 w 1180"/>
              <a:gd name="T3" fmla="*/ 1311275 h 826"/>
              <a:gd name="T4" fmla="*/ 865188 w 1180"/>
              <a:gd name="T5" fmla="*/ 1311275 h 826"/>
              <a:gd name="T6" fmla="*/ 865188 w 1180"/>
              <a:gd name="T7" fmla="*/ 735013 h 826"/>
              <a:gd name="T8" fmla="*/ 1873250 w 1180"/>
              <a:gd name="T9" fmla="*/ 735013 h 826"/>
              <a:gd name="T10" fmla="*/ 1368425 w 1180"/>
              <a:gd name="T11" fmla="*/ 14288 h 826"/>
              <a:gd name="T12" fmla="*/ 1317625 w 1180"/>
              <a:gd name="T13" fmla="*/ 38100 h 826"/>
              <a:gd name="T14" fmla="*/ 1238250 w 1180"/>
              <a:gd name="T15" fmla="*/ 26988 h 826"/>
              <a:gd name="T16" fmla="*/ 1009650 w 1180"/>
              <a:gd name="T17" fmla="*/ 4763 h 826"/>
              <a:gd name="T18" fmla="*/ 541338 w 1180"/>
              <a:gd name="T19" fmla="*/ 38100 h 826"/>
              <a:gd name="T20" fmla="*/ 277813 w 1180"/>
              <a:gd name="T21" fmla="*/ 152400 h 826"/>
              <a:gd name="T22" fmla="*/ 73025 w 1180"/>
              <a:gd name="T23" fmla="*/ 141288 h 826"/>
              <a:gd name="T24" fmla="*/ 0 w 1180"/>
              <a:gd name="T25" fmla="*/ 87313 h 8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0"/>
              <a:gd name="T40" fmla="*/ 0 h 826"/>
              <a:gd name="T41" fmla="*/ 1180 w 1180"/>
              <a:gd name="T42" fmla="*/ 826 h 82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0" h="826">
                <a:moveTo>
                  <a:pt x="0" y="55"/>
                </a:moveTo>
                <a:lnTo>
                  <a:pt x="0" y="826"/>
                </a:lnTo>
                <a:lnTo>
                  <a:pt x="545" y="826"/>
                </a:lnTo>
                <a:lnTo>
                  <a:pt x="545" y="463"/>
                </a:lnTo>
                <a:lnTo>
                  <a:pt x="1180" y="463"/>
                </a:lnTo>
                <a:cubicBezTo>
                  <a:pt x="1074" y="312"/>
                  <a:pt x="977" y="153"/>
                  <a:pt x="862" y="9"/>
                </a:cubicBezTo>
                <a:cubicBezTo>
                  <a:pt x="855" y="0"/>
                  <a:pt x="842" y="23"/>
                  <a:pt x="830" y="24"/>
                </a:cubicBezTo>
                <a:cubicBezTo>
                  <a:pt x="813" y="26"/>
                  <a:pt x="797" y="19"/>
                  <a:pt x="780" y="17"/>
                </a:cubicBezTo>
                <a:cubicBezTo>
                  <a:pt x="709" y="8"/>
                  <a:pt x="718" y="10"/>
                  <a:pt x="636" y="3"/>
                </a:cubicBezTo>
                <a:cubicBezTo>
                  <a:pt x="532" y="6"/>
                  <a:pt x="439" y="0"/>
                  <a:pt x="341" y="24"/>
                </a:cubicBezTo>
                <a:cubicBezTo>
                  <a:pt x="286" y="52"/>
                  <a:pt x="229" y="62"/>
                  <a:pt x="175" y="96"/>
                </a:cubicBezTo>
                <a:cubicBezTo>
                  <a:pt x="132" y="94"/>
                  <a:pt x="89" y="95"/>
                  <a:pt x="46" y="89"/>
                </a:cubicBezTo>
                <a:cubicBezTo>
                  <a:pt x="32" y="87"/>
                  <a:pt x="18" y="60"/>
                  <a:pt x="0" y="55"/>
                </a:cubicBezTo>
                <a:close/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6659563" y="5589588"/>
            <a:ext cx="3603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Operator</a:t>
            </a:r>
            <a:br>
              <a:rPr lang="en-US" altLang="fr-FR" smtClean="0"/>
            </a:br>
            <a:r>
              <a:rPr lang="en-US" altLang="fr-FR" smtClean="0"/>
              <a:t>EG for EG (f)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54150"/>
            <a:ext cx="8861425" cy="5403850"/>
          </a:xfrm>
        </p:spPr>
        <p:txBody>
          <a:bodyPr/>
          <a:lstStyle/>
          <a:p>
            <a:r>
              <a:rPr lang="en-US" altLang="fr-FR" sz="3200" dirty="0" smtClean="0"/>
              <a:t>Let F be the set of states satisfying “f”</a:t>
            </a:r>
          </a:p>
          <a:p>
            <a:r>
              <a:rPr lang="en-US" altLang="fr-FR" sz="3200" dirty="0" smtClean="0"/>
              <a:t>EG(F) </a:t>
            </a:r>
          </a:p>
          <a:p>
            <a:pPr lvl="1"/>
            <a:r>
              <a:rPr lang="en-US" altLang="fr-FR" dirty="0" smtClean="0"/>
              <a:t>S := F</a:t>
            </a:r>
          </a:p>
          <a:p>
            <a:pPr lvl="1"/>
            <a:r>
              <a:rPr lang="en-US" altLang="fr-FR" dirty="0" smtClean="0"/>
              <a:t>N := 0</a:t>
            </a:r>
          </a:p>
          <a:p>
            <a:pPr lvl="1"/>
            <a:r>
              <a:rPr lang="en-US" altLang="fr-FR" dirty="0" smtClean="0"/>
              <a:t>While (N != S)</a:t>
            </a:r>
          </a:p>
          <a:p>
            <a:pPr lvl="2"/>
            <a:r>
              <a:rPr lang="en-US" altLang="fr-FR" sz="2800" i="0" dirty="0" smtClean="0"/>
              <a:t>N := S</a:t>
            </a:r>
          </a:p>
          <a:p>
            <a:pPr lvl="2"/>
            <a:r>
              <a:rPr lang="en-US" altLang="fr-FR" sz="2800" i="0" dirty="0" smtClean="0"/>
              <a:t>S := S </a:t>
            </a:r>
            <a:r>
              <a:rPr lang="en-US" altLang="fr-FR" sz="2800" i="0" dirty="0">
                <a:latin typeface="cmsy10" pitchFamily="34" charset="0"/>
                <a:cs typeface="Times New Roman"/>
              </a:rPr>
              <a:t>∩</a:t>
            </a:r>
            <a:r>
              <a:rPr lang="en-US" altLang="fr-FR" sz="2800" i="0" dirty="0" smtClean="0"/>
              <a:t> Next</a:t>
            </a:r>
            <a:r>
              <a:rPr lang="en-US" altLang="fr-FR" sz="2800" b="1" i="0" baseline="30000" dirty="0" smtClean="0"/>
              <a:t>-1</a:t>
            </a:r>
            <a:r>
              <a:rPr lang="en-US" altLang="fr-FR" sz="2800" i="0" dirty="0" smtClean="0"/>
              <a:t> (S)</a:t>
            </a:r>
          </a:p>
          <a:p>
            <a:pPr lvl="1"/>
            <a:r>
              <a:rPr lang="en-US" altLang="fr-FR" dirty="0" smtClean="0"/>
              <a:t>Return S</a:t>
            </a:r>
          </a:p>
          <a:p>
            <a:endParaRPr lang="en-US" altLang="fr-FR" dirty="0" smtClean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067175" y="1989138"/>
            <a:ext cx="4114800" cy="6953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Initialize with states that verify f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Potentially all these states verify Gf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2122488" y="2565400"/>
            <a:ext cx="21590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H="1">
            <a:off x="2266950" y="2492375"/>
            <a:ext cx="1800225" cy="2174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284663" y="3429000"/>
            <a:ext cx="4486275" cy="1025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Remove some potential candidates state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If s verifies Gf,  s verifies f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and successor verifies “f”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2411413" y="4581525"/>
            <a:ext cx="20891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>
            <a:off x="3276600" y="4221163"/>
            <a:ext cx="1008063" cy="3603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5435600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372225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5651500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5651500" y="537368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H="1">
            <a:off x="5651500" y="558958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4643438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70199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4932363" y="60928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63722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940425" y="60928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6659563" y="60928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6659563" y="4941888"/>
            <a:ext cx="18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endParaRPr lang="fr-FR" altLang="fr-FR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5148263" y="5157788"/>
            <a:ext cx="1728787" cy="6477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929438" y="4918075"/>
            <a:ext cx="595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EGf</a:t>
            </a: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6659563" y="5589588"/>
            <a:ext cx="3603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179388" y="5876925"/>
            <a:ext cx="4586191" cy="64376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fr-FR" altLang="fr-FR" sz="4000" dirty="0"/>
              <a:t>(Next</a:t>
            </a:r>
            <a:r>
              <a:rPr lang="fr-FR" altLang="fr-FR" sz="4000" baseline="30000" dirty="0"/>
              <a:t>-1</a:t>
            </a:r>
            <a:r>
              <a:rPr lang="fr-FR" altLang="fr-FR" sz="4000" dirty="0"/>
              <a:t> </a:t>
            </a:r>
            <a:r>
              <a:rPr lang="en-US" altLang="fr-FR" sz="4000" i="0" dirty="0" smtClean="0">
                <a:latin typeface="cmsy10" pitchFamily="34" charset="0"/>
                <a:cs typeface="Times New Roman"/>
              </a:rPr>
              <a:t>∩</a:t>
            </a:r>
            <a:r>
              <a:rPr lang="fr-FR" altLang="fr-FR" sz="4000" dirty="0" smtClean="0"/>
              <a:t>  </a:t>
            </a:r>
            <a:r>
              <a:rPr lang="fr-FR" altLang="fr-FR" sz="4000" dirty="0"/>
              <a:t>Id)</a:t>
            </a:r>
            <a:r>
              <a:rPr lang="fr-FR" altLang="fr-FR" sz="4000" baseline="30000" dirty="0"/>
              <a:t>*</a:t>
            </a:r>
            <a:r>
              <a:rPr lang="fr-FR" altLang="fr-FR" sz="4000" dirty="0"/>
              <a:t> </a:t>
            </a:r>
            <a:r>
              <a:rPr lang="fr-FR" altLang="fr-FR" sz="4000" dirty="0" smtClean="0">
                <a:latin typeface="cmsy10" pitchFamily="34" charset="0"/>
              </a:rPr>
              <a:t>o</a:t>
            </a:r>
            <a:r>
              <a:rPr lang="fr-FR" altLang="fr-FR" sz="4000" dirty="0" smtClean="0"/>
              <a:t> </a:t>
            </a:r>
            <a:r>
              <a:rPr lang="fr-FR" altLang="fr-FR" sz="4000" dirty="0"/>
              <a:t>F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reeform 2"/>
          <p:cNvSpPr>
            <a:spLocks/>
          </p:cNvSpPr>
          <p:nvPr/>
        </p:nvSpPr>
        <p:spPr bwMode="auto">
          <a:xfrm>
            <a:off x="371475" y="1412875"/>
            <a:ext cx="8294688" cy="4537075"/>
          </a:xfrm>
          <a:custGeom>
            <a:avLst/>
            <a:gdLst>
              <a:gd name="T0" fmla="*/ 1050925 w 5225"/>
              <a:gd name="T1" fmla="*/ 4043363 h 2858"/>
              <a:gd name="T2" fmla="*/ 374650 w 5225"/>
              <a:gd name="T3" fmla="*/ 3233738 h 2858"/>
              <a:gd name="T4" fmla="*/ 555625 w 5225"/>
              <a:gd name="T5" fmla="*/ 1028700 h 2858"/>
              <a:gd name="T6" fmla="*/ 2130425 w 5225"/>
              <a:gd name="T7" fmla="*/ 307975 h 2858"/>
              <a:gd name="T8" fmla="*/ 7350125 w 5225"/>
              <a:gd name="T9" fmla="*/ 307975 h 2858"/>
              <a:gd name="T10" fmla="*/ 7800975 w 5225"/>
              <a:gd name="T11" fmla="*/ 2152650 h 2858"/>
              <a:gd name="T12" fmla="*/ 6675438 w 5225"/>
              <a:gd name="T13" fmla="*/ 4222750 h 2858"/>
              <a:gd name="T14" fmla="*/ 1050925 w 5225"/>
              <a:gd name="T15" fmla="*/ 4043363 h 28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25"/>
              <a:gd name="T25" fmla="*/ 0 h 2858"/>
              <a:gd name="T26" fmla="*/ 5225 w 5225"/>
              <a:gd name="T27" fmla="*/ 2858 h 28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25" h="2858">
                <a:moveTo>
                  <a:pt x="662" y="2547"/>
                </a:moveTo>
                <a:cubicBezTo>
                  <a:pt x="0" y="2443"/>
                  <a:pt x="288" y="2353"/>
                  <a:pt x="236" y="2037"/>
                </a:cubicBezTo>
                <a:cubicBezTo>
                  <a:pt x="184" y="1721"/>
                  <a:pt x="166" y="955"/>
                  <a:pt x="350" y="648"/>
                </a:cubicBezTo>
                <a:cubicBezTo>
                  <a:pt x="534" y="341"/>
                  <a:pt x="629" y="270"/>
                  <a:pt x="1342" y="194"/>
                </a:cubicBezTo>
                <a:cubicBezTo>
                  <a:pt x="2055" y="118"/>
                  <a:pt x="4035" y="0"/>
                  <a:pt x="4630" y="194"/>
                </a:cubicBezTo>
                <a:cubicBezTo>
                  <a:pt x="5225" y="388"/>
                  <a:pt x="4985" y="945"/>
                  <a:pt x="4914" y="1356"/>
                </a:cubicBezTo>
                <a:cubicBezTo>
                  <a:pt x="4843" y="1767"/>
                  <a:pt x="4913" y="2462"/>
                  <a:pt x="4205" y="2660"/>
                </a:cubicBezTo>
                <a:cubicBezTo>
                  <a:pt x="3497" y="2858"/>
                  <a:pt x="1324" y="2651"/>
                  <a:pt x="662" y="254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sym typeface="Symbol" pitchFamily="18" charset="2"/>
              </a:rPr>
              <a:t>EG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75" y="5815013"/>
            <a:ext cx="8229600" cy="630237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0</a:t>
            </a:r>
            <a:r>
              <a:rPr lang="en-US" altLang="fr-FR" sz="1800" i="1" smtClean="0">
                <a:latin typeface="Times New Roman" pitchFamily="18" charset="0"/>
              </a:rPr>
              <a:t>(S) = S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466850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1466850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1607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31607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65516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65516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4856163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4856163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59405" name="AutoShape 13"/>
          <p:cNvCxnSpPr>
            <a:cxnSpLocks noChangeShapeType="1"/>
            <a:stCxn id="59397" idx="4"/>
            <a:endCxn id="59398" idx="0"/>
          </p:cNvCxnSpPr>
          <p:nvPr/>
        </p:nvCxnSpPr>
        <p:spPr bwMode="auto">
          <a:xfrm>
            <a:off x="1962150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4"/>
          <p:cNvCxnSpPr>
            <a:cxnSpLocks noChangeShapeType="1"/>
            <a:stCxn id="59398" idx="7"/>
            <a:endCxn id="59400" idx="3"/>
          </p:cNvCxnSpPr>
          <p:nvPr/>
        </p:nvCxnSpPr>
        <p:spPr bwMode="auto">
          <a:xfrm flipV="1">
            <a:off x="2312988" y="416083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5"/>
          <p:cNvCxnSpPr>
            <a:cxnSpLocks noChangeShapeType="1"/>
            <a:stCxn id="59398" idx="6"/>
            <a:endCxn id="59404" idx="2"/>
          </p:cNvCxnSpPr>
          <p:nvPr/>
        </p:nvCxnSpPr>
        <p:spPr bwMode="auto">
          <a:xfrm>
            <a:off x="2457450" y="48704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6"/>
          <p:cNvCxnSpPr>
            <a:cxnSpLocks noChangeShapeType="1"/>
            <a:stCxn id="59400" idx="2"/>
            <a:endCxn id="59397" idx="5"/>
          </p:cNvCxnSpPr>
          <p:nvPr/>
        </p:nvCxnSpPr>
        <p:spPr bwMode="auto">
          <a:xfrm flipH="1" flipV="1">
            <a:off x="2312988" y="353060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7"/>
          <p:cNvCxnSpPr>
            <a:cxnSpLocks noChangeShapeType="1"/>
            <a:stCxn id="59400" idx="5"/>
            <a:endCxn id="59404" idx="1"/>
          </p:cNvCxnSpPr>
          <p:nvPr/>
        </p:nvCxnSpPr>
        <p:spPr bwMode="auto">
          <a:xfrm>
            <a:off x="4006850" y="41608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8"/>
          <p:cNvCxnSpPr>
            <a:cxnSpLocks noChangeShapeType="1"/>
            <a:stCxn id="59403" idx="4"/>
            <a:endCxn id="59404" idx="0"/>
          </p:cNvCxnSpPr>
          <p:nvPr/>
        </p:nvCxnSpPr>
        <p:spPr bwMode="auto">
          <a:xfrm>
            <a:off x="5351463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AutoShape 19"/>
          <p:cNvCxnSpPr>
            <a:cxnSpLocks noChangeShapeType="1"/>
            <a:stCxn id="59403" idx="2"/>
            <a:endCxn id="59397" idx="6"/>
          </p:cNvCxnSpPr>
          <p:nvPr/>
        </p:nvCxnSpPr>
        <p:spPr bwMode="auto">
          <a:xfrm flipH="1">
            <a:off x="2457450" y="33401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AutoShape 20"/>
          <p:cNvCxnSpPr>
            <a:cxnSpLocks noChangeShapeType="1"/>
            <a:stCxn id="59403" idx="7"/>
            <a:endCxn id="59401" idx="3"/>
          </p:cNvCxnSpPr>
          <p:nvPr/>
        </p:nvCxnSpPr>
        <p:spPr bwMode="auto">
          <a:xfrm flipV="1">
            <a:off x="570230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3" name="AutoShape 21"/>
          <p:cNvCxnSpPr>
            <a:cxnSpLocks noChangeShapeType="1"/>
            <a:stCxn id="59401" idx="4"/>
            <a:endCxn id="59402" idx="0"/>
          </p:cNvCxnSpPr>
          <p:nvPr/>
        </p:nvCxnSpPr>
        <p:spPr bwMode="auto">
          <a:xfrm>
            <a:off x="70469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4" name="AutoShape 22"/>
          <p:cNvCxnSpPr>
            <a:cxnSpLocks noChangeShapeType="1"/>
            <a:stCxn id="59401" idx="2"/>
            <a:endCxn id="59399" idx="6"/>
          </p:cNvCxnSpPr>
          <p:nvPr/>
        </p:nvCxnSpPr>
        <p:spPr bwMode="auto">
          <a:xfrm flipH="1">
            <a:off x="4151313" y="243998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5" name="AutoShape 23"/>
          <p:cNvCxnSpPr>
            <a:cxnSpLocks noChangeShapeType="1"/>
            <a:stCxn id="59399" idx="4"/>
            <a:endCxn id="59400" idx="0"/>
          </p:cNvCxnSpPr>
          <p:nvPr/>
        </p:nvCxnSpPr>
        <p:spPr bwMode="auto">
          <a:xfrm>
            <a:off x="36560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6" name="AutoShape 24"/>
          <p:cNvCxnSpPr>
            <a:cxnSpLocks noChangeShapeType="1"/>
            <a:stCxn id="59399" idx="5"/>
            <a:endCxn id="59403" idx="1"/>
          </p:cNvCxnSpPr>
          <p:nvPr/>
        </p:nvCxnSpPr>
        <p:spPr bwMode="auto">
          <a:xfrm>
            <a:off x="400685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7" name="AutoShape 25"/>
          <p:cNvCxnSpPr>
            <a:cxnSpLocks noChangeShapeType="1"/>
            <a:stCxn id="59404" idx="7"/>
            <a:endCxn id="59402" idx="2"/>
          </p:cNvCxnSpPr>
          <p:nvPr/>
        </p:nvCxnSpPr>
        <p:spPr bwMode="auto">
          <a:xfrm rot="-5400000">
            <a:off x="5772151" y="390048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8" name="AutoShape 26"/>
          <p:cNvCxnSpPr>
            <a:cxnSpLocks noChangeShapeType="1"/>
            <a:stCxn id="59402" idx="3"/>
            <a:endCxn id="59404" idx="6"/>
          </p:cNvCxnSpPr>
          <p:nvPr/>
        </p:nvCxnSpPr>
        <p:spPr bwMode="auto">
          <a:xfrm rot="5400000">
            <a:off x="5916613" y="409098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9" name="AutoShape 27"/>
          <p:cNvCxnSpPr>
            <a:cxnSpLocks noChangeShapeType="1"/>
            <a:endCxn id="59397" idx="1"/>
          </p:cNvCxnSpPr>
          <p:nvPr/>
        </p:nvCxnSpPr>
        <p:spPr bwMode="auto">
          <a:xfrm>
            <a:off x="1466850" y="293528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reeform 2"/>
          <p:cNvSpPr>
            <a:spLocks/>
          </p:cNvSpPr>
          <p:nvPr/>
        </p:nvSpPr>
        <p:spPr bwMode="auto">
          <a:xfrm>
            <a:off x="371475" y="1412875"/>
            <a:ext cx="8294688" cy="4537075"/>
          </a:xfrm>
          <a:custGeom>
            <a:avLst/>
            <a:gdLst>
              <a:gd name="T0" fmla="*/ 1050925 w 5225"/>
              <a:gd name="T1" fmla="*/ 4043363 h 2858"/>
              <a:gd name="T2" fmla="*/ 374650 w 5225"/>
              <a:gd name="T3" fmla="*/ 3233738 h 2858"/>
              <a:gd name="T4" fmla="*/ 555625 w 5225"/>
              <a:gd name="T5" fmla="*/ 1028700 h 2858"/>
              <a:gd name="T6" fmla="*/ 2130425 w 5225"/>
              <a:gd name="T7" fmla="*/ 307975 h 2858"/>
              <a:gd name="T8" fmla="*/ 7350125 w 5225"/>
              <a:gd name="T9" fmla="*/ 307975 h 2858"/>
              <a:gd name="T10" fmla="*/ 7800975 w 5225"/>
              <a:gd name="T11" fmla="*/ 2152650 h 2858"/>
              <a:gd name="T12" fmla="*/ 6675438 w 5225"/>
              <a:gd name="T13" fmla="*/ 4222750 h 2858"/>
              <a:gd name="T14" fmla="*/ 1050925 w 5225"/>
              <a:gd name="T15" fmla="*/ 4043363 h 28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25"/>
              <a:gd name="T25" fmla="*/ 0 h 2858"/>
              <a:gd name="T26" fmla="*/ 5225 w 5225"/>
              <a:gd name="T27" fmla="*/ 2858 h 28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25" h="2858">
                <a:moveTo>
                  <a:pt x="662" y="2547"/>
                </a:moveTo>
                <a:cubicBezTo>
                  <a:pt x="0" y="2443"/>
                  <a:pt x="288" y="2353"/>
                  <a:pt x="236" y="2037"/>
                </a:cubicBezTo>
                <a:cubicBezTo>
                  <a:pt x="184" y="1721"/>
                  <a:pt x="166" y="955"/>
                  <a:pt x="350" y="648"/>
                </a:cubicBezTo>
                <a:cubicBezTo>
                  <a:pt x="534" y="341"/>
                  <a:pt x="629" y="270"/>
                  <a:pt x="1342" y="194"/>
                </a:cubicBezTo>
                <a:cubicBezTo>
                  <a:pt x="2055" y="118"/>
                  <a:pt x="4035" y="0"/>
                  <a:pt x="4630" y="194"/>
                </a:cubicBezTo>
                <a:cubicBezTo>
                  <a:pt x="5225" y="388"/>
                  <a:pt x="4985" y="945"/>
                  <a:pt x="4914" y="1356"/>
                </a:cubicBezTo>
                <a:cubicBezTo>
                  <a:pt x="4843" y="1767"/>
                  <a:pt x="4913" y="2462"/>
                  <a:pt x="4205" y="2660"/>
                </a:cubicBezTo>
                <a:cubicBezTo>
                  <a:pt x="3497" y="2858"/>
                  <a:pt x="1324" y="2651"/>
                  <a:pt x="662" y="254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0419" name="Freeform 3"/>
          <p:cNvSpPr>
            <a:spLocks/>
          </p:cNvSpPr>
          <p:nvPr/>
        </p:nvSpPr>
        <p:spPr bwMode="auto">
          <a:xfrm>
            <a:off x="684213" y="2128838"/>
            <a:ext cx="6075362" cy="3497262"/>
          </a:xfrm>
          <a:custGeom>
            <a:avLst/>
            <a:gdLst>
              <a:gd name="T0" fmla="*/ 823912 w 3827"/>
              <a:gd name="T1" fmla="*/ 3294062 h 2203"/>
              <a:gd name="T2" fmla="*/ 146050 w 3827"/>
              <a:gd name="T3" fmla="*/ 2517775 h 2203"/>
              <a:gd name="T4" fmla="*/ 327025 w 3827"/>
              <a:gd name="T5" fmla="*/ 312737 h 2203"/>
              <a:gd name="T6" fmla="*/ 2114550 w 3827"/>
              <a:gd name="T7" fmla="*/ 641350 h 2203"/>
              <a:gd name="T8" fmla="*/ 5232400 w 3827"/>
              <a:gd name="T9" fmla="*/ 2078037 h 2203"/>
              <a:gd name="T10" fmla="*/ 6019800 w 3827"/>
              <a:gd name="T11" fmla="*/ 2671762 h 2203"/>
              <a:gd name="T12" fmla="*/ 4895850 w 3827"/>
              <a:gd name="T13" fmla="*/ 3394075 h 2203"/>
              <a:gd name="T14" fmla="*/ 823912 w 3827"/>
              <a:gd name="T15" fmla="*/ 3294062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sym typeface="Symbol" pitchFamily="18" charset="2"/>
              </a:rPr>
              <a:t>EG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6375" y="5815013"/>
            <a:ext cx="8229600" cy="674687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1</a:t>
            </a:r>
            <a:r>
              <a:rPr lang="en-US" altLang="fr-FR" sz="1800" i="1" smtClean="0">
                <a:latin typeface="Times New Roman" pitchFamily="18" charset="0"/>
              </a:rPr>
              <a:t>(S)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i="1" smtClean="0">
                <a:latin typeface="Times New Roman" pitchFamily="18" charset="0"/>
              </a:rPr>
              <a:t> pre(S)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1466850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1466850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31607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31607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65516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65516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4856163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4856163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0430" name="AutoShape 14"/>
          <p:cNvCxnSpPr>
            <a:cxnSpLocks noChangeShapeType="1"/>
            <a:stCxn id="60422" idx="4"/>
            <a:endCxn id="60423" idx="0"/>
          </p:cNvCxnSpPr>
          <p:nvPr/>
        </p:nvCxnSpPr>
        <p:spPr bwMode="auto">
          <a:xfrm>
            <a:off x="1962150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15"/>
          <p:cNvCxnSpPr>
            <a:cxnSpLocks noChangeShapeType="1"/>
            <a:stCxn id="60423" idx="7"/>
            <a:endCxn id="60425" idx="3"/>
          </p:cNvCxnSpPr>
          <p:nvPr/>
        </p:nvCxnSpPr>
        <p:spPr bwMode="auto">
          <a:xfrm flipV="1">
            <a:off x="2312988" y="416083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AutoShape 16"/>
          <p:cNvCxnSpPr>
            <a:cxnSpLocks noChangeShapeType="1"/>
            <a:stCxn id="60423" idx="6"/>
            <a:endCxn id="60429" idx="2"/>
          </p:cNvCxnSpPr>
          <p:nvPr/>
        </p:nvCxnSpPr>
        <p:spPr bwMode="auto">
          <a:xfrm>
            <a:off x="2457450" y="48704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25" idx="2"/>
            <a:endCxn id="60422" idx="5"/>
          </p:cNvCxnSpPr>
          <p:nvPr/>
        </p:nvCxnSpPr>
        <p:spPr bwMode="auto">
          <a:xfrm flipH="1" flipV="1">
            <a:off x="2312988" y="353060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AutoShape 18"/>
          <p:cNvCxnSpPr>
            <a:cxnSpLocks noChangeShapeType="1"/>
            <a:stCxn id="60425" idx="5"/>
            <a:endCxn id="60429" idx="1"/>
          </p:cNvCxnSpPr>
          <p:nvPr/>
        </p:nvCxnSpPr>
        <p:spPr bwMode="auto">
          <a:xfrm>
            <a:off x="4006850" y="41608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AutoShape 19"/>
          <p:cNvCxnSpPr>
            <a:cxnSpLocks noChangeShapeType="1"/>
            <a:stCxn id="60428" idx="4"/>
            <a:endCxn id="60429" idx="0"/>
          </p:cNvCxnSpPr>
          <p:nvPr/>
        </p:nvCxnSpPr>
        <p:spPr bwMode="auto">
          <a:xfrm>
            <a:off x="5351463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AutoShape 20"/>
          <p:cNvCxnSpPr>
            <a:cxnSpLocks noChangeShapeType="1"/>
            <a:stCxn id="60428" idx="2"/>
            <a:endCxn id="60422" idx="6"/>
          </p:cNvCxnSpPr>
          <p:nvPr/>
        </p:nvCxnSpPr>
        <p:spPr bwMode="auto">
          <a:xfrm flipH="1">
            <a:off x="2457450" y="33401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AutoShape 21"/>
          <p:cNvCxnSpPr>
            <a:cxnSpLocks noChangeShapeType="1"/>
            <a:stCxn id="60428" idx="7"/>
            <a:endCxn id="60426" idx="3"/>
          </p:cNvCxnSpPr>
          <p:nvPr/>
        </p:nvCxnSpPr>
        <p:spPr bwMode="auto">
          <a:xfrm flipV="1">
            <a:off x="570230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8" name="AutoShape 22"/>
          <p:cNvCxnSpPr>
            <a:cxnSpLocks noChangeShapeType="1"/>
            <a:stCxn id="60426" idx="4"/>
            <a:endCxn id="60427" idx="0"/>
          </p:cNvCxnSpPr>
          <p:nvPr/>
        </p:nvCxnSpPr>
        <p:spPr bwMode="auto">
          <a:xfrm>
            <a:off x="70469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9" name="AutoShape 23"/>
          <p:cNvCxnSpPr>
            <a:cxnSpLocks noChangeShapeType="1"/>
            <a:stCxn id="60426" idx="2"/>
            <a:endCxn id="60424" idx="6"/>
          </p:cNvCxnSpPr>
          <p:nvPr/>
        </p:nvCxnSpPr>
        <p:spPr bwMode="auto">
          <a:xfrm flipH="1">
            <a:off x="4151313" y="243998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AutoShape 24"/>
          <p:cNvCxnSpPr>
            <a:cxnSpLocks noChangeShapeType="1"/>
            <a:stCxn id="60424" idx="4"/>
            <a:endCxn id="60425" idx="0"/>
          </p:cNvCxnSpPr>
          <p:nvPr/>
        </p:nvCxnSpPr>
        <p:spPr bwMode="auto">
          <a:xfrm>
            <a:off x="36560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AutoShape 25"/>
          <p:cNvCxnSpPr>
            <a:cxnSpLocks noChangeShapeType="1"/>
            <a:stCxn id="60424" idx="5"/>
            <a:endCxn id="60428" idx="1"/>
          </p:cNvCxnSpPr>
          <p:nvPr/>
        </p:nvCxnSpPr>
        <p:spPr bwMode="auto">
          <a:xfrm>
            <a:off x="400685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2" name="AutoShape 26"/>
          <p:cNvCxnSpPr>
            <a:cxnSpLocks noChangeShapeType="1"/>
            <a:stCxn id="60429" idx="7"/>
            <a:endCxn id="60427" idx="2"/>
          </p:cNvCxnSpPr>
          <p:nvPr/>
        </p:nvCxnSpPr>
        <p:spPr bwMode="auto">
          <a:xfrm rot="-5400000">
            <a:off x="5772151" y="390048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3" name="AutoShape 27"/>
          <p:cNvCxnSpPr>
            <a:cxnSpLocks noChangeShapeType="1"/>
            <a:stCxn id="60427" idx="3"/>
            <a:endCxn id="60429" idx="6"/>
          </p:cNvCxnSpPr>
          <p:nvPr/>
        </p:nvCxnSpPr>
        <p:spPr bwMode="auto">
          <a:xfrm rot="5400000">
            <a:off x="5916613" y="409098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4" name="AutoShape 28"/>
          <p:cNvCxnSpPr>
            <a:cxnSpLocks noChangeShapeType="1"/>
            <a:endCxn id="60422" idx="1"/>
          </p:cNvCxnSpPr>
          <p:nvPr/>
        </p:nvCxnSpPr>
        <p:spPr bwMode="auto">
          <a:xfrm>
            <a:off x="1466850" y="293528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5607050" y="5802313"/>
            <a:ext cx="3214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States not satisfying </a:t>
            </a:r>
            <a:r>
              <a:rPr lang="en-US" altLang="fr-FR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have been excluded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reeform 2"/>
          <p:cNvSpPr>
            <a:spLocks/>
          </p:cNvSpPr>
          <p:nvPr/>
        </p:nvSpPr>
        <p:spPr bwMode="auto">
          <a:xfrm>
            <a:off x="371475" y="1412875"/>
            <a:ext cx="8294688" cy="4537075"/>
          </a:xfrm>
          <a:custGeom>
            <a:avLst/>
            <a:gdLst>
              <a:gd name="T0" fmla="*/ 1050925 w 5225"/>
              <a:gd name="T1" fmla="*/ 4043363 h 2858"/>
              <a:gd name="T2" fmla="*/ 374650 w 5225"/>
              <a:gd name="T3" fmla="*/ 3233738 h 2858"/>
              <a:gd name="T4" fmla="*/ 555625 w 5225"/>
              <a:gd name="T5" fmla="*/ 1028700 h 2858"/>
              <a:gd name="T6" fmla="*/ 2130425 w 5225"/>
              <a:gd name="T7" fmla="*/ 307975 h 2858"/>
              <a:gd name="T8" fmla="*/ 7350125 w 5225"/>
              <a:gd name="T9" fmla="*/ 307975 h 2858"/>
              <a:gd name="T10" fmla="*/ 7800975 w 5225"/>
              <a:gd name="T11" fmla="*/ 2152650 h 2858"/>
              <a:gd name="T12" fmla="*/ 6675438 w 5225"/>
              <a:gd name="T13" fmla="*/ 4222750 h 2858"/>
              <a:gd name="T14" fmla="*/ 1050925 w 5225"/>
              <a:gd name="T15" fmla="*/ 4043363 h 28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25"/>
              <a:gd name="T25" fmla="*/ 0 h 2858"/>
              <a:gd name="T26" fmla="*/ 5225 w 5225"/>
              <a:gd name="T27" fmla="*/ 2858 h 28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25" h="2858">
                <a:moveTo>
                  <a:pt x="662" y="2547"/>
                </a:moveTo>
                <a:cubicBezTo>
                  <a:pt x="0" y="2443"/>
                  <a:pt x="288" y="2353"/>
                  <a:pt x="236" y="2037"/>
                </a:cubicBezTo>
                <a:cubicBezTo>
                  <a:pt x="184" y="1721"/>
                  <a:pt x="166" y="955"/>
                  <a:pt x="350" y="648"/>
                </a:cubicBezTo>
                <a:cubicBezTo>
                  <a:pt x="534" y="341"/>
                  <a:pt x="629" y="270"/>
                  <a:pt x="1342" y="194"/>
                </a:cubicBezTo>
                <a:cubicBezTo>
                  <a:pt x="2055" y="118"/>
                  <a:pt x="4035" y="0"/>
                  <a:pt x="4630" y="194"/>
                </a:cubicBezTo>
                <a:cubicBezTo>
                  <a:pt x="5225" y="388"/>
                  <a:pt x="4985" y="945"/>
                  <a:pt x="4914" y="1356"/>
                </a:cubicBezTo>
                <a:cubicBezTo>
                  <a:pt x="4843" y="1767"/>
                  <a:pt x="4913" y="2462"/>
                  <a:pt x="4205" y="2660"/>
                </a:cubicBezTo>
                <a:cubicBezTo>
                  <a:pt x="3497" y="2858"/>
                  <a:pt x="1324" y="2651"/>
                  <a:pt x="662" y="254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443" name="Freeform 3"/>
          <p:cNvSpPr>
            <a:spLocks/>
          </p:cNvSpPr>
          <p:nvPr/>
        </p:nvSpPr>
        <p:spPr bwMode="auto">
          <a:xfrm>
            <a:off x="684213" y="2128838"/>
            <a:ext cx="6075362" cy="3497262"/>
          </a:xfrm>
          <a:custGeom>
            <a:avLst/>
            <a:gdLst>
              <a:gd name="T0" fmla="*/ 823912 w 3827"/>
              <a:gd name="T1" fmla="*/ 3294062 h 2203"/>
              <a:gd name="T2" fmla="*/ 146050 w 3827"/>
              <a:gd name="T3" fmla="*/ 2517775 h 2203"/>
              <a:gd name="T4" fmla="*/ 327025 w 3827"/>
              <a:gd name="T5" fmla="*/ 312737 h 2203"/>
              <a:gd name="T6" fmla="*/ 2114550 w 3827"/>
              <a:gd name="T7" fmla="*/ 641350 h 2203"/>
              <a:gd name="T8" fmla="*/ 5232400 w 3827"/>
              <a:gd name="T9" fmla="*/ 2078037 h 2203"/>
              <a:gd name="T10" fmla="*/ 6019800 w 3827"/>
              <a:gd name="T11" fmla="*/ 2671762 h 2203"/>
              <a:gd name="T12" fmla="*/ 4895850 w 3827"/>
              <a:gd name="T13" fmla="*/ 3394075 h 2203"/>
              <a:gd name="T14" fmla="*/ 823912 w 3827"/>
              <a:gd name="T15" fmla="*/ 3294062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444" name="Freeform 4"/>
          <p:cNvSpPr>
            <a:spLocks/>
          </p:cNvSpPr>
          <p:nvPr/>
        </p:nvSpPr>
        <p:spPr bwMode="auto">
          <a:xfrm>
            <a:off x="827088" y="2247900"/>
            <a:ext cx="4141787" cy="3227388"/>
          </a:xfrm>
          <a:custGeom>
            <a:avLst/>
            <a:gdLst>
              <a:gd name="T0" fmla="*/ 855662 w 2609"/>
              <a:gd name="T1" fmla="*/ 3092450 h 2033"/>
              <a:gd name="T2" fmla="*/ 134937 w 2609"/>
              <a:gd name="T3" fmla="*/ 2490788 h 2033"/>
              <a:gd name="T4" fmla="*/ 315912 w 2609"/>
              <a:gd name="T5" fmla="*/ 285750 h 2033"/>
              <a:gd name="T6" fmla="*/ 2035175 w 2609"/>
              <a:gd name="T7" fmla="*/ 779463 h 2033"/>
              <a:gd name="T8" fmla="*/ 3910012 w 2609"/>
              <a:gd name="T9" fmla="*/ 1711325 h 2033"/>
              <a:gd name="T10" fmla="*/ 3424237 w 2609"/>
              <a:gd name="T11" fmla="*/ 2443163 h 2033"/>
              <a:gd name="T12" fmla="*/ 2840037 w 2609"/>
              <a:gd name="T13" fmla="*/ 3119438 h 2033"/>
              <a:gd name="T14" fmla="*/ 855662 w 2609"/>
              <a:gd name="T15" fmla="*/ 3092450 h 20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09"/>
              <a:gd name="T25" fmla="*/ 0 h 2033"/>
              <a:gd name="T26" fmla="*/ 2609 w 2609"/>
              <a:gd name="T27" fmla="*/ 2033 h 20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09" h="2033">
                <a:moveTo>
                  <a:pt x="539" y="1948"/>
                </a:moveTo>
                <a:cubicBezTo>
                  <a:pt x="255" y="1882"/>
                  <a:pt x="142" y="1864"/>
                  <a:pt x="85" y="1569"/>
                </a:cubicBezTo>
                <a:cubicBezTo>
                  <a:pt x="28" y="1274"/>
                  <a:pt x="0" y="360"/>
                  <a:pt x="199" y="180"/>
                </a:cubicBezTo>
                <a:cubicBezTo>
                  <a:pt x="398" y="0"/>
                  <a:pt x="905" y="341"/>
                  <a:pt x="1282" y="491"/>
                </a:cubicBezTo>
                <a:cubicBezTo>
                  <a:pt x="1659" y="641"/>
                  <a:pt x="2317" y="903"/>
                  <a:pt x="2463" y="1078"/>
                </a:cubicBezTo>
                <a:cubicBezTo>
                  <a:pt x="2609" y="1253"/>
                  <a:pt x="2269" y="1391"/>
                  <a:pt x="2157" y="1539"/>
                </a:cubicBezTo>
                <a:cubicBezTo>
                  <a:pt x="2045" y="1687"/>
                  <a:pt x="2059" y="1897"/>
                  <a:pt x="1789" y="1965"/>
                </a:cubicBezTo>
                <a:cubicBezTo>
                  <a:pt x="1519" y="2033"/>
                  <a:pt x="823" y="2014"/>
                  <a:pt x="539" y="194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sym typeface="Symbol" pitchFamily="18" charset="2"/>
              </a:rPr>
              <a:t>EG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6375" y="5815013"/>
            <a:ext cx="8229600" cy="674687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2</a:t>
            </a:r>
            <a:r>
              <a:rPr lang="en-US" altLang="fr-FR" sz="1800" i="1" smtClean="0">
                <a:latin typeface="Times New Roman" pitchFamily="18" charset="0"/>
              </a:rPr>
              <a:t>(S)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i="1" smtClean="0">
                <a:latin typeface="Times New Roman" pitchFamily="18" charset="0"/>
              </a:rPr>
              <a:t> pre(</a:t>
            </a: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1</a:t>
            </a:r>
            <a:r>
              <a:rPr lang="en-US" altLang="fr-FR" sz="1800" i="1" smtClean="0">
                <a:latin typeface="Times New Roman" pitchFamily="18" charset="0"/>
              </a:rPr>
              <a:t>(S))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466850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1466850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31607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31607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65516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65516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4856163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4856163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1455" name="AutoShape 15"/>
          <p:cNvCxnSpPr>
            <a:cxnSpLocks noChangeShapeType="1"/>
            <a:stCxn id="61447" idx="4"/>
            <a:endCxn id="61448" idx="0"/>
          </p:cNvCxnSpPr>
          <p:nvPr/>
        </p:nvCxnSpPr>
        <p:spPr bwMode="auto">
          <a:xfrm>
            <a:off x="1962150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AutoShape 16"/>
          <p:cNvCxnSpPr>
            <a:cxnSpLocks noChangeShapeType="1"/>
            <a:stCxn id="61448" idx="7"/>
            <a:endCxn id="61450" idx="3"/>
          </p:cNvCxnSpPr>
          <p:nvPr/>
        </p:nvCxnSpPr>
        <p:spPr bwMode="auto">
          <a:xfrm flipV="1">
            <a:off x="2312988" y="416083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AutoShape 17"/>
          <p:cNvCxnSpPr>
            <a:cxnSpLocks noChangeShapeType="1"/>
            <a:stCxn id="61448" idx="6"/>
            <a:endCxn id="61454" idx="2"/>
          </p:cNvCxnSpPr>
          <p:nvPr/>
        </p:nvCxnSpPr>
        <p:spPr bwMode="auto">
          <a:xfrm>
            <a:off x="2457450" y="48704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8" name="AutoShape 18"/>
          <p:cNvCxnSpPr>
            <a:cxnSpLocks noChangeShapeType="1"/>
            <a:stCxn id="61450" idx="2"/>
            <a:endCxn id="61447" idx="5"/>
          </p:cNvCxnSpPr>
          <p:nvPr/>
        </p:nvCxnSpPr>
        <p:spPr bwMode="auto">
          <a:xfrm flipH="1" flipV="1">
            <a:off x="2312988" y="353060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9" name="AutoShape 19"/>
          <p:cNvCxnSpPr>
            <a:cxnSpLocks noChangeShapeType="1"/>
            <a:stCxn id="61450" idx="5"/>
            <a:endCxn id="61454" idx="1"/>
          </p:cNvCxnSpPr>
          <p:nvPr/>
        </p:nvCxnSpPr>
        <p:spPr bwMode="auto">
          <a:xfrm>
            <a:off x="4006850" y="41608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0" name="AutoShape 20"/>
          <p:cNvCxnSpPr>
            <a:cxnSpLocks noChangeShapeType="1"/>
            <a:stCxn id="61453" idx="4"/>
            <a:endCxn id="61454" idx="0"/>
          </p:cNvCxnSpPr>
          <p:nvPr/>
        </p:nvCxnSpPr>
        <p:spPr bwMode="auto">
          <a:xfrm>
            <a:off x="5351463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1"/>
          <p:cNvCxnSpPr>
            <a:cxnSpLocks noChangeShapeType="1"/>
            <a:stCxn id="61453" idx="2"/>
            <a:endCxn id="61447" idx="6"/>
          </p:cNvCxnSpPr>
          <p:nvPr/>
        </p:nvCxnSpPr>
        <p:spPr bwMode="auto">
          <a:xfrm flipH="1">
            <a:off x="2457450" y="33401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2" name="AutoShape 22"/>
          <p:cNvCxnSpPr>
            <a:cxnSpLocks noChangeShapeType="1"/>
            <a:stCxn id="61453" idx="7"/>
            <a:endCxn id="61451" idx="3"/>
          </p:cNvCxnSpPr>
          <p:nvPr/>
        </p:nvCxnSpPr>
        <p:spPr bwMode="auto">
          <a:xfrm flipV="1">
            <a:off x="570230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3" name="AutoShape 23"/>
          <p:cNvCxnSpPr>
            <a:cxnSpLocks noChangeShapeType="1"/>
            <a:stCxn id="61451" idx="4"/>
            <a:endCxn id="61452" idx="0"/>
          </p:cNvCxnSpPr>
          <p:nvPr/>
        </p:nvCxnSpPr>
        <p:spPr bwMode="auto">
          <a:xfrm>
            <a:off x="70469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4" name="AutoShape 24"/>
          <p:cNvCxnSpPr>
            <a:cxnSpLocks noChangeShapeType="1"/>
            <a:stCxn id="61451" idx="2"/>
            <a:endCxn id="61449" idx="6"/>
          </p:cNvCxnSpPr>
          <p:nvPr/>
        </p:nvCxnSpPr>
        <p:spPr bwMode="auto">
          <a:xfrm flipH="1">
            <a:off x="4151313" y="243998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5" name="AutoShape 25"/>
          <p:cNvCxnSpPr>
            <a:cxnSpLocks noChangeShapeType="1"/>
            <a:stCxn id="61449" idx="4"/>
            <a:endCxn id="61450" idx="0"/>
          </p:cNvCxnSpPr>
          <p:nvPr/>
        </p:nvCxnSpPr>
        <p:spPr bwMode="auto">
          <a:xfrm>
            <a:off x="36560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6" name="AutoShape 26"/>
          <p:cNvCxnSpPr>
            <a:cxnSpLocks noChangeShapeType="1"/>
            <a:stCxn id="61449" idx="5"/>
            <a:endCxn id="61453" idx="1"/>
          </p:cNvCxnSpPr>
          <p:nvPr/>
        </p:nvCxnSpPr>
        <p:spPr bwMode="auto">
          <a:xfrm>
            <a:off x="400685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7" name="AutoShape 27"/>
          <p:cNvCxnSpPr>
            <a:cxnSpLocks noChangeShapeType="1"/>
            <a:stCxn id="61454" idx="7"/>
            <a:endCxn id="61452" idx="2"/>
          </p:cNvCxnSpPr>
          <p:nvPr/>
        </p:nvCxnSpPr>
        <p:spPr bwMode="auto">
          <a:xfrm rot="-5400000">
            <a:off x="5772151" y="390048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8" name="AutoShape 28"/>
          <p:cNvCxnSpPr>
            <a:cxnSpLocks noChangeShapeType="1"/>
            <a:stCxn id="61452" idx="3"/>
            <a:endCxn id="61454" idx="6"/>
          </p:cNvCxnSpPr>
          <p:nvPr/>
        </p:nvCxnSpPr>
        <p:spPr bwMode="auto">
          <a:xfrm rot="5400000">
            <a:off x="5916613" y="409098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9" name="AutoShape 29"/>
          <p:cNvCxnSpPr>
            <a:cxnSpLocks noChangeShapeType="1"/>
            <a:endCxn id="61447" idx="1"/>
          </p:cNvCxnSpPr>
          <p:nvPr/>
        </p:nvCxnSpPr>
        <p:spPr bwMode="auto">
          <a:xfrm>
            <a:off x="1466850" y="293528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4606925" y="5800725"/>
            <a:ext cx="4421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States having all its successors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outside </a:t>
            </a:r>
            <a:r>
              <a:rPr lang="en-US" altLang="fr-FR" sz="2400" i="1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US" altLang="fr-FR" sz="2400" i="1" baseline="30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 have been excluded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"/>
          <p:cNvSpPr>
            <a:spLocks/>
          </p:cNvSpPr>
          <p:nvPr/>
        </p:nvSpPr>
        <p:spPr bwMode="auto">
          <a:xfrm>
            <a:off x="371475" y="1412875"/>
            <a:ext cx="8294688" cy="4537075"/>
          </a:xfrm>
          <a:custGeom>
            <a:avLst/>
            <a:gdLst>
              <a:gd name="T0" fmla="*/ 1050925 w 5225"/>
              <a:gd name="T1" fmla="*/ 4043363 h 2858"/>
              <a:gd name="T2" fmla="*/ 374650 w 5225"/>
              <a:gd name="T3" fmla="*/ 3233738 h 2858"/>
              <a:gd name="T4" fmla="*/ 555625 w 5225"/>
              <a:gd name="T5" fmla="*/ 1028700 h 2858"/>
              <a:gd name="T6" fmla="*/ 2130425 w 5225"/>
              <a:gd name="T7" fmla="*/ 307975 h 2858"/>
              <a:gd name="T8" fmla="*/ 7350125 w 5225"/>
              <a:gd name="T9" fmla="*/ 307975 h 2858"/>
              <a:gd name="T10" fmla="*/ 7800975 w 5225"/>
              <a:gd name="T11" fmla="*/ 2152650 h 2858"/>
              <a:gd name="T12" fmla="*/ 6675438 w 5225"/>
              <a:gd name="T13" fmla="*/ 4222750 h 2858"/>
              <a:gd name="T14" fmla="*/ 1050925 w 5225"/>
              <a:gd name="T15" fmla="*/ 4043363 h 28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25"/>
              <a:gd name="T25" fmla="*/ 0 h 2858"/>
              <a:gd name="T26" fmla="*/ 5225 w 5225"/>
              <a:gd name="T27" fmla="*/ 2858 h 28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25" h="2858">
                <a:moveTo>
                  <a:pt x="662" y="2547"/>
                </a:moveTo>
                <a:cubicBezTo>
                  <a:pt x="0" y="2443"/>
                  <a:pt x="288" y="2353"/>
                  <a:pt x="236" y="2037"/>
                </a:cubicBezTo>
                <a:cubicBezTo>
                  <a:pt x="184" y="1721"/>
                  <a:pt x="166" y="955"/>
                  <a:pt x="350" y="648"/>
                </a:cubicBezTo>
                <a:cubicBezTo>
                  <a:pt x="534" y="341"/>
                  <a:pt x="629" y="270"/>
                  <a:pt x="1342" y="194"/>
                </a:cubicBezTo>
                <a:cubicBezTo>
                  <a:pt x="2055" y="118"/>
                  <a:pt x="4035" y="0"/>
                  <a:pt x="4630" y="194"/>
                </a:cubicBezTo>
                <a:cubicBezTo>
                  <a:pt x="5225" y="388"/>
                  <a:pt x="4985" y="945"/>
                  <a:pt x="4914" y="1356"/>
                </a:cubicBezTo>
                <a:cubicBezTo>
                  <a:pt x="4843" y="1767"/>
                  <a:pt x="4913" y="2462"/>
                  <a:pt x="4205" y="2660"/>
                </a:cubicBezTo>
                <a:cubicBezTo>
                  <a:pt x="3497" y="2858"/>
                  <a:pt x="1324" y="2651"/>
                  <a:pt x="662" y="254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467" name="Freeform 3"/>
          <p:cNvSpPr>
            <a:spLocks/>
          </p:cNvSpPr>
          <p:nvPr/>
        </p:nvSpPr>
        <p:spPr bwMode="auto">
          <a:xfrm>
            <a:off x="684213" y="2128838"/>
            <a:ext cx="6075362" cy="3497262"/>
          </a:xfrm>
          <a:custGeom>
            <a:avLst/>
            <a:gdLst>
              <a:gd name="T0" fmla="*/ 823912 w 3827"/>
              <a:gd name="T1" fmla="*/ 3294062 h 2203"/>
              <a:gd name="T2" fmla="*/ 146050 w 3827"/>
              <a:gd name="T3" fmla="*/ 2517775 h 2203"/>
              <a:gd name="T4" fmla="*/ 327025 w 3827"/>
              <a:gd name="T5" fmla="*/ 312737 h 2203"/>
              <a:gd name="T6" fmla="*/ 2114550 w 3827"/>
              <a:gd name="T7" fmla="*/ 641350 h 2203"/>
              <a:gd name="T8" fmla="*/ 5232400 w 3827"/>
              <a:gd name="T9" fmla="*/ 2078037 h 2203"/>
              <a:gd name="T10" fmla="*/ 6019800 w 3827"/>
              <a:gd name="T11" fmla="*/ 2671762 h 2203"/>
              <a:gd name="T12" fmla="*/ 4895850 w 3827"/>
              <a:gd name="T13" fmla="*/ 3394075 h 2203"/>
              <a:gd name="T14" fmla="*/ 823912 w 3827"/>
              <a:gd name="T15" fmla="*/ 3294062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468" name="Freeform 4"/>
          <p:cNvSpPr>
            <a:spLocks/>
          </p:cNvSpPr>
          <p:nvPr/>
        </p:nvSpPr>
        <p:spPr bwMode="auto">
          <a:xfrm>
            <a:off x="827088" y="2247900"/>
            <a:ext cx="4141787" cy="3227388"/>
          </a:xfrm>
          <a:custGeom>
            <a:avLst/>
            <a:gdLst>
              <a:gd name="T0" fmla="*/ 855662 w 2609"/>
              <a:gd name="T1" fmla="*/ 3092450 h 2033"/>
              <a:gd name="T2" fmla="*/ 134937 w 2609"/>
              <a:gd name="T3" fmla="*/ 2490788 h 2033"/>
              <a:gd name="T4" fmla="*/ 315912 w 2609"/>
              <a:gd name="T5" fmla="*/ 285750 h 2033"/>
              <a:gd name="T6" fmla="*/ 2035175 w 2609"/>
              <a:gd name="T7" fmla="*/ 779463 h 2033"/>
              <a:gd name="T8" fmla="*/ 3910012 w 2609"/>
              <a:gd name="T9" fmla="*/ 1711325 h 2033"/>
              <a:gd name="T10" fmla="*/ 3424237 w 2609"/>
              <a:gd name="T11" fmla="*/ 2443163 h 2033"/>
              <a:gd name="T12" fmla="*/ 2840037 w 2609"/>
              <a:gd name="T13" fmla="*/ 3119438 h 2033"/>
              <a:gd name="T14" fmla="*/ 855662 w 2609"/>
              <a:gd name="T15" fmla="*/ 3092450 h 20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09"/>
              <a:gd name="T25" fmla="*/ 0 h 2033"/>
              <a:gd name="T26" fmla="*/ 2609 w 2609"/>
              <a:gd name="T27" fmla="*/ 2033 h 20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09" h="2033">
                <a:moveTo>
                  <a:pt x="539" y="1948"/>
                </a:moveTo>
                <a:cubicBezTo>
                  <a:pt x="255" y="1882"/>
                  <a:pt x="142" y="1864"/>
                  <a:pt x="85" y="1569"/>
                </a:cubicBezTo>
                <a:cubicBezTo>
                  <a:pt x="28" y="1274"/>
                  <a:pt x="0" y="360"/>
                  <a:pt x="199" y="180"/>
                </a:cubicBezTo>
                <a:cubicBezTo>
                  <a:pt x="398" y="0"/>
                  <a:pt x="905" y="341"/>
                  <a:pt x="1282" y="491"/>
                </a:cubicBezTo>
                <a:cubicBezTo>
                  <a:pt x="1659" y="641"/>
                  <a:pt x="2317" y="903"/>
                  <a:pt x="2463" y="1078"/>
                </a:cubicBezTo>
                <a:cubicBezTo>
                  <a:pt x="2609" y="1253"/>
                  <a:pt x="2269" y="1391"/>
                  <a:pt x="2157" y="1539"/>
                </a:cubicBezTo>
                <a:cubicBezTo>
                  <a:pt x="2045" y="1687"/>
                  <a:pt x="2059" y="1897"/>
                  <a:pt x="1789" y="1965"/>
                </a:cubicBezTo>
                <a:cubicBezTo>
                  <a:pt x="1519" y="2033"/>
                  <a:pt x="823" y="2014"/>
                  <a:pt x="539" y="194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469" name="Freeform 5"/>
          <p:cNvSpPr>
            <a:spLocks/>
          </p:cNvSpPr>
          <p:nvPr/>
        </p:nvSpPr>
        <p:spPr bwMode="auto">
          <a:xfrm>
            <a:off x="1006475" y="2427288"/>
            <a:ext cx="3776663" cy="2928937"/>
          </a:xfrm>
          <a:custGeom>
            <a:avLst/>
            <a:gdLst>
              <a:gd name="T0" fmla="*/ 1069975 w 2379"/>
              <a:gd name="T1" fmla="*/ 2867025 h 1845"/>
              <a:gd name="T2" fmla="*/ 134938 w 2379"/>
              <a:gd name="T3" fmla="*/ 2490787 h 1845"/>
              <a:gd name="T4" fmla="*/ 315913 w 2379"/>
              <a:gd name="T5" fmla="*/ 285750 h 1845"/>
              <a:gd name="T6" fmla="*/ 2035175 w 2379"/>
              <a:gd name="T7" fmla="*/ 779462 h 1845"/>
              <a:gd name="T8" fmla="*/ 3584575 w 2379"/>
              <a:gd name="T9" fmla="*/ 1577975 h 1845"/>
              <a:gd name="T10" fmla="*/ 3190875 w 2379"/>
              <a:gd name="T11" fmla="*/ 2217737 h 1845"/>
              <a:gd name="T12" fmla="*/ 2478088 w 2379"/>
              <a:gd name="T13" fmla="*/ 2820987 h 1845"/>
              <a:gd name="T14" fmla="*/ 1069975 w 2379"/>
              <a:gd name="T15" fmla="*/ 2867025 h 18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79"/>
              <a:gd name="T25" fmla="*/ 0 h 1845"/>
              <a:gd name="T26" fmla="*/ 2379 w 2379"/>
              <a:gd name="T27" fmla="*/ 1845 h 18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79" h="1845">
                <a:moveTo>
                  <a:pt x="674" y="1806"/>
                </a:moveTo>
                <a:cubicBezTo>
                  <a:pt x="428" y="1771"/>
                  <a:pt x="164" y="1840"/>
                  <a:pt x="85" y="1569"/>
                </a:cubicBezTo>
                <a:cubicBezTo>
                  <a:pt x="6" y="1298"/>
                  <a:pt x="0" y="360"/>
                  <a:pt x="199" y="180"/>
                </a:cubicBezTo>
                <a:cubicBezTo>
                  <a:pt x="398" y="0"/>
                  <a:pt x="939" y="355"/>
                  <a:pt x="1282" y="491"/>
                </a:cubicBezTo>
                <a:cubicBezTo>
                  <a:pt x="1625" y="627"/>
                  <a:pt x="2137" y="843"/>
                  <a:pt x="2258" y="994"/>
                </a:cubicBezTo>
                <a:cubicBezTo>
                  <a:pt x="2379" y="1145"/>
                  <a:pt x="2126" y="1267"/>
                  <a:pt x="2010" y="1397"/>
                </a:cubicBezTo>
                <a:cubicBezTo>
                  <a:pt x="1894" y="1527"/>
                  <a:pt x="1784" y="1709"/>
                  <a:pt x="1561" y="1777"/>
                </a:cubicBezTo>
                <a:cubicBezTo>
                  <a:pt x="1338" y="1845"/>
                  <a:pt x="920" y="1841"/>
                  <a:pt x="674" y="1806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sym typeface="Symbol" pitchFamily="18" charset="2"/>
              </a:rPr>
              <a:t>EG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06375" y="5768975"/>
            <a:ext cx="8229600" cy="674688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3</a:t>
            </a:r>
            <a:r>
              <a:rPr lang="en-US" altLang="fr-FR" sz="1800" i="1" smtClean="0">
                <a:latin typeface="Times New Roman" pitchFamily="18" charset="0"/>
              </a:rPr>
              <a:t>(S)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i="1" smtClean="0">
                <a:latin typeface="Times New Roman" pitchFamily="18" charset="0"/>
              </a:rPr>
              <a:t> pre(</a:t>
            </a: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2</a:t>
            </a:r>
            <a:r>
              <a:rPr lang="en-US" altLang="fr-FR" sz="1800" i="1" smtClean="0">
                <a:latin typeface="Times New Roman" pitchFamily="18" charset="0"/>
              </a:rPr>
              <a:t>(S))</a:t>
            </a: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1466850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1466850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31607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31607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65516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65516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4856163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2479" name="Oval 15"/>
          <p:cNvSpPr>
            <a:spLocks noChangeArrowheads="1"/>
          </p:cNvSpPr>
          <p:nvPr/>
        </p:nvSpPr>
        <p:spPr bwMode="auto">
          <a:xfrm>
            <a:off x="4856163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2480" name="AutoShape 16"/>
          <p:cNvCxnSpPr>
            <a:cxnSpLocks noChangeShapeType="1"/>
            <a:stCxn id="62472" idx="4"/>
            <a:endCxn id="62473" idx="0"/>
          </p:cNvCxnSpPr>
          <p:nvPr/>
        </p:nvCxnSpPr>
        <p:spPr bwMode="auto">
          <a:xfrm>
            <a:off x="1962150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1" name="AutoShape 17"/>
          <p:cNvCxnSpPr>
            <a:cxnSpLocks noChangeShapeType="1"/>
            <a:stCxn id="62473" idx="7"/>
            <a:endCxn id="62475" idx="3"/>
          </p:cNvCxnSpPr>
          <p:nvPr/>
        </p:nvCxnSpPr>
        <p:spPr bwMode="auto">
          <a:xfrm flipV="1">
            <a:off x="2312988" y="416083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2" name="AutoShape 18"/>
          <p:cNvCxnSpPr>
            <a:cxnSpLocks noChangeShapeType="1"/>
            <a:stCxn id="62473" idx="6"/>
            <a:endCxn id="62479" idx="2"/>
          </p:cNvCxnSpPr>
          <p:nvPr/>
        </p:nvCxnSpPr>
        <p:spPr bwMode="auto">
          <a:xfrm>
            <a:off x="2457450" y="48704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AutoShape 19"/>
          <p:cNvCxnSpPr>
            <a:cxnSpLocks noChangeShapeType="1"/>
            <a:stCxn id="62475" idx="2"/>
            <a:endCxn id="62472" idx="5"/>
          </p:cNvCxnSpPr>
          <p:nvPr/>
        </p:nvCxnSpPr>
        <p:spPr bwMode="auto">
          <a:xfrm flipH="1" flipV="1">
            <a:off x="2312988" y="353060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4" name="AutoShape 20"/>
          <p:cNvCxnSpPr>
            <a:cxnSpLocks noChangeShapeType="1"/>
            <a:stCxn id="62475" idx="5"/>
            <a:endCxn id="62479" idx="1"/>
          </p:cNvCxnSpPr>
          <p:nvPr/>
        </p:nvCxnSpPr>
        <p:spPr bwMode="auto">
          <a:xfrm>
            <a:off x="4006850" y="41608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1"/>
          <p:cNvCxnSpPr>
            <a:cxnSpLocks noChangeShapeType="1"/>
            <a:stCxn id="62478" idx="4"/>
            <a:endCxn id="62479" idx="0"/>
          </p:cNvCxnSpPr>
          <p:nvPr/>
        </p:nvCxnSpPr>
        <p:spPr bwMode="auto">
          <a:xfrm>
            <a:off x="5351463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6" name="AutoShape 22"/>
          <p:cNvCxnSpPr>
            <a:cxnSpLocks noChangeShapeType="1"/>
            <a:stCxn id="62478" idx="2"/>
            <a:endCxn id="62472" idx="6"/>
          </p:cNvCxnSpPr>
          <p:nvPr/>
        </p:nvCxnSpPr>
        <p:spPr bwMode="auto">
          <a:xfrm flipH="1">
            <a:off x="2457450" y="33401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7" name="AutoShape 23"/>
          <p:cNvCxnSpPr>
            <a:cxnSpLocks noChangeShapeType="1"/>
            <a:stCxn id="62478" idx="7"/>
            <a:endCxn id="62476" idx="3"/>
          </p:cNvCxnSpPr>
          <p:nvPr/>
        </p:nvCxnSpPr>
        <p:spPr bwMode="auto">
          <a:xfrm flipV="1">
            <a:off x="570230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8" name="AutoShape 24"/>
          <p:cNvCxnSpPr>
            <a:cxnSpLocks noChangeShapeType="1"/>
            <a:stCxn id="62476" idx="4"/>
            <a:endCxn id="62477" idx="0"/>
          </p:cNvCxnSpPr>
          <p:nvPr/>
        </p:nvCxnSpPr>
        <p:spPr bwMode="auto">
          <a:xfrm>
            <a:off x="70469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9" name="AutoShape 25"/>
          <p:cNvCxnSpPr>
            <a:cxnSpLocks noChangeShapeType="1"/>
            <a:stCxn id="62476" idx="2"/>
            <a:endCxn id="62474" idx="6"/>
          </p:cNvCxnSpPr>
          <p:nvPr/>
        </p:nvCxnSpPr>
        <p:spPr bwMode="auto">
          <a:xfrm flipH="1">
            <a:off x="4151313" y="243998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0" name="AutoShape 26"/>
          <p:cNvCxnSpPr>
            <a:cxnSpLocks noChangeShapeType="1"/>
            <a:stCxn id="62474" idx="4"/>
            <a:endCxn id="62475" idx="0"/>
          </p:cNvCxnSpPr>
          <p:nvPr/>
        </p:nvCxnSpPr>
        <p:spPr bwMode="auto">
          <a:xfrm>
            <a:off x="36560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1" name="AutoShape 27"/>
          <p:cNvCxnSpPr>
            <a:cxnSpLocks noChangeShapeType="1"/>
            <a:stCxn id="62474" idx="5"/>
            <a:endCxn id="62478" idx="1"/>
          </p:cNvCxnSpPr>
          <p:nvPr/>
        </p:nvCxnSpPr>
        <p:spPr bwMode="auto">
          <a:xfrm>
            <a:off x="400685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2" name="AutoShape 28"/>
          <p:cNvCxnSpPr>
            <a:cxnSpLocks noChangeShapeType="1"/>
            <a:stCxn id="62479" idx="7"/>
            <a:endCxn id="62477" idx="2"/>
          </p:cNvCxnSpPr>
          <p:nvPr/>
        </p:nvCxnSpPr>
        <p:spPr bwMode="auto">
          <a:xfrm rot="-5400000">
            <a:off x="5772151" y="390048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3" name="AutoShape 29"/>
          <p:cNvCxnSpPr>
            <a:cxnSpLocks noChangeShapeType="1"/>
            <a:stCxn id="62477" idx="3"/>
            <a:endCxn id="62479" idx="6"/>
          </p:cNvCxnSpPr>
          <p:nvPr/>
        </p:nvCxnSpPr>
        <p:spPr bwMode="auto">
          <a:xfrm rot="5400000">
            <a:off x="5916613" y="409098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4" name="AutoShape 30"/>
          <p:cNvCxnSpPr>
            <a:cxnSpLocks noChangeShapeType="1"/>
            <a:endCxn id="62472" idx="1"/>
          </p:cNvCxnSpPr>
          <p:nvPr/>
        </p:nvCxnSpPr>
        <p:spPr bwMode="auto">
          <a:xfrm>
            <a:off x="1466850" y="293528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092825" y="5800725"/>
            <a:ext cx="284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The fixed point has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been reached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BDD : an example :</a:t>
            </a:r>
            <a:br>
              <a:rPr lang="en-US" altLang="fr-FR" smtClean="0"/>
            </a:br>
            <a:r>
              <a:rPr lang="en-US" altLang="fr-FR" smtClean="0"/>
              <a:t>f = ( a </a:t>
            </a:r>
            <a:r>
              <a:rPr lang="en-US" altLang="fr-FR" smtClean="0">
                <a:latin typeface="cmsy10" pitchFamily="34" charset="0"/>
              </a:rPr>
              <a:t>OR</a:t>
            </a:r>
            <a:r>
              <a:rPr lang="en-US" altLang="fr-FR" smtClean="0"/>
              <a:t> b) </a:t>
            </a:r>
            <a:r>
              <a:rPr lang="en-US" altLang="fr-FR" smtClean="0">
                <a:latin typeface="cmsy10" pitchFamily="34" charset="0"/>
              </a:rPr>
              <a:t>AND</a:t>
            </a:r>
            <a:r>
              <a:rPr lang="en-US" altLang="fr-FR" smtClean="0"/>
              <a:t> 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Reduction : single occurrence of terminals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65373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The </a:t>
            </a:r>
            <a:r>
              <a:rPr lang="en-US" altLang="fr-FR" i="1" smtClean="0"/>
              <a:t>EU</a:t>
            </a:r>
            <a:r>
              <a:rPr lang="en-US" altLang="fr-FR" smtClean="0"/>
              <a:t> operator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600200"/>
            <a:ext cx="8570912" cy="4525963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2400" smtClean="0">
                <a:solidFill>
                  <a:srgbClr val="FF0000"/>
                </a:solidFill>
              </a:rPr>
              <a:t>Case 5</a:t>
            </a:r>
            <a:r>
              <a:rPr lang="en-US" altLang="fr-FR" sz="2400" smtClean="0"/>
              <a:t>: </a:t>
            </a:r>
            <a:r>
              <a:rPr lang="en-US" altLang="fr-FR" sz="2400" smtClean="0">
                <a:sym typeface="Symbol" pitchFamily="18" charset="2"/>
              </a:rPr>
              <a:t></a:t>
            </a:r>
            <a:r>
              <a:rPr lang="en-US" altLang="fr-FR" sz="2400" smtClean="0"/>
              <a:t> </a:t>
            </a:r>
            <a:r>
              <a:rPr lang="en-US" altLang="fr-FR" sz="2400" smtClean="0">
                <a:sym typeface="Symbol" pitchFamily="18" charset="2"/>
              </a:rPr>
              <a:t> </a:t>
            </a:r>
            <a:r>
              <a:rPr lang="en-US" altLang="fr-FR" sz="2400" i="1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en-US" altLang="fr-FR" sz="2400" i="1" smtClean="0">
                <a:sym typeface="Symbol" pitchFamily="18" charset="2"/>
              </a:rPr>
              <a:t>EU</a:t>
            </a:r>
            <a:r>
              <a:rPr lang="en-US" altLang="fr-FR" sz="2400" smtClean="0">
                <a:sym typeface="Symbol" pitchFamily="18" charset="2"/>
              </a:rPr>
              <a:t> </a:t>
            </a:r>
            <a:r>
              <a:rPr lang="en-US" altLang="fr-FR" sz="2400" i="1" smtClean="0">
                <a:latin typeface="Times New Roman" pitchFamily="18" charset="0"/>
              </a:rPr>
              <a:t>p </a:t>
            </a:r>
            <a:r>
              <a:rPr lang="en-US" altLang="fr-FR" sz="2400" smtClean="0"/>
              <a:t>(with </a:t>
            </a:r>
            <a:r>
              <a:rPr lang="en-US" altLang="fr-FR" sz="2400" i="1" smtClean="0">
                <a:latin typeface="Times New Roman" pitchFamily="18" charset="0"/>
              </a:rPr>
              <a:t>p, q </a:t>
            </a:r>
            <a:r>
              <a:rPr lang="en-US" altLang="fr-FR" sz="2400" i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fr-FR" sz="2400" smtClean="0"/>
              <a:t> </a:t>
            </a:r>
            <a:r>
              <a:rPr lang="en-US" altLang="fr-FR" sz="2400" i="1" smtClean="0">
                <a:latin typeface="Times New Roman" pitchFamily="18" charset="0"/>
              </a:rPr>
              <a:t>AP</a:t>
            </a:r>
            <a:r>
              <a:rPr lang="en-US" altLang="fr-FR" sz="2400" smtClean="0"/>
              <a:t>)</a:t>
            </a:r>
            <a:endParaRPr lang="en-US" altLang="fr-FR" sz="2400" i="1" smtClean="0"/>
          </a:p>
          <a:p>
            <a:pPr>
              <a:buFont typeface="Times" pitchFamily="18" charset="0"/>
              <a:buNone/>
            </a:pPr>
            <a:r>
              <a:rPr lang="en-US" altLang="fr-FR" sz="2400" i="1" smtClean="0">
                <a:latin typeface="Times New Roman" pitchFamily="18" charset="0"/>
              </a:rPr>
              <a:t>	</a:t>
            </a:r>
          </a:p>
          <a:p>
            <a:pPr>
              <a:buFont typeface="Times" pitchFamily="18" charset="0"/>
              <a:buNone/>
            </a:pPr>
            <a:r>
              <a:rPr lang="en-US" altLang="fr-FR" sz="2400" i="1" smtClean="0">
                <a:latin typeface="Times New Roman" pitchFamily="18" charset="0"/>
              </a:rPr>
              <a:t>	S</a:t>
            </a:r>
            <a:r>
              <a:rPr lang="en-US" altLang="fr-FR" sz="2400" i="1" baseline="-25000" smtClean="0">
                <a:latin typeface="Times New Roman" pitchFamily="18" charset="0"/>
              </a:rPr>
              <a:t>K</a:t>
            </a:r>
            <a:r>
              <a:rPr lang="en-US" altLang="fr-FR" sz="2400" i="1" smtClean="0">
                <a:latin typeface="Times New Roman" pitchFamily="18" charset="0"/>
              </a:rPr>
              <a:t>(p  </a:t>
            </a:r>
            <a:r>
              <a:rPr lang="en-US" altLang="fr-FR" sz="2400" i="1" smtClean="0"/>
              <a:t>EU </a:t>
            </a:r>
            <a:r>
              <a:rPr lang="en-US" altLang="fr-FR" sz="2400" i="1" smtClean="0">
                <a:latin typeface="Times New Roman" pitchFamily="18" charset="0"/>
              </a:rPr>
              <a:t>q)</a:t>
            </a:r>
            <a:r>
              <a:rPr lang="en-US" altLang="fr-FR" sz="2400" smtClean="0"/>
              <a:t> is the smallest solution (w.r.t. </a:t>
            </a:r>
            <a:r>
              <a:rPr lang="en-US" altLang="fr-FR" sz="2400" smtClean="0">
                <a:sym typeface="Symbol" pitchFamily="18" charset="2"/>
              </a:rPr>
              <a:t></a:t>
            </a:r>
            <a:r>
              <a:rPr lang="en-US" altLang="fr-FR" sz="2400" smtClean="0"/>
              <a:t>) of the equation</a:t>
            </a:r>
          </a:p>
          <a:p>
            <a:pPr>
              <a:buFont typeface="Times" pitchFamily="18" charset="0"/>
              <a:buNone/>
            </a:pPr>
            <a:endParaRPr lang="en-US" altLang="fr-FR" sz="2400" i="1" smtClean="0"/>
          </a:p>
          <a:p>
            <a:pPr algn="ctr">
              <a:buFont typeface="Times" pitchFamily="18" charset="0"/>
              <a:buNone/>
            </a:pP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X = S</a:t>
            </a:r>
            <a:r>
              <a:rPr lang="en-US" altLang="fr-FR" sz="2400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(q)</a:t>
            </a:r>
            <a:r>
              <a:rPr lang="en-US" altLang="fr-FR" sz="2400" smtClean="0">
                <a:solidFill>
                  <a:schemeClr val="accent2"/>
                </a:solidFill>
              </a:rPr>
              <a:t> </a:t>
            </a:r>
            <a:r>
              <a:rPr lang="en-US" altLang="fr-FR" sz="2400" smtClean="0">
                <a:solidFill>
                  <a:schemeClr val="accent2"/>
                </a:solidFill>
                <a:sym typeface="Symbol" pitchFamily="18" charset="2"/>
              </a:rPr>
              <a:t> 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fr-FR" sz="2400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(p)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r-FR" sz="2400" smtClean="0">
                <a:solidFill>
                  <a:schemeClr val="accent2"/>
                </a:solidFill>
                <a:sym typeface="Symbol" pitchFamily="18" charset="2"/>
              </a:rPr>
              <a:t></a:t>
            </a:r>
            <a:r>
              <a:rPr lang="en-US" altLang="fr-FR" sz="2400" smtClean="0">
                <a:solidFill>
                  <a:schemeClr val="accent2"/>
                </a:solidFill>
              </a:rPr>
              <a:t> 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pre(X))</a:t>
            </a:r>
          </a:p>
          <a:p>
            <a:pPr algn="ctr">
              <a:buFont typeface="Times" pitchFamily="18" charset="0"/>
              <a:buNone/>
            </a:pPr>
            <a:endParaRPr lang="en-US" altLang="fr-FR" sz="2400" i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buFont typeface="Times" pitchFamily="18" charset="0"/>
              <a:buNone/>
            </a:pPr>
            <a:r>
              <a:rPr lang="en-US" altLang="fr-FR" sz="2400" i="1" smtClean="0">
                <a:latin typeface="Times New Roman" pitchFamily="18" charset="0"/>
              </a:rPr>
              <a:t>	S</a:t>
            </a:r>
            <a:r>
              <a:rPr lang="en-US" altLang="fr-FR" sz="2400" i="1" baseline="-25000" smtClean="0">
                <a:latin typeface="Times New Roman" pitchFamily="18" charset="0"/>
              </a:rPr>
              <a:t>K</a:t>
            </a:r>
            <a:r>
              <a:rPr lang="en-US" altLang="fr-FR" sz="2400" i="1" smtClean="0">
                <a:latin typeface="Times New Roman" pitchFamily="18" charset="0"/>
              </a:rPr>
              <a:t>(</a:t>
            </a:r>
            <a:r>
              <a:rPr lang="en-US" altLang="fr-FR" sz="2400" i="1" smtClean="0"/>
              <a:t>EG </a:t>
            </a:r>
            <a:r>
              <a:rPr lang="en-US" altLang="fr-FR" sz="2400" i="1" smtClean="0">
                <a:latin typeface="Times New Roman" pitchFamily="18" charset="0"/>
              </a:rPr>
              <a:t>p)</a:t>
            </a:r>
            <a:r>
              <a:rPr lang="en-US" altLang="fr-FR" sz="2400" smtClean="0"/>
              <a:t> is the fixed point of the sequence</a:t>
            </a:r>
          </a:p>
          <a:p>
            <a:pPr>
              <a:buFont typeface="Times" pitchFamily="18" charset="0"/>
              <a:buNone/>
            </a:pPr>
            <a:endParaRPr lang="en-US" altLang="fr-FR" sz="2400" smtClean="0"/>
          </a:p>
          <a:p>
            <a:pPr algn="ctr">
              <a:buFont typeface="Times" pitchFamily="18" charset="0"/>
              <a:buNone/>
            </a:pP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altLang="fr-FR" sz="2400" i="1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), </a:t>
            </a:r>
            <a:r>
              <a:rPr lang="en-US" altLang="fr-FR" sz="2400" i="1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fr-FR" sz="2400" i="1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)), . . .</a:t>
            </a:r>
            <a:r>
              <a:rPr lang="en-US" altLang="fr-FR" sz="2400" smtClean="0"/>
              <a:t> where </a:t>
            </a:r>
            <a:r>
              <a:rPr lang="en-US" altLang="fr-FR" sz="2400" i="1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(X) = S</a:t>
            </a:r>
            <a:r>
              <a:rPr lang="en-US" altLang="fr-FR" sz="2400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(q)</a:t>
            </a:r>
            <a:r>
              <a:rPr lang="en-US" altLang="fr-FR" sz="2400" smtClean="0">
                <a:solidFill>
                  <a:schemeClr val="accent2"/>
                </a:solidFill>
              </a:rPr>
              <a:t> </a:t>
            </a:r>
            <a:r>
              <a:rPr lang="en-US" altLang="fr-FR" sz="2400" smtClean="0">
                <a:solidFill>
                  <a:schemeClr val="accent2"/>
                </a:solidFill>
                <a:sym typeface="Symbol" pitchFamily="18" charset="2"/>
              </a:rPr>
              <a:t> 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fr-FR" sz="2400" i="1" baseline="-25000" smtClean="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(p)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r-FR" sz="2400" smtClean="0">
                <a:solidFill>
                  <a:schemeClr val="accent2"/>
                </a:solidFill>
                <a:sym typeface="Symbol" pitchFamily="18" charset="2"/>
              </a:rPr>
              <a:t></a:t>
            </a:r>
            <a:r>
              <a:rPr lang="en-US" altLang="fr-FR" sz="2400" smtClean="0">
                <a:solidFill>
                  <a:schemeClr val="accent2"/>
                </a:solidFill>
              </a:rPr>
              <a:t> </a:t>
            </a:r>
            <a:r>
              <a:rPr lang="en-US" altLang="fr-FR" sz="2400" i="1" smtClean="0">
                <a:solidFill>
                  <a:schemeClr val="accent2"/>
                </a:solidFill>
                <a:latin typeface="Times New Roman" pitchFamily="18" charset="0"/>
              </a:rPr>
              <a:t>pre(X))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Operator</a:t>
            </a:r>
            <a:br>
              <a:rPr lang="en-US" altLang="fr-FR" smtClean="0"/>
            </a:br>
            <a:r>
              <a:rPr lang="en-US" altLang="fr-FR" smtClean="0"/>
              <a:t>EU for E(f U g)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200" dirty="0" smtClean="0"/>
              <a:t>Let F and G be the set of states satisfying “f” and “g” </a:t>
            </a:r>
          </a:p>
          <a:p>
            <a:r>
              <a:rPr lang="en-US" altLang="fr-FR" sz="3200" dirty="0" smtClean="0"/>
              <a:t>EU(F,G) </a:t>
            </a:r>
          </a:p>
          <a:p>
            <a:pPr lvl="1"/>
            <a:r>
              <a:rPr lang="en-US" altLang="fr-FR" dirty="0" smtClean="0"/>
              <a:t>S := G</a:t>
            </a:r>
          </a:p>
          <a:p>
            <a:pPr lvl="1"/>
            <a:r>
              <a:rPr lang="en-US" altLang="fr-FR" dirty="0" smtClean="0"/>
              <a:t>N := 0</a:t>
            </a:r>
          </a:p>
          <a:p>
            <a:pPr lvl="1"/>
            <a:r>
              <a:rPr lang="en-US" altLang="fr-FR" dirty="0" smtClean="0"/>
              <a:t>While (N != S)</a:t>
            </a:r>
          </a:p>
          <a:p>
            <a:pPr lvl="2"/>
            <a:r>
              <a:rPr lang="en-US" altLang="fr-FR" sz="2800" i="0" dirty="0" smtClean="0"/>
              <a:t>N := S</a:t>
            </a:r>
          </a:p>
          <a:p>
            <a:pPr lvl="2"/>
            <a:r>
              <a:rPr lang="en-US" altLang="fr-FR" sz="2800" i="0" dirty="0" smtClean="0"/>
              <a:t>S := S </a:t>
            </a:r>
            <a:r>
              <a:rPr lang="en-US" altLang="fr-FR" sz="2800" i="0" dirty="0">
                <a:latin typeface="cmsy10" pitchFamily="34" charset="0"/>
              </a:rPr>
              <a:t>U</a:t>
            </a:r>
            <a:r>
              <a:rPr lang="en-US" altLang="fr-FR" sz="2800" i="0" dirty="0" smtClean="0"/>
              <a:t> ( F </a:t>
            </a:r>
            <a:r>
              <a:rPr lang="en-US" altLang="fr-FR" sz="2800" i="0" dirty="0">
                <a:latin typeface="cmsy10" pitchFamily="34" charset="0"/>
              </a:rPr>
              <a:t>o</a:t>
            </a:r>
            <a:r>
              <a:rPr lang="en-US" altLang="fr-FR" sz="2800" i="0" dirty="0" smtClean="0"/>
              <a:t> Next</a:t>
            </a:r>
            <a:r>
              <a:rPr lang="en-US" altLang="fr-FR" sz="2800" b="1" i="0" baseline="30000" dirty="0" smtClean="0"/>
              <a:t>-1</a:t>
            </a:r>
            <a:r>
              <a:rPr lang="en-US" altLang="fr-FR" sz="2800" i="0" dirty="0" smtClean="0"/>
              <a:t> (S))</a:t>
            </a:r>
          </a:p>
          <a:p>
            <a:pPr lvl="1"/>
            <a:r>
              <a:rPr lang="en-US" altLang="fr-FR" dirty="0" smtClean="0"/>
              <a:t>Return S</a:t>
            </a:r>
            <a:endParaRPr lang="en-US" altLang="fr-FR" sz="1800" dirty="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72000" y="3860800"/>
            <a:ext cx="4133850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Keep only predecessors that verify f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3132138" y="5084763"/>
            <a:ext cx="208756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H="1">
            <a:off x="4140200" y="4221163"/>
            <a:ext cx="1008063" cy="863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140200" y="2492375"/>
            <a:ext cx="3892550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Initialize with states that verify g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2195513" y="3068638"/>
            <a:ext cx="21590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H="1">
            <a:off x="2339975" y="2852738"/>
            <a:ext cx="2376488" cy="3603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987675" y="5876925"/>
            <a:ext cx="5560817" cy="64376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4000" dirty="0"/>
              <a:t>( F </a:t>
            </a:r>
            <a:r>
              <a:rPr lang="fr-FR" altLang="fr-FR" sz="4000" dirty="0" smtClean="0">
                <a:latin typeface="cmsy10" pitchFamily="34" charset="0"/>
              </a:rPr>
              <a:t>o</a:t>
            </a:r>
            <a:r>
              <a:rPr lang="fr-FR" altLang="fr-FR" sz="4000" dirty="0" smtClean="0"/>
              <a:t> </a:t>
            </a:r>
            <a:r>
              <a:rPr lang="fr-FR" altLang="fr-FR" sz="4000" dirty="0"/>
              <a:t>Next</a:t>
            </a:r>
            <a:r>
              <a:rPr lang="fr-FR" altLang="fr-FR" sz="4000" baseline="30000" dirty="0"/>
              <a:t>-1</a:t>
            </a:r>
            <a:r>
              <a:rPr lang="fr-FR" altLang="fr-FR" sz="4000" dirty="0"/>
              <a:t> + Id )</a:t>
            </a:r>
            <a:r>
              <a:rPr lang="fr-FR" altLang="fr-FR" sz="4000" baseline="30000" dirty="0"/>
              <a:t>*</a:t>
            </a:r>
            <a:r>
              <a:rPr lang="fr-FR" altLang="fr-FR" sz="4000" dirty="0"/>
              <a:t> </a:t>
            </a:r>
            <a:r>
              <a:rPr lang="fr-FR" altLang="fr-FR" sz="4000" dirty="0" smtClean="0">
                <a:latin typeface="cmsy10" pitchFamily="34" charset="0"/>
              </a:rPr>
              <a:t>o</a:t>
            </a:r>
            <a:r>
              <a:rPr lang="fr-FR" altLang="fr-FR" sz="4000" dirty="0" smtClean="0"/>
              <a:t> </a:t>
            </a:r>
            <a:r>
              <a:rPr lang="fr-FR" altLang="fr-FR" sz="4000" dirty="0"/>
              <a:t>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latin typeface="Times New Roman" pitchFamily="18" charset="0"/>
              </a:rPr>
              <a:t>z</a:t>
            </a:r>
            <a:r>
              <a:rPr lang="en-US" altLang="fr-FR" smtClean="0"/>
              <a:t> </a:t>
            </a:r>
            <a:r>
              <a:rPr lang="en-US" altLang="fr-FR" i="1" smtClean="0">
                <a:sym typeface="Symbol" pitchFamily="18" charset="2"/>
              </a:rPr>
              <a:t>EU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5768975"/>
            <a:ext cx="8235950" cy="630238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0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 = 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1466850" y="27082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1466850" y="42386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3160713" y="18081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3160713" y="33385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6551613" y="18081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6551613" y="33385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4856163" y="27082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4856163" y="42386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5548" name="AutoShape 12"/>
          <p:cNvCxnSpPr>
            <a:cxnSpLocks noChangeShapeType="1"/>
            <a:stCxn id="65540" idx="4"/>
            <a:endCxn id="65541" idx="0"/>
          </p:cNvCxnSpPr>
          <p:nvPr/>
        </p:nvCxnSpPr>
        <p:spPr bwMode="auto">
          <a:xfrm>
            <a:off x="1962150" y="324802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AutoShape 13"/>
          <p:cNvCxnSpPr>
            <a:cxnSpLocks noChangeShapeType="1"/>
            <a:stCxn id="65541" idx="7"/>
            <a:endCxn id="65543" idx="3"/>
          </p:cNvCxnSpPr>
          <p:nvPr/>
        </p:nvCxnSpPr>
        <p:spPr bwMode="auto">
          <a:xfrm flipV="1">
            <a:off x="2312988" y="379888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4"/>
          <p:cNvCxnSpPr>
            <a:cxnSpLocks noChangeShapeType="1"/>
            <a:stCxn id="65541" idx="6"/>
            <a:endCxn id="65547" idx="2"/>
          </p:cNvCxnSpPr>
          <p:nvPr/>
        </p:nvCxnSpPr>
        <p:spPr bwMode="auto">
          <a:xfrm>
            <a:off x="2457450" y="45085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15"/>
          <p:cNvCxnSpPr>
            <a:cxnSpLocks noChangeShapeType="1"/>
            <a:stCxn id="65543" idx="2"/>
            <a:endCxn id="65540" idx="5"/>
          </p:cNvCxnSpPr>
          <p:nvPr/>
        </p:nvCxnSpPr>
        <p:spPr bwMode="auto">
          <a:xfrm flipH="1" flipV="1">
            <a:off x="2312988" y="316865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16"/>
          <p:cNvCxnSpPr>
            <a:cxnSpLocks noChangeShapeType="1"/>
            <a:stCxn id="65543" idx="5"/>
            <a:endCxn id="65547" idx="1"/>
          </p:cNvCxnSpPr>
          <p:nvPr/>
        </p:nvCxnSpPr>
        <p:spPr bwMode="auto">
          <a:xfrm>
            <a:off x="4006850" y="37988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AutoShape 17"/>
          <p:cNvCxnSpPr>
            <a:cxnSpLocks noChangeShapeType="1"/>
            <a:stCxn id="65546" idx="4"/>
            <a:endCxn id="65547" idx="0"/>
          </p:cNvCxnSpPr>
          <p:nvPr/>
        </p:nvCxnSpPr>
        <p:spPr bwMode="auto">
          <a:xfrm>
            <a:off x="5351463" y="324802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18"/>
          <p:cNvCxnSpPr>
            <a:cxnSpLocks noChangeShapeType="1"/>
            <a:stCxn id="65546" idx="2"/>
            <a:endCxn id="65540" idx="6"/>
          </p:cNvCxnSpPr>
          <p:nvPr/>
        </p:nvCxnSpPr>
        <p:spPr bwMode="auto">
          <a:xfrm flipH="1">
            <a:off x="2457450" y="29781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AutoShape 19"/>
          <p:cNvCxnSpPr>
            <a:cxnSpLocks noChangeShapeType="1"/>
            <a:stCxn id="65546" idx="7"/>
            <a:endCxn id="65544" idx="3"/>
          </p:cNvCxnSpPr>
          <p:nvPr/>
        </p:nvCxnSpPr>
        <p:spPr bwMode="auto">
          <a:xfrm flipV="1">
            <a:off x="5702300" y="22685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6" name="AutoShape 20"/>
          <p:cNvCxnSpPr>
            <a:cxnSpLocks noChangeShapeType="1"/>
            <a:stCxn id="65544" idx="4"/>
            <a:endCxn id="65545" idx="0"/>
          </p:cNvCxnSpPr>
          <p:nvPr/>
        </p:nvCxnSpPr>
        <p:spPr bwMode="auto">
          <a:xfrm>
            <a:off x="7046913" y="23479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7" name="AutoShape 21"/>
          <p:cNvCxnSpPr>
            <a:cxnSpLocks noChangeShapeType="1"/>
            <a:stCxn id="65544" idx="2"/>
            <a:endCxn id="65542" idx="6"/>
          </p:cNvCxnSpPr>
          <p:nvPr/>
        </p:nvCxnSpPr>
        <p:spPr bwMode="auto">
          <a:xfrm flipH="1">
            <a:off x="4151313" y="207803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8" name="AutoShape 22"/>
          <p:cNvCxnSpPr>
            <a:cxnSpLocks noChangeShapeType="1"/>
            <a:stCxn id="65542" idx="4"/>
            <a:endCxn id="65543" idx="0"/>
          </p:cNvCxnSpPr>
          <p:nvPr/>
        </p:nvCxnSpPr>
        <p:spPr bwMode="auto">
          <a:xfrm>
            <a:off x="3656013" y="23479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9" name="AutoShape 23"/>
          <p:cNvCxnSpPr>
            <a:cxnSpLocks noChangeShapeType="1"/>
            <a:stCxn id="65542" idx="5"/>
            <a:endCxn id="65546" idx="1"/>
          </p:cNvCxnSpPr>
          <p:nvPr/>
        </p:nvCxnSpPr>
        <p:spPr bwMode="auto">
          <a:xfrm>
            <a:off x="4006850" y="22685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0" name="AutoShape 24"/>
          <p:cNvCxnSpPr>
            <a:cxnSpLocks noChangeShapeType="1"/>
            <a:stCxn id="65547" idx="7"/>
            <a:endCxn id="65545" idx="2"/>
          </p:cNvCxnSpPr>
          <p:nvPr/>
        </p:nvCxnSpPr>
        <p:spPr bwMode="auto">
          <a:xfrm rot="-5400000">
            <a:off x="5772151" y="353853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1" name="AutoShape 25"/>
          <p:cNvCxnSpPr>
            <a:cxnSpLocks noChangeShapeType="1"/>
            <a:stCxn id="65545" idx="3"/>
            <a:endCxn id="65547" idx="6"/>
          </p:cNvCxnSpPr>
          <p:nvPr/>
        </p:nvCxnSpPr>
        <p:spPr bwMode="auto">
          <a:xfrm rot="5400000">
            <a:off x="5916613" y="372903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2" name="AutoShape 26"/>
          <p:cNvCxnSpPr>
            <a:cxnSpLocks noChangeShapeType="1"/>
            <a:endCxn id="65540" idx="1"/>
          </p:cNvCxnSpPr>
          <p:nvPr/>
        </p:nvCxnSpPr>
        <p:spPr bwMode="auto">
          <a:xfrm>
            <a:off x="1466850" y="257333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reeform 2"/>
          <p:cNvSpPr>
            <a:spLocks/>
          </p:cNvSpPr>
          <p:nvPr/>
        </p:nvSpPr>
        <p:spPr bwMode="auto">
          <a:xfrm>
            <a:off x="684213" y="1763713"/>
            <a:ext cx="6075362" cy="3497262"/>
          </a:xfrm>
          <a:custGeom>
            <a:avLst/>
            <a:gdLst>
              <a:gd name="T0" fmla="*/ 823912 w 3827"/>
              <a:gd name="T1" fmla="*/ 3294062 h 2203"/>
              <a:gd name="T2" fmla="*/ 146050 w 3827"/>
              <a:gd name="T3" fmla="*/ 2517775 h 2203"/>
              <a:gd name="T4" fmla="*/ 327025 w 3827"/>
              <a:gd name="T5" fmla="*/ 312737 h 2203"/>
              <a:gd name="T6" fmla="*/ 2114550 w 3827"/>
              <a:gd name="T7" fmla="*/ 641350 h 2203"/>
              <a:gd name="T8" fmla="*/ 5232400 w 3827"/>
              <a:gd name="T9" fmla="*/ 2078037 h 2203"/>
              <a:gd name="T10" fmla="*/ 6019800 w 3827"/>
              <a:gd name="T11" fmla="*/ 2671762 h 2203"/>
              <a:gd name="T12" fmla="*/ 4895850 w 3827"/>
              <a:gd name="T13" fmla="*/ 3394075 h 2203"/>
              <a:gd name="T14" fmla="*/ 823912 w 3827"/>
              <a:gd name="T15" fmla="*/ 3294062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latin typeface="Times New Roman" pitchFamily="18" charset="0"/>
              </a:rPr>
              <a:t>z</a:t>
            </a:r>
            <a:r>
              <a:rPr lang="en-US" altLang="fr-FR" smtClean="0"/>
              <a:t> </a:t>
            </a:r>
            <a:r>
              <a:rPr lang="en-US" altLang="fr-FR" i="1" smtClean="0">
                <a:sym typeface="Symbol" pitchFamily="18" charset="2"/>
              </a:rPr>
              <a:t>EU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75" y="5768975"/>
            <a:ext cx="8235950" cy="630238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1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</a:t>
            </a:r>
            <a:r>
              <a:rPr lang="en-US" altLang="fr-FR" sz="1800" smtClean="0"/>
              <a:t> </a:t>
            </a:r>
            <a:r>
              <a:rPr lang="en-US" altLang="fr-FR" sz="1800" smtClean="0">
                <a:sym typeface="Symbol" pitchFamily="18" charset="2"/>
              </a:rPr>
              <a:t> 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fr-FR" sz="1800" i="1" smtClean="0">
                <a:latin typeface="Times New Roman" pitchFamily="18" charset="0"/>
              </a:rPr>
              <a:t>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(z)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smtClean="0"/>
              <a:t> </a:t>
            </a:r>
            <a:r>
              <a:rPr lang="en-US" altLang="fr-FR" sz="1800" i="1" smtClean="0">
                <a:latin typeface="Times New Roman" pitchFamily="18" charset="0"/>
              </a:rPr>
              <a:t>pre(</a:t>
            </a: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0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)))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1466850" y="27051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1466850" y="42354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160713" y="1804988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3160713" y="3335338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6551613" y="1804988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6551613" y="3335338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4856163" y="27051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4856163" y="42354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6573" name="AutoShape 13"/>
          <p:cNvCxnSpPr>
            <a:cxnSpLocks noChangeShapeType="1"/>
            <a:stCxn id="66565" idx="4"/>
            <a:endCxn id="66566" idx="0"/>
          </p:cNvCxnSpPr>
          <p:nvPr/>
        </p:nvCxnSpPr>
        <p:spPr bwMode="auto">
          <a:xfrm>
            <a:off x="1962150" y="324485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4" name="AutoShape 14"/>
          <p:cNvCxnSpPr>
            <a:cxnSpLocks noChangeShapeType="1"/>
            <a:stCxn id="66566" idx="7"/>
            <a:endCxn id="66568" idx="3"/>
          </p:cNvCxnSpPr>
          <p:nvPr/>
        </p:nvCxnSpPr>
        <p:spPr bwMode="auto">
          <a:xfrm flipV="1">
            <a:off x="2312988" y="3795713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5" name="AutoShape 15"/>
          <p:cNvCxnSpPr>
            <a:cxnSpLocks noChangeShapeType="1"/>
            <a:stCxn id="66566" idx="6"/>
            <a:endCxn id="66572" idx="2"/>
          </p:cNvCxnSpPr>
          <p:nvPr/>
        </p:nvCxnSpPr>
        <p:spPr bwMode="auto">
          <a:xfrm>
            <a:off x="2457450" y="4505325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AutoShape 16"/>
          <p:cNvCxnSpPr>
            <a:cxnSpLocks noChangeShapeType="1"/>
            <a:stCxn id="66568" idx="2"/>
            <a:endCxn id="66565" idx="5"/>
          </p:cNvCxnSpPr>
          <p:nvPr/>
        </p:nvCxnSpPr>
        <p:spPr bwMode="auto">
          <a:xfrm flipH="1" flipV="1">
            <a:off x="2312988" y="3165475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7" name="AutoShape 17"/>
          <p:cNvCxnSpPr>
            <a:cxnSpLocks noChangeShapeType="1"/>
            <a:stCxn id="66568" idx="5"/>
            <a:endCxn id="66572" idx="1"/>
          </p:cNvCxnSpPr>
          <p:nvPr/>
        </p:nvCxnSpPr>
        <p:spPr bwMode="auto">
          <a:xfrm>
            <a:off x="4006850" y="3795713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8" name="AutoShape 18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5351463" y="324485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9" name="AutoShape 19"/>
          <p:cNvCxnSpPr>
            <a:cxnSpLocks noChangeShapeType="1"/>
            <a:stCxn id="66571" idx="2"/>
            <a:endCxn id="66565" idx="6"/>
          </p:cNvCxnSpPr>
          <p:nvPr/>
        </p:nvCxnSpPr>
        <p:spPr bwMode="auto">
          <a:xfrm flipH="1">
            <a:off x="2457450" y="2974975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0" name="AutoShape 20"/>
          <p:cNvCxnSpPr>
            <a:cxnSpLocks noChangeShapeType="1"/>
            <a:stCxn id="66571" idx="7"/>
            <a:endCxn id="66569" idx="3"/>
          </p:cNvCxnSpPr>
          <p:nvPr/>
        </p:nvCxnSpPr>
        <p:spPr bwMode="auto">
          <a:xfrm flipV="1">
            <a:off x="5702300" y="2265363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1" name="AutoShape 21"/>
          <p:cNvCxnSpPr>
            <a:cxnSpLocks noChangeShapeType="1"/>
            <a:stCxn id="66569" idx="4"/>
            <a:endCxn id="66570" idx="0"/>
          </p:cNvCxnSpPr>
          <p:nvPr/>
        </p:nvCxnSpPr>
        <p:spPr bwMode="auto">
          <a:xfrm>
            <a:off x="7046913" y="23447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2" name="AutoShape 22"/>
          <p:cNvCxnSpPr>
            <a:cxnSpLocks noChangeShapeType="1"/>
            <a:stCxn id="66569" idx="2"/>
            <a:endCxn id="66567" idx="6"/>
          </p:cNvCxnSpPr>
          <p:nvPr/>
        </p:nvCxnSpPr>
        <p:spPr bwMode="auto">
          <a:xfrm flipH="1">
            <a:off x="4151313" y="2074863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3" name="AutoShape 23"/>
          <p:cNvCxnSpPr>
            <a:cxnSpLocks noChangeShapeType="1"/>
            <a:stCxn id="66567" idx="4"/>
            <a:endCxn id="66568" idx="0"/>
          </p:cNvCxnSpPr>
          <p:nvPr/>
        </p:nvCxnSpPr>
        <p:spPr bwMode="auto">
          <a:xfrm>
            <a:off x="3656013" y="23447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4" name="AutoShape 24"/>
          <p:cNvCxnSpPr>
            <a:cxnSpLocks noChangeShapeType="1"/>
            <a:stCxn id="66567" idx="5"/>
            <a:endCxn id="66571" idx="1"/>
          </p:cNvCxnSpPr>
          <p:nvPr/>
        </p:nvCxnSpPr>
        <p:spPr bwMode="auto">
          <a:xfrm>
            <a:off x="4006850" y="2265363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5" name="AutoShape 25"/>
          <p:cNvCxnSpPr>
            <a:cxnSpLocks noChangeShapeType="1"/>
            <a:stCxn id="66572" idx="7"/>
            <a:endCxn id="66570" idx="2"/>
          </p:cNvCxnSpPr>
          <p:nvPr/>
        </p:nvCxnSpPr>
        <p:spPr bwMode="auto">
          <a:xfrm rot="-5400000">
            <a:off x="5772151" y="3535362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6" name="AutoShape 26"/>
          <p:cNvCxnSpPr>
            <a:cxnSpLocks noChangeShapeType="1"/>
            <a:stCxn id="66570" idx="3"/>
            <a:endCxn id="66572" idx="6"/>
          </p:cNvCxnSpPr>
          <p:nvPr/>
        </p:nvCxnSpPr>
        <p:spPr bwMode="auto">
          <a:xfrm rot="5400000">
            <a:off x="5916613" y="3725863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7" name="AutoShape 27"/>
          <p:cNvCxnSpPr>
            <a:cxnSpLocks noChangeShapeType="1"/>
            <a:endCxn id="66565" idx="1"/>
          </p:cNvCxnSpPr>
          <p:nvPr/>
        </p:nvCxnSpPr>
        <p:spPr bwMode="auto">
          <a:xfrm>
            <a:off x="1466850" y="2570163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6092825" y="5802313"/>
            <a:ext cx="2622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States satisfying </a:t>
            </a:r>
            <a:r>
              <a:rPr lang="en-US" altLang="fr-FR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/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have been added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reeform 2"/>
          <p:cNvSpPr>
            <a:spLocks/>
          </p:cNvSpPr>
          <p:nvPr/>
        </p:nvSpPr>
        <p:spPr bwMode="auto">
          <a:xfrm>
            <a:off x="557213" y="1493838"/>
            <a:ext cx="7275512" cy="3938587"/>
          </a:xfrm>
          <a:custGeom>
            <a:avLst/>
            <a:gdLst>
              <a:gd name="T0" fmla="*/ 833437 w 4583"/>
              <a:gd name="T1" fmla="*/ 3722687 h 2481"/>
              <a:gd name="T2" fmla="*/ 155575 w 4583"/>
              <a:gd name="T3" fmla="*/ 2946400 h 2481"/>
              <a:gd name="T4" fmla="*/ 284162 w 4583"/>
              <a:gd name="T5" fmla="*/ 452437 h 2481"/>
              <a:gd name="T6" fmla="*/ 1857375 w 4583"/>
              <a:gd name="T7" fmla="*/ 369887 h 2481"/>
              <a:gd name="T8" fmla="*/ 3557587 w 4583"/>
              <a:gd name="T9" fmla="*/ 196850 h 2481"/>
              <a:gd name="T10" fmla="*/ 4133850 w 4583"/>
              <a:gd name="T11" fmla="*/ 1549400 h 2481"/>
              <a:gd name="T12" fmla="*/ 5276850 w 4583"/>
              <a:gd name="T13" fmla="*/ 2089150 h 2481"/>
              <a:gd name="T14" fmla="*/ 6529387 w 4583"/>
              <a:gd name="T15" fmla="*/ 1758950 h 2481"/>
              <a:gd name="T16" fmla="*/ 7096125 w 4583"/>
              <a:gd name="T17" fmla="*/ 2308225 h 2481"/>
              <a:gd name="T18" fmla="*/ 5449887 w 4583"/>
              <a:gd name="T19" fmla="*/ 3689350 h 2481"/>
              <a:gd name="T20" fmla="*/ 2779712 w 4583"/>
              <a:gd name="T21" fmla="*/ 3808412 h 2481"/>
              <a:gd name="T22" fmla="*/ 833437 w 4583"/>
              <a:gd name="T23" fmla="*/ 3722687 h 24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83"/>
              <a:gd name="T37" fmla="*/ 0 h 2481"/>
              <a:gd name="T38" fmla="*/ 4583 w 4583"/>
              <a:gd name="T39" fmla="*/ 2481 h 248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83" h="2481">
                <a:moveTo>
                  <a:pt x="525" y="2345"/>
                </a:moveTo>
                <a:cubicBezTo>
                  <a:pt x="250" y="2244"/>
                  <a:pt x="156" y="2199"/>
                  <a:pt x="98" y="1856"/>
                </a:cubicBezTo>
                <a:cubicBezTo>
                  <a:pt x="40" y="1513"/>
                  <a:pt x="0" y="556"/>
                  <a:pt x="179" y="285"/>
                </a:cubicBezTo>
                <a:cubicBezTo>
                  <a:pt x="358" y="14"/>
                  <a:pt x="826" y="260"/>
                  <a:pt x="1170" y="233"/>
                </a:cubicBezTo>
                <a:cubicBezTo>
                  <a:pt x="1514" y="206"/>
                  <a:pt x="2002" y="0"/>
                  <a:pt x="2241" y="124"/>
                </a:cubicBezTo>
                <a:cubicBezTo>
                  <a:pt x="2480" y="248"/>
                  <a:pt x="2423" y="777"/>
                  <a:pt x="2604" y="976"/>
                </a:cubicBezTo>
                <a:cubicBezTo>
                  <a:pt x="2785" y="1175"/>
                  <a:pt x="3073" y="1294"/>
                  <a:pt x="3324" y="1316"/>
                </a:cubicBezTo>
                <a:cubicBezTo>
                  <a:pt x="3575" y="1338"/>
                  <a:pt x="3922" y="1085"/>
                  <a:pt x="4113" y="1108"/>
                </a:cubicBezTo>
                <a:cubicBezTo>
                  <a:pt x="4304" y="1131"/>
                  <a:pt x="4583" y="1251"/>
                  <a:pt x="4470" y="1454"/>
                </a:cubicBezTo>
                <a:cubicBezTo>
                  <a:pt x="4357" y="1657"/>
                  <a:pt x="3886" y="2167"/>
                  <a:pt x="3433" y="2324"/>
                </a:cubicBezTo>
                <a:cubicBezTo>
                  <a:pt x="2980" y="2481"/>
                  <a:pt x="2236" y="2396"/>
                  <a:pt x="1751" y="2399"/>
                </a:cubicBezTo>
                <a:cubicBezTo>
                  <a:pt x="1266" y="2402"/>
                  <a:pt x="780" y="2356"/>
                  <a:pt x="525" y="2345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587" name="Freeform 3"/>
          <p:cNvSpPr>
            <a:spLocks/>
          </p:cNvSpPr>
          <p:nvPr/>
        </p:nvSpPr>
        <p:spPr bwMode="auto">
          <a:xfrm>
            <a:off x="684213" y="1743075"/>
            <a:ext cx="6075362" cy="3497263"/>
          </a:xfrm>
          <a:custGeom>
            <a:avLst/>
            <a:gdLst>
              <a:gd name="T0" fmla="*/ 823912 w 3827"/>
              <a:gd name="T1" fmla="*/ 3294063 h 2203"/>
              <a:gd name="T2" fmla="*/ 146050 w 3827"/>
              <a:gd name="T3" fmla="*/ 2517775 h 2203"/>
              <a:gd name="T4" fmla="*/ 327025 w 3827"/>
              <a:gd name="T5" fmla="*/ 312738 h 2203"/>
              <a:gd name="T6" fmla="*/ 2114550 w 3827"/>
              <a:gd name="T7" fmla="*/ 641350 h 2203"/>
              <a:gd name="T8" fmla="*/ 5232400 w 3827"/>
              <a:gd name="T9" fmla="*/ 2078038 h 2203"/>
              <a:gd name="T10" fmla="*/ 6019800 w 3827"/>
              <a:gd name="T11" fmla="*/ 2671763 h 2203"/>
              <a:gd name="T12" fmla="*/ 4895850 w 3827"/>
              <a:gd name="T13" fmla="*/ 3394075 h 2203"/>
              <a:gd name="T14" fmla="*/ 823912 w 3827"/>
              <a:gd name="T15" fmla="*/ 3294063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latin typeface="Times New Roman" pitchFamily="18" charset="0"/>
              </a:rPr>
              <a:t>z</a:t>
            </a:r>
            <a:r>
              <a:rPr lang="en-US" altLang="fr-FR" smtClean="0"/>
              <a:t> </a:t>
            </a:r>
            <a:r>
              <a:rPr lang="en-US" altLang="fr-FR" i="1" smtClean="0">
                <a:sym typeface="Symbol" pitchFamily="18" charset="2"/>
              </a:rPr>
              <a:t>EU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6375" y="5903913"/>
            <a:ext cx="8235950" cy="630237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2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</a:t>
            </a:r>
            <a:r>
              <a:rPr lang="en-US" altLang="fr-FR" sz="1800" smtClean="0"/>
              <a:t> </a:t>
            </a:r>
            <a:r>
              <a:rPr lang="en-US" altLang="fr-FR" sz="1800" smtClean="0">
                <a:sym typeface="Symbol" pitchFamily="18" charset="2"/>
              </a:rPr>
              <a:t> 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fr-FR" sz="1800" i="1" smtClean="0">
                <a:latin typeface="Times New Roman" pitchFamily="18" charset="0"/>
              </a:rPr>
              <a:t>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(z)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smtClean="0"/>
              <a:t> </a:t>
            </a:r>
            <a:r>
              <a:rPr lang="en-US" altLang="fr-FR" sz="1800" i="1" smtClean="0">
                <a:latin typeface="Times New Roman" pitchFamily="18" charset="0"/>
              </a:rPr>
              <a:t>pre(</a:t>
            </a: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1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)))</a:t>
            </a: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1466850" y="2684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1466850" y="42148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160713" y="17843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3160713" y="33147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6551613" y="17843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6551613" y="33147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4856163" y="2684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4856163" y="42148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7598" name="AutoShape 14"/>
          <p:cNvCxnSpPr>
            <a:cxnSpLocks noChangeShapeType="1"/>
            <a:stCxn id="67590" idx="4"/>
            <a:endCxn id="67591" idx="0"/>
          </p:cNvCxnSpPr>
          <p:nvPr/>
        </p:nvCxnSpPr>
        <p:spPr bwMode="auto">
          <a:xfrm>
            <a:off x="1962150" y="32242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15"/>
          <p:cNvCxnSpPr>
            <a:cxnSpLocks noChangeShapeType="1"/>
            <a:stCxn id="67591" idx="7"/>
            <a:endCxn id="67593" idx="3"/>
          </p:cNvCxnSpPr>
          <p:nvPr/>
        </p:nvCxnSpPr>
        <p:spPr bwMode="auto">
          <a:xfrm flipV="1">
            <a:off x="2312988" y="3775075"/>
            <a:ext cx="992187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AutoShape 16"/>
          <p:cNvCxnSpPr>
            <a:cxnSpLocks noChangeShapeType="1"/>
            <a:stCxn id="67591" idx="6"/>
            <a:endCxn id="67597" idx="2"/>
          </p:cNvCxnSpPr>
          <p:nvPr/>
        </p:nvCxnSpPr>
        <p:spPr bwMode="auto">
          <a:xfrm>
            <a:off x="2457450" y="4484688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AutoShape 17"/>
          <p:cNvCxnSpPr>
            <a:cxnSpLocks noChangeShapeType="1"/>
            <a:stCxn id="67593" idx="2"/>
            <a:endCxn id="67590" idx="5"/>
          </p:cNvCxnSpPr>
          <p:nvPr/>
        </p:nvCxnSpPr>
        <p:spPr bwMode="auto">
          <a:xfrm flipH="1" flipV="1">
            <a:off x="2312988" y="3144838"/>
            <a:ext cx="847725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18"/>
          <p:cNvCxnSpPr>
            <a:cxnSpLocks noChangeShapeType="1"/>
            <a:stCxn id="67593" idx="5"/>
            <a:endCxn id="67597" idx="1"/>
          </p:cNvCxnSpPr>
          <p:nvPr/>
        </p:nvCxnSpPr>
        <p:spPr bwMode="auto">
          <a:xfrm>
            <a:off x="4006850" y="377507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3" name="AutoShape 19"/>
          <p:cNvCxnSpPr>
            <a:cxnSpLocks noChangeShapeType="1"/>
            <a:stCxn id="67596" idx="4"/>
            <a:endCxn id="67597" idx="0"/>
          </p:cNvCxnSpPr>
          <p:nvPr/>
        </p:nvCxnSpPr>
        <p:spPr bwMode="auto">
          <a:xfrm>
            <a:off x="5351463" y="32242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4" name="AutoShape 20"/>
          <p:cNvCxnSpPr>
            <a:cxnSpLocks noChangeShapeType="1"/>
            <a:stCxn id="67596" idx="2"/>
            <a:endCxn id="67590" idx="6"/>
          </p:cNvCxnSpPr>
          <p:nvPr/>
        </p:nvCxnSpPr>
        <p:spPr bwMode="auto">
          <a:xfrm flipH="1">
            <a:off x="2457450" y="2954338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5" name="AutoShape 21"/>
          <p:cNvCxnSpPr>
            <a:cxnSpLocks noChangeShapeType="1"/>
            <a:stCxn id="67596" idx="7"/>
            <a:endCxn id="67594" idx="3"/>
          </p:cNvCxnSpPr>
          <p:nvPr/>
        </p:nvCxnSpPr>
        <p:spPr bwMode="auto">
          <a:xfrm flipV="1">
            <a:off x="5702300" y="224472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6" name="AutoShape 22"/>
          <p:cNvCxnSpPr>
            <a:cxnSpLocks noChangeShapeType="1"/>
            <a:stCxn id="67594" idx="4"/>
            <a:endCxn id="67595" idx="0"/>
          </p:cNvCxnSpPr>
          <p:nvPr/>
        </p:nvCxnSpPr>
        <p:spPr bwMode="auto">
          <a:xfrm>
            <a:off x="7046913" y="23241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7" name="AutoShape 23"/>
          <p:cNvCxnSpPr>
            <a:cxnSpLocks noChangeShapeType="1"/>
            <a:stCxn id="67594" idx="2"/>
            <a:endCxn id="67592" idx="6"/>
          </p:cNvCxnSpPr>
          <p:nvPr/>
        </p:nvCxnSpPr>
        <p:spPr bwMode="auto">
          <a:xfrm flipH="1">
            <a:off x="4151313" y="2054225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8" name="AutoShape 24"/>
          <p:cNvCxnSpPr>
            <a:cxnSpLocks noChangeShapeType="1"/>
            <a:stCxn id="67592" idx="4"/>
            <a:endCxn id="67593" idx="0"/>
          </p:cNvCxnSpPr>
          <p:nvPr/>
        </p:nvCxnSpPr>
        <p:spPr bwMode="auto">
          <a:xfrm>
            <a:off x="3656013" y="23241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9" name="AutoShape 25"/>
          <p:cNvCxnSpPr>
            <a:cxnSpLocks noChangeShapeType="1"/>
            <a:stCxn id="67592" idx="5"/>
            <a:endCxn id="67596" idx="1"/>
          </p:cNvCxnSpPr>
          <p:nvPr/>
        </p:nvCxnSpPr>
        <p:spPr bwMode="auto">
          <a:xfrm>
            <a:off x="4006850" y="224472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0" name="AutoShape 26"/>
          <p:cNvCxnSpPr>
            <a:cxnSpLocks noChangeShapeType="1"/>
            <a:stCxn id="67597" idx="7"/>
            <a:endCxn id="67595" idx="2"/>
          </p:cNvCxnSpPr>
          <p:nvPr/>
        </p:nvCxnSpPr>
        <p:spPr bwMode="auto">
          <a:xfrm rot="-5400000">
            <a:off x="5772150" y="3514725"/>
            <a:ext cx="709613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1" name="AutoShape 27"/>
          <p:cNvCxnSpPr>
            <a:cxnSpLocks noChangeShapeType="1"/>
            <a:stCxn id="67595" idx="3"/>
            <a:endCxn id="67597" idx="6"/>
          </p:cNvCxnSpPr>
          <p:nvPr/>
        </p:nvCxnSpPr>
        <p:spPr bwMode="auto">
          <a:xfrm rot="5400000">
            <a:off x="5916612" y="3705226"/>
            <a:ext cx="709613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2" name="AutoShape 28"/>
          <p:cNvCxnSpPr>
            <a:cxnSpLocks noChangeShapeType="1"/>
            <a:endCxn id="67590" idx="1"/>
          </p:cNvCxnSpPr>
          <p:nvPr/>
        </p:nvCxnSpPr>
        <p:spPr bwMode="auto">
          <a:xfrm>
            <a:off x="1466850" y="2549525"/>
            <a:ext cx="144463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6007100" y="5240338"/>
            <a:ext cx="3097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States satisfying </a:t>
            </a:r>
            <a:r>
              <a:rPr lang="en-US" altLang="fr-FR" sz="2400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/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and having at least a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successor in </a:t>
            </a:r>
            <a:r>
              <a:rPr lang="en-US" altLang="fr-FR" sz="2400" i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</a:t>
            </a:r>
            <a:r>
              <a:rPr lang="en-US" altLang="fr-FR" sz="2400" baseline="30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fr-FR" sz="2400" i="1" baseline="30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 have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been added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reeform 2"/>
          <p:cNvSpPr>
            <a:spLocks/>
          </p:cNvSpPr>
          <p:nvPr/>
        </p:nvSpPr>
        <p:spPr bwMode="auto">
          <a:xfrm>
            <a:off x="423863" y="1387475"/>
            <a:ext cx="7516812" cy="4137025"/>
          </a:xfrm>
          <a:custGeom>
            <a:avLst/>
            <a:gdLst>
              <a:gd name="T0" fmla="*/ 1011237 w 4735"/>
              <a:gd name="T1" fmla="*/ 3943350 h 2606"/>
              <a:gd name="T2" fmla="*/ 179387 w 4735"/>
              <a:gd name="T3" fmla="*/ 3138488 h 2606"/>
              <a:gd name="T4" fmla="*/ 307975 w 4735"/>
              <a:gd name="T5" fmla="*/ 460375 h 2606"/>
              <a:gd name="T6" fmla="*/ 2025650 w 4735"/>
              <a:gd name="T7" fmla="*/ 379413 h 2606"/>
              <a:gd name="T8" fmla="*/ 3763962 w 4735"/>
              <a:gd name="T9" fmla="*/ 203200 h 2606"/>
              <a:gd name="T10" fmla="*/ 4302125 w 4735"/>
              <a:gd name="T11" fmla="*/ 1558925 h 2606"/>
              <a:gd name="T12" fmla="*/ 5445125 w 4735"/>
              <a:gd name="T13" fmla="*/ 2098675 h 2606"/>
              <a:gd name="T14" fmla="*/ 6697662 w 4735"/>
              <a:gd name="T15" fmla="*/ 1768475 h 2606"/>
              <a:gd name="T16" fmla="*/ 7367587 w 4735"/>
              <a:gd name="T17" fmla="*/ 2325688 h 2606"/>
              <a:gd name="T18" fmla="*/ 5803900 w 4735"/>
              <a:gd name="T19" fmla="*/ 3851275 h 2606"/>
              <a:gd name="T20" fmla="*/ 2986087 w 4735"/>
              <a:gd name="T21" fmla="*/ 4043363 h 2606"/>
              <a:gd name="T22" fmla="*/ 1011237 w 4735"/>
              <a:gd name="T23" fmla="*/ 3943350 h 26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735"/>
              <a:gd name="T37" fmla="*/ 0 h 2606"/>
              <a:gd name="T38" fmla="*/ 4735 w 4735"/>
              <a:gd name="T39" fmla="*/ 2606 h 26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735" h="2606">
                <a:moveTo>
                  <a:pt x="637" y="2484"/>
                </a:moveTo>
                <a:cubicBezTo>
                  <a:pt x="346" y="2413"/>
                  <a:pt x="187" y="2343"/>
                  <a:pt x="113" y="1977"/>
                </a:cubicBezTo>
                <a:cubicBezTo>
                  <a:pt x="39" y="1611"/>
                  <a:pt x="0" y="580"/>
                  <a:pt x="194" y="290"/>
                </a:cubicBezTo>
                <a:cubicBezTo>
                  <a:pt x="388" y="0"/>
                  <a:pt x="913" y="266"/>
                  <a:pt x="1276" y="239"/>
                </a:cubicBezTo>
                <a:cubicBezTo>
                  <a:pt x="1639" y="212"/>
                  <a:pt x="2132" y="4"/>
                  <a:pt x="2371" y="128"/>
                </a:cubicBezTo>
                <a:cubicBezTo>
                  <a:pt x="2610" y="252"/>
                  <a:pt x="2534" y="783"/>
                  <a:pt x="2710" y="982"/>
                </a:cubicBezTo>
                <a:cubicBezTo>
                  <a:pt x="2886" y="1181"/>
                  <a:pt x="3179" y="1300"/>
                  <a:pt x="3430" y="1322"/>
                </a:cubicBezTo>
                <a:cubicBezTo>
                  <a:pt x="3681" y="1344"/>
                  <a:pt x="4017" y="1090"/>
                  <a:pt x="4219" y="1114"/>
                </a:cubicBezTo>
                <a:cubicBezTo>
                  <a:pt x="4421" y="1138"/>
                  <a:pt x="4735" y="1246"/>
                  <a:pt x="4641" y="1465"/>
                </a:cubicBezTo>
                <a:cubicBezTo>
                  <a:pt x="4547" y="1684"/>
                  <a:pt x="4116" y="2246"/>
                  <a:pt x="3656" y="2426"/>
                </a:cubicBezTo>
                <a:cubicBezTo>
                  <a:pt x="3196" y="2606"/>
                  <a:pt x="2384" y="2537"/>
                  <a:pt x="1881" y="2547"/>
                </a:cubicBezTo>
                <a:cubicBezTo>
                  <a:pt x="1378" y="2557"/>
                  <a:pt x="896" y="2497"/>
                  <a:pt x="637" y="248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611" name="Freeform 3"/>
          <p:cNvSpPr>
            <a:spLocks/>
          </p:cNvSpPr>
          <p:nvPr/>
        </p:nvSpPr>
        <p:spPr bwMode="auto">
          <a:xfrm>
            <a:off x="557213" y="1493838"/>
            <a:ext cx="7275512" cy="3938587"/>
          </a:xfrm>
          <a:custGeom>
            <a:avLst/>
            <a:gdLst>
              <a:gd name="T0" fmla="*/ 833437 w 4583"/>
              <a:gd name="T1" fmla="*/ 3722687 h 2481"/>
              <a:gd name="T2" fmla="*/ 155575 w 4583"/>
              <a:gd name="T3" fmla="*/ 2946400 h 2481"/>
              <a:gd name="T4" fmla="*/ 284162 w 4583"/>
              <a:gd name="T5" fmla="*/ 452437 h 2481"/>
              <a:gd name="T6" fmla="*/ 1857375 w 4583"/>
              <a:gd name="T7" fmla="*/ 369887 h 2481"/>
              <a:gd name="T8" fmla="*/ 3557587 w 4583"/>
              <a:gd name="T9" fmla="*/ 196850 h 2481"/>
              <a:gd name="T10" fmla="*/ 4133850 w 4583"/>
              <a:gd name="T11" fmla="*/ 1549400 h 2481"/>
              <a:gd name="T12" fmla="*/ 5276850 w 4583"/>
              <a:gd name="T13" fmla="*/ 2089150 h 2481"/>
              <a:gd name="T14" fmla="*/ 6529387 w 4583"/>
              <a:gd name="T15" fmla="*/ 1758950 h 2481"/>
              <a:gd name="T16" fmla="*/ 7096125 w 4583"/>
              <a:gd name="T17" fmla="*/ 2308225 h 2481"/>
              <a:gd name="T18" fmla="*/ 5449887 w 4583"/>
              <a:gd name="T19" fmla="*/ 3689350 h 2481"/>
              <a:gd name="T20" fmla="*/ 2779712 w 4583"/>
              <a:gd name="T21" fmla="*/ 3808412 h 2481"/>
              <a:gd name="T22" fmla="*/ 833437 w 4583"/>
              <a:gd name="T23" fmla="*/ 3722687 h 24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83"/>
              <a:gd name="T37" fmla="*/ 0 h 2481"/>
              <a:gd name="T38" fmla="*/ 4583 w 4583"/>
              <a:gd name="T39" fmla="*/ 2481 h 248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83" h="2481">
                <a:moveTo>
                  <a:pt x="525" y="2345"/>
                </a:moveTo>
                <a:cubicBezTo>
                  <a:pt x="250" y="2244"/>
                  <a:pt x="156" y="2199"/>
                  <a:pt x="98" y="1856"/>
                </a:cubicBezTo>
                <a:cubicBezTo>
                  <a:pt x="40" y="1513"/>
                  <a:pt x="0" y="556"/>
                  <a:pt x="179" y="285"/>
                </a:cubicBezTo>
                <a:cubicBezTo>
                  <a:pt x="358" y="14"/>
                  <a:pt x="826" y="260"/>
                  <a:pt x="1170" y="233"/>
                </a:cubicBezTo>
                <a:cubicBezTo>
                  <a:pt x="1514" y="206"/>
                  <a:pt x="2002" y="0"/>
                  <a:pt x="2241" y="124"/>
                </a:cubicBezTo>
                <a:cubicBezTo>
                  <a:pt x="2480" y="248"/>
                  <a:pt x="2423" y="777"/>
                  <a:pt x="2604" y="976"/>
                </a:cubicBezTo>
                <a:cubicBezTo>
                  <a:pt x="2785" y="1175"/>
                  <a:pt x="3073" y="1294"/>
                  <a:pt x="3324" y="1316"/>
                </a:cubicBezTo>
                <a:cubicBezTo>
                  <a:pt x="3575" y="1338"/>
                  <a:pt x="3922" y="1085"/>
                  <a:pt x="4113" y="1108"/>
                </a:cubicBezTo>
                <a:cubicBezTo>
                  <a:pt x="4304" y="1131"/>
                  <a:pt x="4583" y="1251"/>
                  <a:pt x="4470" y="1454"/>
                </a:cubicBezTo>
                <a:cubicBezTo>
                  <a:pt x="4357" y="1657"/>
                  <a:pt x="3886" y="2167"/>
                  <a:pt x="3433" y="2324"/>
                </a:cubicBezTo>
                <a:cubicBezTo>
                  <a:pt x="2980" y="2481"/>
                  <a:pt x="2236" y="2396"/>
                  <a:pt x="1751" y="2399"/>
                </a:cubicBezTo>
                <a:cubicBezTo>
                  <a:pt x="1266" y="2402"/>
                  <a:pt x="780" y="2356"/>
                  <a:pt x="525" y="2345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612" name="Freeform 4"/>
          <p:cNvSpPr>
            <a:spLocks/>
          </p:cNvSpPr>
          <p:nvPr/>
        </p:nvSpPr>
        <p:spPr bwMode="auto">
          <a:xfrm>
            <a:off x="684213" y="1743075"/>
            <a:ext cx="6075362" cy="3497263"/>
          </a:xfrm>
          <a:custGeom>
            <a:avLst/>
            <a:gdLst>
              <a:gd name="T0" fmla="*/ 823912 w 3827"/>
              <a:gd name="T1" fmla="*/ 3294063 h 2203"/>
              <a:gd name="T2" fmla="*/ 146050 w 3827"/>
              <a:gd name="T3" fmla="*/ 2517775 h 2203"/>
              <a:gd name="T4" fmla="*/ 327025 w 3827"/>
              <a:gd name="T5" fmla="*/ 312738 h 2203"/>
              <a:gd name="T6" fmla="*/ 2114550 w 3827"/>
              <a:gd name="T7" fmla="*/ 641350 h 2203"/>
              <a:gd name="T8" fmla="*/ 5232400 w 3827"/>
              <a:gd name="T9" fmla="*/ 2078038 h 2203"/>
              <a:gd name="T10" fmla="*/ 6019800 w 3827"/>
              <a:gd name="T11" fmla="*/ 2671763 h 2203"/>
              <a:gd name="T12" fmla="*/ 4895850 w 3827"/>
              <a:gd name="T13" fmla="*/ 3394075 h 2203"/>
              <a:gd name="T14" fmla="*/ 823912 w 3827"/>
              <a:gd name="T15" fmla="*/ 3294063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latin typeface="Times New Roman" pitchFamily="18" charset="0"/>
              </a:rPr>
              <a:t>z</a:t>
            </a:r>
            <a:r>
              <a:rPr lang="en-US" altLang="fr-FR" smtClean="0"/>
              <a:t> </a:t>
            </a:r>
            <a:r>
              <a:rPr lang="en-US" altLang="fr-FR" i="1" smtClean="0">
                <a:sym typeface="Symbol" pitchFamily="18" charset="2"/>
              </a:rPr>
              <a:t>EU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6375" y="5768975"/>
            <a:ext cx="8235950" cy="630238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3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</a:t>
            </a:r>
            <a:r>
              <a:rPr lang="en-US" altLang="fr-FR" sz="1800" smtClean="0"/>
              <a:t> </a:t>
            </a:r>
            <a:r>
              <a:rPr lang="en-US" altLang="fr-FR" sz="1800" smtClean="0">
                <a:sym typeface="Symbol" pitchFamily="18" charset="2"/>
              </a:rPr>
              <a:t> 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fr-FR" sz="1800" i="1" smtClean="0">
                <a:latin typeface="Times New Roman" pitchFamily="18" charset="0"/>
              </a:rPr>
              <a:t>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(z)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smtClean="0"/>
              <a:t> </a:t>
            </a:r>
            <a:r>
              <a:rPr lang="en-US" altLang="fr-FR" sz="1800" i="1" smtClean="0">
                <a:latin typeface="Times New Roman" pitchFamily="18" charset="0"/>
              </a:rPr>
              <a:t>pre(</a:t>
            </a: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2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)))</a:t>
            </a: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1466850" y="2684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1466850" y="42148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3160713" y="17843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3160713" y="33147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6551613" y="17843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6551613" y="33147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4856163" y="2684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4856163" y="42148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8623" name="AutoShape 15"/>
          <p:cNvCxnSpPr>
            <a:cxnSpLocks noChangeShapeType="1"/>
            <a:stCxn id="68615" idx="4"/>
            <a:endCxn id="68616" idx="0"/>
          </p:cNvCxnSpPr>
          <p:nvPr/>
        </p:nvCxnSpPr>
        <p:spPr bwMode="auto">
          <a:xfrm>
            <a:off x="1962150" y="32242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4" name="AutoShape 16"/>
          <p:cNvCxnSpPr>
            <a:cxnSpLocks noChangeShapeType="1"/>
            <a:stCxn id="68616" idx="7"/>
            <a:endCxn id="68618" idx="3"/>
          </p:cNvCxnSpPr>
          <p:nvPr/>
        </p:nvCxnSpPr>
        <p:spPr bwMode="auto">
          <a:xfrm flipV="1">
            <a:off x="2312988" y="3775075"/>
            <a:ext cx="992187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5" name="AutoShape 17"/>
          <p:cNvCxnSpPr>
            <a:cxnSpLocks noChangeShapeType="1"/>
            <a:stCxn id="68616" idx="6"/>
            <a:endCxn id="68622" idx="2"/>
          </p:cNvCxnSpPr>
          <p:nvPr/>
        </p:nvCxnSpPr>
        <p:spPr bwMode="auto">
          <a:xfrm>
            <a:off x="2457450" y="4484688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6" name="AutoShape 18"/>
          <p:cNvCxnSpPr>
            <a:cxnSpLocks noChangeShapeType="1"/>
            <a:stCxn id="68618" idx="2"/>
            <a:endCxn id="68615" idx="5"/>
          </p:cNvCxnSpPr>
          <p:nvPr/>
        </p:nvCxnSpPr>
        <p:spPr bwMode="auto">
          <a:xfrm flipH="1" flipV="1">
            <a:off x="2312988" y="3144838"/>
            <a:ext cx="847725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7" name="AutoShape 19"/>
          <p:cNvCxnSpPr>
            <a:cxnSpLocks noChangeShapeType="1"/>
            <a:stCxn id="68618" idx="5"/>
            <a:endCxn id="68622" idx="1"/>
          </p:cNvCxnSpPr>
          <p:nvPr/>
        </p:nvCxnSpPr>
        <p:spPr bwMode="auto">
          <a:xfrm>
            <a:off x="4006850" y="377507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8" name="AutoShape 20"/>
          <p:cNvCxnSpPr>
            <a:cxnSpLocks noChangeShapeType="1"/>
            <a:stCxn id="68621" idx="4"/>
            <a:endCxn id="68622" idx="0"/>
          </p:cNvCxnSpPr>
          <p:nvPr/>
        </p:nvCxnSpPr>
        <p:spPr bwMode="auto">
          <a:xfrm>
            <a:off x="5351463" y="32242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9" name="AutoShape 21"/>
          <p:cNvCxnSpPr>
            <a:cxnSpLocks noChangeShapeType="1"/>
            <a:stCxn id="68621" idx="2"/>
            <a:endCxn id="68615" idx="6"/>
          </p:cNvCxnSpPr>
          <p:nvPr/>
        </p:nvCxnSpPr>
        <p:spPr bwMode="auto">
          <a:xfrm flipH="1">
            <a:off x="2457450" y="2954338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0" name="AutoShape 22"/>
          <p:cNvCxnSpPr>
            <a:cxnSpLocks noChangeShapeType="1"/>
            <a:stCxn id="68621" idx="7"/>
            <a:endCxn id="68619" idx="3"/>
          </p:cNvCxnSpPr>
          <p:nvPr/>
        </p:nvCxnSpPr>
        <p:spPr bwMode="auto">
          <a:xfrm flipV="1">
            <a:off x="5702300" y="224472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1" name="AutoShape 23"/>
          <p:cNvCxnSpPr>
            <a:cxnSpLocks noChangeShapeType="1"/>
            <a:stCxn id="68619" idx="4"/>
            <a:endCxn id="68620" idx="0"/>
          </p:cNvCxnSpPr>
          <p:nvPr/>
        </p:nvCxnSpPr>
        <p:spPr bwMode="auto">
          <a:xfrm>
            <a:off x="7046913" y="23241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2" name="AutoShape 24"/>
          <p:cNvCxnSpPr>
            <a:cxnSpLocks noChangeShapeType="1"/>
            <a:stCxn id="68619" idx="2"/>
            <a:endCxn id="68617" idx="6"/>
          </p:cNvCxnSpPr>
          <p:nvPr/>
        </p:nvCxnSpPr>
        <p:spPr bwMode="auto">
          <a:xfrm flipH="1">
            <a:off x="4151313" y="2054225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3" name="AutoShape 25"/>
          <p:cNvCxnSpPr>
            <a:cxnSpLocks noChangeShapeType="1"/>
            <a:stCxn id="68617" idx="4"/>
            <a:endCxn id="68618" idx="0"/>
          </p:cNvCxnSpPr>
          <p:nvPr/>
        </p:nvCxnSpPr>
        <p:spPr bwMode="auto">
          <a:xfrm>
            <a:off x="3656013" y="23241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4" name="AutoShape 26"/>
          <p:cNvCxnSpPr>
            <a:cxnSpLocks noChangeShapeType="1"/>
            <a:stCxn id="68617" idx="5"/>
            <a:endCxn id="68621" idx="1"/>
          </p:cNvCxnSpPr>
          <p:nvPr/>
        </p:nvCxnSpPr>
        <p:spPr bwMode="auto">
          <a:xfrm>
            <a:off x="4006850" y="224472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5" name="AutoShape 27"/>
          <p:cNvCxnSpPr>
            <a:cxnSpLocks noChangeShapeType="1"/>
            <a:stCxn id="68622" idx="7"/>
            <a:endCxn id="68620" idx="2"/>
          </p:cNvCxnSpPr>
          <p:nvPr/>
        </p:nvCxnSpPr>
        <p:spPr bwMode="auto">
          <a:xfrm rot="-5400000">
            <a:off x="5772150" y="3514725"/>
            <a:ext cx="709613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6" name="AutoShape 28"/>
          <p:cNvCxnSpPr>
            <a:cxnSpLocks noChangeShapeType="1"/>
            <a:stCxn id="68620" idx="3"/>
            <a:endCxn id="68622" idx="6"/>
          </p:cNvCxnSpPr>
          <p:nvPr/>
        </p:nvCxnSpPr>
        <p:spPr bwMode="auto">
          <a:xfrm rot="5400000">
            <a:off x="5916612" y="3705226"/>
            <a:ext cx="709613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7" name="AutoShape 29"/>
          <p:cNvCxnSpPr>
            <a:cxnSpLocks noChangeShapeType="1"/>
            <a:endCxn id="68615" idx="1"/>
          </p:cNvCxnSpPr>
          <p:nvPr/>
        </p:nvCxnSpPr>
        <p:spPr bwMode="auto">
          <a:xfrm>
            <a:off x="1466850" y="2549525"/>
            <a:ext cx="144463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6092825" y="5800725"/>
            <a:ext cx="284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The fixed point has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been reached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Conclusion on CTL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400" smtClean="0"/>
              <a:t>CTL (Branching time) can specify safety properties and some liveness properties</a:t>
            </a:r>
          </a:p>
          <a:p>
            <a:pPr>
              <a:lnSpc>
                <a:spcPct val="80000"/>
              </a:lnSpc>
            </a:pPr>
            <a:r>
              <a:rPr lang="en-US" altLang="fr-FR" sz="2400" smtClean="0"/>
              <a:t>CTL can be efficiently implemented (linear complexity w.r.t. to the Kripke structure), provided a good management of sets of states.</a:t>
            </a:r>
          </a:p>
          <a:p>
            <a:pPr>
              <a:lnSpc>
                <a:spcPct val="80000"/>
              </a:lnSpc>
            </a:pPr>
            <a:r>
              <a:rPr lang="en-US" altLang="fr-FR" sz="2400" smtClean="0"/>
              <a:t>Fairness needs to augment the capability of CTL model checkers (SCC searches are needed). </a:t>
            </a:r>
          </a:p>
          <a:p>
            <a:pPr>
              <a:lnSpc>
                <a:spcPct val="80000"/>
              </a:lnSpc>
            </a:pPr>
            <a:r>
              <a:rPr lang="en-US" altLang="fr-FR" sz="2400" smtClean="0"/>
              <a:t>CTL fair model checkers can be used to verify CTL and also LTL formula. 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endParaRPr lang="en-US" altLang="fr-FR" sz="2400" smtClean="0"/>
          </a:p>
          <a:p>
            <a:pPr>
              <a:lnSpc>
                <a:spcPct val="80000"/>
              </a:lnSpc>
            </a:pPr>
            <a:r>
              <a:rPr lang="en-US" altLang="fr-FR" sz="2400" smtClean="0"/>
              <a:t>CTL does not provide a counter example when the property does not hold. The output is the set of states that satisfy the formula (maybe huge).</a:t>
            </a:r>
          </a:p>
          <a:p>
            <a:pPr>
              <a:lnSpc>
                <a:spcPct val="80000"/>
              </a:lnSpc>
            </a:pPr>
            <a:r>
              <a:rPr lang="en-US" altLang="fr-FR" sz="2400" smtClean="0"/>
              <a:t>CTL model checkers cannot answer before labeling the initial state with the truth value of the formula. </a:t>
            </a:r>
            <a:endParaRPr lang="en-US" altLang="fr-FR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sz="2800" smtClean="0"/>
              <a:t>A Guarded Action Language </a:t>
            </a:r>
            <a:br>
              <a:rPr lang="fr-FR" altLang="fr-FR" sz="2800" smtClean="0"/>
            </a:br>
            <a:r>
              <a:rPr lang="fr-FR" altLang="fr-FR" sz="2800" smtClean="0"/>
              <a:t>to express system semantics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u="sng" smtClean="0"/>
              <a:t>Yann Thierry-Mieg</a:t>
            </a:r>
            <a:r>
              <a:rPr lang="en-US" altLang="fr-FR" smtClean="0"/>
              <a:t> 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Joint work with 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S. Baarir, B. Berard, M.Colange, F. Kordon, D. Poitrenaud</a:t>
            </a:r>
          </a:p>
          <a:p>
            <a:pPr>
              <a:lnSpc>
                <a:spcPct val="80000"/>
              </a:lnSpc>
            </a:pPr>
            <a:r>
              <a:rPr lang="fr-FR" altLang="fr-FR" smtClean="0"/>
              <a:t>Nov. 2013 – ENS Cachan</a:t>
            </a:r>
          </a:p>
          <a:p>
            <a:pPr>
              <a:lnSpc>
                <a:spcPct val="80000"/>
              </a:lnSpc>
            </a:pPr>
            <a:r>
              <a:rPr lang="fr-FR" altLang="fr-FR" smtClean="0"/>
              <a:t>Journée AFSEC</a:t>
            </a:r>
          </a:p>
        </p:txBody>
      </p:sp>
    </p:spTree>
    <p:extLst>
      <p:ext uri="{BB962C8B-B14F-4D97-AF65-F5344CB8AC3E}">
        <p14:creationId xmlns:p14="http://schemas.microsoft.com/office/powerpoint/2010/main" val="870244466"/>
      </p:ext>
    </p:extLst>
  </p:cSld>
  <p:clrMapOvr>
    <a:masterClrMapping/>
  </p:clrMapOvr>
  <p:transition advTm="1880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Model Driven Development</a:t>
            </a:r>
            <a:br>
              <a:rPr lang="fr-FR" altLang="fr-FR" smtClean="0"/>
            </a:br>
            <a:r>
              <a:rPr lang="fr-FR" altLang="fr-FR" smtClean="0"/>
              <a:t>and Model-checking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In MDD approaches</a:t>
            </a:r>
          </a:p>
          <a:p>
            <a:pPr lvl="1"/>
            <a:r>
              <a:rPr lang="fr-FR" altLang="fr-FR" smtClean="0"/>
              <a:t>Build a Domain Specific Language</a:t>
            </a:r>
          </a:p>
          <a:p>
            <a:pPr lvl="1"/>
            <a:r>
              <a:rPr lang="fr-FR" altLang="fr-FR" smtClean="0"/>
              <a:t>Use model transformation for specific targets</a:t>
            </a:r>
          </a:p>
          <a:p>
            <a:r>
              <a:rPr lang="fr-FR" altLang="fr-FR" smtClean="0"/>
              <a:t>Choosing a target formalism</a:t>
            </a:r>
          </a:p>
          <a:p>
            <a:pPr lvl="1"/>
            <a:r>
              <a:rPr lang="fr-FR" altLang="fr-FR" smtClean="0"/>
              <a:t>Expressive enough to capture your semantics</a:t>
            </a:r>
          </a:p>
          <a:p>
            <a:pPr lvl="1"/>
            <a:r>
              <a:rPr lang="fr-FR" altLang="fr-FR" smtClean="0"/>
              <a:t>Efficient solution engine</a:t>
            </a:r>
          </a:p>
          <a:p>
            <a:r>
              <a:rPr lang="fr-FR" altLang="fr-FR" smtClean="0"/>
              <a:t>We propose ITS/GAL formalism</a:t>
            </a:r>
          </a:p>
          <a:p>
            <a:pPr lvl="1"/>
            <a:r>
              <a:rPr lang="fr-FR" altLang="fr-FR" smtClean="0"/>
              <a:t>Allows to express discrete state semantics</a:t>
            </a:r>
          </a:p>
          <a:p>
            <a:pPr lvl="1"/>
            <a:r>
              <a:rPr lang="fr-FR" altLang="fr-FR" smtClean="0"/>
              <a:t>Symbolic model-checking</a:t>
            </a:r>
          </a:p>
        </p:txBody>
      </p:sp>
    </p:spTree>
    <p:extLst>
      <p:ext uri="{BB962C8B-B14F-4D97-AF65-F5344CB8AC3E}">
        <p14:creationId xmlns:p14="http://schemas.microsoft.com/office/powerpoint/2010/main" val="1707960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Guarded Action Language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GAL : a « DSL to express Semantics »</a:t>
            </a:r>
          </a:p>
          <a:p>
            <a:pPr lvl="1"/>
            <a:r>
              <a:rPr lang="fr-FR" altLang="fr-FR" sz="2400" smtClean="0"/>
              <a:t>Simple to use, easy C-like syntax</a:t>
            </a:r>
          </a:p>
          <a:p>
            <a:pPr lvl="1"/>
            <a:r>
              <a:rPr lang="fr-FR" altLang="fr-FR" sz="2400" smtClean="0"/>
              <a:t>Straightforward Petri net style concurrent semantics</a:t>
            </a:r>
          </a:p>
          <a:p>
            <a:pPr lvl="1"/>
            <a:r>
              <a:rPr lang="fr-FR" altLang="fr-FR" sz="2400" smtClean="0"/>
              <a:t>Integer variables and arrays + arbitrarily nested array expressions</a:t>
            </a:r>
          </a:p>
          <a:p>
            <a:pPr lvl="1"/>
            <a:r>
              <a:rPr lang="fr-FR" altLang="fr-FR" sz="2400" smtClean="0"/>
              <a:t>Efficient symbolic solution engine</a:t>
            </a:r>
          </a:p>
          <a:p>
            <a:pPr lvl="1"/>
            <a:r>
              <a:rPr lang="fr-FR" altLang="fr-FR" sz="2400" smtClean="0"/>
              <a:t>Subsumed by Instantiable Transition Systems (ITS), allowing hierarchical composition of GAL modules</a:t>
            </a:r>
          </a:p>
          <a:p>
            <a:r>
              <a:rPr lang="fr-FR" altLang="fr-FR" sz="2400" smtClean="0"/>
              <a:t>Meant to be a back-end target in a transformation process. </a:t>
            </a:r>
          </a:p>
          <a:p>
            <a:r>
              <a:rPr lang="fr-FR" altLang="fr-FR" sz="2400" smtClean="0"/>
              <a:t>Define your semantics in GAL.</a:t>
            </a:r>
          </a:p>
        </p:txBody>
      </p:sp>
    </p:spTree>
    <p:extLst>
      <p:ext uri="{BB962C8B-B14F-4D97-AF65-F5344CB8AC3E}">
        <p14:creationId xmlns:p14="http://schemas.microsoft.com/office/powerpoint/2010/main" val="17430778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BDD : an example :</a:t>
            </a:r>
            <a:br>
              <a:rPr lang="en-US" altLang="fr-FR" dirty="0" smtClean="0"/>
            </a:br>
            <a:r>
              <a:rPr lang="en-US" altLang="fr-FR" dirty="0" smtClean="0"/>
              <a:t>f = ( a </a:t>
            </a:r>
            <a:r>
              <a:rPr lang="en-US" altLang="fr-FR" dirty="0" smtClean="0">
                <a:latin typeface="cmsy10" pitchFamily="34" charset="0"/>
              </a:rPr>
              <a:t>OR</a:t>
            </a:r>
            <a:r>
              <a:rPr lang="en-US" altLang="fr-FR" dirty="0" smtClean="0"/>
              <a:t> b) </a:t>
            </a:r>
            <a:r>
              <a:rPr lang="en-US" altLang="fr-FR" dirty="0" smtClean="0">
                <a:latin typeface="cmsy10" pitchFamily="34" charset="0"/>
              </a:rPr>
              <a:t>AND</a:t>
            </a:r>
            <a:r>
              <a:rPr lang="en-US" altLang="fr-FR" dirty="0" smtClean="0"/>
              <a:t> 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fr-FR" sz="2800" smtClean="0"/>
              <a:t>Recursively from terminals : single occurrence of any node</a:t>
            </a:r>
          </a:p>
          <a:p>
            <a:pPr lvl="1"/>
            <a:r>
              <a:rPr lang="en-US" altLang="fr-FR" sz="2400" smtClean="0"/>
              <a:t>Uses a unicity table for nodes (hash table)</a:t>
            </a:r>
          </a:p>
          <a:p>
            <a:pPr lvl="1"/>
            <a:r>
              <a:rPr lang="en-US" altLang="fr-FR" sz="2400" smtClean="0"/>
              <a:t>Node hash key based on : node + hash key of sons</a:t>
            </a:r>
          </a:p>
        </p:txBody>
      </p:sp>
      <p:pic>
        <p:nvPicPr>
          <p:cNvPr id="9220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2450" y="2392363"/>
            <a:ext cx="2384425" cy="3451225"/>
          </a:xfr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example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GAL system { 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// Variable declarations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int variable = 5 ;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array [2] tab = (1, 2) ; 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 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transition t1 [variable &gt; 9] {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    tab [0] = tab [1] * tab [0] ;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    variable = variable * 5 ;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}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transition t2 [variable == 23] label "a" {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    tab [1] = 0 ;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}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32453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Variables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All variables are 32 bit integers or arrays of fixed size.</a:t>
            </a:r>
          </a:p>
          <a:p>
            <a:r>
              <a:rPr lang="fr-FR" altLang="fr-FR" smtClean="0"/>
              <a:t>Any variable must be initialized</a:t>
            </a:r>
          </a:p>
          <a:p>
            <a:pPr lvl="1"/>
            <a:r>
              <a:rPr lang="fr-FR" altLang="fr-FR" smtClean="0"/>
              <a:t>int a = 0;   </a:t>
            </a:r>
          </a:p>
          <a:p>
            <a:pPr lvl="1"/>
            <a:r>
              <a:rPr lang="fr-FR" altLang="fr-FR" smtClean="0"/>
              <a:t>array [3] tab = (0,0,0); </a:t>
            </a:r>
          </a:p>
        </p:txBody>
      </p:sp>
    </p:spTree>
    <p:extLst>
      <p:ext uri="{BB962C8B-B14F-4D97-AF65-F5344CB8AC3E}">
        <p14:creationId xmlns:p14="http://schemas.microsoft.com/office/powerpoint/2010/main" val="22767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Arithmetic and Boolean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Terminal expressions are signed constants, parameters, variables, array access with arbitrary index expression</a:t>
            </a:r>
          </a:p>
          <a:p>
            <a:pPr lvl="1"/>
            <a:r>
              <a:rPr lang="fr-FR" altLang="fr-FR" smtClean="0"/>
              <a:t>3,-2,$MAX,x,tab[x+1],tab[tab[$MAX-x]]</a:t>
            </a:r>
          </a:p>
          <a:p>
            <a:r>
              <a:rPr lang="fr-FR" altLang="fr-FR" smtClean="0"/>
              <a:t> All C operators supported</a:t>
            </a:r>
          </a:p>
          <a:p>
            <a:pPr lvl="1"/>
            <a:r>
              <a:rPr lang="fr-FR" altLang="fr-FR" smtClean="0"/>
              <a:t>Bitwise : &amp;, |, ^, &lt;&lt;, &gt;&gt;, ~</a:t>
            </a:r>
          </a:p>
          <a:p>
            <a:pPr lvl="1"/>
            <a:r>
              <a:rPr lang="fr-FR" altLang="fr-FR" smtClean="0"/>
              <a:t>Integer : +, -, *, /, %, **</a:t>
            </a:r>
          </a:p>
          <a:p>
            <a:r>
              <a:rPr lang="fr-FR" altLang="fr-FR" smtClean="0"/>
              <a:t>Boolean expressions</a:t>
            </a:r>
          </a:p>
          <a:p>
            <a:pPr lvl="1"/>
            <a:r>
              <a:rPr lang="fr-FR" altLang="fr-FR" smtClean="0"/>
              <a:t>Basics : true, false, &amp;&amp;, ||, !</a:t>
            </a:r>
          </a:p>
          <a:p>
            <a:pPr lvl="1"/>
            <a:r>
              <a:rPr lang="fr-FR" altLang="fr-FR" smtClean="0"/>
              <a:t>Comparisons of integers: ==,!=, &lt;,&lt;=, &gt;,&gt;=</a:t>
            </a:r>
          </a:p>
          <a:p>
            <a:r>
              <a:rPr lang="fr-FR" altLang="fr-FR" smtClean="0"/>
              <a:t>x = (y == 255) * 100;   // x is 0 or 100</a:t>
            </a:r>
          </a:p>
        </p:txBody>
      </p:sp>
    </p:spTree>
    <p:extLst>
      <p:ext uri="{BB962C8B-B14F-4D97-AF65-F5344CB8AC3E}">
        <p14:creationId xmlns:p14="http://schemas.microsoft.com/office/powerpoint/2010/main" val="12278813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Statements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</a:t>
            </a:r>
            <a:r>
              <a:rPr lang="fr-FR" altLang="fr-FR" dirty="0" err="1" smtClean="0">
                <a:solidFill>
                  <a:schemeClr val="tx2"/>
                </a:solidFill>
              </a:rPr>
              <a:t>lhs</a:t>
            </a:r>
            <a:r>
              <a:rPr lang="fr-FR" altLang="fr-FR" dirty="0" smtClean="0">
                <a:solidFill>
                  <a:schemeClr val="tx2"/>
                </a:solidFill>
              </a:rPr>
              <a:t>=</a:t>
            </a:r>
            <a:r>
              <a:rPr lang="fr-FR" altLang="fr-FR" dirty="0" err="1" smtClean="0">
                <a:solidFill>
                  <a:schemeClr val="tx2"/>
                </a:solidFill>
              </a:rPr>
              <a:t>rhs</a:t>
            </a:r>
            <a:r>
              <a:rPr lang="fr-FR" altLang="fr-FR" dirty="0" smtClean="0">
                <a:solidFill>
                  <a:schemeClr val="tx2"/>
                </a:solidFill>
              </a:rPr>
              <a:t>&gt; </a:t>
            </a:r>
            <a:r>
              <a:rPr lang="fr-FR" altLang="fr-FR" dirty="0" err="1" smtClean="0"/>
              <a:t>assign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integer</a:t>
            </a:r>
            <a:r>
              <a:rPr lang="fr-FR" altLang="fr-FR" dirty="0" smtClean="0"/>
              <a:t> expression </a:t>
            </a:r>
            <a:r>
              <a:rPr lang="fr-FR" altLang="fr-FR" dirty="0" err="1" smtClean="0"/>
              <a:t>rhs</a:t>
            </a:r>
            <a:r>
              <a:rPr lang="fr-FR" altLang="fr-FR" dirty="0" smtClean="0"/>
              <a:t> to variable </a:t>
            </a:r>
            <a:r>
              <a:rPr lang="fr-FR" altLang="fr-FR" dirty="0" err="1" smtClean="0"/>
              <a:t>designated</a:t>
            </a:r>
            <a:r>
              <a:rPr lang="fr-FR" altLang="fr-FR" dirty="0" smtClean="0"/>
              <a:t> by </a:t>
            </a:r>
            <a:r>
              <a:rPr lang="fr-FR" altLang="fr-FR" dirty="0" err="1" smtClean="0"/>
              <a:t>lhs</a:t>
            </a:r>
            <a:r>
              <a:rPr lang="fr-FR" altLang="fr-FR" dirty="0" smtClean="0"/>
              <a:t>.</a:t>
            </a:r>
          </a:p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&lt;s1;..;sn&gt; </a:t>
            </a:r>
            <a:r>
              <a:rPr lang="fr-FR" altLang="fr-FR" dirty="0" err="1" smtClean="0"/>
              <a:t>sequence</a:t>
            </a:r>
            <a:r>
              <a:rPr lang="fr-FR" altLang="fr-FR" dirty="0" smtClean="0"/>
              <a:t> of </a:t>
            </a:r>
            <a:r>
              <a:rPr lang="fr-FR" altLang="fr-FR" dirty="0" err="1" smtClean="0"/>
              <a:t>statements</a:t>
            </a:r>
            <a:r>
              <a:rPr lang="fr-FR" altLang="fr-FR" dirty="0" smtClean="0"/>
              <a:t>, &lt;</a:t>
            </a:r>
            <a:r>
              <a:rPr lang="fr-FR" altLang="fr-FR" dirty="0" err="1" smtClean="0"/>
              <a:t>nop</a:t>
            </a:r>
            <a:r>
              <a:rPr lang="fr-FR" altLang="fr-FR" dirty="0" smtClean="0"/>
              <a:t>&gt; the </a:t>
            </a:r>
            <a:r>
              <a:rPr lang="fr-FR" altLang="fr-FR" dirty="0" err="1" smtClean="0"/>
              <a:t>empty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sequence</a:t>
            </a:r>
            <a:endParaRPr lang="fr-FR" altLang="fr-FR" dirty="0" smtClean="0"/>
          </a:p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&lt;ite(</a:t>
            </a:r>
            <a:r>
              <a:rPr lang="fr-FR" altLang="fr-FR" dirty="0" err="1" smtClean="0">
                <a:solidFill>
                  <a:schemeClr val="tx2"/>
                </a:solidFill>
              </a:rPr>
              <a:t>c,t,f</a:t>
            </a:r>
            <a:r>
              <a:rPr lang="fr-FR" altLang="fr-FR" dirty="0" smtClean="0">
                <a:solidFill>
                  <a:schemeClr val="tx2"/>
                </a:solidFill>
              </a:rPr>
              <a:t>)&gt; </a:t>
            </a:r>
            <a:r>
              <a:rPr lang="fr-FR" altLang="fr-FR" dirty="0" smtClean="0"/>
              <a:t>an if-</a:t>
            </a:r>
            <a:r>
              <a:rPr lang="fr-FR" altLang="fr-FR" dirty="0" err="1" smtClean="0"/>
              <a:t>then</a:t>
            </a:r>
            <a:r>
              <a:rPr lang="fr-FR" altLang="fr-FR" dirty="0" smtClean="0"/>
              <a:t>-</a:t>
            </a:r>
            <a:r>
              <a:rPr lang="fr-FR" altLang="fr-FR" dirty="0" err="1" smtClean="0"/>
              <a:t>else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statement</a:t>
            </a:r>
            <a:endParaRPr lang="fr-FR" altLang="fr-FR" dirty="0" smtClean="0"/>
          </a:p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&lt;for(min, max, b)&gt; </a:t>
            </a:r>
            <a:r>
              <a:rPr lang="fr-FR" altLang="fr-FR" dirty="0" smtClean="0"/>
              <a:t>a </a:t>
            </a:r>
            <a:r>
              <a:rPr lang="fr-FR" altLang="fr-FR" dirty="0" err="1" smtClean="0"/>
              <a:t>limited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form</a:t>
            </a:r>
            <a:r>
              <a:rPr lang="fr-FR" altLang="fr-FR" dirty="0" smtClean="0"/>
              <a:t> of </a:t>
            </a:r>
            <a:r>
              <a:rPr lang="fr-FR" altLang="fr-FR" dirty="0" err="1" smtClean="0"/>
              <a:t>iteration</a:t>
            </a:r>
            <a:r>
              <a:rPr lang="fr-FR" altLang="fr-FR" dirty="0" smtClean="0"/>
              <a:t> </a:t>
            </a:r>
          </a:p>
          <a:p>
            <a:pPr>
              <a:defRPr/>
            </a:pPr>
            <a:r>
              <a:rPr lang="fr-FR" altLang="fr-FR" dirty="0">
                <a:solidFill>
                  <a:schemeClr val="tx2"/>
                </a:solidFill>
              </a:rPr>
              <a:t>&lt;</a:t>
            </a:r>
            <a:r>
              <a:rPr lang="fr-FR" altLang="fr-FR" dirty="0" err="1">
                <a:solidFill>
                  <a:schemeClr val="tx2"/>
                </a:solidFill>
              </a:rPr>
              <a:t>abort</a:t>
            </a:r>
            <a:r>
              <a:rPr lang="fr-FR" altLang="fr-FR" dirty="0">
                <a:solidFill>
                  <a:schemeClr val="tx2"/>
                </a:solidFill>
              </a:rPr>
              <a:t>&gt; </a:t>
            </a:r>
            <a:r>
              <a:rPr lang="fr-FR" altLang="fr-FR" dirty="0"/>
              <a:t>return the </a:t>
            </a:r>
            <a:r>
              <a:rPr lang="fr-FR" altLang="fr-FR" dirty="0" err="1"/>
              <a:t>empty</a:t>
            </a:r>
            <a:r>
              <a:rPr lang="fr-FR" altLang="fr-FR" dirty="0"/>
              <a:t> set (!)</a:t>
            </a:r>
            <a:endParaRPr lang="fr-FR" altLang="fr-FR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&lt;call(a)&gt; </a:t>
            </a:r>
            <a:r>
              <a:rPr lang="fr-FR" altLang="fr-FR" dirty="0" smtClean="0"/>
              <a:t>call a label (i.e. an </a:t>
            </a:r>
            <a:r>
              <a:rPr lang="fr-FR" altLang="fr-FR" dirty="0" err="1" smtClean="0"/>
              <a:t>arbitrary</a:t>
            </a:r>
            <a:r>
              <a:rPr lang="fr-FR" altLang="fr-FR" dirty="0" smtClean="0"/>
              <a:t> transition </a:t>
            </a:r>
            <a:r>
              <a:rPr lang="fr-FR" altLang="fr-FR" dirty="0" err="1" smtClean="0"/>
              <a:t>with</a:t>
            </a:r>
            <a:r>
              <a:rPr lang="fr-FR" altLang="fr-FR" dirty="0" smtClean="0"/>
              <a:t> label a) of « self » </a:t>
            </a:r>
          </a:p>
          <a:p>
            <a:pPr>
              <a:defRPr/>
            </a:pPr>
            <a:r>
              <a:rPr lang="fr-FR" altLang="fr-FR" dirty="0">
                <a:solidFill>
                  <a:schemeClr val="tx2"/>
                </a:solidFill>
              </a:rPr>
              <a:t>&lt;</a:t>
            </a:r>
            <a:r>
              <a:rPr lang="fr-FR" altLang="fr-FR" dirty="0" err="1">
                <a:solidFill>
                  <a:schemeClr val="tx2"/>
                </a:solidFill>
              </a:rPr>
              <a:t>fixpoint</a:t>
            </a:r>
            <a:r>
              <a:rPr lang="fr-FR" altLang="fr-FR" dirty="0">
                <a:solidFill>
                  <a:schemeClr val="tx2"/>
                </a:solidFill>
              </a:rPr>
              <a:t>(b)&gt; </a:t>
            </a:r>
            <a:r>
              <a:rPr lang="fr-FR" altLang="fr-FR" dirty="0" err="1"/>
              <a:t>fixpoint</a:t>
            </a:r>
            <a:r>
              <a:rPr lang="fr-FR" altLang="fr-FR" dirty="0"/>
              <a:t> </a:t>
            </a:r>
            <a:r>
              <a:rPr lang="fr-FR" altLang="fr-FR" dirty="0" err="1"/>
              <a:t>statement</a:t>
            </a:r>
            <a:endParaRPr lang="fr-FR" altLang="fr-FR" dirty="0"/>
          </a:p>
          <a:p>
            <a:pPr marL="0" indent="0">
              <a:buFont typeface="Times" pitchFamily="18" charset="0"/>
              <a:buNone/>
              <a:defRPr/>
            </a:pP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6473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Transitions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Tuple : </a:t>
            </a:r>
            <a:r>
              <a:rPr lang="fr-FR" altLang="fr-FR" smtClean="0">
                <a:solidFill>
                  <a:schemeClr val="tx2"/>
                </a:solidFill>
              </a:rPr>
              <a:t>&lt;label, guard, body&gt;</a:t>
            </a:r>
          </a:p>
          <a:p>
            <a:r>
              <a:rPr lang="fr-FR" altLang="fr-FR" smtClean="0"/>
              <a:t>Fire : In any state where guard is enabled, process body statement(s) atomically</a:t>
            </a:r>
          </a:p>
          <a:p>
            <a:r>
              <a:rPr lang="fr-FR" altLang="fr-FR" smtClean="0"/>
              <a:t>Tau (empty) label for local transitions</a:t>
            </a:r>
          </a:p>
          <a:p>
            <a:r>
              <a:rPr lang="fr-FR" altLang="fr-FR" smtClean="0"/>
              <a:t>Labeled transitions are not fireable by Locals outside of call or synchronization</a:t>
            </a:r>
          </a:p>
          <a:p>
            <a:r>
              <a:rPr lang="fr-FR" altLang="fr-FR" smtClean="0"/>
              <a:t>Guard is a boolean expression</a:t>
            </a:r>
          </a:p>
          <a:p>
            <a:r>
              <a:rPr lang="fr-FR" altLang="fr-FR" smtClean="0"/>
              <a:t>Body is a statement</a:t>
            </a:r>
          </a:p>
        </p:txBody>
      </p:sp>
    </p:spTree>
    <p:extLst>
      <p:ext uri="{BB962C8B-B14F-4D97-AF65-F5344CB8AC3E}">
        <p14:creationId xmlns:p14="http://schemas.microsoft.com/office/powerpoint/2010/main" val="33775092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System Parameters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Allow easier configuration of a model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293688" y="1989138"/>
            <a:ext cx="84550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10000"/>
              <a:buFont typeface="Times" pitchFamily="18" charset="0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10000"/>
              <a:buFont typeface="Times" pitchFamily="18" charset="0"/>
              <a:buChar char="•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DFCA"/>
              </a:buClr>
              <a:buSzPct val="100000"/>
              <a:buFont typeface="Times" pitchFamily="18" charset="0"/>
              <a:buChar char="•"/>
              <a:defRPr sz="2400" i="1">
                <a:solidFill>
                  <a:srgbClr val="0000FF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 sz="2000">
                <a:solidFill>
                  <a:srgbClr val="0000FF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 sz="2000">
                <a:solidFill>
                  <a:srgbClr val="0000FF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rgbClr val="0000FF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rgbClr val="0000FF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rgbClr val="0000FF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rgbClr val="0000FF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GAL </a:t>
            </a:r>
            <a:r>
              <a:rPr lang="fr-FR" sz="2400" dirty="0" err="1"/>
              <a:t>paramSystem</a:t>
            </a:r>
            <a:r>
              <a:rPr lang="fr-FR" sz="2400" dirty="0"/>
              <a:t> ($N = 2, $K = 1) {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</a:t>
            </a:r>
            <a:r>
              <a:rPr lang="fr-FR" sz="2400" dirty="0" err="1"/>
              <a:t>int</a:t>
            </a:r>
            <a:r>
              <a:rPr lang="fr-FR" sz="2400" dirty="0"/>
              <a:t> variable = $N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</a:t>
            </a:r>
            <a:r>
              <a:rPr lang="fr-FR" sz="2400" dirty="0" err="1"/>
              <a:t>array</a:t>
            </a:r>
            <a:r>
              <a:rPr lang="fr-FR" sz="2400" dirty="0"/>
              <a:t> [2] tab = ($N + $K, $N - 1)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transition t1 [variable &gt; $N] {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    tab [$K] = tab [1] * tab [0]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    variable = variable * 5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}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transition t2 [variable == $N] label "a" {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    tab [1] = 0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}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}</a:t>
            </a:r>
          </a:p>
          <a:p>
            <a:pPr marL="0" indent="0">
              <a:buFont typeface="Times" pitchFamily="18" charset="0"/>
              <a:buNone/>
              <a:defRPr/>
            </a:pP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5554756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Range Type definitions &amp; </a:t>
            </a:r>
            <a:br>
              <a:rPr lang="fr-FR" altLang="fr-FR" smtClean="0"/>
            </a:br>
            <a:r>
              <a:rPr lang="fr-FR" altLang="fr-FR" smtClean="0"/>
              <a:t>Transition parameters 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GAL paramDef ($N=2)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typedef paramType = 0..$N;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typedef paramType2 = 0..1;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int variable = 0;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// a transition compactly modeling ($N+1)*2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    // basic transitions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transition trans (paramType $p1, paramType2 $p2) 		[$p1 != $p2]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 variable = $p1 + $p2;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2292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If then else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GAL iteExample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int variable = 0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transition invert [variable == 0 || variable == 1]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if (variable == 0)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    variable = 1;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} else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    variable = 0;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}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}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}</a:t>
            </a:r>
          </a:p>
          <a:p>
            <a:pPr marL="0" indent="0">
              <a:buFont typeface="Times" pitchFamily="18" charset="0"/>
              <a:buNone/>
            </a:pPr>
            <a:endParaRPr lang="fr-FR" altLang="fr-FR" sz="2400" smtClean="0"/>
          </a:p>
        </p:txBody>
      </p:sp>
      <p:sp>
        <p:nvSpPr>
          <p:cNvPr id="13316" name="ZoneTexte 4"/>
          <p:cNvSpPr txBox="1">
            <a:spLocks noChangeArrowheads="1"/>
          </p:cNvSpPr>
          <p:nvPr/>
        </p:nvSpPr>
        <p:spPr bwMode="auto">
          <a:xfrm>
            <a:off x="2555875" y="6021388"/>
            <a:ext cx="45577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Equivalent to xor : variable = variable ^ 1</a:t>
            </a:r>
          </a:p>
        </p:txBody>
      </p:sp>
    </p:spTree>
    <p:extLst>
      <p:ext uri="{BB962C8B-B14F-4D97-AF65-F5344CB8AC3E}">
        <p14:creationId xmlns:p14="http://schemas.microsoft.com/office/powerpoint/2010/main" val="29694314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For loop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7272337" cy="895350"/>
          </a:xfrm>
        </p:spPr>
        <p:txBody>
          <a:bodyPr/>
          <a:lstStyle/>
          <a:p>
            <a:r>
              <a:rPr lang="fr-FR" altLang="fr-FR" smtClean="0"/>
              <a:t>Limited iteration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52400" y="2349500"/>
          <a:ext cx="3949700" cy="3240088"/>
        </p:xfrm>
        <a:graphic>
          <a:graphicData uri="http://schemas.openxmlformats.org/drawingml/2006/table">
            <a:tbl>
              <a:tblPr/>
              <a:tblGrid>
                <a:gridCol w="3949700"/>
              </a:tblGrid>
              <a:tr h="3240088">
                <a:tc>
                  <a:txBody>
                    <a:bodyPr/>
                    <a:lstStyle/>
                    <a:p>
                      <a:r>
                        <a:rPr lang="fr-FR" sz="1800" b="1" dirty="0"/>
                        <a:t>GAL </a:t>
                      </a:r>
                      <a:r>
                        <a:rPr lang="fr-FR" sz="1800" b="1" dirty="0" err="1"/>
                        <a:t>forLoop</a:t>
                      </a:r>
                      <a:r>
                        <a:rPr lang="fr-FR" sz="1800" b="1" dirty="0"/>
                        <a:t>  {</a:t>
                      </a:r>
                    </a:p>
                    <a:p>
                      <a:r>
                        <a:rPr lang="fr-FR" sz="1800" b="1" dirty="0"/>
                        <a:t>    </a:t>
                      </a:r>
                      <a:r>
                        <a:rPr lang="fr-FR" sz="1800" b="1" dirty="0" err="1"/>
                        <a:t>typedef</a:t>
                      </a:r>
                      <a:r>
                        <a:rPr lang="fr-FR" sz="1800" b="1" dirty="0"/>
                        <a:t> Dom = 0..2;</a:t>
                      </a:r>
                    </a:p>
                    <a:p>
                      <a:r>
                        <a:rPr lang="fr-FR" sz="1800" b="1" dirty="0"/>
                        <a:t> </a:t>
                      </a:r>
                    </a:p>
                    <a:p>
                      <a:r>
                        <a:rPr lang="fr-FR" sz="1800" b="1" dirty="0"/>
                        <a:t>    </a:t>
                      </a:r>
                      <a:r>
                        <a:rPr lang="fr-FR" sz="1800" b="1" dirty="0" err="1"/>
                        <a:t>array</a:t>
                      </a:r>
                      <a:r>
                        <a:rPr lang="fr-FR" sz="1800" b="1" dirty="0"/>
                        <a:t> [3] tab  = (0,0,0);</a:t>
                      </a:r>
                    </a:p>
                    <a:p>
                      <a:r>
                        <a:rPr lang="fr-FR" sz="1800" b="1" dirty="0"/>
                        <a:t>     </a:t>
                      </a:r>
                    </a:p>
                    <a:p>
                      <a:r>
                        <a:rPr lang="fr-FR" sz="1800" b="1" dirty="0"/>
                        <a:t>    transition </a:t>
                      </a:r>
                      <a:r>
                        <a:rPr lang="fr-FR" sz="1800" b="1" dirty="0" err="1"/>
                        <a:t>forExample</a:t>
                      </a:r>
                      <a:r>
                        <a:rPr lang="fr-FR" sz="1800" b="1" dirty="0"/>
                        <a:t> [</a:t>
                      </a:r>
                      <a:r>
                        <a:rPr lang="fr-FR" sz="1800" b="1" dirty="0" err="1"/>
                        <a:t>true</a:t>
                      </a:r>
                      <a:r>
                        <a:rPr lang="fr-FR" sz="1800" b="1" dirty="0"/>
                        <a:t>] {</a:t>
                      </a:r>
                    </a:p>
                    <a:p>
                      <a:r>
                        <a:rPr lang="fr-FR" sz="1800" b="1" dirty="0"/>
                        <a:t>        for ($i : Dom) {</a:t>
                      </a:r>
                    </a:p>
                    <a:p>
                      <a:r>
                        <a:rPr lang="fr-FR" sz="1800" b="1" dirty="0"/>
                        <a:t>            tab[$i] = $i;</a:t>
                      </a:r>
                    </a:p>
                    <a:p>
                      <a:r>
                        <a:rPr lang="fr-FR" sz="1800" b="1" dirty="0"/>
                        <a:t>        }</a:t>
                      </a:r>
                    </a:p>
                    <a:p>
                      <a:r>
                        <a:rPr lang="fr-FR" sz="1800" b="1" dirty="0"/>
                        <a:t>    }</a:t>
                      </a:r>
                    </a:p>
                    <a:p>
                      <a:r>
                        <a:rPr lang="fr-FR" sz="1800" b="1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4500563" y="2420938"/>
            <a:ext cx="4572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b="1"/>
              <a:t>GAL forLoop_inst {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array [3] tab = (0, 0, 0) ;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transition forExample [true] {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    tab [0] = 0 ;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    tab [1] = 1 ;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    tab [2] = 2 ;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}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5002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Call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GAL callExample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int variable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transition NDassignX [variable == 0 || variable == 1]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    self."setX"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transition callee1 [true] label "setX"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    variable =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transition callee2 [true] label "setX"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    variable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69227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BDD : an example :</a:t>
            </a:r>
            <a:br>
              <a:rPr lang="en-US" altLang="fr-FR" dirty="0" smtClean="0"/>
            </a:br>
            <a:r>
              <a:rPr lang="en-US" altLang="fr-FR" dirty="0" smtClean="0"/>
              <a:t>f </a:t>
            </a:r>
            <a:r>
              <a:rPr lang="en-US" altLang="fr-FR" dirty="0"/>
              <a:t>= ( a </a:t>
            </a:r>
            <a:r>
              <a:rPr lang="en-US" altLang="fr-FR" dirty="0">
                <a:latin typeface="cmsy10" pitchFamily="34" charset="0"/>
              </a:rPr>
              <a:t>OR</a:t>
            </a:r>
            <a:r>
              <a:rPr lang="en-US" altLang="fr-FR" dirty="0"/>
              <a:t> b) </a:t>
            </a:r>
            <a:r>
              <a:rPr lang="en-US" altLang="fr-FR" dirty="0">
                <a:latin typeface="cmsy10" pitchFamily="34" charset="0"/>
              </a:rPr>
              <a:t>AND</a:t>
            </a:r>
            <a:r>
              <a:rPr lang="en-US" altLang="fr-FR" dirty="0"/>
              <a:t> </a:t>
            </a:r>
            <a:r>
              <a:rPr lang="en-US" altLang="fr-FR" dirty="0" smtClean="0"/>
              <a:t>c</a:t>
            </a:r>
            <a:endParaRPr lang="en-US" altLang="fr-FR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fr-FR" sz="1800" smtClean="0"/>
              <a:t>Remove useless nodes</a:t>
            </a:r>
          </a:p>
          <a:p>
            <a:pPr lvl="1"/>
            <a:r>
              <a:rPr lang="en-US" altLang="fr-FR" sz="1600" smtClean="0"/>
              <a:t>Criterion : variable value does not influence truth value of formula</a:t>
            </a:r>
          </a:p>
          <a:p>
            <a:pPr lvl="1"/>
            <a:r>
              <a:rPr lang="en-US" altLang="fr-FR" sz="1600" smtClean="0">
                <a:sym typeface="Wingdings" pitchFamily="2" charset="2"/>
              </a:rPr>
              <a:t>&lt;=&gt; both son arcs point to same node</a:t>
            </a:r>
            <a:endParaRPr lang="en-US" altLang="fr-FR" sz="160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08275"/>
            <a:ext cx="197326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3224" name="Group 8"/>
          <p:cNvGraphicFramePr>
            <a:graphicFrameLocks noGrp="1"/>
          </p:cNvGraphicFramePr>
          <p:nvPr>
            <p:ph sz="half" idx="2"/>
          </p:nvPr>
        </p:nvGraphicFramePr>
        <p:xfrm>
          <a:off x="4648200" y="1416050"/>
          <a:ext cx="4354513" cy="5403851"/>
        </p:xfrm>
        <a:graphic>
          <a:graphicData uri="http://schemas.openxmlformats.org/drawingml/2006/table">
            <a:tbl>
              <a:tblPr/>
              <a:tblGrid>
                <a:gridCol w="1089025"/>
                <a:gridCol w="1089025"/>
                <a:gridCol w="1087438"/>
                <a:gridCol w="1089025"/>
              </a:tblGrid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Abort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41288" y="1416050"/>
            <a:ext cx="6015037" cy="3813175"/>
          </a:xfrm>
        </p:spPr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GAL abortExample ($EFT = 1, $LFT = 3)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int a =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int b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int t.clock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transition t [a &gt;= 1 &amp;&amp; t.clock &gt;= $EFT]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a = a - 1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b = b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t.clock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}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2268538" y="5445125"/>
            <a:ext cx="503237" cy="4318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4427538" y="5445125"/>
            <a:ext cx="504825" cy="4318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492500" y="5373688"/>
            <a:ext cx="142875" cy="576262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/>
          <p:cNvCxnSpPr>
            <a:stCxn id="2" idx="6"/>
            <a:endCxn id="3" idx="1"/>
          </p:cNvCxnSpPr>
          <p:nvPr/>
        </p:nvCxnSpPr>
        <p:spPr bwMode="auto">
          <a:xfrm>
            <a:off x="2771775" y="5661025"/>
            <a:ext cx="7207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Connecteur droit avec flèche 9"/>
          <p:cNvCxnSpPr>
            <a:stCxn id="3" idx="3"/>
            <a:endCxn id="5" idx="2"/>
          </p:cNvCxnSpPr>
          <p:nvPr/>
        </p:nvCxnSpPr>
        <p:spPr bwMode="auto">
          <a:xfrm>
            <a:off x="3635375" y="5661025"/>
            <a:ext cx="7921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ZoneTexte 10"/>
          <p:cNvSpPr txBox="1"/>
          <p:nvPr/>
        </p:nvSpPr>
        <p:spPr>
          <a:xfrm>
            <a:off x="2339975" y="5967413"/>
            <a:ext cx="303213" cy="3413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Times" pitchFamily="18" charset="0"/>
              <a:buNone/>
              <a:defRPr/>
            </a:pPr>
            <a:r>
              <a:rPr lang="fr-FR" dirty="0"/>
              <a:t>a</a:t>
            </a:r>
          </a:p>
        </p:txBody>
      </p:sp>
      <p:sp>
        <p:nvSpPr>
          <p:cNvPr id="16394" name="ZoneTexte 13"/>
          <p:cNvSpPr txBox="1">
            <a:spLocks noChangeArrowheads="1"/>
          </p:cNvSpPr>
          <p:nvPr/>
        </p:nvSpPr>
        <p:spPr bwMode="auto">
          <a:xfrm>
            <a:off x="4556125" y="5949950"/>
            <a:ext cx="3222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b</a:t>
            </a:r>
          </a:p>
        </p:txBody>
      </p:sp>
      <p:sp>
        <p:nvSpPr>
          <p:cNvPr id="16395" name="ZoneTexte 14"/>
          <p:cNvSpPr txBox="1">
            <a:spLocks noChangeArrowheads="1"/>
          </p:cNvSpPr>
          <p:nvPr/>
        </p:nvSpPr>
        <p:spPr bwMode="auto">
          <a:xfrm>
            <a:off x="2992438" y="6038850"/>
            <a:ext cx="12858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[EFT,LFT]</a:t>
            </a:r>
          </a:p>
        </p:txBody>
      </p:sp>
      <p:sp>
        <p:nvSpPr>
          <p:cNvPr id="16396" name="ZoneTexte 15"/>
          <p:cNvSpPr txBox="1">
            <a:spLocks noChangeArrowheads="1"/>
          </p:cNvSpPr>
          <p:nvPr/>
        </p:nvSpPr>
        <p:spPr bwMode="auto">
          <a:xfrm>
            <a:off x="3411538" y="4941888"/>
            <a:ext cx="293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789661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Abort (2)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7950" y="1412875"/>
            <a:ext cx="8712200" cy="707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transition elapse [true] label "elapse" {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// is t enabled ?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if (a &gt;= 1) {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// is t's clock strictly less than 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	     // its latest firing time ?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if (t.clock &lt; $LFT) {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    // if yes increment t clock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    t.clock = t.clock + 1 ;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} else {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    // otherwise, time cannot elapse, 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		  //  kill exploration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    abort ;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}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}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}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2420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sort example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GAL sortEx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typedef index = 0..3;                       // 0 to  n-2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array [5] tab = (3,1,2,4,5);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int tmp = 0;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transition swap (index $i) [ tab[$i] &gt; tab[$i+1] ]  label "sort"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{ tmp = tab[$i];  tab[$i] = tab[$i+1]; tab[$i+1] = tmp; tmp = 0;  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transition sorted  label "sort" [true]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	for ($i : index)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		if (tab[$i] &gt; tab[$i+1]) { abort;	} } }</a:t>
            </a:r>
          </a:p>
          <a:p>
            <a:pPr marL="0" indent="0">
              <a:buFont typeface="Times" pitchFamily="18" charset="0"/>
              <a:buNone/>
            </a:pPr>
            <a:endParaRPr lang="fr-FR" altLang="fr-FR" sz="1800" smtClean="0"/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transition sort [true]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	fixpoint { self."sort";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}</a:t>
            </a:r>
            <a:r>
              <a:rPr lang="fr-FR" altLang="fr-FR" sz="2400" smtClean="0"/>
              <a:t>	</a:t>
            </a:r>
            <a:endParaRPr lang="fr-FR" altLang="fr-FR" smtClean="0"/>
          </a:p>
        </p:txBody>
      </p:sp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5692775" y="6040438"/>
            <a:ext cx="298608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Fonction de Canonisation…</a:t>
            </a:r>
          </a:p>
        </p:txBody>
      </p:sp>
    </p:spTree>
    <p:extLst>
      <p:ext uri="{BB962C8B-B14F-4D97-AF65-F5344CB8AC3E}">
        <p14:creationId xmlns:p14="http://schemas.microsoft.com/office/powerpoint/2010/main" val="22452242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Transient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GAL loopTransient {     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int i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array [4] tab = (0, 0, 0, 0)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transition t1 [i &lt; 4]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tab [i] = i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if (i &lt; 3)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    i = i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} else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    i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TRANSIENT = (i != 0)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2220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Some applications of GAL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Petri nets</a:t>
            </a:r>
          </a:p>
          <a:p>
            <a:r>
              <a:rPr lang="fr-FR" altLang="fr-FR" smtClean="0"/>
              <a:t>Discrete Time Petri nets</a:t>
            </a:r>
          </a:p>
          <a:p>
            <a:r>
              <a:rPr lang="fr-FR" altLang="fr-FR" smtClean="0"/>
              <a:t>Colored Petri Nets</a:t>
            </a:r>
          </a:p>
          <a:p>
            <a:r>
              <a:rPr lang="fr-FR" altLang="fr-FR" smtClean="0"/>
              <a:t>Divine (Promela-like) models</a:t>
            </a:r>
          </a:p>
          <a:p>
            <a:r>
              <a:rPr lang="fr-FR" altLang="fr-FR" smtClean="0"/>
              <a:t>CCSL clock logic</a:t>
            </a:r>
          </a:p>
          <a:p>
            <a:r>
              <a:rPr lang="fr-FR" altLang="fr-FR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68935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Encoding Petri nets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Each place =&gt; a variable</a:t>
            </a:r>
          </a:p>
          <a:p>
            <a:r>
              <a:rPr lang="fr-FR" altLang="fr-FR" smtClean="0"/>
              <a:t>Each transition =&gt; a transition</a:t>
            </a:r>
          </a:p>
          <a:p>
            <a:pPr lvl="1"/>
            <a:r>
              <a:rPr lang="fr-FR" altLang="fr-FR" smtClean="0"/>
              <a:t>Guard tests enabling conditions</a:t>
            </a:r>
          </a:p>
          <a:p>
            <a:pPr lvl="1"/>
            <a:r>
              <a:rPr lang="fr-FR" altLang="fr-FR" smtClean="0"/>
              <a:t>Actions update state variables</a:t>
            </a:r>
          </a:p>
          <a:p>
            <a:r>
              <a:rPr lang="fr-FR" altLang="fr-FR" smtClean="0"/>
              <a:t>Easy to support many extensions of PN</a:t>
            </a:r>
          </a:p>
          <a:p>
            <a:pPr lvl="1"/>
            <a:r>
              <a:rPr lang="fr-FR" altLang="fr-FR" smtClean="0"/>
              <a:t>Test arcs</a:t>
            </a:r>
          </a:p>
          <a:p>
            <a:pPr lvl="1"/>
            <a:r>
              <a:rPr lang="fr-FR" altLang="fr-FR" smtClean="0"/>
              <a:t>Reset arcs</a:t>
            </a:r>
          </a:p>
          <a:p>
            <a:pPr lvl="1"/>
            <a:r>
              <a:rPr lang="fr-FR" altLang="fr-FR" smtClean="0"/>
              <a:t>Inhibitor</a:t>
            </a:r>
          </a:p>
          <a:p>
            <a:pPr lvl="1"/>
            <a:r>
              <a:rPr lang="fr-FR" altLang="fr-FR" smtClean="0"/>
              <a:t>Capacity places</a:t>
            </a:r>
          </a:p>
          <a:p>
            <a:pPr lvl="1"/>
            <a:r>
              <a:rPr lang="fr-FR" altLang="fr-FR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1755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Labeled Discrete TPN model of a train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000250"/>
            <a:ext cx="541813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8998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Discrete Time Petri Net Semantics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Place -&gt; integer variable, </a:t>
            </a:r>
          </a:p>
          <a:p>
            <a:pPr lvl="1"/>
            <a:r>
              <a:rPr lang="fr-FR" altLang="fr-FR" sz="2400" smtClean="0"/>
              <a:t>initial value=initial marking</a:t>
            </a:r>
          </a:p>
          <a:p>
            <a:r>
              <a:rPr lang="fr-FR" altLang="fr-FR" sz="2400" smtClean="0"/>
              <a:t>Transitions -&gt; define variable t.clock</a:t>
            </a:r>
          </a:p>
          <a:p>
            <a:pPr lvl="1"/>
            <a:r>
              <a:rPr lang="fr-FR" altLang="fr-FR" sz="2400" smtClean="0"/>
              <a:t>unless [0,0] or [0,inf[</a:t>
            </a:r>
          </a:p>
          <a:p>
            <a:r>
              <a:rPr lang="fr-FR" altLang="fr-FR" sz="2400" smtClean="0"/>
              <a:t>Time elapse -&gt; additional transition labeled « elapse »</a:t>
            </a:r>
          </a:p>
          <a:p>
            <a:pPr lvl="1"/>
            <a:r>
              <a:rPr lang="fr-FR" altLang="fr-FR" sz="2400" smtClean="0"/>
              <a:t>Sequence, for each transition 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8313" y="4149725"/>
            <a:ext cx="2730500" cy="2381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Times" pitchFamily="18" charset="0"/>
              <a:buNone/>
              <a:defRPr/>
            </a:pPr>
            <a:r>
              <a:rPr lang="fr-FR" sz="1600" dirty="0"/>
              <a:t>If (</a:t>
            </a:r>
            <a:r>
              <a:rPr lang="fr-FR" sz="1600" dirty="0" err="1"/>
              <a:t>enabled</a:t>
            </a:r>
            <a:r>
              <a:rPr lang="fr-FR" sz="1600" dirty="0"/>
              <a:t>(t)) {</a:t>
            </a:r>
          </a:p>
          <a:p>
            <a:pPr lvl="1">
              <a:buFont typeface="Times" pitchFamily="18" charset="0"/>
              <a:buNone/>
              <a:defRPr/>
            </a:pPr>
            <a:r>
              <a:rPr lang="fr-FR" sz="1600" dirty="0"/>
              <a:t>If ( </a:t>
            </a:r>
            <a:r>
              <a:rPr lang="fr-FR" sz="1600" dirty="0" err="1"/>
              <a:t>t.clock</a:t>
            </a:r>
            <a:r>
              <a:rPr lang="fr-FR" sz="1600" dirty="0"/>
              <a:t> &lt; </a:t>
            </a:r>
            <a:r>
              <a:rPr lang="fr-FR" sz="1600" dirty="0" err="1"/>
              <a:t>lft</a:t>
            </a:r>
            <a:r>
              <a:rPr lang="fr-FR" sz="1600" dirty="0"/>
              <a:t>(t) ) {</a:t>
            </a:r>
          </a:p>
          <a:p>
            <a:pPr lvl="2">
              <a:buFont typeface="Times" pitchFamily="18" charset="0"/>
              <a:buNone/>
              <a:defRPr/>
            </a:pPr>
            <a:r>
              <a:rPr lang="fr-FR" sz="1600" dirty="0" err="1"/>
              <a:t>t.clock</a:t>
            </a:r>
            <a:r>
              <a:rPr lang="fr-FR" sz="1600" dirty="0"/>
              <a:t>=t.clock+1;</a:t>
            </a:r>
          </a:p>
          <a:p>
            <a:pPr lvl="1">
              <a:buFont typeface="Times" pitchFamily="18" charset="0"/>
              <a:buNone/>
              <a:defRPr/>
            </a:pPr>
            <a:r>
              <a:rPr lang="fr-FR" sz="1600" dirty="0"/>
              <a:t>} </a:t>
            </a:r>
            <a:r>
              <a:rPr lang="fr-FR" sz="1600" dirty="0" err="1"/>
              <a:t>else</a:t>
            </a:r>
            <a:r>
              <a:rPr lang="fr-FR" sz="1600" dirty="0"/>
              <a:t> {</a:t>
            </a:r>
          </a:p>
          <a:p>
            <a:pPr lvl="2">
              <a:buFont typeface="Times" pitchFamily="18" charset="0"/>
              <a:buNone/>
              <a:defRPr/>
            </a:pPr>
            <a:r>
              <a:rPr lang="fr-FR" sz="1600" dirty="0" err="1"/>
              <a:t>abort</a:t>
            </a:r>
            <a:r>
              <a:rPr lang="fr-FR" sz="1600" dirty="0"/>
              <a:t>;</a:t>
            </a:r>
          </a:p>
          <a:p>
            <a:pPr lvl="1">
              <a:buFont typeface="Times" pitchFamily="18" charset="0"/>
              <a:buNone/>
              <a:defRPr/>
            </a:pPr>
            <a:r>
              <a:rPr lang="fr-FR" sz="1600" dirty="0"/>
              <a:t>}</a:t>
            </a:r>
          </a:p>
          <a:p>
            <a:pPr marL="57150">
              <a:buFont typeface="Times" pitchFamily="18" charset="0"/>
              <a:buNone/>
              <a:defRPr/>
            </a:pPr>
            <a:r>
              <a:rPr lang="fr-FR" sz="1600" dirty="0"/>
              <a:t>}</a:t>
            </a:r>
          </a:p>
          <a:p>
            <a:pPr marL="57150">
              <a:buFont typeface="Times" pitchFamily="18" charset="0"/>
              <a:buNone/>
              <a:defRPr/>
            </a:pPr>
            <a:r>
              <a:rPr lang="fr-FR" sz="1600" dirty="0"/>
              <a:t>General case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63938" y="4149725"/>
            <a:ext cx="1879600" cy="2382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Times" pitchFamily="18" charset="0"/>
              <a:buNone/>
              <a:defRPr/>
            </a:pPr>
            <a:r>
              <a:rPr lang="fr-FR" sz="1600" dirty="0"/>
              <a:t>If (</a:t>
            </a:r>
            <a:r>
              <a:rPr lang="fr-FR" sz="1600" dirty="0" err="1"/>
              <a:t>enabled</a:t>
            </a:r>
            <a:r>
              <a:rPr lang="fr-FR" sz="1600" dirty="0"/>
              <a:t>(t)) {</a:t>
            </a:r>
          </a:p>
          <a:p>
            <a:pPr>
              <a:buFont typeface="Times" pitchFamily="18" charset="0"/>
              <a:buNone/>
              <a:defRPr/>
            </a:pPr>
            <a:r>
              <a:rPr lang="fr-FR" sz="1600" dirty="0"/>
              <a:t>       </a:t>
            </a:r>
            <a:r>
              <a:rPr lang="fr-FR" sz="1600" dirty="0" err="1"/>
              <a:t>abort</a:t>
            </a:r>
            <a:r>
              <a:rPr lang="fr-FR" sz="1600" dirty="0"/>
              <a:t>;</a:t>
            </a:r>
          </a:p>
          <a:p>
            <a:pPr marL="57150">
              <a:buFont typeface="Times" pitchFamily="18" charset="0"/>
              <a:buNone/>
              <a:defRPr/>
            </a:pPr>
            <a:r>
              <a:rPr lang="fr-FR" sz="1600" dirty="0"/>
              <a:t>}</a:t>
            </a:r>
          </a:p>
          <a:p>
            <a:pPr marL="57150">
              <a:buFont typeface="Times" pitchFamily="18" charset="0"/>
              <a:buNone/>
              <a:defRPr/>
            </a:pPr>
            <a:endParaRPr lang="fr-FR" sz="1600" dirty="0"/>
          </a:p>
          <a:p>
            <a:pPr marL="57150">
              <a:buFont typeface="Times" pitchFamily="18" charset="0"/>
              <a:buNone/>
              <a:defRPr/>
            </a:pPr>
            <a:endParaRPr lang="fr-FR" sz="1600" dirty="0"/>
          </a:p>
          <a:p>
            <a:pPr marL="57150">
              <a:buFont typeface="Times" pitchFamily="18" charset="0"/>
              <a:buNone/>
              <a:defRPr/>
            </a:pPr>
            <a:endParaRPr lang="fr-FR" sz="1600" dirty="0"/>
          </a:p>
          <a:p>
            <a:pPr marL="57150">
              <a:buFont typeface="Times" pitchFamily="18" charset="0"/>
              <a:buNone/>
              <a:defRPr/>
            </a:pPr>
            <a:endParaRPr lang="fr-FR" sz="1600" dirty="0"/>
          </a:p>
          <a:p>
            <a:pPr marL="57150">
              <a:buFont typeface="Times" pitchFamily="18" charset="0"/>
              <a:buNone/>
              <a:defRPr/>
            </a:pPr>
            <a:r>
              <a:rPr lang="fr-FR" sz="1600" dirty="0"/>
              <a:t>[0,0] urgent case</a:t>
            </a:r>
          </a:p>
        </p:txBody>
      </p:sp>
      <p:sp>
        <p:nvSpPr>
          <p:cNvPr id="23558" name="ZoneTexte 5"/>
          <p:cNvSpPr txBox="1">
            <a:spLocks noChangeArrowheads="1"/>
          </p:cNvSpPr>
          <p:nvPr/>
        </p:nvSpPr>
        <p:spPr bwMode="auto">
          <a:xfrm>
            <a:off x="5651500" y="4149725"/>
            <a:ext cx="2732088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1600"/>
              <a:t>If (enabled(t)) {</a:t>
            </a:r>
          </a:p>
          <a:p>
            <a:pPr lvl="1">
              <a:buFont typeface="Times" pitchFamily="18" charset="0"/>
              <a:buNone/>
            </a:pPr>
            <a:r>
              <a:rPr lang="fr-FR" altLang="fr-FR" sz="1600"/>
              <a:t>If ( t.clock &lt; eft(t) ) {</a:t>
            </a:r>
          </a:p>
          <a:p>
            <a:pPr lvl="2">
              <a:buFont typeface="Times" pitchFamily="18" charset="0"/>
              <a:buNone/>
            </a:pPr>
            <a:r>
              <a:rPr lang="fr-FR" altLang="fr-FR" sz="1600"/>
              <a:t>t.clock=t.clock+1;</a:t>
            </a:r>
          </a:p>
          <a:p>
            <a:pPr lvl="1">
              <a:buFont typeface="Times" pitchFamily="18" charset="0"/>
              <a:buNone/>
            </a:pPr>
            <a:r>
              <a:rPr lang="fr-FR" altLang="fr-FR" sz="1600"/>
              <a:t>}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}</a:t>
            </a:r>
          </a:p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r>
              <a:rPr lang="fr-FR" altLang="fr-FR" sz="1600"/>
              <a:t>[a,inf[ infinite lft case</a:t>
            </a:r>
          </a:p>
        </p:txBody>
      </p:sp>
    </p:spTree>
    <p:extLst>
      <p:ext uri="{BB962C8B-B14F-4D97-AF65-F5344CB8AC3E}">
        <p14:creationId xmlns:p14="http://schemas.microsoft.com/office/powerpoint/2010/main" val="6492021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DTPN : Transitions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400" dirty="0"/>
              <a:t>Transition t -&gt; transition &lt;</a:t>
            </a:r>
            <a:r>
              <a:rPr lang="fr-FR" sz="2400" dirty="0" err="1" smtClean="0"/>
              <a:t>l,g,b</a:t>
            </a:r>
            <a:r>
              <a:rPr lang="fr-FR" sz="2400" dirty="0"/>
              <a:t>&gt;</a:t>
            </a:r>
          </a:p>
          <a:p>
            <a:pPr lvl="1">
              <a:defRPr/>
            </a:pPr>
            <a:r>
              <a:rPr lang="fr-FR" sz="2400" dirty="0" smtClean="0"/>
              <a:t>l: Label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copied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input transition, </a:t>
            </a:r>
          </a:p>
          <a:p>
            <a:pPr lvl="1">
              <a:defRPr/>
            </a:pPr>
            <a:r>
              <a:rPr lang="fr-FR" sz="2400" dirty="0" smtClean="0"/>
              <a:t>g: </a:t>
            </a:r>
            <a:r>
              <a:rPr lang="fr-FR" sz="2400" dirty="0" err="1" smtClean="0"/>
              <a:t>enabled</a:t>
            </a:r>
            <a:r>
              <a:rPr lang="fr-FR" sz="2400" dirty="0" smtClean="0"/>
              <a:t>(t) and </a:t>
            </a:r>
            <a:r>
              <a:rPr lang="fr-FR" sz="2400" dirty="0" err="1" smtClean="0"/>
              <a:t>t.clock</a:t>
            </a:r>
            <a:r>
              <a:rPr lang="fr-FR" sz="2400" dirty="0" smtClean="0"/>
              <a:t> &gt;= </a:t>
            </a:r>
            <a:r>
              <a:rPr lang="fr-FR" sz="2400" dirty="0" err="1" smtClean="0"/>
              <a:t>eft</a:t>
            </a:r>
            <a:r>
              <a:rPr lang="fr-FR" sz="2400" dirty="0" smtClean="0"/>
              <a:t>(t)</a:t>
            </a:r>
          </a:p>
          <a:p>
            <a:pPr lvl="1">
              <a:defRPr/>
            </a:pPr>
            <a:r>
              <a:rPr lang="fr-FR" sz="2400" dirty="0" smtClean="0"/>
              <a:t>b: </a:t>
            </a:r>
          </a:p>
          <a:p>
            <a:pPr lvl="2">
              <a:defRPr/>
            </a:pPr>
            <a:r>
              <a:rPr lang="fr-FR" sz="2000" dirty="0" smtClean="0"/>
              <a:t>update place </a:t>
            </a:r>
            <a:r>
              <a:rPr lang="fr-FR" sz="2000" dirty="0" err="1" smtClean="0"/>
              <a:t>markings</a:t>
            </a:r>
            <a:r>
              <a:rPr lang="fr-FR" sz="2000" dirty="0" smtClean="0"/>
              <a:t> </a:t>
            </a:r>
            <a:r>
              <a:rPr lang="fr-FR" sz="2000" dirty="0" err="1" smtClean="0"/>
              <a:t>according</a:t>
            </a:r>
            <a:r>
              <a:rPr lang="fr-FR" sz="2000" dirty="0" smtClean="0"/>
              <a:t> to arc types and inscriptions, </a:t>
            </a:r>
          </a:p>
          <a:p>
            <a:pPr lvl="2">
              <a:defRPr/>
            </a:pPr>
            <a:r>
              <a:rPr lang="fr-FR" sz="2000" dirty="0" smtClean="0"/>
              <a:t>reset </a:t>
            </a:r>
            <a:r>
              <a:rPr lang="fr-FR" sz="2000" dirty="0" err="1" smtClean="0"/>
              <a:t>current</a:t>
            </a:r>
            <a:r>
              <a:rPr lang="fr-FR" sz="2000" dirty="0" smtClean="0"/>
              <a:t> </a:t>
            </a:r>
            <a:r>
              <a:rPr lang="fr-FR" sz="2000" dirty="0" err="1" smtClean="0"/>
              <a:t>clock</a:t>
            </a:r>
            <a:r>
              <a:rPr lang="fr-FR" sz="2000" dirty="0" smtClean="0"/>
              <a:t>, </a:t>
            </a:r>
          </a:p>
          <a:p>
            <a:pPr lvl="2">
              <a:defRPr/>
            </a:pPr>
            <a:r>
              <a:rPr lang="fr-FR" sz="2000" dirty="0" smtClean="0"/>
              <a:t>reset </a:t>
            </a:r>
            <a:r>
              <a:rPr lang="fr-FR" sz="2000" dirty="0" err="1" smtClean="0"/>
              <a:t>any</a:t>
            </a:r>
            <a:r>
              <a:rPr lang="fr-FR" sz="2000" dirty="0" smtClean="0"/>
              <a:t> </a:t>
            </a:r>
            <a:r>
              <a:rPr lang="fr-FR" sz="2000" dirty="0" err="1" smtClean="0"/>
              <a:t>disabled</a:t>
            </a:r>
            <a:r>
              <a:rPr lang="fr-FR" sz="2000" dirty="0" smtClean="0"/>
              <a:t> transition </a:t>
            </a:r>
            <a:r>
              <a:rPr lang="fr-FR" sz="2000" dirty="0" err="1" smtClean="0"/>
              <a:t>clocks</a:t>
            </a:r>
            <a:r>
              <a:rPr lang="fr-FR" sz="2000" dirty="0" smtClean="0"/>
              <a:t> (call(reset))</a:t>
            </a:r>
          </a:p>
          <a:p>
            <a:pPr>
              <a:defRPr/>
            </a:pPr>
            <a:r>
              <a:rPr lang="fr-FR" dirty="0" smtClean="0"/>
              <a:t>Reset </a:t>
            </a:r>
            <a:r>
              <a:rPr lang="fr-FR" dirty="0" err="1" smtClean="0"/>
              <a:t>disabled</a:t>
            </a:r>
            <a:r>
              <a:rPr lang="fr-FR" dirty="0" smtClean="0"/>
              <a:t> transitions: </a:t>
            </a:r>
            <a:r>
              <a:rPr lang="fr-FR" sz="2000" dirty="0" smtClean="0"/>
              <a:t>&lt;</a:t>
            </a:r>
            <a:r>
              <a:rPr lang="fr-FR" sz="2000" dirty="0" err="1" smtClean="0"/>
              <a:t>reset,true,b</a:t>
            </a:r>
            <a:r>
              <a:rPr lang="fr-FR" sz="2000" dirty="0" smtClean="0"/>
              <a:t>&gt; for </a:t>
            </a:r>
            <a:r>
              <a:rPr lang="fr-FR" sz="2000" dirty="0" err="1" smtClean="0"/>
              <a:t>each</a:t>
            </a:r>
            <a:r>
              <a:rPr lang="fr-FR" sz="2000" dirty="0" smtClean="0"/>
              <a:t> transition t :</a:t>
            </a:r>
          </a:p>
          <a:p>
            <a:pPr marL="457200" lvl="1" indent="0">
              <a:buFont typeface="Times" pitchFamily="18" charset="0"/>
              <a:buNone/>
              <a:defRPr/>
            </a:pPr>
            <a:endParaRPr lang="fr-FR" dirty="0"/>
          </a:p>
        </p:txBody>
      </p:sp>
      <p:sp>
        <p:nvSpPr>
          <p:cNvPr id="24580" name="ZoneTexte 3"/>
          <p:cNvSpPr txBox="1">
            <a:spLocks noChangeArrowheads="1"/>
          </p:cNvSpPr>
          <p:nvPr/>
        </p:nvSpPr>
        <p:spPr bwMode="auto">
          <a:xfrm>
            <a:off x="3276600" y="5254625"/>
            <a:ext cx="203041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1600"/>
              <a:t>If (! enabled(t)) {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	t.clock=0;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}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 General case</a:t>
            </a:r>
          </a:p>
        </p:txBody>
      </p:sp>
      <p:sp>
        <p:nvSpPr>
          <p:cNvPr id="24581" name="ZoneTexte 4"/>
          <p:cNvSpPr txBox="1">
            <a:spLocks noChangeArrowheads="1"/>
          </p:cNvSpPr>
          <p:nvPr/>
        </p:nvSpPr>
        <p:spPr bwMode="auto">
          <a:xfrm>
            <a:off x="6516688" y="5241925"/>
            <a:ext cx="2276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r>
              <a:rPr lang="fr-FR" altLang="fr-FR" sz="1600"/>
              <a:t>If no clock do nothing</a:t>
            </a:r>
          </a:p>
        </p:txBody>
      </p:sp>
    </p:spTree>
    <p:extLst>
      <p:ext uri="{BB962C8B-B14F-4D97-AF65-F5344CB8AC3E}">
        <p14:creationId xmlns:p14="http://schemas.microsoft.com/office/powerpoint/2010/main" val="25503010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Train Example, GAL</a:t>
            </a:r>
          </a:p>
        </p:txBody>
      </p:sp>
      <p:graphicFrame>
        <p:nvGraphicFramePr>
          <p:cNvPr id="25603" name="Objet 3"/>
          <p:cNvGraphicFramePr>
            <a:graphicFrameLocks noChangeAspect="1"/>
          </p:cNvGraphicFramePr>
          <p:nvPr/>
        </p:nvGraphicFramePr>
        <p:xfrm>
          <a:off x="107950" y="1412875"/>
          <a:ext cx="9036050" cy="676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8" name="Document" r:id="rId3" imgW="9144328" imgH="6851126" progId="Word.Document.12">
                  <p:embed/>
                </p:oleObj>
              </mc:Choice>
              <mc:Fallback>
                <p:oleObj name="Document" r:id="rId3" imgW="9144328" imgH="68511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12875"/>
                        <a:ext cx="9036050" cy="676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765175"/>
            <a:ext cx="232568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>
            <a:spLocks noChangeArrowheads="1"/>
          </p:cNvSpPr>
          <p:nvPr/>
        </p:nvSpPr>
        <p:spPr bwMode="auto">
          <a:xfrm>
            <a:off x="1187450" y="2852738"/>
            <a:ext cx="6473825" cy="233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	</a:t>
            </a:r>
            <a:r>
              <a:rPr lang="en-US" altLang="fr-FR" b="1"/>
              <a:t>transition</a:t>
            </a:r>
            <a:r>
              <a:rPr lang="en-US" altLang="fr-FR"/>
              <a:t> enter [ close &gt;= 1 &amp;&amp; enter.clock &gt;= 3 ] {</a:t>
            </a:r>
            <a:endParaRPr lang="fr-FR" altLang="fr-FR"/>
          </a:p>
          <a:p>
            <a:pPr>
              <a:buFont typeface="Times" pitchFamily="18" charset="0"/>
              <a:buNone/>
            </a:pPr>
            <a:r>
              <a:rPr lang="en-US" altLang="fr-FR"/>
              <a:t>		close = close - 1 ;</a:t>
            </a:r>
            <a:endParaRPr lang="fr-FR" altLang="fr-FR"/>
          </a:p>
          <a:p>
            <a:pPr>
              <a:buFont typeface="Times" pitchFamily="18" charset="0"/>
              <a:buNone/>
            </a:pPr>
            <a:r>
              <a:rPr lang="en-US" altLang="fr-FR"/>
              <a:t>		</a:t>
            </a:r>
            <a:r>
              <a:rPr lang="en-US" altLang="fr-FR" b="1"/>
              <a:t>self</a:t>
            </a:r>
            <a:r>
              <a:rPr lang="en-US" altLang="fr-FR"/>
              <a:t>.reset ;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		on = on + 1 ;</a:t>
            </a:r>
            <a:endParaRPr lang="fr-FR" altLang="fr-FR"/>
          </a:p>
          <a:p>
            <a:pPr>
              <a:buFont typeface="Times" pitchFamily="18" charset="0"/>
              <a:buNone/>
            </a:pPr>
            <a:r>
              <a:rPr lang="en-US" altLang="fr-FR"/>
              <a:t>		enter.clock = 0 ;</a:t>
            </a:r>
            <a:endParaRPr lang="fr-FR" altLang="fr-FR"/>
          </a:p>
          <a:p>
            <a:pPr>
              <a:buFont typeface="Times" pitchFamily="18" charset="0"/>
              <a:buNone/>
            </a:pPr>
            <a:r>
              <a:rPr lang="en-US" altLang="fr-FR"/>
              <a:t>	}</a:t>
            </a:r>
            <a:endParaRPr lang="fr-FR" altLang="fr-FR"/>
          </a:p>
          <a:p>
            <a:pPr>
              <a:buFont typeface="Times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74119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BDD : an example :</a:t>
            </a:r>
            <a:br>
              <a:rPr lang="en-US" altLang="fr-FR" dirty="0" smtClean="0"/>
            </a:br>
            <a:r>
              <a:rPr lang="en-US" altLang="fr-FR" dirty="0"/>
              <a:t>f = ( a </a:t>
            </a:r>
            <a:r>
              <a:rPr lang="en-US" altLang="fr-FR" dirty="0">
                <a:latin typeface="cmsy10" pitchFamily="34" charset="0"/>
              </a:rPr>
              <a:t>OR</a:t>
            </a:r>
            <a:r>
              <a:rPr lang="en-US" altLang="fr-FR" dirty="0"/>
              <a:t> b) </a:t>
            </a:r>
            <a:r>
              <a:rPr lang="en-US" altLang="fr-FR" dirty="0">
                <a:latin typeface="cmsy10" pitchFamily="34" charset="0"/>
              </a:rPr>
              <a:t>AND</a:t>
            </a:r>
            <a:r>
              <a:rPr lang="en-US" altLang="fr-FR" dirty="0"/>
              <a:t> c</a:t>
            </a:r>
            <a:endParaRPr lang="en-US" altLang="fr-FR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fr-FR" sz="1800" smtClean="0"/>
              <a:t>Zero-suppressed variant :</a:t>
            </a:r>
          </a:p>
          <a:p>
            <a:pPr lvl="1"/>
            <a:r>
              <a:rPr lang="en-US" altLang="fr-FR" sz="1600" smtClean="0"/>
              <a:t>Remove paths that lead to 0 (false)</a:t>
            </a:r>
          </a:p>
          <a:p>
            <a:pPr lvl="1"/>
            <a:r>
              <a:rPr lang="en-US" altLang="fr-FR" sz="1600" smtClean="0"/>
              <a:t>Represents the set of “true” values of f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08275"/>
            <a:ext cx="197326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971550" y="4221163"/>
            <a:ext cx="1728788" cy="1871662"/>
            <a:chOff x="612" y="2659"/>
            <a:chExt cx="1089" cy="1179"/>
          </a:xfrm>
        </p:grpSpPr>
        <p:sp>
          <p:nvSpPr>
            <p:cNvPr id="11309" name="Rectangle 5"/>
            <p:cNvSpPr>
              <a:spLocks noChangeArrowheads="1"/>
            </p:cNvSpPr>
            <p:nvPr/>
          </p:nvSpPr>
          <p:spPr bwMode="auto">
            <a:xfrm>
              <a:off x="839" y="2659"/>
              <a:ext cx="272" cy="1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1310" name="Rectangle 6"/>
            <p:cNvSpPr>
              <a:spLocks noChangeArrowheads="1"/>
            </p:cNvSpPr>
            <p:nvPr/>
          </p:nvSpPr>
          <p:spPr bwMode="auto">
            <a:xfrm>
              <a:off x="612" y="3203"/>
              <a:ext cx="1089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1311" name="Rectangle 7"/>
            <p:cNvSpPr>
              <a:spLocks noChangeArrowheads="1"/>
            </p:cNvSpPr>
            <p:nvPr/>
          </p:nvSpPr>
          <p:spPr bwMode="auto">
            <a:xfrm>
              <a:off x="839" y="3203"/>
              <a:ext cx="408" cy="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graphicFrame>
        <p:nvGraphicFramePr>
          <p:cNvPr id="502887" name="Group 103"/>
          <p:cNvGraphicFramePr>
            <a:graphicFrameLocks noGrp="1"/>
          </p:cNvGraphicFramePr>
          <p:nvPr>
            <p:ph sz="half" idx="2"/>
          </p:nvPr>
        </p:nvGraphicFramePr>
        <p:xfrm>
          <a:off x="4648200" y="1416050"/>
          <a:ext cx="4354513" cy="5403851"/>
        </p:xfrm>
        <a:graphic>
          <a:graphicData uri="http://schemas.openxmlformats.org/drawingml/2006/table">
            <a:tbl>
              <a:tblPr/>
              <a:tblGrid>
                <a:gridCol w="1089025"/>
                <a:gridCol w="1089025"/>
                <a:gridCol w="1087438"/>
                <a:gridCol w="1089025"/>
              </a:tblGrid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Using a fixpoint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>
          <a:xfrm>
            <a:off x="107950" y="1400175"/>
            <a:ext cx="8861425" cy="1957388"/>
          </a:xfrm>
        </p:spPr>
        <p:txBody>
          <a:bodyPr/>
          <a:lstStyle/>
          <a:p>
            <a:r>
              <a:rPr lang="fr-FR" altLang="fr-FR" smtClean="0"/>
              <a:t>Essential states construction [Popova]</a:t>
            </a:r>
          </a:p>
          <a:p>
            <a:pPr lvl="1"/>
            <a:r>
              <a:rPr lang="fr-FR" altLang="fr-FR" smtClean="0"/>
              <a:t>Letting time elapse cannot disable transitions</a:t>
            </a:r>
          </a:p>
          <a:p>
            <a:pPr lvl="1"/>
            <a:r>
              <a:rPr lang="fr-FR" altLang="fr-FR" smtClean="0"/>
              <a:t>Let time progress, only consider states that immediately follow a discrete transition</a:t>
            </a:r>
          </a:p>
        </p:txBody>
      </p:sp>
      <p:sp>
        <p:nvSpPr>
          <p:cNvPr id="26628" name="Ellipse 1"/>
          <p:cNvSpPr>
            <a:spLocks noChangeArrowheads="1"/>
          </p:cNvSpPr>
          <p:nvPr/>
        </p:nvSpPr>
        <p:spPr bwMode="auto">
          <a:xfrm>
            <a:off x="1042988" y="36449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29" name="Ellipse 5"/>
          <p:cNvSpPr>
            <a:spLocks noChangeArrowheads="1"/>
          </p:cNvSpPr>
          <p:nvPr/>
        </p:nvSpPr>
        <p:spPr bwMode="auto">
          <a:xfrm>
            <a:off x="1195388" y="37973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30" name="Connecteur droit avec flèche 11"/>
          <p:cNvCxnSpPr>
            <a:cxnSpLocks noChangeShapeType="1"/>
            <a:stCxn id="26628" idx="0"/>
            <a:endCxn id="26629" idx="3"/>
          </p:cNvCxnSpPr>
          <p:nvPr/>
        </p:nvCxnSpPr>
        <p:spPr bwMode="auto">
          <a:xfrm>
            <a:off x="1079500" y="36449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Ellipse 21"/>
          <p:cNvSpPr>
            <a:spLocks noChangeArrowheads="1"/>
          </p:cNvSpPr>
          <p:nvPr/>
        </p:nvSpPr>
        <p:spPr bwMode="auto">
          <a:xfrm>
            <a:off x="1195388" y="37973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32" name="Ellipse 22"/>
          <p:cNvSpPr>
            <a:spLocks noChangeArrowheads="1"/>
          </p:cNvSpPr>
          <p:nvPr/>
        </p:nvSpPr>
        <p:spPr bwMode="auto">
          <a:xfrm>
            <a:off x="1347788" y="39497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33" name="Connecteur droit avec flèche 23"/>
          <p:cNvCxnSpPr>
            <a:cxnSpLocks noChangeShapeType="1"/>
            <a:stCxn id="26631" idx="0"/>
            <a:endCxn id="26632" idx="3"/>
          </p:cNvCxnSpPr>
          <p:nvPr/>
        </p:nvCxnSpPr>
        <p:spPr bwMode="auto">
          <a:xfrm>
            <a:off x="1231900" y="37973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Ellipse 24"/>
          <p:cNvSpPr>
            <a:spLocks noChangeArrowheads="1"/>
          </p:cNvSpPr>
          <p:nvPr/>
        </p:nvSpPr>
        <p:spPr bwMode="auto">
          <a:xfrm>
            <a:off x="1347788" y="39497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Ellipse 25"/>
          <p:cNvSpPr>
            <a:spLocks noChangeArrowheads="1"/>
          </p:cNvSpPr>
          <p:nvPr/>
        </p:nvSpPr>
        <p:spPr bwMode="auto">
          <a:xfrm>
            <a:off x="1500188" y="41021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36" name="Connecteur droit avec flèche 26"/>
          <p:cNvCxnSpPr>
            <a:cxnSpLocks noChangeShapeType="1"/>
            <a:stCxn id="26634" idx="0"/>
            <a:endCxn id="26635" idx="3"/>
          </p:cNvCxnSpPr>
          <p:nvPr/>
        </p:nvCxnSpPr>
        <p:spPr bwMode="auto">
          <a:xfrm>
            <a:off x="1384300" y="39497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Ellipse 27"/>
          <p:cNvSpPr>
            <a:spLocks noChangeArrowheads="1"/>
          </p:cNvSpPr>
          <p:nvPr/>
        </p:nvSpPr>
        <p:spPr bwMode="auto">
          <a:xfrm>
            <a:off x="1500188" y="41021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38" name="Ellipse 28"/>
          <p:cNvSpPr>
            <a:spLocks noChangeArrowheads="1"/>
          </p:cNvSpPr>
          <p:nvPr/>
        </p:nvSpPr>
        <p:spPr bwMode="auto">
          <a:xfrm>
            <a:off x="1652588" y="42545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39" name="Connecteur droit avec flèche 29"/>
          <p:cNvCxnSpPr>
            <a:cxnSpLocks noChangeShapeType="1"/>
            <a:stCxn id="26637" idx="0"/>
            <a:endCxn id="26638" idx="3"/>
          </p:cNvCxnSpPr>
          <p:nvPr/>
        </p:nvCxnSpPr>
        <p:spPr bwMode="auto">
          <a:xfrm>
            <a:off x="1536700" y="41021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Ellipse 30"/>
          <p:cNvSpPr>
            <a:spLocks noChangeArrowheads="1"/>
          </p:cNvSpPr>
          <p:nvPr/>
        </p:nvSpPr>
        <p:spPr bwMode="auto">
          <a:xfrm>
            <a:off x="1652588" y="42545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41" name="Ellipse 31"/>
          <p:cNvSpPr>
            <a:spLocks noChangeArrowheads="1"/>
          </p:cNvSpPr>
          <p:nvPr/>
        </p:nvSpPr>
        <p:spPr bwMode="auto">
          <a:xfrm>
            <a:off x="1804988" y="44069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42" name="Connecteur droit avec flèche 32"/>
          <p:cNvCxnSpPr>
            <a:cxnSpLocks noChangeShapeType="1"/>
            <a:stCxn id="26640" idx="0"/>
            <a:endCxn id="26641" idx="3"/>
          </p:cNvCxnSpPr>
          <p:nvPr/>
        </p:nvCxnSpPr>
        <p:spPr bwMode="auto">
          <a:xfrm>
            <a:off x="1689100" y="42545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Ellipse 33"/>
          <p:cNvSpPr>
            <a:spLocks noChangeArrowheads="1"/>
          </p:cNvSpPr>
          <p:nvPr/>
        </p:nvSpPr>
        <p:spPr bwMode="auto">
          <a:xfrm>
            <a:off x="1804988" y="44069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44" name="Ellipse 39"/>
          <p:cNvSpPr>
            <a:spLocks noChangeArrowheads="1"/>
          </p:cNvSpPr>
          <p:nvPr/>
        </p:nvSpPr>
        <p:spPr bwMode="auto">
          <a:xfrm>
            <a:off x="1065213" y="47466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45" name="Ellipse 40"/>
          <p:cNvSpPr>
            <a:spLocks noChangeArrowheads="1"/>
          </p:cNvSpPr>
          <p:nvPr/>
        </p:nvSpPr>
        <p:spPr bwMode="auto">
          <a:xfrm>
            <a:off x="1217613" y="48990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46" name="Connecteur droit avec flèche 41"/>
          <p:cNvCxnSpPr>
            <a:cxnSpLocks noChangeShapeType="1"/>
            <a:stCxn id="26644" idx="0"/>
            <a:endCxn id="26645" idx="3"/>
          </p:cNvCxnSpPr>
          <p:nvPr/>
        </p:nvCxnSpPr>
        <p:spPr bwMode="auto">
          <a:xfrm>
            <a:off x="1101725" y="47466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Ellipse 42"/>
          <p:cNvSpPr>
            <a:spLocks noChangeArrowheads="1"/>
          </p:cNvSpPr>
          <p:nvPr/>
        </p:nvSpPr>
        <p:spPr bwMode="auto">
          <a:xfrm>
            <a:off x="1217613" y="48990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48" name="Ellipse 43"/>
          <p:cNvSpPr>
            <a:spLocks noChangeArrowheads="1"/>
          </p:cNvSpPr>
          <p:nvPr/>
        </p:nvSpPr>
        <p:spPr bwMode="auto">
          <a:xfrm>
            <a:off x="1370013" y="50514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49" name="Connecteur droit avec flèche 44"/>
          <p:cNvCxnSpPr>
            <a:cxnSpLocks noChangeShapeType="1"/>
            <a:stCxn id="26647" idx="0"/>
            <a:endCxn id="26648" idx="3"/>
          </p:cNvCxnSpPr>
          <p:nvPr/>
        </p:nvCxnSpPr>
        <p:spPr bwMode="auto">
          <a:xfrm>
            <a:off x="1254125" y="48990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" name="Ellipse 45"/>
          <p:cNvSpPr>
            <a:spLocks noChangeArrowheads="1"/>
          </p:cNvSpPr>
          <p:nvPr/>
        </p:nvSpPr>
        <p:spPr bwMode="auto">
          <a:xfrm>
            <a:off x="1370013" y="50514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51" name="Ellipse 46"/>
          <p:cNvSpPr>
            <a:spLocks noChangeArrowheads="1"/>
          </p:cNvSpPr>
          <p:nvPr/>
        </p:nvSpPr>
        <p:spPr bwMode="auto">
          <a:xfrm>
            <a:off x="1522413" y="52038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52" name="Connecteur droit avec flèche 47"/>
          <p:cNvCxnSpPr>
            <a:cxnSpLocks noChangeShapeType="1"/>
            <a:stCxn id="26650" idx="0"/>
            <a:endCxn id="26651" idx="3"/>
          </p:cNvCxnSpPr>
          <p:nvPr/>
        </p:nvCxnSpPr>
        <p:spPr bwMode="auto">
          <a:xfrm>
            <a:off x="1406525" y="50514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Ellipse 48"/>
          <p:cNvSpPr>
            <a:spLocks noChangeArrowheads="1"/>
          </p:cNvSpPr>
          <p:nvPr/>
        </p:nvSpPr>
        <p:spPr bwMode="auto">
          <a:xfrm>
            <a:off x="1522413" y="52038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54" name="Ellipse 49"/>
          <p:cNvSpPr>
            <a:spLocks noChangeArrowheads="1"/>
          </p:cNvSpPr>
          <p:nvPr/>
        </p:nvSpPr>
        <p:spPr bwMode="auto">
          <a:xfrm>
            <a:off x="1674813" y="53562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55" name="Connecteur droit avec flèche 50"/>
          <p:cNvCxnSpPr>
            <a:cxnSpLocks noChangeShapeType="1"/>
            <a:stCxn id="26653" idx="0"/>
            <a:endCxn id="26654" idx="3"/>
          </p:cNvCxnSpPr>
          <p:nvPr/>
        </p:nvCxnSpPr>
        <p:spPr bwMode="auto">
          <a:xfrm>
            <a:off x="1558925" y="52038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6" name="Ellipse 51"/>
          <p:cNvSpPr>
            <a:spLocks noChangeArrowheads="1"/>
          </p:cNvSpPr>
          <p:nvPr/>
        </p:nvSpPr>
        <p:spPr bwMode="auto">
          <a:xfrm>
            <a:off x="1674813" y="53562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57" name="Connecteur droit avec flèche 53"/>
          <p:cNvCxnSpPr>
            <a:cxnSpLocks noChangeShapeType="1"/>
            <a:stCxn id="26656" idx="0"/>
          </p:cNvCxnSpPr>
          <p:nvPr/>
        </p:nvCxnSpPr>
        <p:spPr bwMode="auto">
          <a:xfrm>
            <a:off x="1711325" y="53562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Connecteur droit avec flèche 13"/>
          <p:cNvCxnSpPr>
            <a:cxnSpLocks noChangeShapeType="1"/>
            <a:stCxn id="26635" idx="4"/>
            <a:endCxn id="26644" idx="0"/>
          </p:cNvCxnSpPr>
          <p:nvPr/>
        </p:nvCxnSpPr>
        <p:spPr bwMode="auto">
          <a:xfrm flipH="1">
            <a:off x="1101725" y="4173538"/>
            <a:ext cx="434975" cy="5730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Connecteur droit avec flèche 60"/>
          <p:cNvCxnSpPr>
            <a:cxnSpLocks noChangeShapeType="1"/>
            <a:endCxn id="26644" idx="6"/>
          </p:cNvCxnSpPr>
          <p:nvPr/>
        </p:nvCxnSpPr>
        <p:spPr bwMode="auto">
          <a:xfrm flipH="1">
            <a:off x="1136650" y="4325938"/>
            <a:ext cx="552450" cy="4572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Connecteur droit avec flèche 61"/>
          <p:cNvCxnSpPr>
            <a:cxnSpLocks noChangeShapeType="1"/>
            <a:endCxn id="26644" idx="6"/>
          </p:cNvCxnSpPr>
          <p:nvPr/>
        </p:nvCxnSpPr>
        <p:spPr bwMode="auto">
          <a:xfrm flipH="1">
            <a:off x="1136650" y="4478338"/>
            <a:ext cx="704850" cy="3048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Connecteur droit avec flèche 64"/>
          <p:cNvCxnSpPr>
            <a:cxnSpLocks noChangeShapeType="1"/>
          </p:cNvCxnSpPr>
          <p:nvPr/>
        </p:nvCxnSpPr>
        <p:spPr bwMode="auto">
          <a:xfrm>
            <a:off x="5219700" y="3681413"/>
            <a:ext cx="127000" cy="212725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Connecteur droit avec flèche 65"/>
          <p:cNvCxnSpPr>
            <a:cxnSpLocks noChangeShapeType="1"/>
          </p:cNvCxnSpPr>
          <p:nvPr/>
        </p:nvCxnSpPr>
        <p:spPr bwMode="auto">
          <a:xfrm>
            <a:off x="5219700" y="4168775"/>
            <a:ext cx="127000" cy="1920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3" name="ZoneTexte 35844"/>
          <p:cNvSpPr txBox="1">
            <a:spLocks noChangeArrowheads="1"/>
          </p:cNvSpPr>
          <p:nvPr/>
        </p:nvSpPr>
        <p:spPr bwMode="auto">
          <a:xfrm>
            <a:off x="5565775" y="3608388"/>
            <a:ext cx="14684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Time Elapse</a:t>
            </a:r>
          </a:p>
        </p:txBody>
      </p:sp>
      <p:sp>
        <p:nvSpPr>
          <p:cNvPr id="26664" name="ZoneTexte 68"/>
          <p:cNvSpPr txBox="1">
            <a:spLocks noChangeArrowheads="1"/>
          </p:cNvSpPr>
          <p:nvPr/>
        </p:nvSpPr>
        <p:spPr bwMode="auto">
          <a:xfrm>
            <a:off x="5580063" y="4102100"/>
            <a:ext cx="2286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Discrete Transition</a:t>
            </a:r>
          </a:p>
        </p:txBody>
      </p:sp>
      <p:sp>
        <p:nvSpPr>
          <p:cNvPr id="2" name="Étoile à 5 branches 35846"/>
          <p:cNvSpPr/>
          <p:nvPr/>
        </p:nvSpPr>
        <p:spPr bwMode="auto">
          <a:xfrm>
            <a:off x="971550" y="3573463"/>
            <a:ext cx="238125" cy="179387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72" name="Étoile à 5 branches 71"/>
          <p:cNvSpPr/>
          <p:nvPr/>
        </p:nvSpPr>
        <p:spPr bwMode="auto">
          <a:xfrm>
            <a:off x="971550" y="4689475"/>
            <a:ext cx="238125" cy="179388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73" name="Étoile à 5 branches 72"/>
          <p:cNvSpPr/>
          <p:nvPr/>
        </p:nvSpPr>
        <p:spPr bwMode="auto">
          <a:xfrm>
            <a:off x="5164138" y="4689475"/>
            <a:ext cx="238125" cy="179388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3" name="ZoneTexte 35847"/>
          <p:cNvSpPr txBox="1">
            <a:spLocks noChangeArrowheads="1"/>
          </p:cNvSpPr>
          <p:nvPr/>
        </p:nvSpPr>
        <p:spPr bwMode="auto">
          <a:xfrm>
            <a:off x="5580063" y="4608513"/>
            <a:ext cx="18462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Essential State</a:t>
            </a:r>
          </a:p>
        </p:txBody>
      </p:sp>
      <p:sp>
        <p:nvSpPr>
          <p:cNvPr id="4" name="Ellipse 35848"/>
          <p:cNvSpPr/>
          <p:nvPr/>
        </p:nvSpPr>
        <p:spPr bwMode="auto">
          <a:xfrm>
            <a:off x="539750" y="3357563"/>
            <a:ext cx="2016125" cy="1233487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76" name="ZoneTexte 75"/>
          <p:cNvSpPr txBox="1">
            <a:spLocks noChangeArrowheads="1"/>
          </p:cNvSpPr>
          <p:nvPr/>
        </p:nvSpPr>
        <p:spPr bwMode="auto">
          <a:xfrm>
            <a:off x="2320925" y="4978400"/>
            <a:ext cx="475138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1600"/>
              <a:t>Compute green set : 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	let time elapse if it can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	cumulate states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Fire transitions (succ) from resulting set</a:t>
            </a:r>
          </a:p>
        </p:txBody>
      </p:sp>
    </p:spTree>
    <p:extLst>
      <p:ext uri="{BB962C8B-B14F-4D97-AF65-F5344CB8AC3E}">
        <p14:creationId xmlns:p14="http://schemas.microsoft.com/office/powerpoint/2010/main" val="634428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>
          <a:xfrm>
            <a:off x="1236663" y="28575"/>
            <a:ext cx="7877175" cy="990600"/>
          </a:xfrm>
        </p:spPr>
        <p:txBody>
          <a:bodyPr/>
          <a:lstStyle/>
          <a:p>
            <a:r>
              <a:rPr lang="fr-FR" altLang="fr-FR" smtClean="0"/>
              <a:t>Fixpoint for « Essential States » of TPN 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GAL tpnModel ($EFT = 3, $LFT = 5)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int a =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int b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int t.clock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transition t [a &gt;= 1 &amp;&amp; t.clock &gt;= $EFT] label "succ"     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   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 a = a - 1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 b = b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 t.clock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</a:t>
            </a: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377491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Essential States (2)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transition elapseIfpossible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[ a &gt;= 1 &amp;&amp; t.clock &lt; $LFT] label "elapseIP"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 t.clock = t.clock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transition id [true] label "elapseIP"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transition nextState [true]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fixpoint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self."elapseIP" ;    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    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self."succ" ; // Any discrete transition   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  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}</a:t>
            </a:r>
          </a:p>
          <a:p>
            <a:pPr marL="0" indent="0">
              <a:buFont typeface="Times" pitchFamily="18" charset="0"/>
              <a:buNone/>
            </a:pPr>
            <a:endParaRPr lang="fr-FR" altLang="fr-FR" smtClean="0"/>
          </a:p>
        </p:txBody>
      </p:sp>
      <p:sp>
        <p:nvSpPr>
          <p:cNvPr id="28676" name="Ellipse 3"/>
          <p:cNvSpPr>
            <a:spLocks noChangeArrowheads="1"/>
          </p:cNvSpPr>
          <p:nvPr/>
        </p:nvSpPr>
        <p:spPr bwMode="auto">
          <a:xfrm>
            <a:off x="7235825" y="29686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77" name="Ellipse 4"/>
          <p:cNvSpPr>
            <a:spLocks noChangeArrowheads="1"/>
          </p:cNvSpPr>
          <p:nvPr/>
        </p:nvSpPr>
        <p:spPr bwMode="auto">
          <a:xfrm>
            <a:off x="7388225" y="31210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78" name="Connecteur droit avec flèche 5"/>
          <p:cNvCxnSpPr>
            <a:cxnSpLocks noChangeShapeType="1"/>
            <a:stCxn id="28676" idx="0"/>
            <a:endCxn id="28677" idx="3"/>
          </p:cNvCxnSpPr>
          <p:nvPr/>
        </p:nvCxnSpPr>
        <p:spPr bwMode="auto">
          <a:xfrm>
            <a:off x="7272338" y="29686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9" name="Ellipse 6"/>
          <p:cNvSpPr>
            <a:spLocks noChangeArrowheads="1"/>
          </p:cNvSpPr>
          <p:nvPr/>
        </p:nvSpPr>
        <p:spPr bwMode="auto">
          <a:xfrm>
            <a:off x="7388225" y="31210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80" name="Ellipse 7"/>
          <p:cNvSpPr>
            <a:spLocks noChangeArrowheads="1"/>
          </p:cNvSpPr>
          <p:nvPr/>
        </p:nvSpPr>
        <p:spPr bwMode="auto">
          <a:xfrm>
            <a:off x="7540625" y="32734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81" name="Connecteur droit avec flèche 8"/>
          <p:cNvCxnSpPr>
            <a:cxnSpLocks noChangeShapeType="1"/>
            <a:stCxn id="28679" idx="0"/>
            <a:endCxn id="28680" idx="3"/>
          </p:cNvCxnSpPr>
          <p:nvPr/>
        </p:nvCxnSpPr>
        <p:spPr bwMode="auto">
          <a:xfrm>
            <a:off x="7424738" y="31210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Ellipse 9"/>
          <p:cNvSpPr>
            <a:spLocks noChangeArrowheads="1"/>
          </p:cNvSpPr>
          <p:nvPr/>
        </p:nvSpPr>
        <p:spPr bwMode="auto">
          <a:xfrm>
            <a:off x="7540625" y="32734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Ellipse 10"/>
          <p:cNvSpPr>
            <a:spLocks noChangeArrowheads="1"/>
          </p:cNvSpPr>
          <p:nvPr/>
        </p:nvSpPr>
        <p:spPr bwMode="auto">
          <a:xfrm>
            <a:off x="7693025" y="34258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84" name="Connecteur droit avec flèche 11"/>
          <p:cNvCxnSpPr>
            <a:cxnSpLocks noChangeShapeType="1"/>
            <a:stCxn id="28682" idx="0"/>
            <a:endCxn id="28683" idx="3"/>
          </p:cNvCxnSpPr>
          <p:nvPr/>
        </p:nvCxnSpPr>
        <p:spPr bwMode="auto">
          <a:xfrm>
            <a:off x="7577138" y="32734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Ellipse 12"/>
          <p:cNvSpPr>
            <a:spLocks noChangeArrowheads="1"/>
          </p:cNvSpPr>
          <p:nvPr/>
        </p:nvSpPr>
        <p:spPr bwMode="auto">
          <a:xfrm>
            <a:off x="7693025" y="34258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86" name="Ellipse 13"/>
          <p:cNvSpPr>
            <a:spLocks noChangeArrowheads="1"/>
          </p:cNvSpPr>
          <p:nvPr/>
        </p:nvSpPr>
        <p:spPr bwMode="auto">
          <a:xfrm>
            <a:off x="7845425" y="35782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87" name="Connecteur droit avec flèche 14"/>
          <p:cNvCxnSpPr>
            <a:cxnSpLocks noChangeShapeType="1"/>
            <a:stCxn id="28685" idx="0"/>
            <a:endCxn id="28686" idx="3"/>
          </p:cNvCxnSpPr>
          <p:nvPr/>
        </p:nvCxnSpPr>
        <p:spPr bwMode="auto">
          <a:xfrm>
            <a:off x="7729538" y="34258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Ellipse 15"/>
          <p:cNvSpPr>
            <a:spLocks noChangeArrowheads="1"/>
          </p:cNvSpPr>
          <p:nvPr/>
        </p:nvSpPr>
        <p:spPr bwMode="auto">
          <a:xfrm>
            <a:off x="7845425" y="35782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89" name="Ellipse 16"/>
          <p:cNvSpPr>
            <a:spLocks noChangeArrowheads="1"/>
          </p:cNvSpPr>
          <p:nvPr/>
        </p:nvSpPr>
        <p:spPr bwMode="auto">
          <a:xfrm>
            <a:off x="7997825" y="37306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90" name="Connecteur droit avec flèche 17"/>
          <p:cNvCxnSpPr>
            <a:cxnSpLocks noChangeShapeType="1"/>
            <a:stCxn id="28688" idx="0"/>
            <a:endCxn id="28689" idx="3"/>
          </p:cNvCxnSpPr>
          <p:nvPr/>
        </p:nvCxnSpPr>
        <p:spPr bwMode="auto">
          <a:xfrm>
            <a:off x="7881938" y="35782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Ellipse 18"/>
          <p:cNvSpPr>
            <a:spLocks noChangeArrowheads="1"/>
          </p:cNvSpPr>
          <p:nvPr/>
        </p:nvSpPr>
        <p:spPr bwMode="auto">
          <a:xfrm>
            <a:off x="7997825" y="37306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92" name="Ellipse 19"/>
          <p:cNvSpPr>
            <a:spLocks noChangeArrowheads="1"/>
          </p:cNvSpPr>
          <p:nvPr/>
        </p:nvSpPr>
        <p:spPr bwMode="auto">
          <a:xfrm>
            <a:off x="7258050" y="40703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93" name="Ellipse 20"/>
          <p:cNvSpPr>
            <a:spLocks noChangeArrowheads="1"/>
          </p:cNvSpPr>
          <p:nvPr/>
        </p:nvSpPr>
        <p:spPr bwMode="auto">
          <a:xfrm>
            <a:off x="7410450" y="42227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94" name="Connecteur droit avec flèche 21"/>
          <p:cNvCxnSpPr>
            <a:cxnSpLocks noChangeShapeType="1"/>
            <a:stCxn id="28692" idx="0"/>
            <a:endCxn id="28693" idx="3"/>
          </p:cNvCxnSpPr>
          <p:nvPr/>
        </p:nvCxnSpPr>
        <p:spPr bwMode="auto">
          <a:xfrm>
            <a:off x="7294563" y="40703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Ellipse 22"/>
          <p:cNvSpPr>
            <a:spLocks noChangeArrowheads="1"/>
          </p:cNvSpPr>
          <p:nvPr/>
        </p:nvSpPr>
        <p:spPr bwMode="auto">
          <a:xfrm>
            <a:off x="7410450" y="42227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96" name="Ellipse 23"/>
          <p:cNvSpPr>
            <a:spLocks noChangeArrowheads="1"/>
          </p:cNvSpPr>
          <p:nvPr/>
        </p:nvSpPr>
        <p:spPr bwMode="auto">
          <a:xfrm>
            <a:off x="7562850" y="43751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97" name="Connecteur droit avec flèche 24"/>
          <p:cNvCxnSpPr>
            <a:cxnSpLocks noChangeShapeType="1"/>
            <a:stCxn id="28695" idx="0"/>
            <a:endCxn id="28696" idx="3"/>
          </p:cNvCxnSpPr>
          <p:nvPr/>
        </p:nvCxnSpPr>
        <p:spPr bwMode="auto">
          <a:xfrm>
            <a:off x="7446963" y="42227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Ellipse 25"/>
          <p:cNvSpPr>
            <a:spLocks noChangeArrowheads="1"/>
          </p:cNvSpPr>
          <p:nvPr/>
        </p:nvSpPr>
        <p:spPr bwMode="auto">
          <a:xfrm>
            <a:off x="7562850" y="43751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99" name="Ellipse 26"/>
          <p:cNvSpPr>
            <a:spLocks noChangeArrowheads="1"/>
          </p:cNvSpPr>
          <p:nvPr/>
        </p:nvSpPr>
        <p:spPr bwMode="auto">
          <a:xfrm>
            <a:off x="7715250" y="45275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700" name="Connecteur droit avec flèche 27"/>
          <p:cNvCxnSpPr>
            <a:cxnSpLocks noChangeShapeType="1"/>
            <a:stCxn id="28698" idx="0"/>
            <a:endCxn id="28699" idx="3"/>
          </p:cNvCxnSpPr>
          <p:nvPr/>
        </p:nvCxnSpPr>
        <p:spPr bwMode="auto">
          <a:xfrm>
            <a:off x="7599363" y="43751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Ellipse 28"/>
          <p:cNvSpPr>
            <a:spLocks noChangeArrowheads="1"/>
          </p:cNvSpPr>
          <p:nvPr/>
        </p:nvSpPr>
        <p:spPr bwMode="auto">
          <a:xfrm>
            <a:off x="7715250" y="45275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702" name="Ellipse 29"/>
          <p:cNvSpPr>
            <a:spLocks noChangeArrowheads="1"/>
          </p:cNvSpPr>
          <p:nvPr/>
        </p:nvSpPr>
        <p:spPr bwMode="auto">
          <a:xfrm>
            <a:off x="7867650" y="46799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703" name="Connecteur droit avec flèche 30"/>
          <p:cNvCxnSpPr>
            <a:cxnSpLocks noChangeShapeType="1"/>
            <a:stCxn id="28701" idx="0"/>
            <a:endCxn id="28702" idx="3"/>
          </p:cNvCxnSpPr>
          <p:nvPr/>
        </p:nvCxnSpPr>
        <p:spPr bwMode="auto">
          <a:xfrm>
            <a:off x="7751763" y="45275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4" name="Ellipse 31"/>
          <p:cNvSpPr>
            <a:spLocks noChangeArrowheads="1"/>
          </p:cNvSpPr>
          <p:nvPr/>
        </p:nvSpPr>
        <p:spPr bwMode="auto">
          <a:xfrm>
            <a:off x="7867650" y="46799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705" name="Connecteur droit avec flèche 32"/>
          <p:cNvCxnSpPr>
            <a:cxnSpLocks noChangeShapeType="1"/>
            <a:stCxn id="28704" idx="0"/>
          </p:cNvCxnSpPr>
          <p:nvPr/>
        </p:nvCxnSpPr>
        <p:spPr bwMode="auto">
          <a:xfrm>
            <a:off x="7904163" y="46799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6" name="Connecteur droit avec flèche 33"/>
          <p:cNvCxnSpPr>
            <a:cxnSpLocks noChangeShapeType="1"/>
            <a:stCxn id="28683" idx="4"/>
            <a:endCxn id="28692" idx="0"/>
          </p:cNvCxnSpPr>
          <p:nvPr/>
        </p:nvCxnSpPr>
        <p:spPr bwMode="auto">
          <a:xfrm flipH="1">
            <a:off x="7294563" y="3497263"/>
            <a:ext cx="434975" cy="5730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7" name="Connecteur droit avec flèche 34"/>
          <p:cNvCxnSpPr>
            <a:cxnSpLocks noChangeShapeType="1"/>
            <a:endCxn id="28692" idx="6"/>
          </p:cNvCxnSpPr>
          <p:nvPr/>
        </p:nvCxnSpPr>
        <p:spPr bwMode="auto">
          <a:xfrm flipH="1">
            <a:off x="7329488" y="3649663"/>
            <a:ext cx="552450" cy="4572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8" name="Connecteur droit avec flèche 35"/>
          <p:cNvCxnSpPr>
            <a:cxnSpLocks noChangeShapeType="1"/>
            <a:endCxn id="28692" idx="6"/>
          </p:cNvCxnSpPr>
          <p:nvPr/>
        </p:nvCxnSpPr>
        <p:spPr bwMode="auto">
          <a:xfrm flipH="1">
            <a:off x="7329488" y="3802063"/>
            <a:ext cx="704850" cy="3048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Étoile à 5 branches 36"/>
          <p:cNvSpPr/>
          <p:nvPr/>
        </p:nvSpPr>
        <p:spPr bwMode="auto">
          <a:xfrm>
            <a:off x="7164388" y="2897188"/>
            <a:ext cx="238125" cy="179387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38" name="Étoile à 5 branches 37"/>
          <p:cNvSpPr/>
          <p:nvPr/>
        </p:nvSpPr>
        <p:spPr bwMode="auto">
          <a:xfrm>
            <a:off x="7164388" y="4013200"/>
            <a:ext cx="238125" cy="179388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39" name="Ellipse 38"/>
          <p:cNvSpPr/>
          <p:nvPr/>
        </p:nvSpPr>
        <p:spPr bwMode="auto">
          <a:xfrm>
            <a:off x="6732588" y="2681288"/>
            <a:ext cx="2016125" cy="1233487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749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Colored Petri nets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Each place =&gt; an array of dimension proportional to domain</a:t>
            </a:r>
          </a:p>
          <a:p>
            <a:pPr lvl="1"/>
            <a:r>
              <a:rPr lang="fr-FR" altLang="fr-FR" smtClean="0"/>
              <a:t>Uncolored places =&gt; size 1</a:t>
            </a:r>
          </a:p>
          <a:p>
            <a:r>
              <a:rPr lang="fr-FR" altLang="fr-FR" smtClean="0"/>
              <a:t>Formal parameters =&gt; typedef of a range</a:t>
            </a:r>
          </a:p>
          <a:p>
            <a:r>
              <a:rPr lang="fr-FR" altLang="fr-FR" smtClean="0"/>
              <a:t>Each transition =&gt; transition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31510337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 example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4000" cy="739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4092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CPN example</a:t>
            </a:r>
          </a:p>
        </p:txBody>
      </p:sp>
      <p:sp>
        <p:nvSpPr>
          <p:cNvPr id="317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GAL DrinkVending2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typedef Options = 0 ..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typedef Products = 0 ..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typedef Quality = 0 .. 7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[8] ready = (0, 0, 0, 0, 0, 0, 0, 0)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[8] wait = (1, 1, 1, 1, 1, 1, 1, 1)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[2] theProducts = (1, 1)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[2] productSlots = (0, 0)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[2] theOptions = (1, 1)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[2] optionSlots = (0, 0) ;</a:t>
            </a:r>
          </a:p>
        </p:txBody>
      </p:sp>
      <p:sp>
        <p:nvSpPr>
          <p:cNvPr id="31748" name="ZoneTexte 1"/>
          <p:cNvSpPr txBox="1">
            <a:spLocks noChangeArrowheads="1"/>
          </p:cNvSpPr>
          <p:nvPr/>
        </p:nvSpPr>
        <p:spPr bwMode="auto">
          <a:xfrm>
            <a:off x="6516688" y="2214563"/>
            <a:ext cx="16922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Color Domains</a:t>
            </a:r>
          </a:p>
          <a:p>
            <a:pPr>
              <a:buFont typeface="Times" pitchFamily="18" charset="0"/>
              <a:buNone/>
            </a:pPr>
            <a:r>
              <a:rPr lang="fr-FR" altLang="fr-FR"/>
              <a:t>M=8, N=2</a:t>
            </a:r>
          </a:p>
        </p:txBody>
      </p:sp>
      <p:sp>
        <p:nvSpPr>
          <p:cNvPr id="31749" name="Accolade fermante 2"/>
          <p:cNvSpPr>
            <a:spLocks/>
          </p:cNvSpPr>
          <p:nvPr/>
        </p:nvSpPr>
        <p:spPr bwMode="auto">
          <a:xfrm>
            <a:off x="5795963" y="1844675"/>
            <a:ext cx="576262" cy="1079500"/>
          </a:xfrm>
          <a:prstGeom prst="rightBrace">
            <a:avLst>
              <a:gd name="adj1" fmla="val 8326"/>
              <a:gd name="adj2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1750" name="ZoneTexte 5"/>
          <p:cNvSpPr txBox="1">
            <a:spLocks noChangeArrowheads="1"/>
          </p:cNvSpPr>
          <p:nvPr/>
        </p:nvSpPr>
        <p:spPr bwMode="auto">
          <a:xfrm>
            <a:off x="7375525" y="4302125"/>
            <a:ext cx="8429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Places</a:t>
            </a:r>
          </a:p>
        </p:txBody>
      </p:sp>
      <p:sp>
        <p:nvSpPr>
          <p:cNvPr id="31751" name="Accolade fermante 6"/>
          <p:cNvSpPr>
            <a:spLocks/>
          </p:cNvSpPr>
          <p:nvPr/>
        </p:nvSpPr>
        <p:spPr bwMode="auto">
          <a:xfrm>
            <a:off x="6669088" y="3141663"/>
            <a:ext cx="576262" cy="2663825"/>
          </a:xfrm>
          <a:prstGeom prst="rightBrace">
            <a:avLst>
              <a:gd name="adj1" fmla="val 8325"/>
              <a:gd name="adj2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pic>
        <p:nvPicPr>
          <p:cNvPr id="317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0"/>
            <a:ext cx="21621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681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CPN example (2)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en-US" altLang="fr-FR" sz="2000" smtClean="0"/>
              <a:t>transition serve (Quality $x) [ready [$x] &gt;= 1]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000" smtClean="0"/>
              <a:t>	ready [$x] = ready [$x] - 1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000" smtClean="0"/>
              <a:t>	wait [$x] = wait [$x]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}</a:t>
            </a:r>
          </a:p>
        </p:txBody>
      </p:sp>
      <p:pic>
        <p:nvPicPr>
          <p:cNvPr id="3277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213100"/>
            <a:ext cx="88757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4090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Divine : a language for concurrent process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byte id;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byte t[3] = { 255 ,255 ,255  };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process P_0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state NCS, try, wait, CS;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init NCS;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trans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NCS -&gt; try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{ guard id == 0; effect t[0] = 2;},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try -&gt; wait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{ effect t[0] = 3, id =0 +1; },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wait -&gt; wait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{ guard t[0] == 0; effect t[0] = 255;}, …</a:t>
            </a:r>
          </a:p>
        </p:txBody>
      </p:sp>
      <p:sp>
        <p:nvSpPr>
          <p:cNvPr id="33796" name="ZoneTexte 3"/>
          <p:cNvSpPr txBox="1">
            <a:spLocks noChangeArrowheads="1"/>
          </p:cNvSpPr>
          <p:nvPr/>
        </p:nvSpPr>
        <p:spPr bwMode="auto">
          <a:xfrm>
            <a:off x="6227763" y="1679575"/>
            <a:ext cx="19129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Global Variables</a:t>
            </a:r>
          </a:p>
        </p:txBody>
      </p:sp>
      <p:sp>
        <p:nvSpPr>
          <p:cNvPr id="33797" name="ZoneTexte 4"/>
          <p:cNvSpPr txBox="1">
            <a:spLocks noChangeArrowheads="1"/>
          </p:cNvSpPr>
          <p:nvPr/>
        </p:nvSpPr>
        <p:spPr bwMode="auto">
          <a:xfrm>
            <a:off x="6249988" y="4437063"/>
            <a:ext cx="21875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Process + Channels</a:t>
            </a:r>
          </a:p>
        </p:txBody>
      </p:sp>
    </p:spTree>
    <p:extLst>
      <p:ext uri="{BB962C8B-B14F-4D97-AF65-F5344CB8AC3E}">
        <p14:creationId xmlns:p14="http://schemas.microsoft.com/office/powerpoint/2010/main" val="18340891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Analyzing Divine models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Translate Divine concepts to GAL</a:t>
            </a:r>
          </a:p>
          <a:p>
            <a:pPr lvl="1"/>
            <a:r>
              <a:rPr lang="fr-FR" altLang="fr-FR" smtClean="0"/>
              <a:t>Process state =&gt; variable</a:t>
            </a:r>
          </a:p>
          <a:p>
            <a:pPr lvl="1"/>
            <a:r>
              <a:rPr lang="fr-FR" altLang="fr-FR" smtClean="0"/>
              <a:t>Divine variables and arrays =&gt; GAL equivalent</a:t>
            </a:r>
          </a:p>
          <a:p>
            <a:pPr lvl="1"/>
            <a:r>
              <a:rPr lang="fr-FR" altLang="fr-FR" smtClean="0"/>
              <a:t>Guards, Instructions =&gt; GAL equivalent   </a:t>
            </a:r>
          </a:p>
          <a:p>
            <a:pPr lvl="1"/>
            <a:r>
              <a:rPr lang="fr-FR" altLang="fr-FR" smtClean="0"/>
              <a:t>Synchronizations =&gt; use GAL call semantics</a:t>
            </a:r>
          </a:p>
          <a:p>
            <a:pPr lvl="1"/>
            <a:r>
              <a:rPr lang="fr-FR" altLang="fr-FR" smtClean="0"/>
              <a:t>Channels =&gt; GAL arrays + variable for size</a:t>
            </a:r>
          </a:p>
        </p:txBody>
      </p:sp>
    </p:spTree>
    <p:extLst>
      <p:ext uri="{BB962C8B-B14F-4D97-AF65-F5344CB8AC3E}">
        <p14:creationId xmlns:p14="http://schemas.microsoft.com/office/powerpoint/2010/main" val="1418875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Symbolic analysis of expressions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Symbolic data structures: BDD, MDD</a:t>
            </a:r>
          </a:p>
          <a:p>
            <a:pPr lvl="1"/>
            <a:r>
              <a:rPr lang="fr-FR" altLang="fr-FR" smtClean="0"/>
              <a:t>k boolean variables =&gt; 2</a:t>
            </a:r>
            <a:r>
              <a:rPr lang="fr-FR" altLang="fr-FR" baseline="30000" smtClean="0"/>
              <a:t>k</a:t>
            </a:r>
            <a:endParaRPr lang="fr-FR" altLang="fr-FR" smtClean="0"/>
          </a:p>
          <a:p>
            <a:r>
              <a:rPr lang="fr-FR" altLang="fr-FR" smtClean="0"/>
              <a:t>Encode transitions with sets : 2</a:t>
            </a:r>
            <a:r>
              <a:rPr lang="fr-FR" altLang="fr-FR" baseline="30000" smtClean="0"/>
              <a:t>k x </a:t>
            </a:r>
            <a:r>
              <a:rPr lang="fr-FR" altLang="fr-FR" smtClean="0"/>
              <a:t>2</a:t>
            </a:r>
            <a:r>
              <a:rPr lang="fr-FR" altLang="fr-FR" baseline="30000" smtClean="0"/>
              <a:t>k</a:t>
            </a:r>
          </a:p>
          <a:p>
            <a:r>
              <a:rPr lang="fr-FR" altLang="fr-FR" smtClean="0"/>
              <a:t>Use the support (only k’ vars) of transitions</a:t>
            </a:r>
          </a:p>
          <a:p>
            <a:pPr lvl="1"/>
            <a:r>
              <a:rPr lang="fr-FR" altLang="fr-FR" smtClean="0"/>
              <a:t>Build clusters of transitions</a:t>
            </a:r>
          </a:p>
          <a:p>
            <a:r>
              <a:rPr lang="fr-FR" altLang="fr-FR" smtClean="0"/>
              <a:t>Reorder evaluations in fixpoint computation (chaining, saturation)</a:t>
            </a:r>
          </a:p>
          <a:p>
            <a:r>
              <a:rPr lang="fr-FR" altLang="fr-FR" sz="2400" smtClean="0"/>
              <a:t>But :</a:t>
            </a:r>
          </a:p>
          <a:p>
            <a:pPr lvl="1"/>
            <a:r>
              <a:rPr lang="fr-FR" altLang="fr-FR" sz="2400" smtClean="0"/>
              <a:t>Exponential worst case complexity when k’ grows</a:t>
            </a:r>
          </a:p>
          <a:p>
            <a:pPr lvl="1"/>
            <a:r>
              <a:rPr lang="fr-FR" altLang="fr-FR" sz="2400" smtClean="0"/>
              <a:t>In general, necessary to invoke an explicit solver for each new state in 2</a:t>
            </a:r>
            <a:r>
              <a:rPr lang="fr-FR" altLang="fr-FR" sz="2400" baseline="30000" smtClean="0"/>
              <a:t>k’</a:t>
            </a:r>
            <a:endParaRPr lang="fr-FR" altLang="fr-FR" sz="2400" smtClean="0"/>
          </a:p>
        </p:txBody>
      </p:sp>
    </p:spTree>
    <p:extLst>
      <p:ext uri="{BB962C8B-B14F-4D97-AF65-F5344CB8AC3E}">
        <p14:creationId xmlns:p14="http://schemas.microsoft.com/office/powerpoint/2010/main" val="30987020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845"/>
  <p:tag name="DEFAULTHEIGHT" val="589"/>
  <p:tag name="FIRSTYANN@DAHUKKMFUVWYY577" val="3364"/>
  <p:tag name="DEFAULTDISPLAYSOURCE" val="\documentclass{article}\pagestyle{empty}&#10;\begin{document}&#10;&#10;\end{document}&#10;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newcommand{\fireseq}[1]{\ensuremath{\xrightarrow{\scriptstyle {#1}}}}&#10;$&#10;a\fireseq{4}c\fireseq{1}1 \\&#10;a\fireseq{1}a\fireseq{2}c\fireseq{1}1 \\&#10;a\fireseq{1}a\fireseq{1}b\fireseq{3}1 \\&#10;$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354"/>
  <p:tag name="BOXHEIGHT" val="355"/>
  <p:tag name="BOXFONT" val="10"/>
  <p:tag name="BOXWRAP" val="Faux"/>
  <p:tag name="WORKAROUNDTRANSPARENCYBUG" val="Faux"/>
  <p:tag name="ALLOWFONTSUBSTITUTION" val="Faux"/>
  <p:tag name="BITMAPFORMAT" val="pngmono"/>
  <p:tag name="ORIGWIDTH" val="149"/>
  <p:tag name="PICTUREFILESIZE" val="15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 \begin{tabular}{|c||c|c|c|c|c|c|c|}&#10;\hline&#10;       &amp;   &amp;    &amp;     &amp; \multicolumn{2}{c|}{PNDDD no sat} &amp; \multicolumn{2}{c|}{PNDDD sat}  \\&#10; \hline&#10;Model &amp; N &amp;Nb. States &amp; final  &amp; total  &amp;time&amp; total  &amp;time  \\&#10;      &amp;   &amp;           &amp; nodes  &amp; nodes &amp; (s) &amp; nodes &amp; (s)  \\&#10;\hline&#10;\textbf{Dining}&#10;%  &amp;  20 &amp; 3.46e+12 &amp; 547 &amp; 4903 &amp; 1.27 &amp; 4169 &amp; 0.03 \\&#10;    &amp;  50 &amp; 2.23e+31 &amp; 1387 &amp; 13123 &amp; 11.6 &amp; 10739 &amp; 0.09 \\&#10;\textbf{ Philosophers}   &amp;  100 &amp; 4.97e+62 &amp; 2787 &amp; 26823 &amp; 54.19 &amp; 21689 &amp; 0.18 \\&#10;   &amp;  200 &amp; 2.47e+125 &amp; 5587 &amp; 54223 &amp; 234 &amp; 43589 &amp; 0.39 \\&#10;   &amp;  1000 &amp; 9.18e+626 &amp; 27987 &amp; - &amp; - &amp; 218789 &amp; 2.1  \\&#10;\hline&#10;\textbf{Slotted} &#10;%&amp; 5 &amp; 53856 &amp; 350 &amp; 4479 &amp; 2.6 &amp; 7771 &amp; 0.13 \\&#10; &amp;  10 &amp; 8.29e+09 &amp; 1281 &amp; 35898 &amp; 83.07 &amp; 45970 &amp; 0.8 \\&#10;\textbf{Ring}   &amp;  15 &amp; 1.46e+15 &amp; 2780 &amp; 118054 &amp; 595 &amp; 132126 &amp; 2.26  \\&#10;\textbf{Protocol}  &amp;  50 &amp; 1.72e+52 &amp; 29401 &amp; - &amp; - &amp; 3.58e+06 &amp; 61.58  \\&#10;\hline&#10;\textbf{Flexible} &amp; 10 &amp; 2.50+09 &amp; 580 &amp; 8604 &amp; 2.06 &amp; 11202 &amp; 0.17 \\&#10;\textbf{Manufacturing}   &amp;  25 &amp; 8.54e+13 &amp;  2545 &amp; 50489 &amp; 28.75 &amp; 85962 &amp; 1.58 \\&#10;\textbf{System}   &amp;  50 &amp; 4.24e+17 &amp; 8820 &amp; 231464 &amp; 240.4 &amp; 490062 &amp; 9.78\\&#10;   &amp;  80 &amp; 1.58e+20 &amp; 21300 &amp; - &amp; - &amp; 1.72e+06 &amp; 37.06  \\&#10;\hline&#10;\textbf{Kanban} &#10;% &amp; 5 &amp; 2.54643e+06 &amp; 112 &amp; 3898 &amp; 1.04 &amp; 1802 &amp; 0.01 \\&#10;   &amp;  10 &amp; 1.01e+09 &amp; 257 &amp; 26862 &amp; 20.47 &amp; 5837 &amp; 0.06 \\&#10;   &amp;  50 &amp; 1.04e+16 &amp; 3217 &amp; - &amp; - &amp; 209117 &amp; 3.96 \\&#10;   &amp;  100 &amp; 1.73e+19 &amp; 11417 &amp; - &amp; - &amp; 1.32e+06 &amp; 28.09 \\&#10;   &amp;  200 &amp; 3.17e+22 &amp; 42817 &amp; - &amp; - &amp; 9.23e+06 &amp; 238.95 \\&#10;\hline&#10;\end{tabular}&#10;&#10;\end{document}&#10;"/>
  <p:tag name="EXTERNALNAME" val="txp_fig"/>
  <p:tag name="BLEND" val="Faux"/>
  <p:tag name="TRANSPARENT" val="Faux"/>
  <p:tag name="KEEPFILES" val="Faux"/>
  <p:tag name="DEBUGPAUSE" val="Faux"/>
  <p:tag name="RESOLUTION" val="600"/>
  <p:tag name="TIMEOUT" val="(none)"/>
  <p:tag name="BOXWIDTH" val="682"/>
  <p:tag name="BOXHEIGHT" val="650"/>
  <p:tag name="BOXFONT" val="10"/>
  <p:tag name="BOXWRAP" val="Faux"/>
  <p:tag name="WORKAROUNDTRANSPARENCYBUG" val="Faux"/>
  <p:tag name="ALLOWFONTSUBSTITUTION" val="Faux"/>
  <p:tag name="BITMAPFORMAT" val="pngmono"/>
  <p:tag name="ORIGWIDTH" val="852"/>
  <p:tag name="PICTUREFILESIZE" val="185616"/>
</p:tagLst>
</file>

<file path=ppt/theme/theme1.xml><?xml version="1.0" encoding="utf-8"?>
<a:theme xmlns:a="http://schemas.openxmlformats.org/drawingml/2006/main" name="Thesev3">
  <a:themeElements>
    <a:clrScheme name="Thesev3 8">
      <a:dk1>
        <a:srgbClr val="081D58"/>
      </a:dk1>
      <a:lt1>
        <a:srgbClr val="FFFFFF"/>
      </a:lt1>
      <a:dk2>
        <a:srgbClr val="114FFB"/>
      </a:dk2>
      <a:lt2>
        <a:srgbClr val="CECECE"/>
      </a:lt2>
      <a:accent1>
        <a:srgbClr val="9DF7B9"/>
      </a:accent1>
      <a:accent2>
        <a:srgbClr val="009688"/>
      </a:accent2>
      <a:accent3>
        <a:srgbClr val="FFFFFF"/>
      </a:accent3>
      <a:accent4>
        <a:srgbClr val="06174A"/>
      </a:accent4>
      <a:accent5>
        <a:srgbClr val="CCFAD9"/>
      </a:accent5>
      <a:accent6>
        <a:srgbClr val="00877B"/>
      </a:accent6>
      <a:hlink>
        <a:srgbClr val="FEE000"/>
      </a:hlink>
      <a:folHlink>
        <a:srgbClr val="CF0E30"/>
      </a:folHlink>
    </a:clrScheme>
    <a:fontScheme name="Thesev3">
      <a:majorFont>
        <a:latin typeface="Copperplate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Pct val="100000"/>
          <a:buFont typeface="Times" pitchFamily="18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Pct val="100000"/>
          <a:buFont typeface="Times" pitchFamily="18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hese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se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8">
        <a:dk1>
          <a:srgbClr val="081D58"/>
        </a:dk1>
        <a:lt1>
          <a:srgbClr val="FFFFFF"/>
        </a:lt1>
        <a:dk2>
          <a:srgbClr val="114FFB"/>
        </a:dk2>
        <a:lt2>
          <a:srgbClr val="CECECE"/>
        </a:lt2>
        <a:accent1>
          <a:srgbClr val="9DF7B9"/>
        </a:accent1>
        <a:accent2>
          <a:srgbClr val="009688"/>
        </a:accent2>
        <a:accent3>
          <a:srgbClr val="FFFFFF"/>
        </a:accent3>
        <a:accent4>
          <a:srgbClr val="06174A"/>
        </a:accent4>
        <a:accent5>
          <a:srgbClr val="CCFAD9"/>
        </a:accent5>
        <a:accent6>
          <a:srgbClr val="00877B"/>
        </a:accent6>
        <a:hlink>
          <a:srgbClr val="FEE000"/>
        </a:hlink>
        <a:folHlink>
          <a:srgbClr val="CF0E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Padisha X:Users:fko:Desktop:Theseppt:Thesev3.ppt</Template>
  <TotalTime>27517</TotalTime>
  <Words>4884</Words>
  <Application>Microsoft Office PowerPoint</Application>
  <PresentationFormat>Affichage à l'écran (4:3)</PresentationFormat>
  <Paragraphs>1412</Paragraphs>
  <Slides>107</Slides>
  <Notes>68</Notes>
  <HiddenSlides>1</HiddenSlides>
  <MMClips>0</MMClips>
  <ScaleCrop>false</ScaleCrop>
  <HeadingPairs>
    <vt:vector size="8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107</vt:i4>
      </vt:variant>
      <vt:variant>
        <vt:lpstr>Diaporamas personnalisés</vt:lpstr>
      </vt:variant>
      <vt:variant>
        <vt:i4>1</vt:i4>
      </vt:variant>
    </vt:vector>
  </HeadingPairs>
  <TitlesOfParts>
    <vt:vector size="110" baseType="lpstr">
      <vt:lpstr>Thesev3</vt:lpstr>
      <vt:lpstr>Document</vt:lpstr>
      <vt:lpstr>Représentation compacte d’espaces d’états</vt:lpstr>
      <vt:lpstr>Outline</vt:lpstr>
      <vt:lpstr>Reduced Ordered Binary Decision Diagrams</vt:lpstr>
      <vt:lpstr>Binary Decision Diagrams</vt:lpstr>
      <vt:lpstr>BDD : an example : f = ( a OR b) AND c</vt:lpstr>
      <vt:lpstr>BDD : an example : f = ( a OR b) AND c</vt:lpstr>
      <vt:lpstr>BDD : an example : f = ( a OR b) AND c</vt:lpstr>
      <vt:lpstr>BDD : an example : f = ( a OR b) AND c</vt:lpstr>
      <vt:lpstr>BDD : an example : f = ( a OR b) AND c</vt:lpstr>
      <vt:lpstr>Properties of ROBDD</vt:lpstr>
      <vt:lpstr>Properties of BDD : Choice of an order</vt:lpstr>
      <vt:lpstr>Model checking  and BDD</vt:lpstr>
      <vt:lpstr>Representing a state-space using DD</vt:lpstr>
      <vt:lpstr>Example</vt:lpstr>
      <vt:lpstr>Example</vt:lpstr>
      <vt:lpstr>Variable Ordering issues</vt:lpstr>
      <vt:lpstr>Growth in node size w.r.t. order</vt:lpstr>
      <vt:lpstr>Efficiency of BDD</vt:lpstr>
      <vt:lpstr>union of BDD</vt:lpstr>
      <vt:lpstr>Complexity of BDD operations</vt:lpstr>
      <vt:lpstr>State space computation</vt:lpstr>
      <vt:lpstr>Présentation PowerPoint</vt:lpstr>
      <vt:lpstr>Combining transitions</vt:lpstr>
      <vt:lpstr>State space representation size</vt:lpstr>
      <vt:lpstr>Decomposing the transition relation [Roig’95]</vt:lpstr>
      <vt:lpstr>Compared performances (Ciardo’05)</vt:lpstr>
      <vt:lpstr>Présentation PowerPoint</vt:lpstr>
      <vt:lpstr>Using the state space representation</vt:lpstr>
      <vt:lpstr>Some BDD extensions</vt:lpstr>
      <vt:lpstr>Decision Diagrams : Widely accepted in verification tools</vt:lpstr>
      <vt:lpstr>Integer valued Decision Diagrams</vt:lpstr>
      <vt:lpstr>Multi terminal Decision Diagrams</vt:lpstr>
      <vt:lpstr>The Saturation Algorithm for Decision diagrams</vt:lpstr>
      <vt:lpstr>Transitive Closure : Fixpoint</vt:lpstr>
      <vt:lpstr>Saturation</vt:lpstr>
      <vt:lpstr>Saturation vs BFS</vt:lpstr>
      <vt:lpstr>Transitive Closure</vt:lpstr>
      <vt:lpstr>Fixpoint : an example</vt:lpstr>
      <vt:lpstr>Fixpoint : an example</vt:lpstr>
      <vt:lpstr>Fixpoint : an example</vt:lpstr>
      <vt:lpstr>Fixpoint : an example</vt:lpstr>
      <vt:lpstr>Fixpoint : an example</vt:lpstr>
      <vt:lpstr>Fixpoint : an example</vt:lpstr>
      <vt:lpstr>Fixpoint conclusions</vt:lpstr>
      <vt:lpstr>Fixpoint conclusions</vt:lpstr>
      <vt:lpstr>Saturation effect</vt:lpstr>
      <vt:lpstr>Performance measures :  effect of saturation</vt:lpstr>
      <vt:lpstr>CTL Model checking</vt:lpstr>
      <vt:lpstr>Présentation PowerPoint</vt:lpstr>
      <vt:lpstr>The easy cases</vt:lpstr>
      <vt:lpstr>BDD based algorithm for  EX(f)</vt:lpstr>
      <vt:lpstr>The EG operator</vt:lpstr>
      <vt:lpstr>Operator EG for EG (f)</vt:lpstr>
      <vt:lpstr>Operator EG for EG (f)</vt:lpstr>
      <vt:lpstr>Operator EG for EG (f)</vt:lpstr>
      <vt:lpstr>Illustration for EG y</vt:lpstr>
      <vt:lpstr>Illustration for EG y</vt:lpstr>
      <vt:lpstr>Illustration for EG y</vt:lpstr>
      <vt:lpstr>Illustration for EG y</vt:lpstr>
      <vt:lpstr>The EU operator</vt:lpstr>
      <vt:lpstr>Operator EU for E(f U g)</vt:lpstr>
      <vt:lpstr>Illustration for z EU y</vt:lpstr>
      <vt:lpstr>Illustration for z EU y</vt:lpstr>
      <vt:lpstr>Illustration for z EU y</vt:lpstr>
      <vt:lpstr>Illustration for z EU y</vt:lpstr>
      <vt:lpstr>Conclusion on CTL</vt:lpstr>
      <vt:lpstr>A Guarded Action Language  to express system semantics</vt:lpstr>
      <vt:lpstr>Model Driven Development and Model-checking</vt:lpstr>
      <vt:lpstr>Guarded Action Language</vt:lpstr>
      <vt:lpstr>GAL example</vt:lpstr>
      <vt:lpstr>GAL Variables</vt:lpstr>
      <vt:lpstr>Arithmetic and Boolean</vt:lpstr>
      <vt:lpstr>GAL Statements</vt:lpstr>
      <vt:lpstr>GAL Transitions</vt:lpstr>
      <vt:lpstr>System Parameters</vt:lpstr>
      <vt:lpstr>Range Type definitions &amp;  Transition parameters </vt:lpstr>
      <vt:lpstr>If then else</vt:lpstr>
      <vt:lpstr>For loop</vt:lpstr>
      <vt:lpstr>Call</vt:lpstr>
      <vt:lpstr>Abort</vt:lpstr>
      <vt:lpstr>Abort (2)</vt:lpstr>
      <vt:lpstr>Fixpoint : sort example</vt:lpstr>
      <vt:lpstr>Transient</vt:lpstr>
      <vt:lpstr>Some applications of GAL</vt:lpstr>
      <vt:lpstr>Encoding Petri nets</vt:lpstr>
      <vt:lpstr>Labeled Discrete TPN model of a train</vt:lpstr>
      <vt:lpstr>Discrete Time Petri Net Semantics</vt:lpstr>
      <vt:lpstr>DTPN : Transitions</vt:lpstr>
      <vt:lpstr>Train Example, GAL</vt:lpstr>
      <vt:lpstr>Using a fixpoint</vt:lpstr>
      <vt:lpstr>Fixpoint for « Essential States » of TPN </vt:lpstr>
      <vt:lpstr>Essential States (2)</vt:lpstr>
      <vt:lpstr>Colored Petri nets</vt:lpstr>
      <vt:lpstr>An example</vt:lpstr>
      <vt:lpstr>CPN example</vt:lpstr>
      <vt:lpstr>CPN example (2)</vt:lpstr>
      <vt:lpstr>Divine : a language for concurrent process</vt:lpstr>
      <vt:lpstr>Analyzing Divine models</vt:lpstr>
      <vt:lpstr>Symbolic analysis of expressions</vt:lpstr>
      <vt:lpstr>LTSMin PINS interface</vt:lpstr>
      <vt:lpstr>DDD support high level transition relations (NEW CAV’2013)</vt:lpstr>
      <vt:lpstr>An equivalence relation ?</vt:lpstr>
      <vt:lpstr>Performance evaluation (BEEM)</vt:lpstr>
      <vt:lpstr>Présentation PowerPoint</vt:lpstr>
      <vt:lpstr>Conclusion</vt:lpstr>
      <vt:lpstr>GAL Eclipse plugin (Thanks Xtext !)</vt:lpstr>
      <vt:lpstr>Thank you for your attention !</vt:lpstr>
      <vt:lpstr>Diaporama personnalisé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</dc:creator>
  <cp:lastModifiedBy>Yann</cp:lastModifiedBy>
  <cp:revision>178</cp:revision>
  <cp:lastPrinted>2017-12-20T10:15:41Z</cp:lastPrinted>
  <dcterms:created xsi:type="dcterms:W3CDTF">2009-04-22T19:24:48Z</dcterms:created>
  <dcterms:modified xsi:type="dcterms:W3CDTF">2017-12-20T12:54:42Z</dcterms:modified>
</cp:coreProperties>
</file>