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6" r:id="rId2"/>
    <p:sldId id="297" r:id="rId3"/>
    <p:sldId id="299" r:id="rId4"/>
    <p:sldId id="300" r:id="rId5"/>
    <p:sldId id="295" r:id="rId6"/>
  </p:sldIdLst>
  <p:sldSz cx="9906000" cy="6858000" type="A4"/>
  <p:notesSz cx="6858000" cy="9144000"/>
  <p:embeddedFontLst>
    <p:embeddedFont>
      <p:font typeface="HY견고딕" panose="02030600000101010101" pitchFamily="18" charset="-127"/>
      <p:regular r:id="rId9"/>
    </p:embeddedFont>
    <p:embeddedFont>
      <p:font typeface="나눔스퀘어" panose="020B0600000101010101" pitchFamily="50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2"/>
    <a:srgbClr val="81B94C"/>
    <a:srgbClr val="92B75F"/>
    <a:srgbClr val="3D7ED3"/>
    <a:srgbClr val="2863B2"/>
    <a:srgbClr val="1848C2"/>
    <a:srgbClr val="4C1848"/>
    <a:srgbClr val="3D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7" autoAdjust="0"/>
    <p:restoredTop sz="94660"/>
  </p:normalViewPr>
  <p:slideViewPr>
    <p:cSldViewPr>
      <p:cViewPr varScale="1">
        <p:scale>
          <a:sx n="63" d="100"/>
          <a:sy n="63" d="100"/>
        </p:scale>
        <p:origin x="1324" y="6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6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068EDE6-C7C8-43E2-B725-D6DF80F1D8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0B66D-DDDF-47BD-BF35-A6CC2B0A8B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3EDF3B-7394-46F5-BE9A-DBA9106A58FA}" type="datetimeFigureOut">
              <a:rPr lang="ko-KR" altLang="en-US"/>
              <a:pPr>
                <a:defRPr/>
              </a:pPr>
              <a:t>2018-06-03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C50AEE-11E6-4278-8445-556C2D2644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D3D3B5-1271-4C64-862D-AEE05E38C1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AAF4252-D5A9-44F3-A6A3-C66CC6507D6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635ECD-BDCB-464B-A7FA-7626B61CAC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953B13-3ADF-46F1-9DE6-C623EEF21F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98E72C-18AD-4A25-B43D-5A948999EB9A}" type="datetimeFigureOut">
              <a:rPr lang="ko-KR" altLang="en-US"/>
              <a:pPr>
                <a:defRPr/>
              </a:pPr>
              <a:t>2018-06-03</a:t>
            </a:fld>
            <a:endParaRPr lang="ko-KR" altLang="en-US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27D85C3A-555B-435B-A4B3-CE0E466C1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055E3-BA07-4715-9107-8A85F17252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F6614-0997-4898-87F6-BF04DE4FF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50FA115-572D-4206-8CCF-A10ED009C8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메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메인_bg.png">
            <a:extLst>
              <a:ext uri="{FF2B5EF4-FFF2-40B4-BE49-F238E27FC236}">
                <a16:creationId xmlns:a16="http://schemas.microsoft.com/office/drawing/2014/main" id="{9B3BE733-997F-4AD7-B672-D79AC4BE6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메인_하단.png">
            <a:extLst>
              <a:ext uri="{FF2B5EF4-FFF2-40B4-BE49-F238E27FC236}">
                <a16:creationId xmlns:a16="http://schemas.microsoft.com/office/drawing/2014/main" id="{133E17FD-1DB2-4E06-8CBB-36A6DFEBE2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990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 descr="메인_상단라인.png">
            <a:extLst>
              <a:ext uri="{FF2B5EF4-FFF2-40B4-BE49-F238E27FC236}">
                <a16:creationId xmlns:a16="http://schemas.microsoft.com/office/drawing/2014/main" id="{40FD169C-991D-430C-AC86-3E02DC93ED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9" descr="메인_전구.png">
            <a:extLst>
              <a:ext uri="{FF2B5EF4-FFF2-40B4-BE49-F238E27FC236}">
                <a16:creationId xmlns:a16="http://schemas.microsoft.com/office/drawing/2014/main" id="{1695A79A-4DCF-4928-AD2A-206B62CF85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" t="21651" r="60237" b="5901"/>
          <a:stretch>
            <a:fillRect/>
          </a:stretch>
        </p:blipFill>
        <p:spPr bwMode="auto">
          <a:xfrm>
            <a:off x="741363" y="1484313"/>
            <a:ext cx="31972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0" descr="메인_풍력발전기.png">
            <a:extLst>
              <a:ext uri="{FF2B5EF4-FFF2-40B4-BE49-F238E27FC236}">
                <a16:creationId xmlns:a16="http://schemas.microsoft.com/office/drawing/2014/main" id="{92EA0FD2-7F2E-4DD1-BD0D-0A1AFD871B6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t="73100" r="53149" b="5901"/>
          <a:stretch>
            <a:fillRect/>
          </a:stretch>
        </p:blipFill>
        <p:spPr bwMode="auto">
          <a:xfrm>
            <a:off x="428625" y="5013325"/>
            <a:ext cx="42132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1" descr="메인_구름.png">
            <a:extLst>
              <a:ext uri="{FF2B5EF4-FFF2-40B4-BE49-F238E27FC236}">
                <a16:creationId xmlns:a16="http://schemas.microsoft.com/office/drawing/2014/main" id="{FB35E9CF-29D3-4DD3-8ACD-85AC1299D8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8000" r="38976" b="78349"/>
          <a:stretch>
            <a:fillRect/>
          </a:stretch>
        </p:blipFill>
        <p:spPr bwMode="auto">
          <a:xfrm>
            <a:off x="508000" y="549275"/>
            <a:ext cx="55372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2957" y="1916832"/>
            <a:ext cx="5616624" cy="1872208"/>
          </a:xfrm>
          <a:ln w="9525">
            <a:noFill/>
          </a:ln>
        </p:spPr>
        <p:txBody>
          <a:bodyPr rtlCol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800" b="1" kern="1200" cap="none" spc="0" dirty="0">
                <a:ln>
                  <a:noFill/>
                </a:ln>
                <a:solidFill>
                  <a:srgbClr val="3D475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62957" y="3861048"/>
            <a:ext cx="4914546" cy="504056"/>
          </a:xfrm>
        </p:spPr>
        <p:txBody>
          <a:bodyPr>
            <a:normAutofit/>
          </a:bodyPr>
          <a:lstStyle>
            <a:lvl1pPr marL="0" indent="0" algn="l">
              <a:buNone/>
              <a:defRPr sz="1000" b="0" cap="none" spc="0">
                <a:ln>
                  <a:noFill/>
                </a:ln>
                <a:solidFill>
                  <a:srgbClr val="3D4753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29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메인_bg.png">
            <a:extLst>
              <a:ext uri="{FF2B5EF4-FFF2-40B4-BE49-F238E27FC236}">
                <a16:creationId xmlns:a16="http://schemas.microsoft.com/office/drawing/2014/main" id="{6D29DD71-1D5B-47EB-AAC8-CFE67514A9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 descr="메인_하단.png">
            <a:extLst>
              <a:ext uri="{FF2B5EF4-FFF2-40B4-BE49-F238E27FC236}">
                <a16:creationId xmlns:a16="http://schemas.microsoft.com/office/drawing/2014/main" id="{145A283D-A1C9-443A-A4A3-39022E37F3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990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메인_상단라인.png">
            <a:extLst>
              <a:ext uri="{FF2B5EF4-FFF2-40B4-BE49-F238E27FC236}">
                <a16:creationId xmlns:a16="http://schemas.microsoft.com/office/drawing/2014/main" id="{BAC5AE8F-FCAC-451D-9A33-0AD298225D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9" descr="목차_구름.png">
            <a:extLst>
              <a:ext uri="{FF2B5EF4-FFF2-40B4-BE49-F238E27FC236}">
                <a16:creationId xmlns:a16="http://schemas.microsoft.com/office/drawing/2014/main" id="{03D8DBC1-86BC-4A6C-8255-058F439989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3801" r="7475" b="81499"/>
          <a:stretch>
            <a:fillRect/>
          </a:stretch>
        </p:blipFill>
        <p:spPr bwMode="auto">
          <a:xfrm>
            <a:off x="584200" y="260350"/>
            <a:ext cx="8580438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0" descr="목차_풍력발전기.png">
            <a:extLst>
              <a:ext uri="{FF2B5EF4-FFF2-40B4-BE49-F238E27FC236}">
                <a16:creationId xmlns:a16="http://schemas.microsoft.com/office/drawing/2014/main" id="{3BBDDE42-28C3-4E43-9C60-02F58F3C69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" t="73100" r="3539" b="5901"/>
          <a:stretch>
            <a:fillRect/>
          </a:stretch>
        </p:blipFill>
        <p:spPr bwMode="auto">
          <a:xfrm>
            <a:off x="350838" y="5013325"/>
            <a:ext cx="92043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0619" y="-118442"/>
            <a:ext cx="6942771" cy="1143000"/>
          </a:xfrm>
          <a:ln w="9525">
            <a:noFill/>
          </a:ln>
        </p:spPr>
        <p:txBody>
          <a:bodyPr rtlCol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400" b="1" kern="1200" cap="none" spc="0" dirty="0">
                <a:ln>
                  <a:noFill/>
                </a:ln>
                <a:solidFill>
                  <a:srgbClr val="3D4753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5787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메인_bg.png">
            <a:extLst>
              <a:ext uri="{FF2B5EF4-FFF2-40B4-BE49-F238E27FC236}">
                <a16:creationId xmlns:a16="http://schemas.microsoft.com/office/drawing/2014/main" id="{F9CB6554-71D3-465E-AD39-205F00251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간지_하단.png">
            <a:extLst>
              <a:ext uri="{FF2B5EF4-FFF2-40B4-BE49-F238E27FC236}">
                <a16:creationId xmlns:a16="http://schemas.microsoft.com/office/drawing/2014/main" id="{FDB196B3-682D-4617-99D7-66B4110BC0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5725"/>
            <a:ext cx="99060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 descr="간지_전구.png">
            <a:extLst>
              <a:ext uri="{FF2B5EF4-FFF2-40B4-BE49-F238E27FC236}">
                <a16:creationId xmlns:a16="http://schemas.microsoft.com/office/drawing/2014/main" id="{43C267AE-9911-4DBC-8A9F-80AC762C04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6" t="10101" r="38976" b="42650"/>
          <a:stretch>
            <a:fillRect/>
          </a:stretch>
        </p:blipFill>
        <p:spPr bwMode="auto">
          <a:xfrm>
            <a:off x="3860800" y="692150"/>
            <a:ext cx="21844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9" descr="간지_풍력발전기.png">
            <a:extLst>
              <a:ext uri="{FF2B5EF4-FFF2-40B4-BE49-F238E27FC236}">
                <a16:creationId xmlns:a16="http://schemas.microsoft.com/office/drawing/2014/main" id="{894D3BF7-3218-4A10-A5C9-BB190212F7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4" t="37399" r="33463" b="42650"/>
          <a:stretch>
            <a:fillRect/>
          </a:stretch>
        </p:blipFill>
        <p:spPr bwMode="auto">
          <a:xfrm>
            <a:off x="2690813" y="2565400"/>
            <a:ext cx="39004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10" descr="간지_구름.png">
            <a:extLst>
              <a:ext uri="{FF2B5EF4-FFF2-40B4-BE49-F238E27FC236}">
                <a16:creationId xmlns:a16="http://schemas.microsoft.com/office/drawing/2014/main" id="{C8AFE50B-9653-49D8-A662-CADE1B74111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5901" r="17712" b="77299"/>
          <a:stretch>
            <a:fillRect/>
          </a:stretch>
        </p:blipFill>
        <p:spPr bwMode="auto">
          <a:xfrm>
            <a:off x="2066925" y="404813"/>
            <a:ext cx="60848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1" descr="메인_상단라인.png">
            <a:extLst>
              <a:ext uri="{FF2B5EF4-FFF2-40B4-BE49-F238E27FC236}">
                <a16:creationId xmlns:a16="http://schemas.microsoft.com/office/drawing/2014/main" id="{C03FC6DF-7472-448B-98A8-B3CEC55B6E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7465" y="4513684"/>
            <a:ext cx="6251899" cy="1143000"/>
          </a:xfrm>
          <a:ln w="9525">
            <a:noFill/>
          </a:ln>
        </p:spPr>
        <p:txBody>
          <a:bodyPr rtlCol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4000" b="1" kern="1200" cap="none" spc="0" dirty="0">
                <a:ln>
                  <a:noFill/>
                </a:ln>
                <a:solidFill>
                  <a:srgbClr val="FEFEF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2919172" y="5517232"/>
            <a:ext cx="4368485" cy="504056"/>
          </a:xfrm>
        </p:spPr>
        <p:txBody>
          <a:bodyPr>
            <a:normAutofit/>
          </a:bodyPr>
          <a:lstStyle>
            <a:lvl1pPr marL="0" indent="0" algn="ctr">
              <a:buNone/>
              <a:defRPr sz="1000" b="0" cap="none" spc="0">
                <a:ln>
                  <a:noFill/>
                </a:ln>
                <a:solidFill>
                  <a:srgbClr val="FEFEF2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308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속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메인_bg.png">
            <a:extLst>
              <a:ext uri="{FF2B5EF4-FFF2-40B4-BE49-F238E27FC236}">
                <a16:creationId xmlns:a16="http://schemas.microsoft.com/office/drawing/2014/main" id="{986B532E-16EB-47B8-8D21-A9A786807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메인_상단라인.png">
            <a:extLst>
              <a:ext uri="{FF2B5EF4-FFF2-40B4-BE49-F238E27FC236}">
                <a16:creationId xmlns:a16="http://schemas.microsoft.com/office/drawing/2014/main" id="{D6639D0C-7BC2-47AC-AB28-B4B28E0022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8" descr="속지_전구.png">
            <a:extLst>
              <a:ext uri="{FF2B5EF4-FFF2-40B4-BE49-F238E27FC236}">
                <a16:creationId xmlns:a16="http://schemas.microsoft.com/office/drawing/2014/main" id="{DF76320E-97A1-4F20-B33E-CA14C83130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2" t="74150"/>
          <a:stretch>
            <a:fillRect/>
          </a:stretch>
        </p:blipFill>
        <p:spPr bwMode="auto">
          <a:xfrm>
            <a:off x="8620125" y="5084763"/>
            <a:ext cx="12858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497" y="44624"/>
            <a:ext cx="6396711" cy="922114"/>
          </a:xfrm>
        </p:spPr>
        <p:txBody>
          <a:bodyPr rtlCol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1" kern="1200" cap="none" spc="0" dirty="0">
                <a:ln>
                  <a:noFill/>
                </a:ln>
                <a:solidFill>
                  <a:srgbClr val="3D4753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550" y="1268761"/>
            <a:ext cx="8112901" cy="45259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181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 슬라이드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메인_bg.png">
            <a:extLst>
              <a:ext uri="{FF2B5EF4-FFF2-40B4-BE49-F238E27FC236}">
                <a16:creationId xmlns:a16="http://schemas.microsoft.com/office/drawing/2014/main" id="{97D91053-943B-4092-8D24-81F6DBBDD3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 descr="메인_상단라인.png">
            <a:extLst>
              <a:ext uri="{FF2B5EF4-FFF2-40B4-BE49-F238E27FC236}">
                <a16:creationId xmlns:a16="http://schemas.microsoft.com/office/drawing/2014/main" id="{B1A7ED62-5C5C-40B4-A4B4-E6E52252F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9044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8" descr="속지_전구.png">
            <a:extLst>
              <a:ext uri="{FF2B5EF4-FFF2-40B4-BE49-F238E27FC236}">
                <a16:creationId xmlns:a16="http://schemas.microsoft.com/office/drawing/2014/main" id="{E0A86845-6975-4174-8D2B-41B98AA10F9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2" t="74150"/>
          <a:stretch>
            <a:fillRect/>
          </a:stretch>
        </p:blipFill>
        <p:spPr bwMode="auto">
          <a:xfrm>
            <a:off x="8620125" y="5084763"/>
            <a:ext cx="128587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428497" y="44624"/>
            <a:ext cx="6396711" cy="922114"/>
          </a:xfrm>
        </p:spPr>
        <p:txBody>
          <a:bodyPr rtlCol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cap="none" spc="0" dirty="0">
                <a:ln>
                  <a:noFill/>
                </a:ln>
                <a:solidFill>
                  <a:srgbClr val="3D4753"/>
                </a:solidFill>
                <a:effectLst/>
                <a:latin typeface="나눔고딕 ExtraBold" pitchFamily="50" charset="-127"/>
                <a:ea typeface="나눔고딕 ExtraBold" pitchFamily="50" charset="-127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114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8FBB97F1-4E17-4AB5-9BE1-2D4A1AF2AA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F7B34F5C-376B-4708-9140-68EA9135B7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8FA87-FA8A-48F0-BAD1-C745FF04C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461752-D33A-4139-8387-78AC5AEF0698}" type="datetimeFigureOut">
              <a:rPr lang="ko-KR" altLang="en-US"/>
              <a:pPr>
                <a:defRPr/>
              </a:pPr>
              <a:t>2018-06-03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67B3F-2A11-4627-B1B5-9719D0238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EC92F-BEDA-48B8-BD57-6D9727108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A1672E0-BC2A-418B-B722-990F3D0079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56" descr="그림자.png">
            <a:extLst>
              <a:ext uri="{FF2B5EF4-FFF2-40B4-BE49-F238E27FC236}">
                <a16:creationId xmlns:a16="http://schemas.microsoft.com/office/drawing/2014/main" id="{30B6F217-3FA4-4F01-9951-62692CE2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92188"/>
            <a:ext cx="61913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그림 55" descr="그림자.png">
            <a:extLst>
              <a:ext uri="{FF2B5EF4-FFF2-40B4-BE49-F238E27FC236}">
                <a16:creationId xmlns:a16="http://schemas.microsoft.com/office/drawing/2014/main" id="{8090B009-9149-4218-B3E5-4DB8ADC87D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663950"/>
            <a:ext cx="8640762" cy="9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03">
            <a:extLst>
              <a:ext uri="{FF2B5EF4-FFF2-40B4-BE49-F238E27FC236}">
                <a16:creationId xmlns:a16="http://schemas.microsoft.com/office/drawing/2014/main" id="{0BA7F892-C6A0-4386-9D8C-86CBF2CB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44450"/>
            <a:ext cx="5905500" cy="922338"/>
          </a:xfrm>
        </p:spPr>
        <p:txBody>
          <a:bodyPr/>
          <a:lstStyle/>
          <a:p>
            <a:r>
              <a:rPr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차별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389" name="그룹 54">
            <a:extLst>
              <a:ext uri="{FF2B5EF4-FFF2-40B4-BE49-F238E27FC236}">
                <a16:creationId xmlns:a16="http://schemas.microsoft.com/office/drawing/2014/main" id="{FE10F7F8-AE41-4797-B187-B4814CF86654}"/>
              </a:ext>
            </a:extLst>
          </p:cNvPr>
          <p:cNvGrpSpPr>
            <a:grpSpLocks/>
          </p:cNvGrpSpPr>
          <p:nvPr/>
        </p:nvGrpSpPr>
        <p:grpSpPr bwMode="auto">
          <a:xfrm>
            <a:off x="3069497" y="1705769"/>
            <a:ext cx="3813175" cy="3856037"/>
            <a:chOff x="2705431" y="1727231"/>
            <a:chExt cx="3809081" cy="3863598"/>
          </a:xfrm>
        </p:grpSpPr>
        <p:sp>
          <p:nvSpPr>
            <p:cNvPr id="59" name="Oval 2">
              <a:extLst>
                <a:ext uri="{FF2B5EF4-FFF2-40B4-BE49-F238E27FC236}">
                  <a16:creationId xmlns:a16="http://schemas.microsoft.com/office/drawing/2014/main" id="{8A595F54-AD43-4426-BC27-70C913F2B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808" y="1954932"/>
              <a:ext cx="3494484" cy="3456384"/>
            </a:xfrm>
            <a:prstGeom prst="ellipse">
              <a:avLst/>
            </a:prstGeom>
            <a:gradFill rotWithShape="1">
              <a:gsLst>
                <a:gs pos="69000">
                  <a:schemeClr val="tx1">
                    <a:lumMod val="75000"/>
                    <a:lumOff val="25000"/>
                  </a:schemeClr>
                </a:gs>
                <a:gs pos="100000">
                  <a:srgbClr val="808080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 eaLnBrk="1" fontAlgn="ctr" hangingPunct="1">
                <a:defRPr/>
              </a:pPr>
              <a:endParaRPr kumimoji="0" lang="ko-KR" altLang="en-US" kern="0" dirty="0">
                <a:solidFill>
                  <a:srgbClr val="FFFFFF"/>
                </a:solidFill>
                <a:latin typeface="Arial" pitchFamily="34" charset="0"/>
                <a:ea typeface="+mn-ea"/>
              </a:endParaRPr>
            </a:p>
          </p:txBody>
        </p:sp>
        <p:sp>
          <p:nvSpPr>
            <p:cNvPr id="16402" name="타원 24">
              <a:extLst>
                <a:ext uri="{FF2B5EF4-FFF2-40B4-BE49-F238E27FC236}">
                  <a16:creationId xmlns:a16="http://schemas.microsoft.com/office/drawing/2014/main" id="{7CF9E70D-705D-481D-A3CF-73DCAECF9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24" y="2060848"/>
              <a:ext cx="3210273" cy="3240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 b="1" baseline="-25000"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6403" name="그룹 60">
              <a:extLst>
                <a:ext uri="{FF2B5EF4-FFF2-40B4-BE49-F238E27FC236}">
                  <a16:creationId xmlns:a16="http://schemas.microsoft.com/office/drawing/2014/main" id="{A5F4C01C-1E92-4C86-B275-B328C1EB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5431" y="1813979"/>
              <a:ext cx="3471904" cy="3458704"/>
              <a:chOff x="2705431" y="1813979"/>
              <a:chExt cx="3471904" cy="3458704"/>
            </a:xfrm>
          </p:grpSpPr>
          <p:sp>
            <p:nvSpPr>
              <p:cNvPr id="16426" name="AutoShape 7">
                <a:extLst>
                  <a:ext uri="{FF2B5EF4-FFF2-40B4-BE49-F238E27FC236}">
                    <a16:creationId xmlns:a16="http://schemas.microsoft.com/office/drawing/2014/main" id="{AA4FE73B-05D3-406C-9E17-3E1C31AD3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>
                <a:off x="2975348" y="2070696"/>
                <a:ext cx="3201987" cy="3201987"/>
              </a:xfrm>
              <a:custGeom>
                <a:avLst/>
                <a:gdLst>
                  <a:gd name="T0" fmla="*/ 237331573 w 21600"/>
                  <a:gd name="T1" fmla="*/ 0 h 21600"/>
                  <a:gd name="T2" fmla="*/ 99964848 w 21600"/>
                  <a:gd name="T3" fmla="*/ 99767096 h 21600"/>
                  <a:gd name="T4" fmla="*/ 237331573 w 21600"/>
                  <a:gd name="T5" fmla="*/ 85878774 h 21600"/>
                  <a:gd name="T6" fmla="*/ 374698149 w 21600"/>
                  <a:gd name="T7" fmla="*/ 9976709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700 w 21600"/>
                  <a:gd name="T13" fmla="*/ 0 h 21600"/>
                  <a:gd name="T14" fmla="*/ 19900 w 21600"/>
                  <a:gd name="T15" fmla="*/ 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930" y="5923"/>
                    </a:moveTo>
                    <a:cubicBezTo>
                      <a:pt x="7222" y="4632"/>
                      <a:pt x="8973" y="3907"/>
                      <a:pt x="10800" y="3908"/>
                    </a:cubicBezTo>
                    <a:cubicBezTo>
                      <a:pt x="12626" y="3908"/>
                      <a:pt x="14377" y="4632"/>
                      <a:pt x="15669" y="5923"/>
                    </a:cubicBezTo>
                    <a:lnTo>
                      <a:pt x="18431" y="3157"/>
                    </a:lnTo>
                    <a:cubicBezTo>
                      <a:pt x="16406" y="1135"/>
                      <a:pt x="13661" y="-1"/>
                      <a:pt x="10799" y="0"/>
                    </a:cubicBezTo>
                    <a:cubicBezTo>
                      <a:pt x="7938" y="0"/>
                      <a:pt x="5193" y="1135"/>
                      <a:pt x="3168" y="3157"/>
                    </a:cubicBezTo>
                    <a:lnTo>
                      <a:pt x="5930" y="5923"/>
                    </a:lnTo>
                    <a:close/>
                  </a:path>
                </a:pathLst>
              </a:custGeom>
              <a:solidFill>
                <a:srgbClr val="3D7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16427" name="그룹 57">
                <a:extLst>
                  <a:ext uri="{FF2B5EF4-FFF2-40B4-BE49-F238E27FC236}">
                    <a16:creationId xmlns:a16="http://schemas.microsoft.com/office/drawing/2014/main" id="{8C064FDC-5971-475F-BA02-FD18DF25D0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5431" y="1813979"/>
                <a:ext cx="2072957" cy="1853718"/>
                <a:chOff x="2705431" y="1813979"/>
                <a:chExt cx="2072957" cy="1853718"/>
              </a:xfrm>
            </p:grpSpPr>
            <p:sp>
              <p:nvSpPr>
                <p:cNvPr id="42" name="달 41">
                  <a:extLst>
                    <a:ext uri="{FF2B5EF4-FFF2-40B4-BE49-F238E27FC236}">
                      <a16:creationId xmlns:a16="http://schemas.microsoft.com/office/drawing/2014/main" id="{9087AFA4-AF85-4DEE-8D7B-8356823D5701}"/>
                    </a:ext>
                  </a:extLst>
                </p:cNvPr>
                <p:cNvSpPr/>
                <p:nvPr/>
              </p:nvSpPr>
              <p:spPr>
                <a:xfrm rot="2557211">
                  <a:off x="3366708" y="1814714"/>
                  <a:ext cx="436093" cy="1854655"/>
                </a:xfrm>
                <a:prstGeom prst="moon">
                  <a:avLst>
                    <a:gd name="adj" fmla="val 87500"/>
                  </a:avLst>
                </a:prstGeom>
                <a:gradFill flip="none" rotWithShape="1">
                  <a:gsLst>
                    <a:gs pos="0">
                      <a:schemeClr val="bg1">
                        <a:alpha val="52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반짝 269">
                  <a:extLst>
                    <a:ext uri="{FF2B5EF4-FFF2-40B4-BE49-F238E27FC236}">
                      <a16:creationId xmlns:a16="http://schemas.microsoft.com/office/drawing/2014/main" id="{40E4BD1C-CCB8-416E-AE1B-1C5217B762D0}"/>
                    </a:ext>
                  </a:extLst>
                </p:cNvPr>
                <p:cNvSpPr/>
                <p:nvPr/>
              </p:nvSpPr>
              <p:spPr>
                <a:xfrm rot="2951706">
                  <a:off x="3435533" y="1666721"/>
                  <a:ext cx="612753" cy="2072957"/>
                </a:xfrm>
                <a:prstGeom prst="moon">
                  <a:avLst>
                    <a:gd name="adj" fmla="val 4178"/>
                  </a:avLst>
                </a:prstGeom>
                <a:gradFill>
                  <a:gsLst>
                    <a:gs pos="42000">
                      <a:schemeClr val="bg1">
                        <a:alpha val="75000"/>
                      </a:schemeClr>
                    </a:gs>
                    <a:gs pos="81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32" name="WordArt 17">
                  <a:extLst>
                    <a:ext uri="{FF2B5EF4-FFF2-40B4-BE49-F238E27FC236}">
                      <a16:creationId xmlns:a16="http://schemas.microsoft.com/office/drawing/2014/main" id="{1AB6AA10-4F20-4796-AFC7-EE38FC8878FD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 rot="-2501343">
                  <a:off x="3218235" y="2777133"/>
                  <a:ext cx="1120775" cy="209550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400" b="1" kern="10" dirty="0" err="1">
                      <a:solidFill>
                        <a:schemeClr val="bg1"/>
                      </a:solidFill>
                      <a:effectLst>
                        <a:outerShdw dist="38100" dir="2700000" algn="tl" rotWithShape="0">
                          <a:srgbClr val="000000">
                            <a:alpha val="43137"/>
                          </a:srgbClr>
                        </a:outerShdw>
                      </a:effectLst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적용성</a:t>
                  </a:r>
                  <a:endParaRPr lang="ko-KR" altLang="en-US" sz="1400" b="1" kern="10" dirty="0">
                    <a:solidFill>
                      <a:schemeClr val="bg1"/>
                    </a:solidFill>
                    <a:effectLst>
                      <a:outerShdw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나눔스퀘어" panose="020B0600000101010101" pitchFamily="50" charset="-127"/>
                    <a:ea typeface="나눔스퀘어" panose="020B0600000101010101" pitchFamily="50" charset="-127"/>
                  </a:endParaRPr>
                </a:p>
              </p:txBody>
            </p:sp>
          </p:grpSp>
        </p:grpSp>
        <p:grpSp>
          <p:nvGrpSpPr>
            <p:cNvPr id="16404" name="그룹 63">
              <a:extLst>
                <a:ext uri="{FF2B5EF4-FFF2-40B4-BE49-F238E27FC236}">
                  <a16:creationId xmlns:a16="http://schemas.microsoft.com/office/drawing/2014/main" id="{ABF63770-A099-4D67-AD44-BE0E90F59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223" y="1727231"/>
              <a:ext cx="3469126" cy="3545452"/>
              <a:chOff x="2991223" y="1727231"/>
              <a:chExt cx="3469126" cy="3545452"/>
            </a:xfrm>
          </p:grpSpPr>
          <p:grpSp>
            <p:nvGrpSpPr>
              <p:cNvPr id="16419" name="그룹 54">
                <a:extLst>
                  <a:ext uri="{FF2B5EF4-FFF2-40B4-BE49-F238E27FC236}">
                    <a16:creationId xmlns:a16="http://schemas.microsoft.com/office/drawing/2014/main" id="{D55B491A-7E40-429C-BBD2-61284DEA67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1223" y="1727231"/>
                <a:ext cx="3201987" cy="3545452"/>
                <a:chOff x="2991223" y="1727231"/>
                <a:chExt cx="3201987" cy="3545452"/>
              </a:xfrm>
            </p:grpSpPr>
            <p:sp>
              <p:nvSpPr>
                <p:cNvPr id="16421" name="AutoShape 8">
                  <a:extLst>
                    <a:ext uri="{FF2B5EF4-FFF2-40B4-BE49-F238E27FC236}">
                      <a16:creationId xmlns:a16="http://schemas.microsoft.com/office/drawing/2014/main" id="{96D69AFE-9040-4E73-8777-C5F823CEF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 flipH="1">
                  <a:off x="2991223" y="2070696"/>
                  <a:ext cx="3201987" cy="3201987"/>
                </a:xfrm>
                <a:custGeom>
                  <a:avLst/>
                  <a:gdLst>
                    <a:gd name="T0" fmla="*/ 237331573 w 21600"/>
                    <a:gd name="T1" fmla="*/ 0 h 21600"/>
                    <a:gd name="T2" fmla="*/ 99964848 w 21600"/>
                    <a:gd name="T3" fmla="*/ 99767096 h 21600"/>
                    <a:gd name="T4" fmla="*/ 237331573 w 21600"/>
                    <a:gd name="T5" fmla="*/ 85878774 h 21600"/>
                    <a:gd name="T6" fmla="*/ 374698149 w 21600"/>
                    <a:gd name="T7" fmla="*/ 99767096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1700 w 21600"/>
                    <a:gd name="T13" fmla="*/ 0 h 21600"/>
                    <a:gd name="T14" fmla="*/ 19900 w 21600"/>
                    <a:gd name="T15" fmla="*/ 70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5930" y="5923"/>
                      </a:moveTo>
                      <a:cubicBezTo>
                        <a:pt x="7222" y="4632"/>
                        <a:pt x="8973" y="3907"/>
                        <a:pt x="10800" y="3908"/>
                      </a:cubicBezTo>
                      <a:cubicBezTo>
                        <a:pt x="12626" y="3908"/>
                        <a:pt x="14377" y="4632"/>
                        <a:pt x="15669" y="5923"/>
                      </a:cubicBezTo>
                      <a:lnTo>
                        <a:pt x="18431" y="3157"/>
                      </a:lnTo>
                      <a:cubicBezTo>
                        <a:pt x="16406" y="1135"/>
                        <a:pt x="13661" y="-1"/>
                        <a:pt x="10799" y="0"/>
                      </a:cubicBezTo>
                      <a:cubicBezTo>
                        <a:pt x="7938" y="0"/>
                        <a:pt x="5193" y="1135"/>
                        <a:pt x="3168" y="3157"/>
                      </a:cubicBezTo>
                      <a:lnTo>
                        <a:pt x="5930" y="5923"/>
                      </a:lnTo>
                      <a:close/>
                    </a:path>
                  </a:pathLst>
                </a:custGeom>
                <a:solidFill>
                  <a:srgbClr val="6EA0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반짝 269">
                  <a:extLst>
                    <a:ext uri="{FF2B5EF4-FFF2-40B4-BE49-F238E27FC236}">
                      <a16:creationId xmlns:a16="http://schemas.microsoft.com/office/drawing/2014/main" id="{2267E69F-9AE6-4D40-B662-ACB458485ABA}"/>
                    </a:ext>
                  </a:extLst>
                </p:cNvPr>
                <p:cNvSpPr/>
                <p:nvPr/>
              </p:nvSpPr>
              <p:spPr>
                <a:xfrm rot="8106292">
                  <a:off x="5182457" y="1727231"/>
                  <a:ext cx="612753" cy="2072957"/>
                </a:xfrm>
                <a:prstGeom prst="moon">
                  <a:avLst>
                    <a:gd name="adj" fmla="val 4178"/>
                  </a:avLst>
                </a:prstGeom>
                <a:gradFill>
                  <a:gsLst>
                    <a:gs pos="42000">
                      <a:schemeClr val="bg1">
                        <a:alpha val="75000"/>
                      </a:schemeClr>
                    </a:gs>
                    <a:gs pos="81000">
                      <a:schemeClr val="bg1"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25" name="WordArt 18">
                  <a:extLst>
                    <a:ext uri="{FF2B5EF4-FFF2-40B4-BE49-F238E27FC236}">
                      <a16:creationId xmlns:a16="http://schemas.microsoft.com/office/drawing/2014/main" id="{B13F3841-47DB-47DA-B108-3110F74C5B09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 rot="2502815">
                  <a:off x="4774036" y="2785898"/>
                  <a:ext cx="1120613" cy="209581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400" b="1" kern="10" dirty="0">
                      <a:solidFill>
                        <a:schemeClr val="bg1"/>
                      </a:solidFill>
                      <a:effectLst>
                        <a:outerShdw dist="38100" dir="2700000" algn="tl" rotWithShape="0">
                          <a:srgbClr val="000000">
                            <a:alpha val="43137"/>
                          </a:srgbClr>
                        </a:outerShdw>
                      </a:effectLst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효율성</a:t>
                  </a:r>
                </a:p>
              </p:txBody>
            </p:sp>
          </p:grpSp>
          <p:sp>
            <p:nvSpPr>
              <p:cNvPr id="43" name="달 42">
                <a:extLst>
                  <a:ext uri="{FF2B5EF4-FFF2-40B4-BE49-F238E27FC236}">
                    <a16:creationId xmlns:a16="http://schemas.microsoft.com/office/drawing/2014/main" id="{3E019D10-0AB3-4B89-A1E8-B157BCDFC09F}"/>
                  </a:ext>
                </a:extLst>
              </p:cNvPr>
              <p:cNvSpPr/>
              <p:nvPr/>
            </p:nvSpPr>
            <p:spPr>
              <a:xfrm rot="8081720">
                <a:off x="5317118" y="1792608"/>
                <a:ext cx="439009" cy="1847452"/>
              </a:xfrm>
              <a:prstGeom prst="moon">
                <a:avLst>
                  <a:gd name="adj" fmla="val 87500"/>
                </a:avLst>
              </a:prstGeom>
              <a:gradFill flip="none" rotWithShape="1">
                <a:gsLst>
                  <a:gs pos="0">
                    <a:schemeClr val="bg1">
                      <a:alpha val="52000"/>
                    </a:schemeClr>
                  </a:gs>
                  <a:gs pos="5000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405" name="그룹 64">
              <a:extLst>
                <a:ext uri="{FF2B5EF4-FFF2-40B4-BE49-F238E27FC236}">
                  <a16:creationId xmlns:a16="http://schemas.microsoft.com/office/drawing/2014/main" id="{F097E981-9693-438F-B213-7B8C7E4C5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5804" y="2077472"/>
              <a:ext cx="3201675" cy="3513357"/>
              <a:chOff x="2975804" y="2077472"/>
              <a:chExt cx="3201675" cy="3513357"/>
            </a:xfrm>
          </p:grpSpPr>
          <p:grpSp>
            <p:nvGrpSpPr>
              <p:cNvPr id="16412" name="그룹 61">
                <a:extLst>
                  <a:ext uri="{FF2B5EF4-FFF2-40B4-BE49-F238E27FC236}">
                    <a16:creationId xmlns:a16="http://schemas.microsoft.com/office/drawing/2014/main" id="{E0B0D288-D23C-40D5-895D-4320484924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804" y="2077472"/>
                <a:ext cx="3201675" cy="3394307"/>
                <a:chOff x="2975804" y="2077472"/>
                <a:chExt cx="3201675" cy="3394307"/>
              </a:xfrm>
            </p:grpSpPr>
            <p:sp>
              <p:nvSpPr>
                <p:cNvPr id="33" name="AutoShape 9">
                  <a:extLst>
                    <a:ext uri="{FF2B5EF4-FFF2-40B4-BE49-F238E27FC236}">
                      <a16:creationId xmlns:a16="http://schemas.microsoft.com/office/drawing/2014/main" id="{8E99541D-B5EB-4063-8CE5-E32978C22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700000" flipV="1">
                  <a:off x="2975016" y="2077165"/>
                  <a:ext cx="3201722" cy="3201903"/>
                </a:xfrm>
                <a:custGeom>
                  <a:avLst/>
                  <a:gdLst>
                    <a:gd name="G0" fmla="+- 6892 0 0"/>
                    <a:gd name="G1" fmla="+- -8844664 0 0"/>
                    <a:gd name="G2" fmla="+- 0 0 -8844664"/>
                    <a:gd name="T0" fmla="*/ 0 256 1"/>
                    <a:gd name="T1" fmla="*/ 180 256 1"/>
                    <a:gd name="G3" fmla="+- -8844664 T0 T1"/>
                    <a:gd name="T2" fmla="*/ 0 256 1"/>
                    <a:gd name="T3" fmla="*/ 90 256 1"/>
                    <a:gd name="G4" fmla="+- -8844664 T2 T3"/>
                    <a:gd name="G5" fmla="*/ G4 2 1"/>
                    <a:gd name="T4" fmla="*/ 90 256 1"/>
                    <a:gd name="T5" fmla="*/ 0 256 1"/>
                    <a:gd name="G6" fmla="+- -8844664 T4 T5"/>
                    <a:gd name="G7" fmla="*/ G6 2 1"/>
                    <a:gd name="G8" fmla="abs -8844664"/>
                    <a:gd name="T6" fmla="*/ 0 256 1"/>
                    <a:gd name="T7" fmla="*/ 90 256 1"/>
                    <a:gd name="G9" fmla="+- G8 T6 T7"/>
                    <a:gd name="G10" fmla="?: G9 G7 G5"/>
                    <a:gd name="T8" fmla="*/ 0 256 1"/>
                    <a:gd name="T9" fmla="*/ 360 256 1"/>
                    <a:gd name="G11" fmla="+- G10 T8 T9"/>
                    <a:gd name="G12" fmla="?: G10 G11 G10"/>
                    <a:gd name="T10" fmla="*/ 0 256 1"/>
                    <a:gd name="T11" fmla="*/ 360 256 1"/>
                    <a:gd name="G13" fmla="+- G12 T10 T11"/>
                    <a:gd name="G14" fmla="?: G12 G13 G12"/>
                    <a:gd name="G15" fmla="+- 0 0 G14"/>
                    <a:gd name="G16" fmla="+- 10800 0 0"/>
                    <a:gd name="G17" fmla="+- 10800 0 6892"/>
                    <a:gd name="G18" fmla="*/ 6892 1 2"/>
                    <a:gd name="G19" fmla="+- G18 5400 0"/>
                    <a:gd name="G20" fmla="cos G19 -8844664"/>
                    <a:gd name="G21" fmla="sin G19 -8844664"/>
                    <a:gd name="G22" fmla="+- G20 10800 0"/>
                    <a:gd name="G23" fmla="+- G21 10800 0"/>
                    <a:gd name="G24" fmla="+- 10800 0 G20"/>
                    <a:gd name="G25" fmla="+- 6892 10800 0"/>
                    <a:gd name="G26" fmla="?: G9 G17 G25"/>
                    <a:gd name="G27" fmla="?: G9 0 21600"/>
                    <a:gd name="G28" fmla="cos 10800 -8844664"/>
                    <a:gd name="G29" fmla="sin 10800 -8844664"/>
                    <a:gd name="G30" fmla="sin 6892 -8844664"/>
                    <a:gd name="G31" fmla="+- G28 10800 0"/>
                    <a:gd name="G32" fmla="+- G29 10800 0"/>
                    <a:gd name="G33" fmla="+- G30 10800 0"/>
                    <a:gd name="G34" fmla="?: G4 0 G31"/>
                    <a:gd name="G35" fmla="?: -8844664 G34 0"/>
                    <a:gd name="G36" fmla="?: G6 G35 G31"/>
                    <a:gd name="G37" fmla="+- 21600 0 G36"/>
                    <a:gd name="G38" fmla="?: G4 0 G33"/>
                    <a:gd name="G39" fmla="?: -8844664 G38 G32"/>
                    <a:gd name="G40" fmla="?: G6 G39 0"/>
                    <a:gd name="G41" fmla="?: G4 G32 21600"/>
                    <a:gd name="G42" fmla="?: G6 G41 G33"/>
                    <a:gd name="T12" fmla="*/ 10800 w 21600"/>
                    <a:gd name="T13" fmla="*/ 0 h 21600"/>
                    <a:gd name="T14" fmla="*/ 4549 w 21600"/>
                    <a:gd name="T15" fmla="*/ 4540 h 21600"/>
                    <a:gd name="T16" fmla="*/ 10800 w 21600"/>
                    <a:gd name="T17" fmla="*/ 3908 h 21600"/>
                    <a:gd name="T18" fmla="*/ 17051 w 21600"/>
                    <a:gd name="T19" fmla="*/ 4540 h 21600"/>
                    <a:gd name="T20" fmla="*/ G36 w 21600"/>
                    <a:gd name="T21" fmla="*/ G40 h 21600"/>
                    <a:gd name="T22" fmla="*/ G37 w 21600"/>
                    <a:gd name="T23" fmla="*/ G42 h 21600"/>
                  </a:gdLst>
                  <a:ahLst/>
                  <a:cxnLst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T20" t="T21" r="T22" b="T23"/>
                  <a:pathLst>
                    <a:path w="21600" h="21600">
                      <a:moveTo>
                        <a:pt x="5930" y="5923"/>
                      </a:moveTo>
                      <a:cubicBezTo>
                        <a:pt x="7222" y="4632"/>
                        <a:pt x="8973" y="3907"/>
                        <a:pt x="10800" y="3908"/>
                      </a:cubicBezTo>
                      <a:cubicBezTo>
                        <a:pt x="12626" y="3908"/>
                        <a:pt x="14377" y="4632"/>
                        <a:pt x="15669" y="5923"/>
                      </a:cubicBezTo>
                      <a:lnTo>
                        <a:pt x="18431" y="3157"/>
                      </a:lnTo>
                      <a:cubicBezTo>
                        <a:pt x="16406" y="1135"/>
                        <a:pt x="13661" y="-1"/>
                        <a:pt x="10799" y="0"/>
                      </a:cubicBezTo>
                      <a:cubicBezTo>
                        <a:pt x="7938" y="0"/>
                        <a:pt x="5193" y="1135"/>
                        <a:pt x="3168" y="315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5" name="달 44">
                  <a:extLst>
                    <a:ext uri="{FF2B5EF4-FFF2-40B4-BE49-F238E27FC236}">
                      <a16:creationId xmlns:a16="http://schemas.microsoft.com/office/drawing/2014/main" id="{FA6201D7-3232-4C4F-9DC7-8370C3CA9FB7}"/>
                    </a:ext>
                  </a:extLst>
                </p:cNvPr>
                <p:cNvSpPr/>
                <p:nvPr/>
              </p:nvSpPr>
              <p:spPr>
                <a:xfrm rot="19254569">
                  <a:off x="3306448" y="3616879"/>
                  <a:ext cx="437680" cy="1854655"/>
                </a:xfrm>
                <a:prstGeom prst="moon">
                  <a:avLst>
                    <a:gd name="adj" fmla="val 87500"/>
                  </a:avLst>
                </a:prstGeom>
                <a:gradFill flip="none" rotWithShape="1">
                  <a:gsLst>
                    <a:gs pos="0">
                      <a:schemeClr val="bg1">
                        <a:alpha val="52000"/>
                      </a:schemeClr>
                    </a:gs>
                    <a:gs pos="50000">
                      <a:schemeClr val="bg1">
                        <a:alpha val="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dirty="0">
                    <a:solidFill>
                      <a:prstClr val="white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18" name="WordArt 19">
                  <a:extLst>
                    <a:ext uri="{FF2B5EF4-FFF2-40B4-BE49-F238E27FC236}">
                      <a16:creationId xmlns:a16="http://schemas.microsoft.com/office/drawing/2014/main" id="{FC95C922-C890-4A7B-9402-55DC40FBA7B1}"/>
                    </a:ext>
                  </a:extLst>
                </p:cNvPr>
                <p:cNvSpPr>
                  <a:spLocks noChangeArrowheads="1" noChangeShapeType="1" noTextEdit="1"/>
                </p:cNvSpPr>
                <p:nvPr/>
              </p:nvSpPr>
              <p:spPr bwMode="auto">
                <a:xfrm rot="-8155966">
                  <a:off x="3221848" y="4407496"/>
                  <a:ext cx="1120775" cy="209550"/>
                </a:xfrm>
                <a:prstGeom prst="rect">
                  <a:avLst/>
                </a:prstGeom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400" b="1" kern="10" dirty="0">
                      <a:solidFill>
                        <a:schemeClr val="bg1"/>
                      </a:solidFill>
                      <a:effectLst>
                        <a:outerShdw dist="38100" dir="2700000" algn="tl" rotWithShape="0">
                          <a:srgbClr val="000000">
                            <a:alpha val="43137"/>
                          </a:srgbClr>
                        </a:outerShdw>
                      </a:effectLst>
                      <a:latin typeface="나눔스퀘어" panose="020B0600000101010101" pitchFamily="50" charset="-127"/>
                      <a:ea typeface="나눔스퀘어" panose="020B0600000101010101" pitchFamily="50" charset="-127"/>
                    </a:rPr>
                    <a:t>자동화</a:t>
                  </a:r>
                </a:p>
              </p:txBody>
            </p:sp>
          </p:grpSp>
          <p:sp>
            <p:nvSpPr>
              <p:cNvPr id="49" name="반짝 269">
                <a:extLst>
                  <a:ext uri="{FF2B5EF4-FFF2-40B4-BE49-F238E27FC236}">
                    <a16:creationId xmlns:a16="http://schemas.microsoft.com/office/drawing/2014/main" id="{EBA606A6-8282-47F4-94BA-A7B9F2E9FFFB}"/>
                  </a:ext>
                </a:extLst>
              </p:cNvPr>
              <p:cNvSpPr/>
              <p:nvPr/>
            </p:nvSpPr>
            <p:spPr>
              <a:xfrm rot="18983890">
                <a:off x="3336956" y="3517872"/>
                <a:ext cx="612753" cy="2072957"/>
              </a:xfrm>
              <a:prstGeom prst="moon">
                <a:avLst>
                  <a:gd name="adj" fmla="val 4178"/>
                </a:avLst>
              </a:prstGeom>
              <a:gradFill>
                <a:gsLst>
                  <a:gs pos="42000">
                    <a:schemeClr val="bg1">
                      <a:alpha val="75000"/>
                    </a:schemeClr>
                  </a:gs>
                  <a:gs pos="81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406" name="그룹 62">
              <a:extLst>
                <a:ext uri="{FF2B5EF4-FFF2-40B4-BE49-F238E27FC236}">
                  <a16:creationId xmlns:a16="http://schemas.microsoft.com/office/drawing/2014/main" id="{84DC1F18-D320-4143-92F3-508CF9F6F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1223" y="2078633"/>
              <a:ext cx="3523289" cy="3201988"/>
              <a:chOff x="2991223" y="2078633"/>
              <a:chExt cx="3523289" cy="3201988"/>
            </a:xfrm>
          </p:grpSpPr>
          <p:sp>
            <p:nvSpPr>
              <p:cNvPr id="16407" name="AutoShape 10">
                <a:extLst>
                  <a:ext uri="{FF2B5EF4-FFF2-40B4-BE49-F238E27FC236}">
                    <a16:creationId xmlns:a16="http://schemas.microsoft.com/office/drawing/2014/main" id="{AA3C2856-2412-4C86-AB73-9DF9FE355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" flipH="1" flipV="1">
                <a:off x="2991223" y="2078633"/>
                <a:ext cx="3201987" cy="3201988"/>
              </a:xfrm>
              <a:custGeom>
                <a:avLst/>
                <a:gdLst>
                  <a:gd name="T0" fmla="*/ 237331573 w 21600"/>
                  <a:gd name="T1" fmla="*/ 0 h 21600"/>
                  <a:gd name="T2" fmla="*/ 99964848 w 21600"/>
                  <a:gd name="T3" fmla="*/ 99767127 h 21600"/>
                  <a:gd name="T4" fmla="*/ 237331573 w 21600"/>
                  <a:gd name="T5" fmla="*/ 85878949 h 21600"/>
                  <a:gd name="T6" fmla="*/ 374698149 w 21600"/>
                  <a:gd name="T7" fmla="*/ 99767127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1700 w 21600"/>
                  <a:gd name="T13" fmla="*/ 0 h 21600"/>
                  <a:gd name="T14" fmla="*/ 19900 w 21600"/>
                  <a:gd name="T15" fmla="*/ 70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930" y="5923"/>
                    </a:moveTo>
                    <a:cubicBezTo>
                      <a:pt x="7222" y="4632"/>
                      <a:pt x="8973" y="3907"/>
                      <a:pt x="10800" y="3908"/>
                    </a:cubicBezTo>
                    <a:cubicBezTo>
                      <a:pt x="12626" y="3908"/>
                      <a:pt x="14377" y="4632"/>
                      <a:pt x="15669" y="5923"/>
                    </a:cubicBezTo>
                    <a:lnTo>
                      <a:pt x="18431" y="3157"/>
                    </a:lnTo>
                    <a:cubicBezTo>
                      <a:pt x="16406" y="1135"/>
                      <a:pt x="13661" y="-1"/>
                      <a:pt x="10799" y="0"/>
                    </a:cubicBezTo>
                    <a:cubicBezTo>
                      <a:pt x="7938" y="0"/>
                      <a:pt x="5193" y="1135"/>
                      <a:pt x="3168" y="3157"/>
                    </a:cubicBezTo>
                    <a:lnTo>
                      <a:pt x="5930" y="5923"/>
                    </a:lnTo>
                    <a:close/>
                  </a:path>
                </a:pathLst>
              </a:custGeom>
              <a:solidFill>
                <a:srgbClr val="92B7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8" name="반짝 269">
                <a:extLst>
                  <a:ext uri="{FF2B5EF4-FFF2-40B4-BE49-F238E27FC236}">
                    <a16:creationId xmlns:a16="http://schemas.microsoft.com/office/drawing/2014/main" id="{E5C21980-96BB-4488-B9AA-D98F1BD3607E}"/>
                  </a:ext>
                </a:extLst>
              </p:cNvPr>
              <p:cNvSpPr/>
              <p:nvPr/>
            </p:nvSpPr>
            <p:spPr>
              <a:xfrm rot="13535344">
                <a:off x="5171657" y="3556031"/>
                <a:ext cx="612753" cy="2072957"/>
              </a:xfrm>
              <a:prstGeom prst="moon">
                <a:avLst>
                  <a:gd name="adj" fmla="val 4178"/>
                </a:avLst>
              </a:prstGeom>
              <a:gradFill>
                <a:gsLst>
                  <a:gs pos="42000">
                    <a:schemeClr val="bg1">
                      <a:alpha val="75000"/>
                    </a:schemeClr>
                  </a:gs>
                  <a:gs pos="81000">
                    <a:schemeClr val="bg1"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411" name="WordArt 20">
                <a:extLst>
                  <a:ext uri="{FF2B5EF4-FFF2-40B4-BE49-F238E27FC236}">
                    <a16:creationId xmlns:a16="http://schemas.microsoft.com/office/drawing/2014/main" id="{EFC49922-5B21-4E23-BB4D-C1C5DDFC2BF3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8306471">
                <a:off x="4845423" y="4388446"/>
                <a:ext cx="1120775" cy="20955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spcFirstLastPara="1" wrap="none" fromWordArt="1">
                <a:prstTxWarp prst="textArchUp">
                  <a:avLst>
                    <a:gd name="adj" fmla="val 10800004"/>
                  </a:avLst>
                </a:prstTxWarp>
              </a:bodyPr>
              <a:lstStyle/>
              <a:p>
                <a:pPr algn="ctr"/>
                <a:r>
                  <a:rPr lang="ko-KR" altLang="en-US" sz="1400" b="1" kern="10" dirty="0">
                    <a:solidFill>
                      <a:schemeClr val="bg1"/>
                    </a:solidFill>
                    <a:effectLst>
                      <a:outerShdw dist="38100" dir="2700000" algn="tl" rotWithShape="0">
                        <a:srgbClr val="000000">
                          <a:alpha val="43137"/>
                        </a:srgbClr>
                      </a:outerShdw>
                    </a:effectLs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모니터링</a:t>
                </a:r>
              </a:p>
            </p:txBody>
          </p:sp>
        </p:grpSp>
      </p:grpSp>
      <p:pic>
        <p:nvPicPr>
          <p:cNvPr id="16390" name="Picture 11" descr="그림5">
            <a:extLst>
              <a:ext uri="{FF2B5EF4-FFF2-40B4-BE49-F238E27FC236}">
                <a16:creationId xmlns:a16="http://schemas.microsoft.com/office/drawing/2014/main" id="{610F7D71-B91E-4BE4-A2F9-762819F0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703" y="2209282"/>
            <a:ext cx="29464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13">
            <a:extLst>
              <a:ext uri="{FF2B5EF4-FFF2-40B4-BE49-F238E27FC236}">
                <a16:creationId xmlns:a16="http://schemas.microsoft.com/office/drawing/2014/main" id="{F62C5AC5-86F9-4F7D-ACA1-C630D58E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700213"/>
            <a:ext cx="2382837" cy="120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latinLnBrk="1" hangingPunct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여러 기능을 집약적으로 가지고 있으면서도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기존의 플랫폼을 파괴하지 않고 설치 가능</a:t>
            </a:r>
            <a:endParaRPr lang="ko-KR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6DA45C4-3635-41CD-934D-FF51642E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4233863"/>
            <a:ext cx="2382837" cy="646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시스템의 완전 자동화로 관리 용이</a:t>
            </a:r>
            <a:endParaRPr lang="ko-KR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7AA521E6-6504-48B4-A8AC-324BDE2A1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1700213"/>
            <a:ext cx="2382838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이용하는 시민이 많고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매연이 많아 공기정화  효율과 필요도가 높은 공간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36C7982-1171-4C97-AAF9-50CE5220D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975" y="4233863"/>
            <a:ext cx="238283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latinLnBrk="1" hangingPunct="1"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실제 시민들이 이용하는 공간의 대기 상태를 모니터링</a:t>
            </a:r>
            <a:endParaRPr lang="ko-KR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EEDE6E6-407A-4182-A436-7329565FB963}"/>
              </a:ext>
            </a:extLst>
          </p:cNvPr>
          <p:cNvSpPr/>
          <p:nvPr/>
        </p:nvSpPr>
        <p:spPr bwMode="auto">
          <a:xfrm>
            <a:off x="3950198" y="2634379"/>
            <a:ext cx="2016224" cy="20162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889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endParaRPr lang="ko-KR" altLang="en-US" b="1" baseline="-25000" dirty="0">
              <a:solidFill>
                <a:schemeClr val="tx1"/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16398" name="Rectangle 12">
            <a:extLst>
              <a:ext uri="{FF2B5EF4-FFF2-40B4-BE49-F238E27FC236}">
                <a16:creationId xmlns:a16="http://schemas.microsoft.com/office/drawing/2014/main" id="{AD64B305-2EFD-43D6-8873-01D5C5AD7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490" y="3230764"/>
            <a:ext cx="1562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Green-station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1BAFC-B714-4E04-AC08-EEE7F98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1052513"/>
            <a:ext cx="4667250" cy="53292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효율성</a:t>
            </a:r>
            <a:endParaRPr lang="en-US" altLang="ko-KR" sz="2600" b="1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식물을 이용하여 공기 정화 효과를 얻으려고 할 때 매연발생지와 가까울수록 공기 정화 효과가 두드러진다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버스정류장은 도로변과 가깝고 차가 정차와 출발을 반복하는 곳으로 매연을 많이 내뿜는 곳이다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때문에 버스정류장에 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green wall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을 설치할 경우 다른 곳에 설치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했을때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보다 큰 효과를 볼 수 있다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kumimoji="1"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버스정류장은 매연이 많으면서도 많은 시민들이 일정시간 머물러야만 하는 곳이다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green station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은 식물의 정화 효과를 통해 시민들이 노출되는 공기를 보다 맑게 해준다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또한 도시에 적은 녹지를 버스정류장 벽에 구현하여 정서적으로 안정감을 줄 수 있다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endParaRPr kumimoji="1" lang="ko-KR" altLang="en-US" sz="17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sp>
        <p:nvSpPr>
          <p:cNvPr id="17412" name="제목 6">
            <a:extLst>
              <a:ext uri="{FF2B5EF4-FFF2-40B4-BE49-F238E27FC236}">
                <a16:creationId xmlns:a16="http://schemas.microsoft.com/office/drawing/2014/main" id="{776054B8-FEAF-4507-BE76-DD5692BA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44450"/>
            <a:ext cx="5905500" cy="922338"/>
          </a:xfrm>
        </p:spPr>
        <p:txBody>
          <a:bodyPr/>
          <a:lstStyle/>
          <a:p>
            <a:r>
              <a:rPr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차별점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F9757F-A6E6-4EE3-9E22-03E966B23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58" y="2132856"/>
            <a:ext cx="4812385" cy="2911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1BAFC-B714-4E04-AC08-EEE7F981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88" y="1052513"/>
            <a:ext cx="5545137" cy="53292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ko-KR" altLang="en-US" sz="31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완전 자동화</a:t>
            </a:r>
            <a:br>
              <a:rPr lang="en-US" altLang="ko-KR" sz="2800" b="1" dirty="0">
                <a:latin typeface="Arial" pitchFamily="34" charset="0"/>
                <a:cs typeface="Arial" pitchFamily="34" charset="0"/>
              </a:rPr>
            </a:br>
            <a:endParaRPr kumimoji="1" lang="en-US" altLang="ko-KR" sz="1700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ko-KR" altLang="en-US" sz="1700" dirty="0">
                <a:latin typeface="Arial" pitchFamily="34" charset="0"/>
                <a:cs typeface="Arial" pitchFamily="34" charset="0"/>
              </a:rPr>
              <a:t>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식물이 살 수 있도록 환경을 자동으로 맞춰준다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정류장처럼 야외에서 식물을 관리하는 경우 비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바람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온습도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직사광선 등 다양한 변수가 존재한다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Green-station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은 이러한 환경변수들을 다양한 센서로 감지한다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비가 내리면 천장을 개방하여 빗물을 자체적으로 모아 사용한다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빗물이 충분히 모이면 천장을 닫는다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비가 오지 않을 때에도 천장은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닫아두어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증발을 막는다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수분공급은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온습도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센서를 이용하여 조절한다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직사광선이 강할 때에는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편광판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차단필름 등을 이용해 직사광선을 막아준다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kumimoji="1"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기존의 야외 시스템은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온습도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데이터를 습득하기는 하나 이를 사용자에게 제공만 할 뿐 시스템관리에 활용하지는 않았다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반면 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green-station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은 보다 다양한 환경변수를 센서로 </a:t>
            </a:r>
            <a:r>
              <a:rPr kumimoji="1"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읽어들여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완전 자동으로 식물을 관리한다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kumimoji="1"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시스템의 완전자동화는 시스템 유지 관리 비용을 현저하게 줄여준다</a:t>
            </a:r>
            <a:r>
              <a:rPr kumimoji="1"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8436" name="제목 6">
            <a:extLst>
              <a:ext uri="{FF2B5EF4-FFF2-40B4-BE49-F238E27FC236}">
                <a16:creationId xmlns:a16="http://schemas.microsoft.com/office/drawing/2014/main" id="{6FC87A64-3E02-4209-970B-E9900EC0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44450"/>
            <a:ext cx="5905500" cy="922338"/>
          </a:xfrm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차별점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CAA15D-17FA-4976-A945-537FD67022C7}"/>
              </a:ext>
            </a:extLst>
          </p:cNvPr>
          <p:cNvSpPr/>
          <p:nvPr/>
        </p:nvSpPr>
        <p:spPr>
          <a:xfrm>
            <a:off x="6465168" y="836712"/>
            <a:ext cx="2808312" cy="47525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6">
            <a:extLst>
              <a:ext uri="{FF2B5EF4-FFF2-40B4-BE49-F238E27FC236}">
                <a16:creationId xmlns:a16="http://schemas.microsoft.com/office/drawing/2014/main" id="{8187A98C-2366-4477-BB2A-D70440CE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44450"/>
            <a:ext cx="5905500" cy="922338"/>
          </a:xfrm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차별점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AF1670C5-70FB-4300-B8AA-2DF6E4AE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5888"/>
            <a:ext cx="3013075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그림 4">
            <a:extLst>
              <a:ext uri="{FF2B5EF4-FFF2-40B4-BE49-F238E27FC236}">
                <a16:creationId xmlns:a16="http://schemas.microsoft.com/office/drawing/2014/main" id="{2A74DF5C-8AEF-4C21-8D05-CFBF42C5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29000"/>
            <a:ext cx="301307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AD1F869C-D3E8-4730-A664-5678FAC1B474}"/>
              </a:ext>
            </a:extLst>
          </p:cNvPr>
          <p:cNvSpPr txBox="1">
            <a:spLocks/>
          </p:cNvSpPr>
          <p:nvPr/>
        </p:nvSpPr>
        <p:spPr bwMode="auto">
          <a:xfrm>
            <a:off x="344488" y="966788"/>
            <a:ext cx="5545137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ko-KR" altLang="en-US" sz="26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모니터링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ko-KR" sz="1900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ko-KR" altLang="en-US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정류장에 미세먼지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초미세먼지 센서가 달려있어 정류장의 공기 상태를 모니터링 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기존의 도심 </a:t>
            </a:r>
            <a:r>
              <a:rPr lang="ko-KR" altLang="en-US" sz="17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대기질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측정 시스템은 매우 높은 고도의 미세먼지를 측정하거나 일부 제한된 곳에만 존재하여 실제 시민들의 생활권의 데이터가 충분하지 않다는 한계가 있었다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본 시스템에서는 시민들이 실제로 생활하는 곳인 버스정류장에 센서를 부착하여 데이터를 수집하고 전송한다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시민들은 수집된 데이터를 어플리케이션으로 확인해 볼 수 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이러한 시스템이 구축되면 미세먼지 측정소의 수가 크게 늘어나 시민의 선택권이 넓어지고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도로변의 데이터를 많이 확보하게 되어 도심 대기 연구에도 좋은 자료가 될 것이다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240D13-6312-4A18-87CE-E127642CB35D}"/>
              </a:ext>
            </a:extLst>
          </p:cNvPr>
          <p:cNvSpPr/>
          <p:nvPr/>
        </p:nvSpPr>
        <p:spPr>
          <a:xfrm>
            <a:off x="8121650" y="3098800"/>
            <a:ext cx="503238" cy="287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979E8A-8290-48DC-85DF-BC29D1AEB5C3}"/>
              </a:ext>
            </a:extLst>
          </p:cNvPr>
          <p:cNvSpPr/>
          <p:nvPr/>
        </p:nvSpPr>
        <p:spPr>
          <a:xfrm>
            <a:off x="8121650" y="6597650"/>
            <a:ext cx="503238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87F8B-4C98-4834-86BC-0A3112FE236D}"/>
              </a:ext>
            </a:extLst>
          </p:cNvPr>
          <p:cNvSpPr txBox="1"/>
          <p:nvPr/>
        </p:nvSpPr>
        <p:spPr>
          <a:xfrm>
            <a:off x="1521654" y="6069181"/>
            <a:ext cx="53291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도시 미세먼지 측정소와 그 중 도로변대기 측정소 </a:t>
            </a:r>
            <a:endParaRPr lang="en-US" altLang="ko-KR" sz="1400" dirty="0">
              <a:solidFill>
                <a:schemeClr val="accent3">
                  <a:lumMod val="50000"/>
                </a:schemeClr>
              </a:solidFill>
              <a:ea typeface="210 씨앗 R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(Air Korea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한국환경공단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, 2018.06.03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기준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ea typeface="210 씨앗 R" panose="02020603020101020101" pitchFamily="18" charset="-127"/>
              </a:rPr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제목 6">
            <a:extLst>
              <a:ext uri="{FF2B5EF4-FFF2-40B4-BE49-F238E27FC236}">
                <a16:creationId xmlns:a16="http://schemas.microsoft.com/office/drawing/2014/main" id="{007932C4-0EA6-49A0-B57E-C006B1DE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88" y="44450"/>
            <a:ext cx="5905500" cy="922338"/>
          </a:xfrm>
        </p:spPr>
        <p:txBody>
          <a:bodyPr/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차별점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0DF6EDC-E471-4915-AD63-FF8131DB7884}"/>
              </a:ext>
            </a:extLst>
          </p:cNvPr>
          <p:cNvSpPr txBox="1">
            <a:spLocks/>
          </p:cNvSpPr>
          <p:nvPr/>
        </p:nvSpPr>
        <p:spPr bwMode="auto">
          <a:xfrm>
            <a:off x="344488" y="966788"/>
            <a:ext cx="4968875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ko-KR" altLang="en-US" sz="2600" b="1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적용성</a:t>
            </a:r>
            <a:br>
              <a:rPr lang="en-US" altLang="ko-KR" sz="4000" b="1" dirty="0">
                <a:latin typeface="Arial" pitchFamily="34" charset="0"/>
                <a:cs typeface="Arial" pitchFamily="34" charset="0"/>
              </a:rPr>
            </a:br>
            <a:endParaRPr lang="en-US" altLang="ko-KR" sz="2100" dirty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Green-station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은 여러가지 기능을 가지고 있으면서도 기존의 플랫폼을 파괴하지 않고 설치할 수 있다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버스정류장의 벽체로 식물을 사용하기 때문에 식물벽을 설치하기 위해 별도의 공간을 할당 하지 않아도 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서울시만 고려해도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11,091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개의 정류장이 있으므로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green-station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을 통해서 확보할 수 있는 도심 녹지의 면적은 상당하다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11,091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개의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5000*2000*2850mm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형 정류장의 후면벽에 설치한다고 가정하면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158046.75 m^2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의 녹지를 조성할 수 있으며 이는 축구장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22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개에 달하는 면적이다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ko-KR" sz="17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이미 배선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, 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네트워크 등의 버스정류장 기반 시설이 구축되어 있다는 점에서 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green-station</a:t>
            </a:r>
            <a:r>
              <a:rPr lang="ko-KR" altLang="en-US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을 설치하는데 큰 비용과 시간을 들이지 않아도 된다</a:t>
            </a:r>
            <a:r>
              <a:rPr lang="en-US" altLang="ko-KR" sz="17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rPr>
              <a:t>.</a:t>
            </a:r>
            <a:endParaRPr lang="ko-KR" altLang="en-US" sz="1700" dirty="0">
              <a:latin typeface="나눔스퀘어" panose="020B0600000101010101" pitchFamily="50" charset="-127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20485" name="Picture 2" descr="http://ttcfd.hanatour.com/@cms_800/2015081706/gjexic/%EC%84%9C%EC%9A%B8_%EB%B2%84%EC%8A%A4%EC%A0%95%EB%A5%98%EC%9E%A5_TTB.JPG">
            <a:extLst>
              <a:ext uri="{FF2B5EF4-FFF2-40B4-BE49-F238E27FC236}">
                <a16:creationId xmlns:a16="http://schemas.microsoft.com/office/drawing/2014/main" id="{BC8478B9-D2AF-46A3-8AD7-B7B950B5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804194"/>
            <a:ext cx="4332288" cy="324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2790</TotalTime>
  <Words>232</Words>
  <Application>Microsoft Office PowerPoint</Application>
  <PresentationFormat>A4 용지(210x297mm)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나눔스퀘어</vt:lpstr>
      <vt:lpstr>굴림</vt:lpstr>
      <vt:lpstr>맑은 고딕</vt:lpstr>
      <vt:lpstr>Arial</vt:lpstr>
      <vt:lpstr>나눔고딕 ExtraBold</vt:lpstr>
      <vt:lpstr>210 씨앗 R</vt:lpstr>
      <vt:lpstr>Office 테마</vt:lpstr>
      <vt:lpstr>차별점</vt:lpstr>
      <vt:lpstr>차별점</vt:lpstr>
      <vt:lpstr>차별점</vt:lpstr>
      <vt:lpstr>차별점</vt:lpstr>
      <vt:lpstr>차별점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[고급형]신재생 에너지 개발 아이디어 기획서(자동완성형포함)</dc:title>
  <dc:creator>피피티월드(http://www.pptworld.co.kr)</dc:creator>
  <dc:description>본 저작물의 저작권은 피피티월드에 있습니다.
- (주)지커뮤니케이션</dc:description>
  <cp:lastModifiedBy>plandat</cp:lastModifiedBy>
  <cp:revision>384</cp:revision>
  <dcterms:created xsi:type="dcterms:W3CDTF">2013-02-15T08:00:52Z</dcterms:created>
  <dcterms:modified xsi:type="dcterms:W3CDTF">2018-06-03T09:25:31Z</dcterms:modified>
</cp:coreProperties>
</file>